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76" r:id="rId3"/>
    <p:sldId id="275" r:id="rId4"/>
    <p:sldId id="277" r:id="rId5"/>
    <p:sldId id="257" r:id="rId6"/>
    <p:sldId id="258" r:id="rId7"/>
    <p:sldId id="259" r:id="rId8"/>
    <p:sldId id="260" r:id="rId9"/>
    <p:sldId id="270" r:id="rId10"/>
    <p:sldId id="263" r:id="rId11"/>
    <p:sldId id="268" r:id="rId12"/>
    <p:sldId id="269" r:id="rId13"/>
    <p:sldId id="264" r:id="rId14"/>
    <p:sldId id="265" r:id="rId15"/>
    <p:sldId id="274" r:id="rId16"/>
    <p:sldId id="271" r:id="rId17"/>
    <p:sldId id="266"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54" autoAdjust="0"/>
  </p:normalViewPr>
  <p:slideViewPr>
    <p:cSldViewPr snapToGrid="0">
      <p:cViewPr varScale="1">
        <p:scale>
          <a:sx n="60" d="100"/>
          <a:sy n="60" d="100"/>
        </p:scale>
        <p:origin x="7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8190F-508D-4228-AC5E-8BF3268CDAA2}"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BC452-CB7D-4400-9836-78A0C0D11097}" type="slidenum">
              <a:rPr lang="en-US" smtClean="0"/>
              <a:t>‹#›</a:t>
            </a:fld>
            <a:endParaRPr lang="en-US"/>
          </a:p>
        </p:txBody>
      </p:sp>
    </p:spTree>
    <p:extLst>
      <p:ext uri="{BB962C8B-B14F-4D97-AF65-F5344CB8AC3E}">
        <p14:creationId xmlns:p14="http://schemas.microsoft.com/office/powerpoint/2010/main" val="380097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be presenting the Barriers to Business in Albania, North Macedonia, and Serbia.</a:t>
            </a:r>
          </a:p>
        </p:txBody>
      </p:sp>
      <p:sp>
        <p:nvSpPr>
          <p:cNvPr id="4" name="Slide Number Placeholder 3"/>
          <p:cNvSpPr>
            <a:spLocks noGrp="1"/>
          </p:cNvSpPr>
          <p:nvPr>
            <p:ph type="sldNum" sz="quarter" idx="5"/>
          </p:nvPr>
        </p:nvSpPr>
        <p:spPr/>
        <p:txBody>
          <a:bodyPr/>
          <a:lstStyle/>
          <a:p>
            <a:fld id="{94ABC452-CB7D-4400-9836-78A0C0D11097}" type="slidenum">
              <a:rPr lang="en-US" smtClean="0"/>
              <a:t>1</a:t>
            </a:fld>
            <a:endParaRPr lang="en-US"/>
          </a:p>
        </p:txBody>
      </p:sp>
    </p:spTree>
    <p:extLst>
      <p:ext uri="{BB962C8B-B14F-4D97-AF65-F5344CB8AC3E}">
        <p14:creationId xmlns:p14="http://schemas.microsoft.com/office/powerpoint/2010/main" val="3943419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in the Western Balkans is also a huge issue. Inequitable and inefficient schooling leaves many in poor position to compete in the domestic labor force, let alone the international one. This also discourages FDI, as there is little reason to invest in a region with poor infrastructure and an under equipped workforce. Teaching is often focused on the lecturer rather than the student, leaving behind those who are not in position to adapt. Student assessments are often biased towards certain socio-economic backgrounds, further perpetuating systematic bias already existing from uneven application of rules and regulations.</a:t>
            </a:r>
          </a:p>
        </p:txBody>
      </p:sp>
      <p:sp>
        <p:nvSpPr>
          <p:cNvPr id="4" name="Slide Number Placeholder 3"/>
          <p:cNvSpPr>
            <a:spLocks noGrp="1"/>
          </p:cNvSpPr>
          <p:nvPr>
            <p:ph type="sldNum" sz="quarter" idx="5"/>
          </p:nvPr>
        </p:nvSpPr>
        <p:spPr/>
        <p:txBody>
          <a:bodyPr/>
          <a:lstStyle/>
          <a:p>
            <a:fld id="{94ABC452-CB7D-4400-9836-78A0C0D11097}" type="slidenum">
              <a:rPr lang="en-US" smtClean="0"/>
              <a:t>10</a:t>
            </a:fld>
            <a:endParaRPr lang="en-US"/>
          </a:p>
        </p:txBody>
      </p:sp>
    </p:spTree>
    <p:extLst>
      <p:ext uri="{BB962C8B-B14F-4D97-AF65-F5344CB8AC3E}">
        <p14:creationId xmlns:p14="http://schemas.microsoft.com/office/powerpoint/2010/main" val="1883608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electricity is an issue in the Western Balkans, with power companies traditionally being state owned and providing unreliable service. Moreover, both Serbia and Macedonia still receive the majority of their energy production from dirty sources, providing further challenges in the pursuit of sustainable growth into the future. </a:t>
            </a:r>
          </a:p>
        </p:txBody>
      </p:sp>
      <p:sp>
        <p:nvSpPr>
          <p:cNvPr id="4" name="Slide Number Placeholder 3"/>
          <p:cNvSpPr>
            <a:spLocks noGrp="1"/>
          </p:cNvSpPr>
          <p:nvPr>
            <p:ph type="sldNum" sz="quarter" idx="5"/>
          </p:nvPr>
        </p:nvSpPr>
        <p:spPr/>
        <p:txBody>
          <a:bodyPr/>
          <a:lstStyle/>
          <a:p>
            <a:fld id="{94ABC452-CB7D-4400-9836-78A0C0D11097}" type="slidenum">
              <a:rPr lang="en-US" smtClean="0"/>
              <a:t>11</a:t>
            </a:fld>
            <a:endParaRPr lang="en-US"/>
          </a:p>
        </p:txBody>
      </p:sp>
    </p:spTree>
    <p:extLst>
      <p:ext uri="{BB962C8B-B14F-4D97-AF65-F5344CB8AC3E}">
        <p14:creationId xmlns:p14="http://schemas.microsoft.com/office/powerpoint/2010/main" val="223742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Governance and corruption is yet another category in which all three countries struggle. Dominant central authority figures, coupled with imperfect implementation and isolation lay the groundwork for unequal application of laws and regulations. Other local actors, including the media and third party organizations often fail to provide effective oversight, as they don’t have access to the necessary resources to do so. Regulations are often confusing, and there are even instances in which companies have gone private or public without official communications to investors, providing yet another source of uncertainty.</a:t>
            </a:r>
          </a:p>
        </p:txBody>
      </p:sp>
      <p:sp>
        <p:nvSpPr>
          <p:cNvPr id="4" name="Slide Number Placeholder 3"/>
          <p:cNvSpPr>
            <a:spLocks noGrp="1"/>
          </p:cNvSpPr>
          <p:nvPr>
            <p:ph type="sldNum" sz="quarter" idx="5"/>
          </p:nvPr>
        </p:nvSpPr>
        <p:spPr/>
        <p:txBody>
          <a:bodyPr/>
          <a:lstStyle/>
          <a:p>
            <a:fld id="{94ABC452-CB7D-4400-9836-78A0C0D11097}" type="slidenum">
              <a:rPr lang="en-US" smtClean="0"/>
              <a:t>12</a:t>
            </a:fld>
            <a:endParaRPr lang="en-US"/>
          </a:p>
        </p:txBody>
      </p:sp>
    </p:spTree>
    <p:extLst>
      <p:ext uri="{BB962C8B-B14F-4D97-AF65-F5344CB8AC3E}">
        <p14:creationId xmlns:p14="http://schemas.microsoft.com/office/powerpoint/2010/main" val="2257046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Albania in particular lags in many categories, showing that special attention is needed in the nation. While Serbia and North Macedonia each receive net inflows of skilled labor, Albania suffers from Brain Drain, meaning that an already under-equipped workforce is failing to retain some of its most effective potential workers. </a:t>
            </a:r>
          </a:p>
          <a:p>
            <a:endParaRPr lang="en-US" dirty="0"/>
          </a:p>
          <a:p>
            <a:r>
              <a:rPr lang="en-US" dirty="0"/>
              <a:t>The nation also suffered from an earthquake in 2019, resulting in more damage at a time when fiscal policy resources were already stretched beyond reasonable capacity. </a:t>
            </a:r>
          </a:p>
        </p:txBody>
      </p:sp>
      <p:sp>
        <p:nvSpPr>
          <p:cNvPr id="4" name="Slide Number Placeholder 3"/>
          <p:cNvSpPr>
            <a:spLocks noGrp="1"/>
          </p:cNvSpPr>
          <p:nvPr>
            <p:ph type="sldNum" sz="quarter" idx="5"/>
          </p:nvPr>
        </p:nvSpPr>
        <p:spPr/>
        <p:txBody>
          <a:bodyPr/>
          <a:lstStyle/>
          <a:p>
            <a:fld id="{94ABC452-CB7D-4400-9836-78A0C0D11097}" type="slidenum">
              <a:rPr lang="en-US" smtClean="0"/>
              <a:t>13</a:t>
            </a:fld>
            <a:endParaRPr lang="en-US"/>
          </a:p>
        </p:txBody>
      </p:sp>
    </p:spTree>
    <p:extLst>
      <p:ext uri="{BB962C8B-B14F-4D97-AF65-F5344CB8AC3E}">
        <p14:creationId xmlns:p14="http://schemas.microsoft.com/office/powerpoint/2010/main" val="2482085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a discussion and brief overview of notable previous USAID activity in the region. The project for Regional Economic Growth (REG) was the precursor to EDGE, working in the Eurasian region. The project focused on agriculture primarily, but also spent time and resources assisting the rapidly growing ICT sector in the region.</a:t>
            </a:r>
          </a:p>
          <a:p>
            <a:endParaRPr lang="en-US" dirty="0"/>
          </a:p>
          <a:p>
            <a:r>
              <a:rPr lang="en-US" dirty="0"/>
              <a:t>Some key takeaways from the project included clearly defined objectives and roles for teams involved, especially in the context of existing bilateral and multilateral activities. Another suggestion was to focus more on the geographic scope of activities, as each region often was accompanied by localized issues not prevalent elsewhere. Finally, targets for success are a necessary addition, with simplified metrics and effective monitoring systems to define whether these activities are successful.</a:t>
            </a:r>
          </a:p>
        </p:txBody>
      </p:sp>
      <p:sp>
        <p:nvSpPr>
          <p:cNvPr id="4" name="Slide Number Placeholder 3"/>
          <p:cNvSpPr>
            <a:spLocks noGrp="1"/>
          </p:cNvSpPr>
          <p:nvPr>
            <p:ph type="sldNum" sz="quarter" idx="5"/>
          </p:nvPr>
        </p:nvSpPr>
        <p:spPr/>
        <p:txBody>
          <a:bodyPr/>
          <a:lstStyle/>
          <a:p>
            <a:fld id="{94ABC452-CB7D-4400-9836-78A0C0D11097}" type="slidenum">
              <a:rPr lang="en-US" smtClean="0"/>
              <a:t>14</a:t>
            </a:fld>
            <a:endParaRPr lang="en-US"/>
          </a:p>
        </p:txBody>
      </p:sp>
    </p:spTree>
    <p:extLst>
      <p:ext uri="{BB962C8B-B14F-4D97-AF65-F5344CB8AC3E}">
        <p14:creationId xmlns:p14="http://schemas.microsoft.com/office/powerpoint/2010/main" val="127361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who are unfamiliar, EDGE is a project currently being undertaken by IDG to assist in economic growth and development, with activities specific to the countries we are discussing. The team here at IDG is assisting in reducing barriers to trade, compliance to international standards, improving access to finance, and conducting further analysis on value chain representation and workforce assessments. </a:t>
            </a:r>
          </a:p>
          <a:p>
            <a:endParaRPr lang="en-US" dirty="0"/>
          </a:p>
          <a:p>
            <a:r>
              <a:rPr lang="en-US" dirty="0"/>
              <a:t>The team is also working on assisting Small and Medium sized enterprises through technology, as well as studying the impact that COVID-19 is currently having on them.</a:t>
            </a:r>
          </a:p>
        </p:txBody>
      </p:sp>
      <p:sp>
        <p:nvSpPr>
          <p:cNvPr id="4" name="Slide Number Placeholder 3"/>
          <p:cNvSpPr>
            <a:spLocks noGrp="1"/>
          </p:cNvSpPr>
          <p:nvPr>
            <p:ph type="sldNum" sz="quarter" idx="5"/>
          </p:nvPr>
        </p:nvSpPr>
        <p:spPr/>
        <p:txBody>
          <a:bodyPr/>
          <a:lstStyle/>
          <a:p>
            <a:fld id="{94ABC452-CB7D-4400-9836-78A0C0D11097}" type="slidenum">
              <a:rPr lang="en-US" smtClean="0"/>
              <a:t>15</a:t>
            </a:fld>
            <a:endParaRPr lang="en-US"/>
          </a:p>
        </p:txBody>
      </p:sp>
    </p:spTree>
    <p:extLst>
      <p:ext uri="{BB962C8B-B14F-4D97-AF65-F5344CB8AC3E}">
        <p14:creationId xmlns:p14="http://schemas.microsoft.com/office/powerpoint/2010/main" val="387436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Planning and Local Governance project was specific to Albania, working to assist the domestic decentralization efforts already present from General Local Territorial Plans. These efforts included marked success’ like improved tax revenues and one-stop shops for local public services.</a:t>
            </a:r>
          </a:p>
        </p:txBody>
      </p:sp>
      <p:sp>
        <p:nvSpPr>
          <p:cNvPr id="4" name="Slide Number Placeholder 3"/>
          <p:cNvSpPr>
            <a:spLocks noGrp="1"/>
          </p:cNvSpPr>
          <p:nvPr>
            <p:ph type="sldNum" sz="quarter" idx="5"/>
          </p:nvPr>
        </p:nvSpPr>
        <p:spPr/>
        <p:txBody>
          <a:bodyPr/>
          <a:lstStyle/>
          <a:p>
            <a:fld id="{94ABC452-CB7D-4400-9836-78A0C0D11097}" type="slidenum">
              <a:rPr lang="en-US" smtClean="0"/>
              <a:t>16</a:t>
            </a:fld>
            <a:endParaRPr lang="en-US"/>
          </a:p>
        </p:txBody>
      </p:sp>
    </p:spTree>
    <p:extLst>
      <p:ext uri="{BB962C8B-B14F-4D97-AF65-F5344CB8AC3E}">
        <p14:creationId xmlns:p14="http://schemas.microsoft.com/office/powerpoint/2010/main" val="186291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near term, each country is primarily dealing with the impacts of COVID. Timely fiscal stimulus and effective policy measures have resulted in better than expected results, but North Macedonia especially suffered a decisive end to a long period of steady growth.  Predictions by the European Commission expect growth in the near and mid term to be based on private sector growth, likely returning to and staying at the previous average growth rates between 4 and 6 percent.</a:t>
            </a:r>
          </a:p>
        </p:txBody>
      </p:sp>
      <p:sp>
        <p:nvSpPr>
          <p:cNvPr id="4" name="Slide Number Placeholder 3"/>
          <p:cNvSpPr>
            <a:spLocks noGrp="1"/>
          </p:cNvSpPr>
          <p:nvPr>
            <p:ph type="sldNum" sz="quarter" idx="5"/>
          </p:nvPr>
        </p:nvSpPr>
        <p:spPr/>
        <p:txBody>
          <a:bodyPr/>
          <a:lstStyle/>
          <a:p>
            <a:fld id="{94ABC452-CB7D-4400-9836-78A0C0D11097}" type="slidenum">
              <a:rPr lang="en-US" smtClean="0"/>
              <a:t>17</a:t>
            </a:fld>
            <a:endParaRPr lang="en-US"/>
          </a:p>
        </p:txBody>
      </p:sp>
    </p:spTree>
    <p:extLst>
      <p:ext uri="{BB962C8B-B14F-4D97-AF65-F5344CB8AC3E}">
        <p14:creationId xmlns:p14="http://schemas.microsoft.com/office/powerpoint/2010/main" val="3718968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assist the region in achieving its long-term goals of EU ascension, as well as sustainable economic growth and development, IDG has several options. Most will primarily affect the region through attractiveness to foreign investors. Namely, continuing efforts to assist prosperous integration into the EU market have shown promise, but they need help in improving private sector competitiveness in the face of better equipped counterparts and stricter regulations. </a:t>
            </a:r>
          </a:p>
          <a:p>
            <a:endParaRPr lang="en-US" dirty="0"/>
          </a:p>
          <a:p>
            <a:r>
              <a:rPr lang="en-US" dirty="0"/>
              <a:t>Providing more opportunities through education can help make the Western Balkans in general a more attractive labor pool to invest in. Potential avenues include providing resources for marginalized areas, and assisting with reforming student assessments in the region. Providing more avenues to enter the workforce through vocational training are also an option.</a:t>
            </a:r>
          </a:p>
          <a:p>
            <a:endParaRPr lang="en-US" dirty="0"/>
          </a:p>
          <a:p>
            <a:r>
              <a:rPr lang="en-US" dirty="0"/>
              <a:t>Serbia and North Macedonia will require assistance in transferring energy production into renewable energies, while attempting to lay the groundwork for the creation of private sector energy companies can serve as a long term goal for domestic liberalization.</a:t>
            </a:r>
          </a:p>
          <a:p>
            <a:endParaRPr lang="en-US" dirty="0"/>
          </a:p>
          <a:p>
            <a:r>
              <a:rPr lang="en-US" dirty="0"/>
              <a:t>Finally, transparency in both governance and corporate decision-making will help ensure satisfactory protection of investor property rights, while continued incremental change in diplomatic tensions and other socio-economic issues can help heal the region and build a future focused on sustainable economic growth.</a:t>
            </a:r>
          </a:p>
        </p:txBody>
      </p:sp>
      <p:sp>
        <p:nvSpPr>
          <p:cNvPr id="4" name="Slide Number Placeholder 3"/>
          <p:cNvSpPr>
            <a:spLocks noGrp="1"/>
          </p:cNvSpPr>
          <p:nvPr>
            <p:ph type="sldNum" sz="quarter" idx="5"/>
          </p:nvPr>
        </p:nvSpPr>
        <p:spPr/>
        <p:txBody>
          <a:bodyPr/>
          <a:lstStyle/>
          <a:p>
            <a:fld id="{94ABC452-CB7D-4400-9836-78A0C0D11097}" type="slidenum">
              <a:rPr lang="en-US" smtClean="0"/>
              <a:t>18</a:t>
            </a:fld>
            <a:endParaRPr lang="en-US"/>
          </a:p>
        </p:txBody>
      </p:sp>
    </p:spTree>
    <p:extLst>
      <p:ext uri="{BB962C8B-B14F-4D97-AF65-F5344CB8AC3E}">
        <p14:creationId xmlns:p14="http://schemas.microsoft.com/office/powerpoint/2010/main" val="1007292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does anyone have any questions?</a:t>
            </a:r>
          </a:p>
        </p:txBody>
      </p:sp>
      <p:sp>
        <p:nvSpPr>
          <p:cNvPr id="4" name="Slide Number Placeholder 3"/>
          <p:cNvSpPr>
            <a:spLocks noGrp="1"/>
          </p:cNvSpPr>
          <p:nvPr>
            <p:ph type="sldNum" sz="quarter" idx="5"/>
          </p:nvPr>
        </p:nvSpPr>
        <p:spPr/>
        <p:txBody>
          <a:bodyPr/>
          <a:lstStyle/>
          <a:p>
            <a:fld id="{94ABC452-CB7D-4400-9836-78A0C0D11097}" type="slidenum">
              <a:rPr lang="en-US" smtClean="0"/>
              <a:t>19</a:t>
            </a:fld>
            <a:endParaRPr lang="en-US"/>
          </a:p>
        </p:txBody>
      </p:sp>
    </p:spTree>
    <p:extLst>
      <p:ext uri="{BB962C8B-B14F-4D97-AF65-F5344CB8AC3E}">
        <p14:creationId xmlns:p14="http://schemas.microsoft.com/office/powerpoint/2010/main" val="205109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topic is the successor to a performance evaluation report IDG conducted on a previous USAID project. Specifically, IDG noticed that fiscal policy was insufficient to sponsor long-term economic growth and development, with each country discussed today receiving a mention. This is in the face of serious, chronic issues that these countries still face with respect to economic development into the future.</a:t>
            </a:r>
          </a:p>
        </p:txBody>
      </p:sp>
      <p:sp>
        <p:nvSpPr>
          <p:cNvPr id="4" name="Slide Number Placeholder 3"/>
          <p:cNvSpPr>
            <a:spLocks noGrp="1"/>
          </p:cNvSpPr>
          <p:nvPr>
            <p:ph type="sldNum" sz="quarter" idx="5"/>
          </p:nvPr>
        </p:nvSpPr>
        <p:spPr/>
        <p:txBody>
          <a:bodyPr/>
          <a:lstStyle/>
          <a:p>
            <a:fld id="{94ABC452-CB7D-4400-9836-78A0C0D11097}" type="slidenum">
              <a:rPr lang="en-US" smtClean="0"/>
              <a:t>2</a:t>
            </a:fld>
            <a:endParaRPr lang="en-US"/>
          </a:p>
        </p:txBody>
      </p:sp>
    </p:spTree>
    <p:extLst>
      <p:ext uri="{BB962C8B-B14F-4D97-AF65-F5344CB8AC3E}">
        <p14:creationId xmlns:p14="http://schemas.microsoft.com/office/powerpoint/2010/main" val="249563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about me before we begin: I will finish my final term at the University of Oregon in December, taking a Master’s of Applied Economics specializing in international trade, economic growth and development, and data science. As an intern here, I worked on tasks relating to IPOP, the MCC Niger Roads Project, and Business Development.</a:t>
            </a:r>
          </a:p>
        </p:txBody>
      </p:sp>
      <p:sp>
        <p:nvSpPr>
          <p:cNvPr id="4" name="Slide Number Placeholder 3"/>
          <p:cNvSpPr>
            <a:spLocks noGrp="1"/>
          </p:cNvSpPr>
          <p:nvPr>
            <p:ph type="sldNum" sz="quarter" idx="5"/>
          </p:nvPr>
        </p:nvSpPr>
        <p:spPr/>
        <p:txBody>
          <a:bodyPr/>
          <a:lstStyle/>
          <a:p>
            <a:fld id="{94ABC452-CB7D-4400-9836-78A0C0D11097}" type="slidenum">
              <a:rPr lang="en-US" smtClean="0"/>
              <a:t>3</a:t>
            </a:fld>
            <a:endParaRPr lang="en-US"/>
          </a:p>
        </p:txBody>
      </p:sp>
    </p:spTree>
    <p:extLst>
      <p:ext uri="{BB962C8B-B14F-4D97-AF65-F5344CB8AC3E}">
        <p14:creationId xmlns:p14="http://schemas.microsoft.com/office/powerpoint/2010/main" val="213998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our discussion, we will mention some of the macroeconomic fundamentals prevalent in the region, then moving into a study of various doing business indicators that show marked issues for the countries involved, taking a moment to look through issues central to Albania, </a:t>
            </a:r>
            <a:r>
              <a:rPr lang="en-US" dirty="0" err="1"/>
              <a:t>studyng</a:t>
            </a:r>
            <a:r>
              <a:rPr lang="en-US" dirty="0"/>
              <a:t> previous USAID efforts, and concluding with potential interventions IDG can implement.</a:t>
            </a:r>
          </a:p>
        </p:txBody>
      </p:sp>
      <p:sp>
        <p:nvSpPr>
          <p:cNvPr id="4" name="Slide Number Placeholder 3"/>
          <p:cNvSpPr>
            <a:spLocks noGrp="1"/>
          </p:cNvSpPr>
          <p:nvPr>
            <p:ph type="sldNum" sz="quarter" idx="5"/>
          </p:nvPr>
        </p:nvSpPr>
        <p:spPr/>
        <p:txBody>
          <a:bodyPr/>
          <a:lstStyle/>
          <a:p>
            <a:fld id="{94ABC452-CB7D-4400-9836-78A0C0D11097}" type="slidenum">
              <a:rPr lang="en-US" smtClean="0"/>
              <a:t>4</a:t>
            </a:fld>
            <a:endParaRPr lang="en-US"/>
          </a:p>
        </p:txBody>
      </p:sp>
    </p:spTree>
    <p:extLst>
      <p:ext uri="{BB962C8B-B14F-4D97-AF65-F5344CB8AC3E}">
        <p14:creationId xmlns:p14="http://schemas.microsoft.com/office/powerpoint/2010/main" val="71933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three countries involved struggle from serious macroeconomic issues. Their high unemployment rates and a poor education systems leave individual professionals underprepared to compete in the workforce, as well as contributing to a large informal sector. Low growth rates, uncompetitive markets, and high debt to GDP ratios present serious roadblocks to future growth, while a centralized governance structure allows for significant levels of corruption and uneven application of regulations. This is not to dismiss the incremental reforms each nation has made in the pursuit of EU ascension, often with the assistance from USAID and other foreign aid organizations.</a:t>
            </a:r>
          </a:p>
        </p:txBody>
      </p:sp>
      <p:sp>
        <p:nvSpPr>
          <p:cNvPr id="4" name="Slide Number Placeholder 3"/>
          <p:cNvSpPr>
            <a:spLocks noGrp="1"/>
          </p:cNvSpPr>
          <p:nvPr>
            <p:ph type="sldNum" sz="quarter" idx="5"/>
          </p:nvPr>
        </p:nvSpPr>
        <p:spPr/>
        <p:txBody>
          <a:bodyPr/>
          <a:lstStyle/>
          <a:p>
            <a:fld id="{94ABC452-CB7D-4400-9836-78A0C0D11097}" type="slidenum">
              <a:rPr lang="en-US" smtClean="0"/>
              <a:t>5</a:t>
            </a:fld>
            <a:endParaRPr lang="en-US"/>
          </a:p>
        </p:txBody>
      </p:sp>
    </p:spTree>
    <p:extLst>
      <p:ext uri="{BB962C8B-B14F-4D97-AF65-F5344CB8AC3E}">
        <p14:creationId xmlns:p14="http://schemas.microsoft.com/office/powerpoint/2010/main" val="146055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use Doing Business Indicators, as published by the World Bank, as a guide for determining areas of necessary reform. Notice that overall, Albania lags Serbia, which in turn ranks lower than North Macedonia. This is a consistent trend which we will see across multiple categories.</a:t>
            </a:r>
          </a:p>
        </p:txBody>
      </p:sp>
      <p:sp>
        <p:nvSpPr>
          <p:cNvPr id="4" name="Slide Number Placeholder 3"/>
          <p:cNvSpPr>
            <a:spLocks noGrp="1"/>
          </p:cNvSpPr>
          <p:nvPr>
            <p:ph type="sldNum" sz="quarter" idx="5"/>
          </p:nvPr>
        </p:nvSpPr>
        <p:spPr/>
        <p:txBody>
          <a:bodyPr/>
          <a:lstStyle/>
          <a:p>
            <a:fld id="{94ABC452-CB7D-4400-9836-78A0C0D11097}" type="slidenum">
              <a:rPr lang="en-US" smtClean="0"/>
              <a:t>6</a:t>
            </a:fld>
            <a:endParaRPr lang="en-US"/>
          </a:p>
        </p:txBody>
      </p:sp>
    </p:spTree>
    <p:extLst>
      <p:ext uri="{BB962C8B-B14F-4D97-AF65-F5344CB8AC3E}">
        <p14:creationId xmlns:p14="http://schemas.microsoft.com/office/powerpoint/2010/main" val="100922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 trade is vital for any smaller nation pursuing economic growth and development. It provides access to low-cost and high-quality goods and services, while also allowing nations to focus on their specific comparative advantages. Previous efforts to allow effective cross-border trade, including one-stop customs implemented through EDGE, have shown merit in this indicator. The most important trading partner for the Western Balkans in general is the EU, shown through the visual on your right, indicating that over 50% of exports end up in the European Union.</a:t>
            </a:r>
          </a:p>
        </p:txBody>
      </p:sp>
      <p:sp>
        <p:nvSpPr>
          <p:cNvPr id="4" name="Slide Number Placeholder 3"/>
          <p:cNvSpPr>
            <a:spLocks noGrp="1"/>
          </p:cNvSpPr>
          <p:nvPr>
            <p:ph type="sldNum" sz="quarter" idx="5"/>
          </p:nvPr>
        </p:nvSpPr>
        <p:spPr/>
        <p:txBody>
          <a:bodyPr/>
          <a:lstStyle/>
          <a:p>
            <a:fld id="{94ABC452-CB7D-4400-9836-78A0C0D11097}" type="slidenum">
              <a:rPr lang="en-US" smtClean="0"/>
              <a:t>7</a:t>
            </a:fld>
            <a:endParaRPr lang="en-US"/>
          </a:p>
        </p:txBody>
      </p:sp>
    </p:spTree>
    <p:extLst>
      <p:ext uri="{BB962C8B-B14F-4D97-AF65-F5344CB8AC3E}">
        <p14:creationId xmlns:p14="http://schemas.microsoft.com/office/powerpoint/2010/main" val="311522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is not to say that there aren’t significant trade barriers that are erected or exist to this day. The poor macroeconomic fundamentals of the region, as well as other geo-political factors harm the competitiveness of Western Balkan firms, meaning not only that domestic firms must compete with better equipped EU ones, but also that they must now abide by stricter regulations. </a:t>
            </a:r>
          </a:p>
          <a:p>
            <a:endParaRPr lang="en-US" dirty="0"/>
          </a:p>
          <a:p>
            <a:r>
              <a:rPr lang="en-US" dirty="0"/>
              <a:t>This isn’t to mention issues that arise from diplomatic tensions still present across all minorities and locales in the area. While all three nations are members of the Central European Free Trade Agreement, which serves to encourage the mobility of labor, goods, and services, the structuring of the agreements leaves open opportunities for protectionism, as shown in the examples mentioned.</a:t>
            </a:r>
          </a:p>
        </p:txBody>
      </p:sp>
      <p:sp>
        <p:nvSpPr>
          <p:cNvPr id="4" name="Slide Number Placeholder 3"/>
          <p:cNvSpPr>
            <a:spLocks noGrp="1"/>
          </p:cNvSpPr>
          <p:nvPr>
            <p:ph type="sldNum" sz="quarter" idx="5"/>
          </p:nvPr>
        </p:nvSpPr>
        <p:spPr/>
        <p:txBody>
          <a:bodyPr/>
          <a:lstStyle/>
          <a:p>
            <a:fld id="{94ABC452-CB7D-4400-9836-78A0C0D11097}" type="slidenum">
              <a:rPr lang="en-US" smtClean="0"/>
              <a:t>8</a:t>
            </a:fld>
            <a:endParaRPr lang="en-US"/>
          </a:p>
        </p:txBody>
      </p:sp>
    </p:spTree>
    <p:extLst>
      <p:ext uri="{BB962C8B-B14F-4D97-AF65-F5344CB8AC3E}">
        <p14:creationId xmlns:p14="http://schemas.microsoft.com/office/powerpoint/2010/main" val="147631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finance is another existential issue for Small and Medium Sized Enterprises. However, previous studies have noted that there isn’t enough money in the region to sponsor long term economic growth and development. FDI is an essential component of the near and long-term success of the region, but it still faces pervasive problems for attracting that attention.</a:t>
            </a:r>
          </a:p>
          <a:p>
            <a:endParaRPr lang="en-US" dirty="0"/>
          </a:p>
          <a:p>
            <a:r>
              <a:rPr lang="en-US" dirty="0"/>
              <a:t>Many of the precondition’s for FDI involve the very areas where the Western Balkans face chronic struggles. Tense diplomatic relations and lack of investor protections leave investors uncertain about the safety of their investments, while poor institutions and uncompetitive firms make such enterprises not worthwhile in the first place. Each country faces substantial public debts, hindering investments into public goods which would help sponsor growth.</a:t>
            </a:r>
          </a:p>
        </p:txBody>
      </p:sp>
      <p:sp>
        <p:nvSpPr>
          <p:cNvPr id="4" name="Slide Number Placeholder 3"/>
          <p:cNvSpPr>
            <a:spLocks noGrp="1"/>
          </p:cNvSpPr>
          <p:nvPr>
            <p:ph type="sldNum" sz="quarter" idx="5"/>
          </p:nvPr>
        </p:nvSpPr>
        <p:spPr/>
        <p:txBody>
          <a:bodyPr/>
          <a:lstStyle/>
          <a:p>
            <a:fld id="{94ABC452-CB7D-4400-9836-78A0C0D11097}" type="slidenum">
              <a:rPr lang="en-US" smtClean="0"/>
              <a:t>9</a:t>
            </a:fld>
            <a:endParaRPr lang="en-US"/>
          </a:p>
        </p:txBody>
      </p:sp>
    </p:spTree>
    <p:extLst>
      <p:ext uri="{BB962C8B-B14F-4D97-AF65-F5344CB8AC3E}">
        <p14:creationId xmlns:p14="http://schemas.microsoft.com/office/powerpoint/2010/main" val="360398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87392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78534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995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716607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479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05997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557182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164229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57170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41036-1EB2-4371-931B-48831E0058DD}"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63099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41036-1EB2-4371-931B-48831E0058DD}"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90526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41036-1EB2-4371-931B-48831E0058DD}"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98367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41036-1EB2-4371-931B-48831E0058DD}"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403089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41036-1EB2-4371-931B-48831E0058DD}"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203148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741036-1EB2-4371-931B-48831E0058DD}"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14498-670E-4928-9F75-B3FE4E73734A}" type="slidenum">
              <a:rPr lang="en-US" smtClean="0"/>
              <a:t>‹#›</a:t>
            </a:fld>
            <a:endParaRPr lang="en-US"/>
          </a:p>
        </p:txBody>
      </p:sp>
    </p:spTree>
    <p:extLst>
      <p:ext uri="{BB962C8B-B14F-4D97-AF65-F5344CB8AC3E}">
        <p14:creationId xmlns:p14="http://schemas.microsoft.com/office/powerpoint/2010/main" val="317394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14498-670E-4928-9F75-B3FE4E73734A}" type="slidenum">
              <a:rPr lang="en-US" smtClean="0"/>
              <a:t>‹#›</a:t>
            </a:fld>
            <a:endParaRPr lang="en-US"/>
          </a:p>
        </p:txBody>
      </p:sp>
      <p:sp>
        <p:nvSpPr>
          <p:cNvPr id="5" name="Date Placeholder 4"/>
          <p:cNvSpPr>
            <a:spLocks noGrp="1"/>
          </p:cNvSpPr>
          <p:nvPr>
            <p:ph type="dt" sz="half" idx="10"/>
          </p:nvPr>
        </p:nvSpPr>
        <p:spPr/>
        <p:txBody>
          <a:bodyPr/>
          <a:lstStyle/>
          <a:p>
            <a:fld id="{53741036-1EB2-4371-931B-48831E0058DD}" type="datetimeFigureOut">
              <a:rPr lang="en-US" smtClean="0"/>
              <a:t>8/27/2021</a:t>
            </a:fld>
            <a:endParaRPr lang="en-US"/>
          </a:p>
        </p:txBody>
      </p:sp>
    </p:spTree>
    <p:extLst>
      <p:ext uri="{BB962C8B-B14F-4D97-AF65-F5344CB8AC3E}">
        <p14:creationId xmlns:p14="http://schemas.microsoft.com/office/powerpoint/2010/main" val="37865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741036-1EB2-4371-931B-48831E0058DD}" type="datetimeFigureOut">
              <a:rPr lang="en-US" smtClean="0"/>
              <a:t>8/27/2021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F14498-670E-4928-9F75-B3FE4E73734A}" type="slidenum">
              <a:rPr lang="en-US" smtClean="0"/>
              <a:t>‹#›</a:t>
            </a:fld>
            <a:endParaRPr lang="en-US"/>
          </a:p>
        </p:txBody>
      </p:sp>
    </p:spTree>
    <p:extLst>
      <p:ext uri="{BB962C8B-B14F-4D97-AF65-F5344CB8AC3E}">
        <p14:creationId xmlns:p14="http://schemas.microsoft.com/office/powerpoint/2010/main" val="42112575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deas.repec.org/b/wbk/wbpubs/32436.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elibrary.imf.org/view/journals/001/2018/187/article-A001-en.xml" TargetMode="External"/><Relationship Id="rId5" Type="http://schemas.openxmlformats.org/officeDocument/2006/relationships/hyperlink" Target="https://doi.org/10.5937/industrija46-15201" TargetMode="External"/><Relationship Id="rId4" Type="http://schemas.openxmlformats.org/officeDocument/2006/relationships/hyperlink" Target="https://ideas.repec.org/s/wbk/wbpub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bogley.github.io/websit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929B-83F2-4BAA-ADDD-79B481D97015}"/>
              </a:ext>
            </a:extLst>
          </p:cNvPr>
          <p:cNvSpPr>
            <a:spLocks noGrp="1"/>
          </p:cNvSpPr>
          <p:nvPr>
            <p:ph type="ctrTitle"/>
          </p:nvPr>
        </p:nvSpPr>
        <p:spPr/>
        <p:txBody>
          <a:bodyPr>
            <a:normAutofit fontScale="90000"/>
          </a:bodyPr>
          <a:lstStyle/>
          <a:p>
            <a:pPr algn="ctr"/>
            <a:r>
              <a:rPr lang="en-US" dirty="0"/>
              <a:t>Barriers to Business:</a:t>
            </a:r>
            <a:br>
              <a:rPr lang="en-US" dirty="0"/>
            </a:br>
            <a:r>
              <a:rPr lang="en-US" sz="4000" dirty="0"/>
              <a:t>Albania, North Macedonia, Serbia</a:t>
            </a:r>
            <a:endParaRPr lang="en-US" dirty="0"/>
          </a:p>
        </p:txBody>
      </p:sp>
      <p:sp>
        <p:nvSpPr>
          <p:cNvPr id="3" name="Subtitle 2">
            <a:extLst>
              <a:ext uri="{FF2B5EF4-FFF2-40B4-BE49-F238E27FC236}">
                <a16:creationId xmlns:a16="http://schemas.microsoft.com/office/drawing/2014/main" id="{63D5F1B0-B801-425B-A965-CD9A974D8CEE}"/>
              </a:ext>
            </a:extLst>
          </p:cNvPr>
          <p:cNvSpPr>
            <a:spLocks noGrp="1"/>
          </p:cNvSpPr>
          <p:nvPr>
            <p:ph type="subTitle" idx="1"/>
          </p:nvPr>
        </p:nvSpPr>
        <p:spPr/>
        <p:txBody>
          <a:bodyPr/>
          <a:lstStyle/>
          <a:p>
            <a:pPr algn="ctr"/>
            <a:r>
              <a:rPr lang="en-US" dirty="0"/>
              <a:t>Presented by</a:t>
            </a:r>
          </a:p>
          <a:p>
            <a:pPr algn="ctr"/>
            <a:r>
              <a:rPr lang="en-US" dirty="0"/>
              <a:t>Ian Bogley</a:t>
            </a:r>
          </a:p>
        </p:txBody>
      </p:sp>
    </p:spTree>
    <p:extLst>
      <p:ext uri="{BB962C8B-B14F-4D97-AF65-F5344CB8AC3E}">
        <p14:creationId xmlns:p14="http://schemas.microsoft.com/office/powerpoint/2010/main" val="114654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BA60-2523-47ED-8884-8AA3207C6E66}"/>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5F83F863-E791-4EB7-B8C9-E91AD46D1E6E}"/>
              </a:ext>
            </a:extLst>
          </p:cNvPr>
          <p:cNvSpPr>
            <a:spLocks noGrp="1"/>
          </p:cNvSpPr>
          <p:nvPr>
            <p:ph idx="1"/>
          </p:nvPr>
        </p:nvSpPr>
        <p:spPr/>
        <p:txBody>
          <a:bodyPr>
            <a:normAutofit/>
          </a:bodyPr>
          <a:lstStyle/>
          <a:p>
            <a:r>
              <a:rPr lang="en-US" dirty="0"/>
              <a:t>Unskilled, unprepared workforce without the skills to effectively support private sector growth</a:t>
            </a:r>
          </a:p>
          <a:p>
            <a:pPr lvl="1"/>
            <a:r>
              <a:rPr lang="en-US" dirty="0"/>
              <a:t>EDGE has launched a Workforce Assessment to better understand constraints</a:t>
            </a:r>
          </a:p>
          <a:p>
            <a:r>
              <a:rPr lang="en-US" dirty="0"/>
              <a:t>Program for International Student Assessment (PISA) – While education statistics are improving, they are inequitable</a:t>
            </a:r>
          </a:p>
          <a:p>
            <a:pPr lvl="1"/>
            <a:r>
              <a:rPr lang="en-US" dirty="0"/>
              <a:t>OECD - “Boys perform worse than girls at rates exceeding international averages”</a:t>
            </a:r>
          </a:p>
          <a:p>
            <a:pPr lvl="1"/>
            <a:r>
              <a:rPr lang="en-US" dirty="0"/>
              <a:t>Enrollment is academically selective, and regional systems might create systematic bias against certain Socio-economic backgrounds</a:t>
            </a:r>
          </a:p>
        </p:txBody>
      </p:sp>
    </p:spTree>
    <p:extLst>
      <p:ext uri="{BB962C8B-B14F-4D97-AF65-F5344CB8AC3E}">
        <p14:creationId xmlns:p14="http://schemas.microsoft.com/office/powerpoint/2010/main" val="316135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9FE1-56E9-4AE2-9F1C-D51E88E43747}"/>
              </a:ext>
            </a:extLst>
          </p:cNvPr>
          <p:cNvSpPr>
            <a:spLocks noGrp="1"/>
          </p:cNvSpPr>
          <p:nvPr>
            <p:ph type="title"/>
          </p:nvPr>
        </p:nvSpPr>
        <p:spPr/>
        <p:txBody>
          <a:bodyPr/>
          <a:lstStyle/>
          <a:p>
            <a:r>
              <a:rPr lang="en-US" dirty="0"/>
              <a:t>Access to Electricity</a:t>
            </a:r>
          </a:p>
        </p:txBody>
      </p:sp>
      <p:sp>
        <p:nvSpPr>
          <p:cNvPr id="3" name="Content Placeholder 2">
            <a:extLst>
              <a:ext uri="{FF2B5EF4-FFF2-40B4-BE49-F238E27FC236}">
                <a16:creationId xmlns:a16="http://schemas.microsoft.com/office/drawing/2014/main" id="{49E02619-B3D6-4041-AA32-3366A8F5D83D}"/>
              </a:ext>
            </a:extLst>
          </p:cNvPr>
          <p:cNvSpPr>
            <a:spLocks noGrp="1"/>
          </p:cNvSpPr>
          <p:nvPr>
            <p:ph idx="1"/>
          </p:nvPr>
        </p:nvSpPr>
        <p:spPr>
          <a:xfrm>
            <a:off x="838200" y="1825625"/>
            <a:ext cx="5851358" cy="4351338"/>
          </a:xfrm>
        </p:spPr>
        <p:txBody>
          <a:bodyPr>
            <a:normAutofit/>
          </a:bodyPr>
          <a:lstStyle/>
          <a:p>
            <a:r>
              <a:rPr lang="en-US" dirty="0"/>
              <a:t>Doing Business Rankings (Getting access)</a:t>
            </a:r>
          </a:p>
          <a:p>
            <a:pPr lvl="1"/>
            <a:r>
              <a:rPr lang="en-US" dirty="0"/>
              <a:t>Albania: 107</a:t>
            </a:r>
          </a:p>
          <a:p>
            <a:pPr lvl="2"/>
            <a:r>
              <a:rPr lang="en-US" dirty="0"/>
              <a:t>High costs, Longer process</a:t>
            </a:r>
          </a:p>
          <a:p>
            <a:pPr lvl="1"/>
            <a:r>
              <a:rPr lang="en-US" dirty="0"/>
              <a:t>Serbia: 94</a:t>
            </a:r>
          </a:p>
          <a:p>
            <a:pPr lvl="1"/>
            <a:r>
              <a:rPr lang="en-US" dirty="0"/>
              <a:t>North Macedonia: 68</a:t>
            </a:r>
          </a:p>
          <a:p>
            <a:r>
              <a:rPr lang="en-US" dirty="0"/>
              <a:t>State owned companies with unreliable service</a:t>
            </a:r>
          </a:p>
          <a:p>
            <a:r>
              <a:rPr lang="en-US" dirty="0"/>
              <a:t>Albania is almost entirely reliant on hydropower</a:t>
            </a:r>
          </a:p>
          <a:p>
            <a:pPr lvl="1"/>
            <a:r>
              <a:rPr lang="en-US" dirty="0"/>
              <a:t>Serbia and North Macedonia, however, rely primarily on coal and oil</a:t>
            </a:r>
          </a:p>
          <a:p>
            <a:pPr lvl="1"/>
            <a:endParaRPr lang="en-US" dirty="0"/>
          </a:p>
        </p:txBody>
      </p:sp>
      <p:pic>
        <p:nvPicPr>
          <p:cNvPr id="2050" name="Picture 2">
            <a:extLst>
              <a:ext uri="{FF2B5EF4-FFF2-40B4-BE49-F238E27FC236}">
                <a16:creationId xmlns:a16="http://schemas.microsoft.com/office/drawing/2014/main" id="{263795FF-283C-48F0-B051-13346546C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260" y="1216808"/>
            <a:ext cx="2431742" cy="23587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F3513F-F9B5-43B6-8910-EE974C00B472}"/>
              </a:ext>
            </a:extLst>
          </p:cNvPr>
          <p:cNvSpPr txBox="1"/>
          <p:nvPr/>
        </p:nvSpPr>
        <p:spPr>
          <a:xfrm>
            <a:off x="6842260" y="3727531"/>
            <a:ext cx="2431742" cy="646331"/>
          </a:xfrm>
          <a:prstGeom prst="rect">
            <a:avLst/>
          </a:prstGeom>
          <a:noFill/>
        </p:spPr>
        <p:txBody>
          <a:bodyPr wrap="square" rtlCol="0">
            <a:spAutoFit/>
          </a:bodyPr>
          <a:lstStyle/>
          <a:p>
            <a:r>
              <a:rPr lang="en-US" sz="1200" dirty="0"/>
              <a:t>Logo of </a:t>
            </a:r>
            <a:r>
              <a:rPr lang="en-US" sz="1200" b="0" i="0" dirty="0" err="1">
                <a:solidFill>
                  <a:srgbClr val="000000"/>
                </a:solidFill>
                <a:effectLst/>
              </a:rPr>
              <a:t>Elektromreža</a:t>
            </a:r>
            <a:r>
              <a:rPr lang="en-US" sz="1200" b="0" i="0" dirty="0">
                <a:solidFill>
                  <a:srgbClr val="000000"/>
                </a:solidFill>
                <a:effectLst/>
              </a:rPr>
              <a:t> </a:t>
            </a:r>
            <a:r>
              <a:rPr lang="en-US" sz="1200" b="0" i="0" dirty="0" err="1">
                <a:solidFill>
                  <a:srgbClr val="000000"/>
                </a:solidFill>
                <a:effectLst/>
              </a:rPr>
              <a:t>Srbije</a:t>
            </a:r>
            <a:r>
              <a:rPr lang="en-US" sz="1200" b="0" i="0" dirty="0">
                <a:solidFill>
                  <a:srgbClr val="000000"/>
                </a:solidFill>
                <a:effectLst/>
              </a:rPr>
              <a:t>, the state-own</a:t>
            </a:r>
            <a:r>
              <a:rPr lang="en-US" sz="1200" dirty="0">
                <a:solidFill>
                  <a:srgbClr val="000000"/>
                </a:solidFill>
              </a:rPr>
              <a:t>ed electricity company of Serbia</a:t>
            </a:r>
            <a:endParaRPr lang="en-US" sz="1200" b="0" i="0" dirty="0">
              <a:solidFill>
                <a:srgbClr val="000000"/>
              </a:solidFill>
              <a:effectLst/>
            </a:endParaRPr>
          </a:p>
        </p:txBody>
      </p:sp>
      <p:sp>
        <p:nvSpPr>
          <p:cNvPr id="6" name="TextBox 5">
            <a:extLst>
              <a:ext uri="{FF2B5EF4-FFF2-40B4-BE49-F238E27FC236}">
                <a16:creationId xmlns:a16="http://schemas.microsoft.com/office/drawing/2014/main" id="{CE4B6870-4A9C-4F27-B86C-CEF23E897751}"/>
              </a:ext>
            </a:extLst>
          </p:cNvPr>
          <p:cNvSpPr txBox="1"/>
          <p:nvPr/>
        </p:nvSpPr>
        <p:spPr>
          <a:xfrm>
            <a:off x="838200" y="6019060"/>
            <a:ext cx="10515600" cy="307777"/>
          </a:xfrm>
          <a:prstGeom prst="rect">
            <a:avLst/>
          </a:prstGeom>
          <a:noFill/>
        </p:spPr>
        <p:txBody>
          <a:bodyPr wrap="square" rtlCol="0">
            <a:spAutoFit/>
          </a:bodyPr>
          <a:lstStyle/>
          <a:p>
            <a:r>
              <a:rPr lang="en-US" sz="1400" dirty="0"/>
              <a:t>Source: https://upload.wikimedia.org/wikipedia/en/thumb/3/32/Elektromreza_Srbije_Logo.jpg/200px-Elektromreza_Srbije_Logo.jpg</a:t>
            </a:r>
          </a:p>
        </p:txBody>
      </p:sp>
    </p:spTree>
    <p:extLst>
      <p:ext uri="{BB962C8B-B14F-4D97-AF65-F5344CB8AC3E}">
        <p14:creationId xmlns:p14="http://schemas.microsoft.com/office/powerpoint/2010/main" val="344184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42C6-F0B3-418C-88C9-07F6DCDE1B5C}"/>
              </a:ext>
            </a:extLst>
          </p:cNvPr>
          <p:cNvSpPr>
            <a:spLocks noGrp="1"/>
          </p:cNvSpPr>
          <p:nvPr>
            <p:ph type="title"/>
          </p:nvPr>
        </p:nvSpPr>
        <p:spPr>
          <a:xfrm>
            <a:off x="5533292" y="609600"/>
            <a:ext cx="3740709" cy="1320800"/>
          </a:xfrm>
        </p:spPr>
        <p:txBody>
          <a:bodyPr anchor="ctr">
            <a:normAutofit/>
          </a:bodyPr>
          <a:lstStyle/>
          <a:p>
            <a:r>
              <a:rPr lang="en-US" dirty="0"/>
              <a:t>Governance</a:t>
            </a:r>
          </a:p>
        </p:txBody>
      </p:sp>
      <p:sp>
        <p:nvSpPr>
          <p:cNvPr id="3" name="Content Placeholder 2">
            <a:extLst>
              <a:ext uri="{FF2B5EF4-FFF2-40B4-BE49-F238E27FC236}">
                <a16:creationId xmlns:a16="http://schemas.microsoft.com/office/drawing/2014/main" id="{23C612D0-FC2C-4B7C-A1D1-CEAF3F525F89}"/>
              </a:ext>
            </a:extLst>
          </p:cNvPr>
          <p:cNvSpPr>
            <a:spLocks noGrp="1"/>
          </p:cNvSpPr>
          <p:nvPr>
            <p:ph idx="1"/>
          </p:nvPr>
        </p:nvSpPr>
        <p:spPr>
          <a:xfrm>
            <a:off x="5341216" y="1930401"/>
            <a:ext cx="3929783" cy="4110962"/>
          </a:xfrm>
        </p:spPr>
        <p:txBody>
          <a:bodyPr>
            <a:normAutofit/>
          </a:bodyPr>
          <a:lstStyle/>
          <a:p>
            <a:pPr>
              <a:lnSpc>
                <a:spcPct val="90000"/>
              </a:lnSpc>
            </a:pPr>
            <a:r>
              <a:rPr lang="en-US" sz="1700" dirty="0"/>
              <a:t>Well documented issues with corruption, bureaucracy (transparency.org)</a:t>
            </a:r>
          </a:p>
          <a:p>
            <a:pPr lvl="1">
              <a:lnSpc>
                <a:spcPct val="90000"/>
              </a:lnSpc>
            </a:pPr>
            <a:r>
              <a:rPr lang="en-US" sz="1700" dirty="0"/>
              <a:t>Dominant executive branches, with mostly single-party rule</a:t>
            </a:r>
          </a:p>
          <a:p>
            <a:pPr lvl="1">
              <a:lnSpc>
                <a:spcPct val="90000"/>
              </a:lnSpc>
            </a:pPr>
            <a:r>
              <a:rPr lang="en-US" sz="1700" dirty="0"/>
              <a:t>Poor coordination between state actors</a:t>
            </a:r>
          </a:p>
          <a:p>
            <a:pPr lvl="1">
              <a:lnSpc>
                <a:spcPct val="90000"/>
              </a:lnSpc>
            </a:pPr>
            <a:r>
              <a:rPr lang="en-US" sz="1700" dirty="0"/>
              <a:t>3</a:t>
            </a:r>
            <a:r>
              <a:rPr lang="en-US" sz="1700" baseline="30000" dirty="0"/>
              <a:t>rd</a:t>
            </a:r>
            <a:r>
              <a:rPr lang="en-US" sz="1700" dirty="0"/>
              <a:t> party organizations don’t have the resources for oversight</a:t>
            </a:r>
          </a:p>
          <a:p>
            <a:pPr lvl="1">
              <a:lnSpc>
                <a:spcPct val="90000"/>
              </a:lnSpc>
            </a:pPr>
            <a:r>
              <a:rPr lang="en-US" sz="1700" dirty="0"/>
              <a:t>Good laws, but inefficient and uneven enforcement of them</a:t>
            </a:r>
          </a:p>
        </p:txBody>
      </p:sp>
      <p:pic>
        <p:nvPicPr>
          <p:cNvPr id="7" name="Picture 6" descr="Chart, bar chart&#10;&#10;Description automatically generated">
            <a:extLst>
              <a:ext uri="{FF2B5EF4-FFF2-40B4-BE49-F238E27FC236}">
                <a16:creationId xmlns:a16="http://schemas.microsoft.com/office/drawing/2014/main" id="{BB56D735-20AD-4E28-8D72-ED818A37AA0E}"/>
              </a:ext>
            </a:extLst>
          </p:cNvPr>
          <p:cNvPicPr>
            <a:picLocks noChangeAspect="1"/>
          </p:cNvPicPr>
          <p:nvPr/>
        </p:nvPicPr>
        <p:blipFill>
          <a:blip r:embed="rId3"/>
          <a:stretch>
            <a:fillRect/>
          </a:stretch>
        </p:blipFill>
        <p:spPr>
          <a:xfrm>
            <a:off x="953107" y="1207042"/>
            <a:ext cx="3929783" cy="4283143"/>
          </a:xfrm>
          <a:prstGeom prst="rect">
            <a:avLst/>
          </a:prstGeom>
          <a:ln>
            <a:solidFill>
              <a:schemeClr val="tx1"/>
            </a:solidFill>
          </a:ln>
        </p:spPr>
      </p:pic>
    </p:spTree>
    <p:extLst>
      <p:ext uri="{BB962C8B-B14F-4D97-AF65-F5344CB8AC3E}">
        <p14:creationId xmlns:p14="http://schemas.microsoft.com/office/powerpoint/2010/main" val="315249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B9B9-2169-40D4-9204-E6E1C1569639}"/>
              </a:ext>
            </a:extLst>
          </p:cNvPr>
          <p:cNvSpPr>
            <a:spLocks noGrp="1"/>
          </p:cNvSpPr>
          <p:nvPr>
            <p:ph type="title"/>
          </p:nvPr>
        </p:nvSpPr>
        <p:spPr>
          <a:xfrm>
            <a:off x="676746" y="609600"/>
            <a:ext cx="3729076" cy="1320800"/>
          </a:xfrm>
        </p:spPr>
        <p:txBody>
          <a:bodyPr anchor="ctr">
            <a:normAutofit/>
          </a:bodyPr>
          <a:lstStyle/>
          <a:p>
            <a:r>
              <a:rPr lang="en-US"/>
              <a:t>Issues in Albania</a:t>
            </a:r>
            <a:endParaRPr lang="en-US" dirty="0"/>
          </a:p>
        </p:txBody>
      </p:sp>
      <p:sp>
        <p:nvSpPr>
          <p:cNvPr id="3" name="Content Placeholder 2">
            <a:extLst>
              <a:ext uri="{FF2B5EF4-FFF2-40B4-BE49-F238E27FC236}">
                <a16:creationId xmlns:a16="http://schemas.microsoft.com/office/drawing/2014/main" id="{98B6DF1D-E087-461B-82A5-AF09379D97DD}"/>
              </a:ext>
            </a:extLst>
          </p:cNvPr>
          <p:cNvSpPr>
            <a:spLocks noGrp="1"/>
          </p:cNvSpPr>
          <p:nvPr>
            <p:ph idx="1"/>
          </p:nvPr>
        </p:nvSpPr>
        <p:spPr>
          <a:xfrm>
            <a:off x="685166" y="2160589"/>
            <a:ext cx="4602747" cy="3560733"/>
          </a:xfrm>
        </p:spPr>
        <p:txBody>
          <a:bodyPr>
            <a:normAutofit/>
          </a:bodyPr>
          <a:lstStyle/>
          <a:p>
            <a:pPr>
              <a:lnSpc>
                <a:spcPct val="90000"/>
              </a:lnSpc>
            </a:pPr>
            <a:r>
              <a:rPr lang="en-US" sz="1500" dirty="0"/>
              <a:t>Albania lags in several categories</a:t>
            </a:r>
          </a:p>
          <a:p>
            <a:pPr lvl="1">
              <a:lnSpc>
                <a:spcPct val="90000"/>
              </a:lnSpc>
            </a:pPr>
            <a:r>
              <a:rPr lang="en-US" sz="1500" dirty="0"/>
              <a:t>Protecting minority investors</a:t>
            </a:r>
          </a:p>
          <a:p>
            <a:pPr lvl="1">
              <a:lnSpc>
                <a:spcPct val="90000"/>
              </a:lnSpc>
            </a:pPr>
            <a:r>
              <a:rPr lang="en-US" sz="1500" dirty="0"/>
              <a:t>Registering property</a:t>
            </a:r>
          </a:p>
          <a:p>
            <a:pPr lvl="1">
              <a:lnSpc>
                <a:spcPct val="90000"/>
              </a:lnSpc>
            </a:pPr>
            <a:r>
              <a:rPr lang="en-US" sz="1500" dirty="0"/>
              <a:t>Paying taxes</a:t>
            </a:r>
          </a:p>
          <a:p>
            <a:pPr>
              <a:lnSpc>
                <a:spcPct val="90000"/>
              </a:lnSpc>
            </a:pPr>
            <a:r>
              <a:rPr lang="en-US" sz="1500" dirty="0"/>
              <a:t>Also suffered a devastating earthquake in 2019</a:t>
            </a:r>
          </a:p>
          <a:p>
            <a:pPr lvl="1">
              <a:lnSpc>
                <a:spcPct val="90000"/>
              </a:lnSpc>
            </a:pPr>
            <a:r>
              <a:rPr lang="en-US" sz="1500" dirty="0"/>
              <a:t>844 million Euros worth of damage</a:t>
            </a:r>
          </a:p>
          <a:p>
            <a:pPr>
              <a:lnSpc>
                <a:spcPct val="90000"/>
              </a:lnSpc>
            </a:pPr>
            <a:r>
              <a:rPr lang="en-US" sz="1500" dirty="0"/>
              <a:t>Brain Drain is also a problem, while Serbia and North Macedonia each enjoy Brain Gain from a substantial international student presence</a:t>
            </a:r>
          </a:p>
        </p:txBody>
      </p:sp>
      <p:pic>
        <p:nvPicPr>
          <p:cNvPr id="5" name="Picture 4" descr="Chart, bar chart&#10;&#10;Description automatically generated">
            <a:extLst>
              <a:ext uri="{FF2B5EF4-FFF2-40B4-BE49-F238E27FC236}">
                <a16:creationId xmlns:a16="http://schemas.microsoft.com/office/drawing/2014/main" id="{EB9B959F-D36B-46AD-96BD-EF69946807D6}"/>
              </a:ext>
            </a:extLst>
          </p:cNvPr>
          <p:cNvPicPr>
            <a:picLocks noChangeAspect="1"/>
          </p:cNvPicPr>
          <p:nvPr/>
        </p:nvPicPr>
        <p:blipFill>
          <a:blip r:embed="rId3"/>
          <a:stretch>
            <a:fillRect/>
          </a:stretch>
        </p:blipFill>
        <p:spPr>
          <a:xfrm>
            <a:off x="5577612" y="1725983"/>
            <a:ext cx="4602747" cy="3406033"/>
          </a:xfrm>
          <a:prstGeom prst="rect">
            <a:avLst/>
          </a:prstGeom>
          <a:ln>
            <a:solidFill>
              <a:schemeClr val="tx1"/>
            </a:solidFill>
          </a:ln>
        </p:spPr>
      </p:pic>
    </p:spTree>
    <p:extLst>
      <p:ext uri="{BB962C8B-B14F-4D97-AF65-F5344CB8AC3E}">
        <p14:creationId xmlns:p14="http://schemas.microsoft.com/office/powerpoint/2010/main" val="42669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D6EC-8A0D-4A3C-AE9A-767D14F56D5A}"/>
              </a:ext>
            </a:extLst>
          </p:cNvPr>
          <p:cNvSpPr>
            <a:spLocks noGrp="1"/>
          </p:cNvSpPr>
          <p:nvPr>
            <p:ph type="title"/>
          </p:nvPr>
        </p:nvSpPr>
        <p:spPr/>
        <p:txBody>
          <a:bodyPr/>
          <a:lstStyle/>
          <a:p>
            <a:r>
              <a:rPr lang="en-US" dirty="0"/>
              <a:t>Previous USAID Missions: REG</a:t>
            </a:r>
          </a:p>
        </p:txBody>
      </p:sp>
      <p:sp>
        <p:nvSpPr>
          <p:cNvPr id="3" name="Content Placeholder 2">
            <a:extLst>
              <a:ext uri="{FF2B5EF4-FFF2-40B4-BE49-F238E27FC236}">
                <a16:creationId xmlns:a16="http://schemas.microsoft.com/office/drawing/2014/main" id="{C1D6DB94-96C8-47D4-AE2E-33C56D07BE72}"/>
              </a:ext>
            </a:extLst>
          </p:cNvPr>
          <p:cNvSpPr>
            <a:spLocks noGrp="1"/>
          </p:cNvSpPr>
          <p:nvPr>
            <p:ph idx="1"/>
          </p:nvPr>
        </p:nvSpPr>
        <p:spPr/>
        <p:txBody>
          <a:bodyPr>
            <a:normAutofit fontScale="92500" lnSpcReduction="20000"/>
          </a:bodyPr>
          <a:lstStyle/>
          <a:p>
            <a:r>
              <a:rPr lang="en-US" dirty="0"/>
              <a:t>Project for Regional Economic Growth (REG, 2013-2019)</a:t>
            </a:r>
          </a:p>
          <a:p>
            <a:pPr lvl="1"/>
            <a:r>
              <a:rPr lang="en-US" dirty="0"/>
              <a:t>Provided E&amp;E countries opportunities for growth and integration</a:t>
            </a:r>
          </a:p>
          <a:p>
            <a:pPr lvl="1"/>
            <a:r>
              <a:rPr lang="en-US" dirty="0"/>
              <a:t>Sectors with particular emphasis in the Western Balkans</a:t>
            </a:r>
          </a:p>
          <a:p>
            <a:pPr lvl="2"/>
            <a:r>
              <a:rPr lang="en-US" dirty="0"/>
              <a:t>Info &amp; Communication Tech (ICT): provided networking domestically and abroad, provided new opportunities for knowledge spillovers from abroad</a:t>
            </a:r>
          </a:p>
          <a:p>
            <a:pPr lvl="2"/>
            <a:r>
              <a:rPr lang="en-US" dirty="0"/>
              <a:t>Agriculture: Focus of 40% of REG activities, helped HR capacity in marketing and operations</a:t>
            </a:r>
          </a:p>
          <a:p>
            <a:pPr lvl="2"/>
            <a:r>
              <a:rPr lang="en-US" dirty="0"/>
              <a:t>Entrepreneurship: Helped build skills for small businesses</a:t>
            </a:r>
          </a:p>
          <a:p>
            <a:pPr lvl="1"/>
            <a:r>
              <a:rPr lang="en-US" dirty="0"/>
              <a:t>Recommendations</a:t>
            </a:r>
          </a:p>
          <a:p>
            <a:pPr lvl="2"/>
            <a:r>
              <a:rPr lang="en-US" dirty="0"/>
              <a:t>Prioritize objectives clearly, create regional iterations with implementers on the ground</a:t>
            </a:r>
          </a:p>
          <a:p>
            <a:pPr lvl="2"/>
            <a:r>
              <a:rPr lang="en-US" dirty="0"/>
              <a:t>Prioritize regional scopes, as issues differ greatly from country to country</a:t>
            </a:r>
          </a:p>
          <a:p>
            <a:pPr lvl="2"/>
            <a:r>
              <a:rPr lang="en-US" dirty="0"/>
              <a:t>Continue presence in areas where budgets for growth are limited (ALB, SRB, NMD)</a:t>
            </a:r>
          </a:p>
          <a:p>
            <a:pPr lvl="2"/>
            <a:r>
              <a:rPr lang="en-US" dirty="0"/>
              <a:t> Clarify implementer role in context of existing bilateral/regional programs</a:t>
            </a:r>
          </a:p>
          <a:p>
            <a:pPr lvl="2"/>
            <a:r>
              <a:rPr lang="en-US" dirty="0"/>
              <a:t>Improve performance management, reporting systems for monitoring success</a:t>
            </a:r>
          </a:p>
          <a:p>
            <a:pPr lvl="1"/>
            <a:endParaRPr lang="en-US" dirty="0"/>
          </a:p>
          <a:p>
            <a:endParaRPr lang="en-US" dirty="0"/>
          </a:p>
        </p:txBody>
      </p:sp>
    </p:spTree>
    <p:extLst>
      <p:ext uri="{BB962C8B-B14F-4D97-AF65-F5344CB8AC3E}">
        <p14:creationId xmlns:p14="http://schemas.microsoft.com/office/powerpoint/2010/main" val="83700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2DBA-38DF-4A7B-AB11-B7DD6CEA26FA}"/>
              </a:ext>
            </a:extLst>
          </p:cNvPr>
          <p:cNvSpPr>
            <a:spLocks noGrp="1"/>
          </p:cNvSpPr>
          <p:nvPr>
            <p:ph type="title"/>
          </p:nvPr>
        </p:nvSpPr>
        <p:spPr/>
        <p:txBody>
          <a:bodyPr/>
          <a:lstStyle/>
          <a:p>
            <a:r>
              <a:rPr lang="en-US" dirty="0"/>
              <a:t>Current USAID Missions: EDGE</a:t>
            </a:r>
          </a:p>
        </p:txBody>
      </p:sp>
      <p:sp>
        <p:nvSpPr>
          <p:cNvPr id="3" name="Content Placeholder 2">
            <a:extLst>
              <a:ext uri="{FF2B5EF4-FFF2-40B4-BE49-F238E27FC236}">
                <a16:creationId xmlns:a16="http://schemas.microsoft.com/office/drawing/2014/main" id="{B6E21148-7759-466D-A5C6-3F060259D448}"/>
              </a:ext>
            </a:extLst>
          </p:cNvPr>
          <p:cNvSpPr>
            <a:spLocks noGrp="1"/>
          </p:cNvSpPr>
          <p:nvPr>
            <p:ph idx="1"/>
          </p:nvPr>
        </p:nvSpPr>
        <p:spPr/>
        <p:txBody>
          <a:bodyPr>
            <a:normAutofit lnSpcReduction="10000"/>
          </a:bodyPr>
          <a:lstStyle/>
          <a:p>
            <a:r>
              <a:rPr lang="en-US" dirty="0"/>
              <a:t>Economic Development, Governance, and Enterprise Growth Project (EDGE): currently being conducted, began in August of 2019 (IDG)</a:t>
            </a:r>
          </a:p>
          <a:p>
            <a:pPr lvl="1"/>
            <a:r>
              <a:rPr lang="en-US" dirty="0"/>
              <a:t>Reducing barriers to trade (Single stop border customs, Multi-Annual Action Plan on Regional Economic Area in the WB [MAP REA])</a:t>
            </a:r>
          </a:p>
          <a:p>
            <a:pPr lvl="1"/>
            <a:r>
              <a:rPr lang="en-US" dirty="0"/>
              <a:t>Assisting with compliance to WTO Trade Facilitation Agreement</a:t>
            </a:r>
          </a:p>
          <a:p>
            <a:pPr lvl="1"/>
            <a:r>
              <a:rPr lang="en-US" dirty="0"/>
              <a:t>Improving Financial Sector Stability and Increased Access to Finance</a:t>
            </a:r>
          </a:p>
          <a:p>
            <a:pPr lvl="1"/>
            <a:r>
              <a:rPr lang="en-US" dirty="0"/>
              <a:t>Conducting Value Chain Assessment</a:t>
            </a:r>
          </a:p>
          <a:p>
            <a:pPr lvl="2"/>
            <a:r>
              <a:rPr lang="en-US" dirty="0"/>
              <a:t>Sectors: Fruits and Vegetable Production (Fresh and Processed), Rural and Adventure Tourism, Textiles/apparel and wood processing/furniture production</a:t>
            </a:r>
          </a:p>
          <a:p>
            <a:pPr lvl="2"/>
            <a:r>
              <a:rPr lang="en-US" dirty="0"/>
              <a:t>Workforce Assessment</a:t>
            </a:r>
          </a:p>
          <a:p>
            <a:pPr lvl="1"/>
            <a:r>
              <a:rPr lang="en-US" dirty="0"/>
              <a:t>Cross-Cutting IR: Counter Malign influences, corruption and violent extremism</a:t>
            </a:r>
          </a:p>
          <a:p>
            <a:pPr lvl="1"/>
            <a:r>
              <a:rPr lang="en-US" dirty="0"/>
              <a:t>Assisting SME’s: digital transformation, understanding the impact of COVID-19</a:t>
            </a:r>
          </a:p>
        </p:txBody>
      </p:sp>
    </p:spTree>
    <p:extLst>
      <p:ext uri="{BB962C8B-B14F-4D97-AF65-F5344CB8AC3E}">
        <p14:creationId xmlns:p14="http://schemas.microsoft.com/office/powerpoint/2010/main" val="39659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1062-AC4B-4C7D-BE3A-7236A13A7550}"/>
              </a:ext>
            </a:extLst>
          </p:cNvPr>
          <p:cNvSpPr>
            <a:spLocks noGrp="1"/>
          </p:cNvSpPr>
          <p:nvPr>
            <p:ph type="title"/>
          </p:nvPr>
        </p:nvSpPr>
        <p:spPr/>
        <p:txBody>
          <a:bodyPr/>
          <a:lstStyle/>
          <a:p>
            <a:r>
              <a:rPr lang="en-US" dirty="0"/>
              <a:t>Previous USAID Missions: PLGP</a:t>
            </a:r>
          </a:p>
        </p:txBody>
      </p:sp>
      <p:sp>
        <p:nvSpPr>
          <p:cNvPr id="3" name="Content Placeholder 2">
            <a:extLst>
              <a:ext uri="{FF2B5EF4-FFF2-40B4-BE49-F238E27FC236}">
                <a16:creationId xmlns:a16="http://schemas.microsoft.com/office/drawing/2014/main" id="{FBB4E643-B578-4162-A909-8D16F5737267}"/>
              </a:ext>
            </a:extLst>
          </p:cNvPr>
          <p:cNvSpPr>
            <a:spLocks noGrp="1"/>
          </p:cNvSpPr>
          <p:nvPr>
            <p:ph idx="1"/>
          </p:nvPr>
        </p:nvSpPr>
        <p:spPr/>
        <p:txBody>
          <a:bodyPr>
            <a:normAutofit/>
          </a:bodyPr>
          <a:lstStyle/>
          <a:p>
            <a:r>
              <a:rPr lang="en-US" dirty="0"/>
              <a:t>Planning and Local Governance Project (PLGP) (2012-2019)</a:t>
            </a:r>
          </a:p>
          <a:p>
            <a:pPr lvl="1"/>
            <a:r>
              <a:rPr lang="en-US" dirty="0"/>
              <a:t>Worked to improve local governance in Albania</a:t>
            </a:r>
          </a:p>
          <a:p>
            <a:pPr lvl="1"/>
            <a:r>
              <a:rPr lang="en-US" dirty="0"/>
              <a:t>Worked in multiple sectors regarding municipal governance and civic engagement</a:t>
            </a:r>
          </a:p>
          <a:p>
            <a:pPr lvl="1"/>
            <a:r>
              <a:rPr lang="en-US" dirty="0"/>
              <a:t>Improved tax collection by 20-30%</a:t>
            </a:r>
          </a:p>
          <a:p>
            <a:pPr lvl="1"/>
            <a:r>
              <a:rPr lang="en-US" dirty="0"/>
              <a:t>Assisted decentralization strategy (General Local Territorial Plans [GLTPs]), laws on government finance</a:t>
            </a:r>
          </a:p>
          <a:p>
            <a:pPr lvl="1"/>
            <a:r>
              <a:rPr lang="en-US" dirty="0"/>
              <a:t>Created One-Stop Shops for local public services</a:t>
            </a:r>
          </a:p>
          <a:p>
            <a:pPr lvl="2"/>
            <a:endParaRPr lang="en-US" dirty="0"/>
          </a:p>
        </p:txBody>
      </p:sp>
    </p:spTree>
    <p:extLst>
      <p:ext uri="{BB962C8B-B14F-4D97-AF65-F5344CB8AC3E}">
        <p14:creationId xmlns:p14="http://schemas.microsoft.com/office/powerpoint/2010/main" val="424525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FD5B-29EE-4A52-A311-AE45521D8F8E}"/>
              </a:ext>
            </a:extLst>
          </p:cNvPr>
          <p:cNvSpPr>
            <a:spLocks noGrp="1"/>
          </p:cNvSpPr>
          <p:nvPr>
            <p:ph type="title"/>
          </p:nvPr>
        </p:nvSpPr>
        <p:spPr/>
        <p:txBody>
          <a:bodyPr/>
          <a:lstStyle/>
          <a:p>
            <a:r>
              <a:rPr lang="en-US" dirty="0"/>
              <a:t>Near term COVID outlook</a:t>
            </a:r>
          </a:p>
        </p:txBody>
      </p:sp>
      <p:sp>
        <p:nvSpPr>
          <p:cNvPr id="3" name="Content Placeholder 2">
            <a:extLst>
              <a:ext uri="{FF2B5EF4-FFF2-40B4-BE49-F238E27FC236}">
                <a16:creationId xmlns:a16="http://schemas.microsoft.com/office/drawing/2014/main" id="{24E3E9EF-C50A-49D1-A256-5F3E2A01A4F6}"/>
              </a:ext>
            </a:extLst>
          </p:cNvPr>
          <p:cNvSpPr>
            <a:spLocks noGrp="1"/>
          </p:cNvSpPr>
          <p:nvPr>
            <p:ph idx="1"/>
          </p:nvPr>
        </p:nvSpPr>
        <p:spPr/>
        <p:txBody>
          <a:bodyPr/>
          <a:lstStyle/>
          <a:p>
            <a:r>
              <a:rPr lang="en-US" dirty="0"/>
              <a:t>European Commission: Post COVID outlook</a:t>
            </a:r>
          </a:p>
          <a:p>
            <a:pPr lvl="1"/>
            <a:r>
              <a:rPr lang="en-US" dirty="0"/>
              <a:t>Serbia and Albania weathered COVID-19 better than expected, but North Macedonia saw a period of growth pivot sharply into contraction</a:t>
            </a:r>
          </a:p>
          <a:p>
            <a:pPr lvl="2"/>
            <a:r>
              <a:rPr lang="en-US" dirty="0"/>
              <a:t>Timely fiscal and policy measures were enacted</a:t>
            </a:r>
          </a:p>
          <a:p>
            <a:pPr lvl="2"/>
            <a:r>
              <a:rPr lang="en-US" dirty="0"/>
              <a:t>Future growth likely in the private sector</a:t>
            </a:r>
          </a:p>
          <a:p>
            <a:pPr lvl="1"/>
            <a:r>
              <a:rPr lang="en-US" dirty="0"/>
              <a:t>Future near-term growth may be large, followed by the pre-COVID growth rates around 4-6% annually.</a:t>
            </a:r>
          </a:p>
          <a:p>
            <a:r>
              <a:rPr lang="en-US" dirty="0"/>
              <a:t>EDGE is currently working on an assessment of the impact that COVID has had on SME’s</a:t>
            </a:r>
          </a:p>
        </p:txBody>
      </p:sp>
    </p:spTree>
    <p:extLst>
      <p:ext uri="{BB962C8B-B14F-4D97-AF65-F5344CB8AC3E}">
        <p14:creationId xmlns:p14="http://schemas.microsoft.com/office/powerpoint/2010/main" val="305535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CE01-8048-4B73-91DF-A9549756F926}"/>
              </a:ext>
            </a:extLst>
          </p:cNvPr>
          <p:cNvSpPr>
            <a:spLocks noGrp="1"/>
          </p:cNvSpPr>
          <p:nvPr>
            <p:ph type="title"/>
          </p:nvPr>
        </p:nvSpPr>
        <p:spPr/>
        <p:txBody>
          <a:bodyPr/>
          <a:lstStyle/>
          <a:p>
            <a:r>
              <a:rPr lang="en-US" dirty="0"/>
              <a:t>Possible IDG interventions</a:t>
            </a:r>
          </a:p>
        </p:txBody>
      </p:sp>
      <p:sp>
        <p:nvSpPr>
          <p:cNvPr id="3" name="Content Placeholder 2">
            <a:extLst>
              <a:ext uri="{FF2B5EF4-FFF2-40B4-BE49-F238E27FC236}">
                <a16:creationId xmlns:a16="http://schemas.microsoft.com/office/drawing/2014/main" id="{417FEAF4-7B24-4BFD-8FEF-A67DE915259A}"/>
              </a:ext>
            </a:extLst>
          </p:cNvPr>
          <p:cNvSpPr>
            <a:spLocks noGrp="1"/>
          </p:cNvSpPr>
          <p:nvPr>
            <p:ph idx="1"/>
          </p:nvPr>
        </p:nvSpPr>
        <p:spPr/>
        <p:txBody>
          <a:bodyPr>
            <a:normAutofit fontScale="85000" lnSpcReduction="20000"/>
          </a:bodyPr>
          <a:lstStyle/>
          <a:p>
            <a:r>
              <a:rPr lang="en-US" dirty="0"/>
              <a:t>EU Integration</a:t>
            </a:r>
          </a:p>
          <a:p>
            <a:pPr lvl="1"/>
            <a:r>
              <a:rPr lang="en-US" dirty="0"/>
              <a:t>WB firms often underprepared compared to EU</a:t>
            </a:r>
          </a:p>
          <a:p>
            <a:pPr lvl="2"/>
            <a:r>
              <a:rPr lang="en-US" dirty="0"/>
              <a:t>Assist in compliance with heightened standards/regulations from EU market and trade agreements</a:t>
            </a:r>
          </a:p>
          <a:p>
            <a:pPr lvl="2"/>
            <a:r>
              <a:rPr lang="en-US" dirty="0"/>
              <a:t>Assist in providing opportunities for FDI</a:t>
            </a:r>
          </a:p>
          <a:p>
            <a:r>
              <a:rPr lang="en-US" dirty="0"/>
              <a:t>Equitable Education system</a:t>
            </a:r>
          </a:p>
          <a:p>
            <a:pPr lvl="1"/>
            <a:r>
              <a:rPr lang="en-US" dirty="0"/>
              <a:t>Low spending on education, provide additional resources to this end</a:t>
            </a:r>
          </a:p>
          <a:p>
            <a:pPr lvl="1"/>
            <a:r>
              <a:rPr lang="en-US" dirty="0"/>
              <a:t>Provide flexible, individual based teaching environments</a:t>
            </a:r>
          </a:p>
          <a:p>
            <a:pPr lvl="1"/>
            <a:r>
              <a:rPr lang="en-US" dirty="0"/>
              <a:t>Teacher assessment often associated with student test results</a:t>
            </a:r>
          </a:p>
          <a:p>
            <a:pPr lvl="2"/>
            <a:r>
              <a:rPr lang="en-US" dirty="0"/>
              <a:t>Assist local governments in rethinking student assessments</a:t>
            </a:r>
          </a:p>
          <a:p>
            <a:r>
              <a:rPr lang="en-US" dirty="0"/>
              <a:t>Lack of skilled labor</a:t>
            </a:r>
          </a:p>
          <a:p>
            <a:pPr lvl="1"/>
            <a:r>
              <a:rPr lang="en-US" dirty="0"/>
              <a:t>Improve vocational training</a:t>
            </a:r>
          </a:p>
          <a:p>
            <a:r>
              <a:rPr lang="en-US" dirty="0"/>
              <a:t>Encourage Renewable Energy Adoption in Serbia and North Macedonia</a:t>
            </a:r>
          </a:p>
          <a:p>
            <a:r>
              <a:rPr lang="en-US" dirty="0"/>
              <a:t>Improve transparency in corporate law and governance</a:t>
            </a:r>
          </a:p>
          <a:p>
            <a:pPr lvl="1"/>
            <a:endParaRPr lang="en-US" dirty="0"/>
          </a:p>
        </p:txBody>
      </p:sp>
    </p:spTree>
    <p:extLst>
      <p:ext uri="{BB962C8B-B14F-4D97-AF65-F5344CB8AC3E}">
        <p14:creationId xmlns:p14="http://schemas.microsoft.com/office/powerpoint/2010/main" val="428383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AC78-2772-4419-805C-3862DB152656}"/>
              </a:ext>
            </a:extLst>
          </p:cNvPr>
          <p:cNvSpPr>
            <a:spLocks noGrp="1"/>
          </p:cNvSpPr>
          <p:nvPr>
            <p:ph type="title"/>
          </p:nvPr>
        </p:nvSpPr>
        <p:spPr/>
        <p:txBody>
          <a:bodyPr/>
          <a:lstStyle/>
          <a:p>
            <a:r>
              <a:rPr lang="en-US" dirty="0"/>
              <a:t>Further Reading/ Sources</a:t>
            </a:r>
          </a:p>
        </p:txBody>
      </p:sp>
      <p:sp>
        <p:nvSpPr>
          <p:cNvPr id="3" name="Content Placeholder 2">
            <a:extLst>
              <a:ext uri="{FF2B5EF4-FFF2-40B4-BE49-F238E27FC236}">
                <a16:creationId xmlns:a16="http://schemas.microsoft.com/office/drawing/2014/main" id="{0F7EDCE0-15F5-4355-ADA2-87B290C63183}"/>
              </a:ext>
            </a:extLst>
          </p:cNvPr>
          <p:cNvSpPr>
            <a:spLocks noGrp="1"/>
          </p:cNvSpPr>
          <p:nvPr>
            <p:ph idx="1"/>
          </p:nvPr>
        </p:nvSpPr>
        <p:spPr/>
        <p:txBody>
          <a:bodyPr>
            <a:normAutofit fontScale="40000" lnSpcReduction="20000"/>
          </a:bodyPr>
          <a:lstStyle/>
          <a:p>
            <a:pPr marL="0" marR="0" indent="0">
              <a:lnSpc>
                <a:spcPct val="120000"/>
              </a:lnSpc>
              <a:buNone/>
            </a:pPr>
            <a:r>
              <a:rPr lang="en-US" sz="1800" dirty="0">
                <a:effectLst/>
                <a:latin typeface="Times New Roman" panose="02020603050405020304" pitchFamily="18" charset="0"/>
                <a:ea typeface="Times New Roman" panose="02020603050405020304" pitchFamily="18" charset="0"/>
              </a:rPr>
              <a:t>Bartlett, W. (2013). In </a:t>
            </a:r>
            <a:r>
              <a:rPr lang="en-US" sz="1800" i="1" dirty="0">
                <a:effectLst/>
                <a:latin typeface="Times New Roman" panose="02020603050405020304" pitchFamily="18" charset="0"/>
                <a:ea typeface="Times New Roman" panose="02020603050405020304" pitchFamily="18" charset="0"/>
              </a:rPr>
              <a:t>Europe's troubled region: Economic Development, institutional reform and social welfare in the Western Balkans</a:t>
            </a:r>
            <a:r>
              <a:rPr lang="en-US" sz="1800" dirty="0">
                <a:effectLst/>
                <a:latin typeface="Times New Roman" panose="02020603050405020304" pitchFamily="18" charset="0"/>
                <a:ea typeface="Times New Roman" panose="02020603050405020304" pitchFamily="18" charset="0"/>
              </a:rPr>
              <a:t>. Routledge. </a:t>
            </a:r>
          </a:p>
          <a:p>
            <a:pPr marL="0" marR="0" indent="0">
              <a:lnSpc>
                <a:spcPct val="12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Mitrovic,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Radmila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Bjelić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Predrag. (2015). „Trade regimes and bilateral trade in the EU enlargement process: Focus on the Western Balkans“. Acta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Oeconomica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65. 249-270. 10.1556/032.65.2015.2.4.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World Bank, 2020. "</a:t>
            </a:r>
            <a:r>
              <a:rPr lang="en-US" sz="1800" b="1" u="sng" dirty="0">
                <a:solidFill>
                  <a:srgbClr val="2D4E8B"/>
                </a:solidFill>
                <a:effectLst/>
                <a:latin typeface="Times New Roman" panose="02020603050405020304" pitchFamily="18" charset="0"/>
                <a:ea typeface="Calibri" panose="020F0502020204030204" pitchFamily="34" charset="0"/>
                <a:cs typeface="Times New Roman" panose="02020603050405020304" pitchFamily="18" charset="0"/>
                <a:hlinkClick r:id="rId3"/>
              </a:rPr>
              <a:t>Doing Business 2020</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2D4E8B"/>
                </a:solidFill>
                <a:effectLst/>
                <a:latin typeface="Times New Roman" panose="02020603050405020304" pitchFamily="18" charset="0"/>
                <a:ea typeface="Calibri" panose="020F0502020204030204" pitchFamily="34" charset="0"/>
                <a:cs typeface="Times New Roman" panose="02020603050405020304" pitchFamily="18" charset="0"/>
                <a:hlinkClick r:id="rId4"/>
              </a:rPr>
              <a:t>World Bank Publications</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 World Bank, number 32436, December.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buNone/>
            </a:pPr>
            <a:r>
              <a:rPr lang="en-US" sz="1800" i="1" dirty="0">
                <a:effectLst/>
                <a:latin typeface="Times New Roman" panose="02020603050405020304" pitchFamily="18" charset="0"/>
                <a:ea typeface="Times New Roman" panose="02020603050405020304" pitchFamily="18" charset="0"/>
              </a:rPr>
              <a:t>The Observatory of Economic Complexity</a:t>
            </a:r>
            <a:r>
              <a:rPr lang="en-US" sz="1800" dirty="0">
                <a:effectLst/>
                <a:latin typeface="Times New Roman" panose="02020603050405020304" pitchFamily="18" charset="0"/>
                <a:ea typeface="Times New Roman" panose="02020603050405020304" pitchFamily="18" charset="0"/>
              </a:rPr>
              <a:t>. OEC. (n.d.). https://oec.world/en/. </a:t>
            </a:r>
          </a:p>
          <a:p>
            <a:pPr marL="0" marR="0" indent="0">
              <a:lnSpc>
                <a:spcPct val="12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Goran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Popović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Ognjen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Erić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 Economic development of the Western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Balkans and European Union investments, Economic Research-</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Ekonomska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Istraživanja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1539-1556, DOI: 10.1080/1331677X.2018.1498009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Dinkovski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Markovska-Simoska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(2018)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Brain Drain as a function of sustainable development in the Republic of Macedonia,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Industrija</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Vol 46 No. 1 (2018),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https://doi.org/10.5937/industrija46-15201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Jirasavetakul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 F., &amp; Rahman, J. (2018).</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Foreign Direct Investment in New Member State of the EU and Western Balkans: Taking Stock and Assessing Prospects,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IMF Working Papers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2018</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(187), A001. Retrieved Aug 11, 2021,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https://www.elibrary.imf.org/view/journals/001/2018/187/article-A001-en.xml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Radonjic, O. &amp; </a:t>
            </a:r>
            <a:r>
              <a:rPr lang="en-US" sz="1800" u="sng" dirty="0"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Bobic</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 M. (2020). Brain Drain Losses – A Case Study of Serbia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International Migration Vol. 59 (1)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10.1111/imig.12710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Jusufi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Bellaqa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 (2019).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Trade Barriers and Exports between Western Balkan Countries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Naše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gospodarstvo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Economy, 65(4), 72–80. DOI: 10.2478/ngoe-2019-0021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Development Group LLC (2017),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USAID Performance Evaluation of the Regional Economic Growth (REG) Project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https://pdf.usaid.gov/pdf_docs/PA00N298.pdf</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2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Development Group LLC (2017),</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USAID Economic Development, Governance, and Enterprise Growth Project, Annual Report: Year 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Available 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Sharepoint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McDevitt, A. (2016).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Fighting corruption in the Western Balkans and Turkey: Priorities for Reform,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Transparency.org. (n.d.). https://www.transparency.org/en/publications/fighting-corruption-in-the-western-balkans-and-turkey-priorities-for-reform. ISBN: 978-3-96076-032-0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2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European Commission. (2021, July 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Economic governance: Economic Reform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Programme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of Western Balkan Nations (Albania, Serbia, North Macedonia) (2021-2023) Commission Assessment. European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Neighbourhood</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Policy And Enlargement Negotiations - European Commission.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https://ec.europa.eu/neighbourhood-enlargement/policy/policy-highlights/economic-governance_en. </a:t>
            </a:r>
          </a:p>
          <a:p>
            <a:pPr marL="0" indent="0">
              <a:lnSpc>
                <a:spcPct val="120000"/>
              </a:lnSpc>
              <a:spcBef>
                <a:spcPts val="0"/>
              </a:spcBef>
              <a:spcAft>
                <a:spcPts val="800"/>
              </a:spcAft>
              <a:buNone/>
            </a:pPr>
            <a:r>
              <a:rPr lang="en-US" i="1" dirty="0">
                <a:effectLst/>
                <a:latin typeface="Times New Roman" panose="02020603050405020304" pitchFamily="18" charset="0"/>
                <a:cs typeface="Times New Roman" panose="02020603050405020304" pitchFamily="18" charset="0"/>
              </a:rPr>
              <a:t>FACT sheet: Planning and local governance project: Fact SHEET: ALBANIA</a:t>
            </a:r>
            <a:r>
              <a:rPr lang="en-US" dirty="0">
                <a:effectLst/>
                <a:latin typeface="Times New Roman" panose="02020603050405020304" pitchFamily="18" charset="0"/>
                <a:cs typeface="Times New Roman" panose="02020603050405020304" pitchFamily="18" charset="0"/>
              </a:rPr>
              <a:t>. U.S. Agency for International Development. (2021, July 12). https://www.usaid.gov/albania/news-information/fact-sheets/fact-sheet-planning-and-local-governance-project.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05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3FC-F82E-4BBE-AC50-ACBC569ACC42}"/>
              </a:ext>
            </a:extLst>
          </p:cNvPr>
          <p:cNvSpPr>
            <a:spLocks noGrp="1"/>
          </p:cNvSpPr>
          <p:nvPr>
            <p:ph type="title"/>
          </p:nvPr>
        </p:nvSpPr>
        <p:spPr>
          <a:xfrm>
            <a:off x="677334" y="618478"/>
            <a:ext cx="8596668" cy="1320800"/>
          </a:xfrm>
        </p:spPr>
        <p:txBody>
          <a:bodyPr/>
          <a:lstStyle/>
          <a:p>
            <a:r>
              <a:rPr lang="en-US" dirty="0"/>
              <a:t>Topic Importance</a:t>
            </a:r>
          </a:p>
        </p:txBody>
      </p:sp>
      <p:sp>
        <p:nvSpPr>
          <p:cNvPr id="3" name="Content Placeholder 2">
            <a:extLst>
              <a:ext uri="{FF2B5EF4-FFF2-40B4-BE49-F238E27FC236}">
                <a16:creationId xmlns:a16="http://schemas.microsoft.com/office/drawing/2014/main" id="{DC9563DA-0F21-4AAE-BC81-E51249F61103}"/>
              </a:ext>
            </a:extLst>
          </p:cNvPr>
          <p:cNvSpPr>
            <a:spLocks noGrp="1"/>
          </p:cNvSpPr>
          <p:nvPr>
            <p:ph idx="1"/>
          </p:nvPr>
        </p:nvSpPr>
        <p:spPr/>
        <p:txBody>
          <a:bodyPr/>
          <a:lstStyle/>
          <a:p>
            <a:r>
              <a:rPr lang="en-US" dirty="0"/>
              <a:t>In 2017, IDG conducted a performance evaluation report of a previous USAID project: The Regional Economic Growth Project (REG)</a:t>
            </a:r>
          </a:p>
          <a:p>
            <a:pPr lvl="1"/>
            <a:r>
              <a:rPr lang="en-US" dirty="0"/>
              <a:t>The three countries discussed today: Albania, Serbia, and North Macedonia were specifically called out as having cut their budgets with respect to economic growth</a:t>
            </a:r>
          </a:p>
          <a:p>
            <a:pPr lvl="1"/>
            <a:r>
              <a:rPr lang="en-US" dirty="0"/>
              <a:t>Recommended a continuing presence in these countries</a:t>
            </a:r>
          </a:p>
          <a:p>
            <a:r>
              <a:rPr lang="en-US" dirty="0"/>
              <a:t>Significant and widespread issues in the face of incremental reforms</a:t>
            </a:r>
          </a:p>
          <a:p>
            <a:pPr lvl="1"/>
            <a:r>
              <a:rPr lang="en-US" dirty="0"/>
              <a:t>Corruption, centralized bureaucracy</a:t>
            </a:r>
          </a:p>
          <a:p>
            <a:pPr lvl="1"/>
            <a:r>
              <a:rPr lang="en-US" dirty="0"/>
              <a:t>Poor macroeconomic fundamentals</a:t>
            </a:r>
          </a:p>
          <a:p>
            <a:pPr lvl="1"/>
            <a:r>
              <a:rPr lang="en-US" dirty="0"/>
              <a:t>Poorly equipped energy sectors</a:t>
            </a:r>
          </a:p>
          <a:p>
            <a:pPr lvl="1"/>
            <a:r>
              <a:rPr lang="en-US" dirty="0"/>
              <a:t>Diplomatic tensions</a:t>
            </a:r>
          </a:p>
        </p:txBody>
      </p:sp>
    </p:spTree>
    <p:extLst>
      <p:ext uri="{BB962C8B-B14F-4D97-AF65-F5344CB8AC3E}">
        <p14:creationId xmlns:p14="http://schemas.microsoft.com/office/powerpoint/2010/main" val="339923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BD8D-FE0B-4A6B-94DB-EFAA545D8DC1}"/>
              </a:ext>
            </a:extLst>
          </p:cNvPr>
          <p:cNvSpPr>
            <a:spLocks noGrp="1"/>
          </p:cNvSpPr>
          <p:nvPr>
            <p:ph type="title"/>
          </p:nvPr>
        </p:nvSpPr>
        <p:spPr/>
        <p:txBody>
          <a:bodyPr/>
          <a:lstStyle/>
          <a:p>
            <a:r>
              <a:rPr lang="en-US" dirty="0"/>
              <a:t>Personal Profile</a:t>
            </a:r>
          </a:p>
        </p:txBody>
      </p:sp>
      <p:sp>
        <p:nvSpPr>
          <p:cNvPr id="3" name="Content Placeholder 2">
            <a:extLst>
              <a:ext uri="{FF2B5EF4-FFF2-40B4-BE49-F238E27FC236}">
                <a16:creationId xmlns:a16="http://schemas.microsoft.com/office/drawing/2014/main" id="{58962EDA-A7E5-4AE8-B044-2B5ECE1CBFFA}"/>
              </a:ext>
            </a:extLst>
          </p:cNvPr>
          <p:cNvSpPr>
            <a:spLocks noGrp="1"/>
          </p:cNvSpPr>
          <p:nvPr>
            <p:ph idx="1"/>
          </p:nvPr>
        </p:nvSpPr>
        <p:spPr/>
        <p:txBody>
          <a:bodyPr>
            <a:normAutofit fontScale="92500"/>
          </a:bodyPr>
          <a:lstStyle/>
          <a:p>
            <a:r>
              <a:rPr lang="en-US" dirty="0"/>
              <a:t>I am a graduate student at the University of Oregon, finishing my Master’s degree in Applied Economics in December</a:t>
            </a:r>
          </a:p>
          <a:p>
            <a:pPr lvl="1"/>
            <a:r>
              <a:rPr lang="en-US" dirty="0"/>
              <a:t>Specialties in international trade, regional growth and development, and data science</a:t>
            </a:r>
          </a:p>
          <a:p>
            <a:pPr lvl="1"/>
            <a:r>
              <a:rPr lang="en-US" dirty="0"/>
              <a:t>Proficient in the R programming language, previous experience using data software and empirical research. You can find out more on my website: </a:t>
            </a:r>
            <a:r>
              <a:rPr lang="en-US" dirty="0">
                <a:hlinkClick r:id="rId3"/>
              </a:rPr>
              <a:t>https://ibogley.github.io/website/</a:t>
            </a:r>
            <a:endParaRPr lang="en-US" dirty="0"/>
          </a:p>
          <a:p>
            <a:r>
              <a:rPr lang="en-US" dirty="0"/>
              <a:t>As an intern here at IDG: </a:t>
            </a:r>
          </a:p>
          <a:p>
            <a:pPr lvl="1"/>
            <a:r>
              <a:rPr lang="en-US" dirty="0"/>
              <a:t>Supervisor: John </a:t>
            </a:r>
            <a:r>
              <a:rPr lang="en-US" dirty="0" err="1"/>
              <a:t>Zeleznak</a:t>
            </a:r>
            <a:endParaRPr lang="en-US" dirty="0"/>
          </a:p>
          <a:p>
            <a:pPr lvl="1"/>
            <a:r>
              <a:rPr lang="en-US" dirty="0"/>
              <a:t>Worked on the IPOP CV Matrix</a:t>
            </a:r>
          </a:p>
          <a:p>
            <a:pPr lvl="1"/>
            <a:r>
              <a:rPr lang="en-US" dirty="0"/>
              <a:t>Helped with the Niger Baseline report: creating visuals and tables, also proofreading drafts</a:t>
            </a:r>
          </a:p>
          <a:p>
            <a:pPr lvl="1"/>
            <a:r>
              <a:rPr lang="en-US" dirty="0"/>
              <a:t>Assisted with BD work</a:t>
            </a:r>
          </a:p>
        </p:txBody>
      </p:sp>
    </p:spTree>
    <p:extLst>
      <p:ext uri="{BB962C8B-B14F-4D97-AF65-F5344CB8AC3E}">
        <p14:creationId xmlns:p14="http://schemas.microsoft.com/office/powerpoint/2010/main" val="39297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344D-DDCA-4F06-BF28-041584E73E31}"/>
              </a:ext>
            </a:extLst>
          </p:cNvPr>
          <p:cNvSpPr>
            <a:spLocks noGrp="1"/>
          </p:cNvSpPr>
          <p:nvPr>
            <p:ph type="title"/>
          </p:nvPr>
        </p:nvSpPr>
        <p:spPr/>
        <p:txBody>
          <a:bodyPr/>
          <a:lstStyle/>
          <a:p>
            <a:r>
              <a:rPr lang="en-US" dirty="0"/>
              <a:t>Roadmap</a:t>
            </a:r>
          </a:p>
        </p:txBody>
      </p:sp>
      <p:cxnSp>
        <p:nvCxnSpPr>
          <p:cNvPr id="5" name="Straight Connector 4">
            <a:extLst>
              <a:ext uri="{FF2B5EF4-FFF2-40B4-BE49-F238E27FC236}">
                <a16:creationId xmlns:a16="http://schemas.microsoft.com/office/drawing/2014/main" id="{29D1D614-E052-4F59-AD79-91AD3C1F72AC}"/>
              </a:ext>
            </a:extLst>
          </p:cNvPr>
          <p:cNvCxnSpPr/>
          <p:nvPr/>
        </p:nvCxnSpPr>
        <p:spPr>
          <a:xfrm>
            <a:off x="994610" y="3461084"/>
            <a:ext cx="806917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3204C94-D76C-4657-AF73-B2761719DCB2}"/>
              </a:ext>
            </a:extLst>
          </p:cNvPr>
          <p:cNvSpPr/>
          <p:nvPr/>
        </p:nvSpPr>
        <p:spPr>
          <a:xfrm>
            <a:off x="828395" y="3302168"/>
            <a:ext cx="332430" cy="317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A500DB-0AFB-434D-BF98-9880481A837A}"/>
              </a:ext>
            </a:extLst>
          </p:cNvPr>
          <p:cNvSpPr/>
          <p:nvPr/>
        </p:nvSpPr>
        <p:spPr>
          <a:xfrm>
            <a:off x="2639254" y="3302168"/>
            <a:ext cx="332430" cy="317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8E5BE0-DEFE-4283-82D2-FF77DAF07BF3}"/>
              </a:ext>
            </a:extLst>
          </p:cNvPr>
          <p:cNvSpPr/>
          <p:nvPr/>
        </p:nvSpPr>
        <p:spPr>
          <a:xfrm>
            <a:off x="4862984" y="3295652"/>
            <a:ext cx="332430" cy="317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25EB94-A491-4C15-ACB5-6E2D1BCAD46F}"/>
              </a:ext>
            </a:extLst>
          </p:cNvPr>
          <p:cNvSpPr/>
          <p:nvPr/>
        </p:nvSpPr>
        <p:spPr>
          <a:xfrm>
            <a:off x="6996585" y="3302168"/>
            <a:ext cx="332430" cy="317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B4A83A-FD1C-45FF-AE79-FB21356F053A}"/>
              </a:ext>
            </a:extLst>
          </p:cNvPr>
          <p:cNvSpPr/>
          <p:nvPr/>
        </p:nvSpPr>
        <p:spPr>
          <a:xfrm>
            <a:off x="8923302" y="3302168"/>
            <a:ext cx="332430" cy="317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EAC438-29D9-461E-86BB-232DBAB2D6C6}"/>
              </a:ext>
            </a:extLst>
          </p:cNvPr>
          <p:cNvCxnSpPr>
            <a:stCxn id="6" idx="0"/>
          </p:cNvCxnSpPr>
          <p:nvPr/>
        </p:nvCxnSpPr>
        <p:spPr>
          <a:xfrm flipV="1">
            <a:off x="994610" y="2438400"/>
            <a:ext cx="0" cy="86376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BF0CF3-DE61-484A-91F2-88C3DC2BA72A}"/>
              </a:ext>
            </a:extLst>
          </p:cNvPr>
          <p:cNvSpPr txBox="1"/>
          <p:nvPr/>
        </p:nvSpPr>
        <p:spPr>
          <a:xfrm>
            <a:off x="246870" y="2069068"/>
            <a:ext cx="1469636" cy="369317"/>
          </a:xfrm>
          <a:prstGeom prst="rect">
            <a:avLst/>
          </a:prstGeom>
          <a:noFill/>
          <a:ln w="38100">
            <a:solidFill>
              <a:srgbClr val="00B0F0"/>
            </a:solidFill>
          </a:ln>
        </p:spPr>
        <p:txBody>
          <a:bodyPr wrap="square" rtlCol="0">
            <a:spAutoFit/>
          </a:bodyPr>
          <a:lstStyle/>
          <a:p>
            <a:r>
              <a:rPr lang="en-US" dirty="0"/>
              <a:t>Background</a:t>
            </a:r>
          </a:p>
        </p:txBody>
      </p:sp>
      <p:cxnSp>
        <p:nvCxnSpPr>
          <p:cNvPr id="15" name="Straight Connector 14">
            <a:extLst>
              <a:ext uri="{FF2B5EF4-FFF2-40B4-BE49-F238E27FC236}">
                <a16:creationId xmlns:a16="http://schemas.microsoft.com/office/drawing/2014/main" id="{D0E46E61-0705-47CE-B3BA-0DCCD8028B38}"/>
              </a:ext>
            </a:extLst>
          </p:cNvPr>
          <p:cNvCxnSpPr/>
          <p:nvPr/>
        </p:nvCxnSpPr>
        <p:spPr>
          <a:xfrm flipV="1">
            <a:off x="2780513" y="3620000"/>
            <a:ext cx="0" cy="86376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CFA0AFF-4A94-457C-9B44-AF020282E22D}"/>
              </a:ext>
            </a:extLst>
          </p:cNvPr>
          <p:cNvSpPr txBox="1"/>
          <p:nvPr/>
        </p:nvSpPr>
        <p:spPr>
          <a:xfrm>
            <a:off x="1299413" y="4499810"/>
            <a:ext cx="2919661" cy="369332"/>
          </a:xfrm>
          <a:prstGeom prst="rect">
            <a:avLst/>
          </a:prstGeom>
          <a:noFill/>
          <a:ln w="38100">
            <a:solidFill>
              <a:srgbClr val="00B0F0"/>
            </a:solidFill>
          </a:ln>
        </p:spPr>
        <p:txBody>
          <a:bodyPr wrap="square" rtlCol="0">
            <a:spAutoFit/>
          </a:bodyPr>
          <a:lstStyle/>
          <a:p>
            <a:r>
              <a:rPr lang="en-US" dirty="0"/>
              <a:t>Doing Business Indicators</a:t>
            </a:r>
          </a:p>
        </p:txBody>
      </p:sp>
      <p:cxnSp>
        <p:nvCxnSpPr>
          <p:cNvPr id="17" name="Straight Connector 16">
            <a:extLst>
              <a:ext uri="{FF2B5EF4-FFF2-40B4-BE49-F238E27FC236}">
                <a16:creationId xmlns:a16="http://schemas.microsoft.com/office/drawing/2014/main" id="{C396841B-59FB-4F17-94AA-9304E5DE922C}"/>
              </a:ext>
            </a:extLst>
          </p:cNvPr>
          <p:cNvCxnSpPr/>
          <p:nvPr/>
        </p:nvCxnSpPr>
        <p:spPr>
          <a:xfrm flipV="1">
            <a:off x="4966814" y="2422374"/>
            <a:ext cx="0" cy="86376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FFEBDB-6CC4-47DB-A8F1-AAD0A71C3EF1}"/>
              </a:ext>
            </a:extLst>
          </p:cNvPr>
          <p:cNvSpPr txBox="1"/>
          <p:nvPr/>
        </p:nvSpPr>
        <p:spPr>
          <a:xfrm>
            <a:off x="4101625" y="2069068"/>
            <a:ext cx="1855147" cy="369332"/>
          </a:xfrm>
          <a:prstGeom prst="rect">
            <a:avLst/>
          </a:prstGeom>
          <a:noFill/>
          <a:ln w="38100">
            <a:solidFill>
              <a:srgbClr val="00B0F0"/>
            </a:solidFill>
          </a:ln>
        </p:spPr>
        <p:txBody>
          <a:bodyPr wrap="square" rtlCol="0">
            <a:spAutoFit/>
          </a:bodyPr>
          <a:lstStyle/>
          <a:p>
            <a:r>
              <a:rPr lang="en-US" dirty="0"/>
              <a:t>Issues in Albania</a:t>
            </a:r>
          </a:p>
        </p:txBody>
      </p:sp>
      <p:cxnSp>
        <p:nvCxnSpPr>
          <p:cNvPr id="19" name="Straight Connector 18">
            <a:extLst>
              <a:ext uri="{FF2B5EF4-FFF2-40B4-BE49-F238E27FC236}">
                <a16:creationId xmlns:a16="http://schemas.microsoft.com/office/drawing/2014/main" id="{E163C3E9-6293-457F-8538-C5E96181E803}"/>
              </a:ext>
            </a:extLst>
          </p:cNvPr>
          <p:cNvCxnSpPr/>
          <p:nvPr/>
        </p:nvCxnSpPr>
        <p:spPr>
          <a:xfrm flipV="1">
            <a:off x="7130715" y="3636042"/>
            <a:ext cx="0" cy="86376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CB54A5-A312-4240-A7F4-763BCCDCAAEF}"/>
              </a:ext>
            </a:extLst>
          </p:cNvPr>
          <p:cNvSpPr txBox="1"/>
          <p:nvPr/>
        </p:nvSpPr>
        <p:spPr>
          <a:xfrm>
            <a:off x="5838762" y="4515852"/>
            <a:ext cx="2583893" cy="369332"/>
          </a:xfrm>
          <a:prstGeom prst="rect">
            <a:avLst/>
          </a:prstGeom>
          <a:noFill/>
          <a:ln w="38100">
            <a:solidFill>
              <a:srgbClr val="00B0F0"/>
            </a:solidFill>
          </a:ln>
        </p:spPr>
        <p:txBody>
          <a:bodyPr wrap="square" rtlCol="0">
            <a:spAutoFit/>
          </a:bodyPr>
          <a:lstStyle/>
          <a:p>
            <a:r>
              <a:rPr lang="en-US" dirty="0"/>
              <a:t>Previous USAID Missions</a:t>
            </a:r>
          </a:p>
        </p:txBody>
      </p:sp>
      <p:cxnSp>
        <p:nvCxnSpPr>
          <p:cNvPr id="21" name="Straight Connector 20">
            <a:extLst>
              <a:ext uri="{FF2B5EF4-FFF2-40B4-BE49-F238E27FC236}">
                <a16:creationId xmlns:a16="http://schemas.microsoft.com/office/drawing/2014/main" id="{4754E38A-2C68-40BA-91CB-5710884EE89A}"/>
              </a:ext>
            </a:extLst>
          </p:cNvPr>
          <p:cNvCxnSpPr/>
          <p:nvPr/>
        </p:nvCxnSpPr>
        <p:spPr>
          <a:xfrm flipV="1">
            <a:off x="9063789" y="2422374"/>
            <a:ext cx="0" cy="86376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32CD287-5710-46FD-B50D-B4D9565EEE80}"/>
              </a:ext>
            </a:extLst>
          </p:cNvPr>
          <p:cNvSpPr txBox="1"/>
          <p:nvPr/>
        </p:nvSpPr>
        <p:spPr>
          <a:xfrm>
            <a:off x="7603960" y="2053027"/>
            <a:ext cx="1976518" cy="369332"/>
          </a:xfrm>
          <a:prstGeom prst="rect">
            <a:avLst/>
          </a:prstGeom>
          <a:noFill/>
          <a:ln w="38100">
            <a:solidFill>
              <a:srgbClr val="00B0F0"/>
            </a:solidFill>
          </a:ln>
        </p:spPr>
        <p:txBody>
          <a:bodyPr wrap="square" rtlCol="0">
            <a:spAutoFit/>
          </a:bodyPr>
          <a:lstStyle/>
          <a:p>
            <a:r>
              <a:rPr lang="en-US" dirty="0"/>
              <a:t>IDG Interventions</a:t>
            </a:r>
          </a:p>
        </p:txBody>
      </p:sp>
    </p:spTree>
    <p:extLst>
      <p:ext uri="{BB962C8B-B14F-4D97-AF65-F5344CB8AC3E}">
        <p14:creationId xmlns:p14="http://schemas.microsoft.com/office/powerpoint/2010/main" val="257227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6E63-DC77-4649-A694-5DA51E6C7AE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4675CAB-9615-4C61-AD0C-DF85C9F3EE83}"/>
              </a:ext>
            </a:extLst>
          </p:cNvPr>
          <p:cNvSpPr>
            <a:spLocks noGrp="1"/>
          </p:cNvSpPr>
          <p:nvPr>
            <p:ph idx="1"/>
          </p:nvPr>
        </p:nvSpPr>
        <p:spPr>
          <a:xfrm>
            <a:off x="677334" y="2160589"/>
            <a:ext cx="8596668" cy="4400632"/>
          </a:xfrm>
        </p:spPr>
        <p:txBody>
          <a:bodyPr>
            <a:normAutofit/>
          </a:bodyPr>
          <a:lstStyle/>
          <a:p>
            <a:r>
              <a:rPr lang="en-US" dirty="0"/>
              <a:t>Poor macroeconomic fundamentals</a:t>
            </a:r>
          </a:p>
          <a:p>
            <a:pPr lvl="1"/>
            <a:r>
              <a:rPr lang="en-US" dirty="0"/>
              <a:t>High Unemployment Rates (10-25%)</a:t>
            </a:r>
          </a:p>
          <a:p>
            <a:pPr lvl="1"/>
            <a:r>
              <a:rPr lang="en-US" dirty="0"/>
              <a:t>Poor education system – under-educated and under-skilled workforce</a:t>
            </a:r>
          </a:p>
          <a:p>
            <a:pPr lvl="1"/>
            <a:r>
              <a:rPr lang="en-US" dirty="0"/>
              <a:t>Low GDP Growth Rates</a:t>
            </a:r>
          </a:p>
          <a:p>
            <a:pPr lvl="1"/>
            <a:r>
              <a:rPr lang="en-US" dirty="0"/>
              <a:t>Uncompetitive markets, key sectors dominated by state owned firms</a:t>
            </a:r>
          </a:p>
          <a:p>
            <a:pPr lvl="1"/>
            <a:r>
              <a:rPr lang="en-US" dirty="0"/>
              <a:t>Corruption, confusing regulatory environments</a:t>
            </a:r>
          </a:p>
          <a:p>
            <a:pPr lvl="1"/>
            <a:r>
              <a:rPr lang="en-US" dirty="0"/>
              <a:t>Debt as percent of GDP: 50-60%</a:t>
            </a:r>
          </a:p>
          <a:p>
            <a:pPr lvl="1"/>
            <a:r>
              <a:rPr lang="en-US" dirty="0"/>
              <a:t>Centralized governance</a:t>
            </a:r>
          </a:p>
          <a:p>
            <a:r>
              <a:rPr lang="en-US" dirty="0"/>
              <a:t>All 3 are official candidates for EU ascension</a:t>
            </a:r>
          </a:p>
          <a:p>
            <a:r>
              <a:rPr lang="en-US" dirty="0"/>
              <a:t>Previous incremental reforms</a:t>
            </a:r>
          </a:p>
          <a:p>
            <a:pPr marL="0" indent="0">
              <a:buNone/>
            </a:pPr>
            <a:r>
              <a:rPr lang="en-US" sz="1200" dirty="0"/>
              <a:t>Image source: https://www.eea.europa.eu/data-and-maps/figures/political-map-of-the-western</a:t>
            </a:r>
          </a:p>
        </p:txBody>
      </p:sp>
      <p:pic>
        <p:nvPicPr>
          <p:cNvPr id="1026" name="Picture 2" descr="Political map of the Western Balkans, 2007 — European Environment Agency">
            <a:extLst>
              <a:ext uri="{FF2B5EF4-FFF2-40B4-BE49-F238E27FC236}">
                <a16:creationId xmlns:a16="http://schemas.microsoft.com/office/drawing/2014/main" id="{C190AE1F-06EB-4FC2-B932-FBA848136A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7" t="20855" r="38767" b="19658"/>
          <a:stretch/>
        </p:blipFill>
        <p:spPr bwMode="auto">
          <a:xfrm>
            <a:off x="7979240" y="1871786"/>
            <a:ext cx="3087345" cy="300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CA1F-2685-46B9-ACE3-5D62A95450B1}"/>
              </a:ext>
            </a:extLst>
          </p:cNvPr>
          <p:cNvSpPr>
            <a:spLocks noGrp="1"/>
          </p:cNvSpPr>
          <p:nvPr>
            <p:ph type="title"/>
          </p:nvPr>
        </p:nvSpPr>
        <p:spPr>
          <a:xfrm>
            <a:off x="836679" y="723898"/>
            <a:ext cx="6002110" cy="1495425"/>
          </a:xfrm>
        </p:spPr>
        <p:txBody>
          <a:bodyPr>
            <a:normAutofit/>
          </a:bodyPr>
          <a:lstStyle/>
          <a:p>
            <a:r>
              <a:rPr lang="en-US" sz="4000" dirty="0"/>
              <a:t>Doing Business Indicators</a:t>
            </a:r>
          </a:p>
        </p:txBody>
      </p:sp>
      <p:sp>
        <p:nvSpPr>
          <p:cNvPr id="3" name="Content Placeholder 2">
            <a:extLst>
              <a:ext uri="{FF2B5EF4-FFF2-40B4-BE49-F238E27FC236}">
                <a16:creationId xmlns:a16="http://schemas.microsoft.com/office/drawing/2014/main" id="{35238F92-1E37-40B1-A50C-9BED83F2A656}"/>
              </a:ext>
            </a:extLst>
          </p:cNvPr>
          <p:cNvSpPr>
            <a:spLocks noGrp="1"/>
          </p:cNvSpPr>
          <p:nvPr>
            <p:ph idx="1"/>
          </p:nvPr>
        </p:nvSpPr>
        <p:spPr>
          <a:xfrm>
            <a:off x="836680" y="2405067"/>
            <a:ext cx="6002110" cy="3729034"/>
          </a:xfrm>
        </p:spPr>
        <p:txBody>
          <a:bodyPr>
            <a:normAutofit fontScale="92500" lnSpcReduction="10000"/>
          </a:bodyPr>
          <a:lstStyle/>
          <a:p>
            <a:r>
              <a:rPr lang="en-US" sz="1700" dirty="0"/>
              <a:t>The world bank publishes rankings and scores for each country</a:t>
            </a:r>
          </a:p>
          <a:p>
            <a:pPr lvl="1"/>
            <a:r>
              <a:rPr lang="en-US" sz="1700" dirty="0"/>
              <a:t>“Provides objective measures of business regulations for local firms”</a:t>
            </a:r>
          </a:p>
          <a:p>
            <a:pPr lvl="1"/>
            <a:r>
              <a:rPr lang="en-US" sz="1700" dirty="0"/>
              <a:t>Breaks down private sector quality through indexes in different aspects</a:t>
            </a:r>
          </a:p>
          <a:p>
            <a:r>
              <a:rPr lang="en-US" sz="1700" dirty="0"/>
              <a:t>Overall rankings: (All figures will from 2020)</a:t>
            </a:r>
          </a:p>
          <a:p>
            <a:pPr lvl="1"/>
            <a:r>
              <a:rPr lang="en-US" sz="1700" dirty="0"/>
              <a:t>Albania – 82</a:t>
            </a:r>
          </a:p>
          <a:p>
            <a:pPr lvl="1"/>
            <a:r>
              <a:rPr lang="en-US" sz="1700" dirty="0"/>
              <a:t>North Macedonia – 17</a:t>
            </a:r>
          </a:p>
          <a:p>
            <a:pPr lvl="1"/>
            <a:r>
              <a:rPr lang="en-US" sz="1700" dirty="0"/>
              <a:t>Serbia – 44</a:t>
            </a:r>
          </a:p>
          <a:p>
            <a:r>
              <a:rPr lang="en-US" sz="1700" dirty="0"/>
              <a:t>This presentation uses DB Indicators as a guide for barriers to business</a:t>
            </a:r>
          </a:p>
        </p:txBody>
      </p:sp>
      <p:pic>
        <p:nvPicPr>
          <p:cNvPr id="1026" name="Picture 2" descr="Doing Business">
            <a:extLst>
              <a:ext uri="{FF2B5EF4-FFF2-40B4-BE49-F238E27FC236}">
                <a16:creationId xmlns:a16="http://schemas.microsoft.com/office/drawing/2014/main" id="{D809E54D-79D0-429B-BDB5-6E4D638E98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7" r="1825"/>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15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F7FC-5A8C-4C1F-90E0-F5262C0084DC}"/>
              </a:ext>
            </a:extLst>
          </p:cNvPr>
          <p:cNvSpPr>
            <a:spLocks noGrp="1"/>
          </p:cNvSpPr>
          <p:nvPr>
            <p:ph type="title"/>
          </p:nvPr>
        </p:nvSpPr>
        <p:spPr/>
        <p:txBody>
          <a:bodyPr/>
          <a:lstStyle/>
          <a:p>
            <a:r>
              <a:rPr lang="en-US" dirty="0"/>
              <a:t>Cross-Border Trade</a:t>
            </a:r>
          </a:p>
        </p:txBody>
      </p:sp>
      <p:sp>
        <p:nvSpPr>
          <p:cNvPr id="3" name="Content Placeholder 2">
            <a:extLst>
              <a:ext uri="{FF2B5EF4-FFF2-40B4-BE49-F238E27FC236}">
                <a16:creationId xmlns:a16="http://schemas.microsoft.com/office/drawing/2014/main" id="{95B31124-53B1-42AB-97E2-454C0E4C209B}"/>
              </a:ext>
            </a:extLst>
          </p:cNvPr>
          <p:cNvSpPr>
            <a:spLocks noGrp="1"/>
          </p:cNvSpPr>
          <p:nvPr>
            <p:ph idx="1"/>
          </p:nvPr>
        </p:nvSpPr>
        <p:spPr>
          <a:xfrm>
            <a:off x="838200" y="1825625"/>
            <a:ext cx="6626443" cy="4364160"/>
          </a:xfrm>
        </p:spPr>
        <p:txBody>
          <a:bodyPr>
            <a:normAutofit/>
          </a:bodyPr>
          <a:lstStyle/>
          <a:p>
            <a:r>
              <a:rPr lang="en-US" dirty="0"/>
              <a:t>All three countries rank highly</a:t>
            </a:r>
          </a:p>
          <a:p>
            <a:pPr lvl="1"/>
            <a:r>
              <a:rPr lang="en-US" dirty="0"/>
              <a:t>Albania: 25</a:t>
            </a:r>
          </a:p>
          <a:p>
            <a:pPr lvl="1"/>
            <a:r>
              <a:rPr lang="en-US" dirty="0"/>
              <a:t>Serbia: 23</a:t>
            </a:r>
          </a:p>
          <a:p>
            <a:pPr lvl="1"/>
            <a:r>
              <a:rPr lang="en-US" dirty="0"/>
              <a:t>North Macedonia: 32</a:t>
            </a:r>
          </a:p>
          <a:p>
            <a:r>
              <a:rPr lang="en-US" dirty="0"/>
              <a:t>Focusing on export-driven industries has shown promise in helping these countries succeed</a:t>
            </a:r>
          </a:p>
          <a:p>
            <a:r>
              <a:rPr lang="en-US" dirty="0"/>
              <a:t>EU: Accounts for over 50% of imports and exports</a:t>
            </a:r>
          </a:p>
          <a:p>
            <a:pPr lvl="1"/>
            <a:r>
              <a:rPr lang="en-US" dirty="0"/>
              <a:t>Stabilization and Association Agreements: removed customs tariffs, but implemented heightened standards in different categories</a:t>
            </a:r>
          </a:p>
          <a:p>
            <a:r>
              <a:rPr lang="en-US" dirty="0"/>
              <a:t>NOTE: 2017 shows a drastic decrease in North Macedonian exports to the EU. I believe this to be a mistake in the data (Source: World Bank WITS)</a:t>
            </a:r>
          </a:p>
        </p:txBody>
      </p:sp>
      <p:pic>
        <p:nvPicPr>
          <p:cNvPr id="7" name="Picture 6" descr="Graphical user interface&#10;&#10;Description automatically generated with low confidence">
            <a:extLst>
              <a:ext uri="{FF2B5EF4-FFF2-40B4-BE49-F238E27FC236}">
                <a16:creationId xmlns:a16="http://schemas.microsoft.com/office/drawing/2014/main" id="{8FC940E8-7379-4CD9-81FC-A4B07E734431}"/>
              </a:ext>
            </a:extLst>
          </p:cNvPr>
          <p:cNvPicPr>
            <a:picLocks noChangeAspect="1"/>
          </p:cNvPicPr>
          <p:nvPr/>
        </p:nvPicPr>
        <p:blipFill>
          <a:blip r:embed="rId3"/>
          <a:stretch>
            <a:fillRect/>
          </a:stretch>
        </p:blipFill>
        <p:spPr>
          <a:xfrm>
            <a:off x="7464643" y="365125"/>
            <a:ext cx="3889157" cy="6189785"/>
          </a:xfrm>
          <a:prstGeom prst="rect">
            <a:avLst/>
          </a:prstGeom>
          <a:ln>
            <a:solidFill>
              <a:schemeClr val="tx1"/>
            </a:solidFill>
          </a:ln>
        </p:spPr>
      </p:pic>
    </p:spTree>
    <p:extLst>
      <p:ext uri="{BB962C8B-B14F-4D97-AF65-F5344CB8AC3E}">
        <p14:creationId xmlns:p14="http://schemas.microsoft.com/office/powerpoint/2010/main" val="123601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9616-2C0E-4E05-A63F-1D8CB7B87F30}"/>
              </a:ext>
            </a:extLst>
          </p:cNvPr>
          <p:cNvSpPr>
            <a:spLocks noGrp="1"/>
          </p:cNvSpPr>
          <p:nvPr>
            <p:ph type="title"/>
          </p:nvPr>
        </p:nvSpPr>
        <p:spPr/>
        <p:txBody>
          <a:bodyPr/>
          <a:lstStyle/>
          <a:p>
            <a:r>
              <a:rPr lang="en-US" dirty="0"/>
              <a:t>Trade Barriers</a:t>
            </a:r>
          </a:p>
        </p:txBody>
      </p:sp>
      <p:sp>
        <p:nvSpPr>
          <p:cNvPr id="3" name="Content Placeholder 2">
            <a:extLst>
              <a:ext uri="{FF2B5EF4-FFF2-40B4-BE49-F238E27FC236}">
                <a16:creationId xmlns:a16="http://schemas.microsoft.com/office/drawing/2014/main" id="{FD576381-42EC-4512-AC3F-872C4C9592D5}"/>
              </a:ext>
            </a:extLst>
          </p:cNvPr>
          <p:cNvSpPr>
            <a:spLocks noGrp="1"/>
          </p:cNvSpPr>
          <p:nvPr>
            <p:ph idx="1"/>
          </p:nvPr>
        </p:nvSpPr>
        <p:spPr/>
        <p:txBody>
          <a:bodyPr>
            <a:normAutofit fontScale="92500" lnSpcReduction="20000"/>
          </a:bodyPr>
          <a:lstStyle/>
          <a:p>
            <a:r>
              <a:rPr lang="en-US" dirty="0"/>
              <a:t>Part of the Central European Free Trade Agreement (CEFTA)</a:t>
            </a:r>
          </a:p>
          <a:p>
            <a:pPr lvl="1"/>
            <a:r>
              <a:rPr lang="en-US" dirty="0"/>
              <a:t>Still allows for protectionism if trade thought to harm domestic firms</a:t>
            </a:r>
          </a:p>
          <a:p>
            <a:r>
              <a:rPr lang="en-US" dirty="0"/>
              <a:t>Stabilization and Association Agreement (SAA)</a:t>
            </a:r>
          </a:p>
          <a:p>
            <a:pPr lvl="1"/>
            <a:r>
              <a:rPr lang="en-US" dirty="0"/>
              <a:t>Bilateral trade agreements with individual WB nations</a:t>
            </a:r>
          </a:p>
          <a:p>
            <a:pPr lvl="2"/>
            <a:r>
              <a:rPr lang="en-US" dirty="0"/>
              <a:t>Erected trade barriers through higher standards and technical requirements, increased competition from EU firms</a:t>
            </a:r>
          </a:p>
          <a:p>
            <a:r>
              <a:rPr lang="en-US" dirty="0"/>
              <a:t>Examples of voluntary trade barriers</a:t>
            </a:r>
          </a:p>
          <a:p>
            <a:pPr lvl="1"/>
            <a:r>
              <a:rPr lang="en-US" dirty="0"/>
              <a:t>2012: Kosovo implemented 35% a tariff on Albanian cement</a:t>
            </a:r>
          </a:p>
          <a:p>
            <a:pPr lvl="2"/>
            <a:r>
              <a:rPr lang="en-US" dirty="0"/>
              <a:t>Albania and North Macedonia countered with their own</a:t>
            </a:r>
          </a:p>
          <a:p>
            <a:pPr lvl="2"/>
            <a:r>
              <a:rPr lang="en-US" dirty="0"/>
              <a:t>Each tariff was revoked voluntarily later that year</a:t>
            </a:r>
          </a:p>
          <a:p>
            <a:pPr lvl="1"/>
            <a:r>
              <a:rPr lang="en-US" dirty="0"/>
              <a:t>2018: Kosovo added 100% tariff to Serbian imports</a:t>
            </a:r>
          </a:p>
          <a:p>
            <a:pPr lvl="2"/>
            <a:r>
              <a:rPr lang="en-US" dirty="0"/>
              <a:t>In response to Serbia attempting to join Interpol</a:t>
            </a:r>
          </a:p>
          <a:p>
            <a:pPr lvl="2"/>
            <a:r>
              <a:rPr lang="en-US" dirty="0"/>
              <a:t>Tariffs revoked in 2020</a:t>
            </a:r>
          </a:p>
          <a:p>
            <a:pPr lvl="1"/>
            <a:endParaRPr lang="en-US" dirty="0"/>
          </a:p>
          <a:p>
            <a:endParaRPr lang="en-US" dirty="0"/>
          </a:p>
          <a:p>
            <a:endParaRPr lang="en-US" dirty="0"/>
          </a:p>
        </p:txBody>
      </p:sp>
    </p:spTree>
    <p:extLst>
      <p:ext uri="{BB962C8B-B14F-4D97-AF65-F5344CB8AC3E}">
        <p14:creationId xmlns:p14="http://schemas.microsoft.com/office/powerpoint/2010/main" val="109284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811E-9FF5-4C58-ACCC-653CC0EA5B2A}"/>
              </a:ext>
            </a:extLst>
          </p:cNvPr>
          <p:cNvSpPr>
            <a:spLocks noGrp="1"/>
          </p:cNvSpPr>
          <p:nvPr>
            <p:ph type="title"/>
          </p:nvPr>
        </p:nvSpPr>
        <p:spPr/>
        <p:txBody>
          <a:bodyPr/>
          <a:lstStyle/>
          <a:p>
            <a:r>
              <a:rPr lang="en-US" dirty="0"/>
              <a:t>FDI Growth</a:t>
            </a:r>
          </a:p>
        </p:txBody>
      </p:sp>
      <p:sp>
        <p:nvSpPr>
          <p:cNvPr id="3" name="Content Placeholder 2">
            <a:extLst>
              <a:ext uri="{FF2B5EF4-FFF2-40B4-BE49-F238E27FC236}">
                <a16:creationId xmlns:a16="http://schemas.microsoft.com/office/drawing/2014/main" id="{31124E3B-EAD6-43C8-B9D7-26452103BA74}"/>
              </a:ext>
            </a:extLst>
          </p:cNvPr>
          <p:cNvSpPr>
            <a:spLocks noGrp="1"/>
          </p:cNvSpPr>
          <p:nvPr>
            <p:ph idx="1"/>
          </p:nvPr>
        </p:nvSpPr>
        <p:spPr>
          <a:xfrm>
            <a:off x="677334" y="2160589"/>
            <a:ext cx="7132388" cy="3880773"/>
          </a:xfrm>
        </p:spPr>
        <p:txBody>
          <a:bodyPr>
            <a:normAutofit/>
          </a:bodyPr>
          <a:lstStyle/>
          <a:p>
            <a:r>
              <a:rPr lang="en-US" dirty="0"/>
              <a:t>Domestic sources are insufficient to sponsor long term growth</a:t>
            </a:r>
          </a:p>
          <a:p>
            <a:r>
              <a:rPr lang="en-US" dirty="0"/>
              <a:t>Requires large amounts of FDI, especially from the EU</a:t>
            </a:r>
          </a:p>
          <a:p>
            <a:r>
              <a:rPr lang="en-US" dirty="0" err="1"/>
              <a:t>Jirasavetakul</a:t>
            </a:r>
            <a:r>
              <a:rPr lang="en-US" dirty="0"/>
              <a:t> et al.: Precondition's to FDI growth</a:t>
            </a:r>
          </a:p>
          <a:p>
            <a:pPr lvl="1"/>
            <a:r>
              <a:rPr lang="en-US" dirty="0"/>
              <a:t>Stability</a:t>
            </a:r>
          </a:p>
          <a:p>
            <a:pPr lvl="1"/>
            <a:r>
              <a:rPr lang="en-US" dirty="0"/>
              <a:t>Legal rights</a:t>
            </a:r>
          </a:p>
          <a:p>
            <a:pPr lvl="1"/>
            <a:r>
              <a:rPr lang="en-US" dirty="0"/>
              <a:t>Quality domestic suppliers</a:t>
            </a:r>
          </a:p>
          <a:p>
            <a:pPr lvl="1"/>
            <a:r>
              <a:rPr lang="en-US" dirty="0"/>
              <a:t>Quality institutions</a:t>
            </a:r>
          </a:p>
          <a:p>
            <a:pPr lvl="1"/>
            <a:r>
              <a:rPr lang="en-US" dirty="0"/>
              <a:t>Vocational training</a:t>
            </a:r>
          </a:p>
          <a:p>
            <a:pPr lvl="1"/>
            <a:r>
              <a:rPr lang="en-US" dirty="0"/>
              <a:t>Public investments</a:t>
            </a:r>
          </a:p>
          <a:p>
            <a:endParaRPr lang="en-US" dirty="0"/>
          </a:p>
        </p:txBody>
      </p:sp>
      <p:pic>
        <p:nvPicPr>
          <p:cNvPr id="4" name="Picture 3" descr="Chart, bar chart&#10;&#10;Description automatically generated">
            <a:extLst>
              <a:ext uri="{FF2B5EF4-FFF2-40B4-BE49-F238E27FC236}">
                <a16:creationId xmlns:a16="http://schemas.microsoft.com/office/drawing/2014/main" id="{9DB0ECB5-A309-4D4B-91FD-17F1A7C77F4A}"/>
              </a:ext>
            </a:extLst>
          </p:cNvPr>
          <p:cNvPicPr>
            <a:picLocks noChangeAspect="1"/>
          </p:cNvPicPr>
          <p:nvPr/>
        </p:nvPicPr>
        <p:blipFill>
          <a:blip r:embed="rId3"/>
          <a:stretch>
            <a:fillRect/>
          </a:stretch>
        </p:blipFill>
        <p:spPr>
          <a:xfrm>
            <a:off x="7542029" y="816638"/>
            <a:ext cx="3861905" cy="5015462"/>
          </a:xfrm>
          <a:prstGeom prst="rect">
            <a:avLst/>
          </a:prstGeom>
          <a:ln>
            <a:solidFill>
              <a:schemeClr val="tx1"/>
            </a:solidFill>
          </a:ln>
        </p:spPr>
      </p:pic>
    </p:spTree>
    <p:extLst>
      <p:ext uri="{BB962C8B-B14F-4D97-AF65-F5344CB8AC3E}">
        <p14:creationId xmlns:p14="http://schemas.microsoft.com/office/powerpoint/2010/main" val="2378319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6505</TotalTime>
  <Words>3590</Words>
  <Application>Microsoft Office PowerPoint</Application>
  <PresentationFormat>Widescreen</PresentationFormat>
  <Paragraphs>234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 3</vt:lpstr>
      <vt:lpstr>Facet</vt:lpstr>
      <vt:lpstr>Barriers to Business: Albania, North Macedonia, Serbia</vt:lpstr>
      <vt:lpstr>Topic Importance</vt:lpstr>
      <vt:lpstr>Personal Profile</vt:lpstr>
      <vt:lpstr>Roadmap</vt:lpstr>
      <vt:lpstr>Background</vt:lpstr>
      <vt:lpstr>Doing Business Indicators</vt:lpstr>
      <vt:lpstr>Cross-Border Trade</vt:lpstr>
      <vt:lpstr>Trade Barriers</vt:lpstr>
      <vt:lpstr>FDI Growth</vt:lpstr>
      <vt:lpstr>Education</vt:lpstr>
      <vt:lpstr>Access to Electricity</vt:lpstr>
      <vt:lpstr>Governance</vt:lpstr>
      <vt:lpstr>Issues in Albania</vt:lpstr>
      <vt:lpstr>Previous USAID Missions: REG</vt:lpstr>
      <vt:lpstr>Current USAID Missions: EDGE</vt:lpstr>
      <vt:lpstr>Previous USAID Missions: PLGP</vt:lpstr>
      <vt:lpstr>Near term COVID outlook</vt:lpstr>
      <vt:lpstr>Possible IDG interventions</vt:lpstr>
      <vt:lpstr>Further Reading/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Barriers to Business: Albania, North Macedonia, Serbia</dc:title>
  <dc:creator>Ian Bogley</dc:creator>
  <cp:lastModifiedBy>Ian Bogley</cp:lastModifiedBy>
  <cp:revision>60</cp:revision>
  <dcterms:created xsi:type="dcterms:W3CDTF">2021-08-11T20:34:44Z</dcterms:created>
  <dcterms:modified xsi:type="dcterms:W3CDTF">2021-08-27T19:16:10Z</dcterms:modified>
</cp:coreProperties>
</file>