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10 Bugs: Normal Severity</a:t>
            </a:r>
          </a:p>
        </c:rich>
      </c:tx>
      <c:layout>
        <c:manualLayout>
          <c:xMode val="edge"/>
          <c:yMode val="edge"/>
          <c:x val="0.14166431119187026"/>
          <c:y val="3.5460992907801418E-3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195807254862374"/>
          <c:y val="0.20939716312056739"/>
          <c:w val="0.56141294838145228"/>
          <c:h val="0.306616965432512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 Bugs: Normal Severity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Registration</c:v>
                </c:pt>
                <c:pt idx="1">
                  <c:v>Wishlist</c:v>
                </c:pt>
                <c:pt idx="2">
                  <c:v>Cart content</c:v>
                </c:pt>
                <c:pt idx="3">
                  <c:v>Search</c:v>
                </c:pt>
                <c:pt idx="4">
                  <c:v>Address list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A-2D4F-8342-DFFF613C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8.4775809273840763E-2"/>
          <c:y val="0.54939883844306692"/>
          <c:w val="0.78878171478565184"/>
          <c:h val="0.4337650080973921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M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7 Bugs: Major Severity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789083598650548E-2"/>
          <c:y val="0.24858156028368794"/>
          <c:w val="0.86551770389422134"/>
          <c:h val="0.241465627966716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 Bugs: Major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Registration</c:v>
                </c:pt>
                <c:pt idx="1">
                  <c:v>Forgot password</c:v>
                </c:pt>
                <c:pt idx="2">
                  <c:v>Homepage UI</c:v>
                </c:pt>
                <c:pt idx="3">
                  <c:v>Address list</c:v>
                </c:pt>
                <c:pt idx="4">
                  <c:v>Account settings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5-2A46-8124-454CAF963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"/>
          <c:y val="0.52988767600231268"/>
          <c:w val="0.79585010207057438"/>
          <c:h val="0.470112323997687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M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4 Bugs: Blocker Severity</a:t>
            </a:r>
          </a:p>
        </c:rich>
      </c:tx>
      <c:layout>
        <c:manualLayout>
          <c:xMode val="edge"/>
          <c:yMode val="edge"/>
          <c:x val="6.7223589238845152E-2"/>
          <c:y val="3.0043366903043604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460526315789475"/>
          <c:y val="0.26859200933216681"/>
          <c:w val="0.63541666666666663"/>
          <c:h val="0.265918788069277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 Bug: Critical Severity</c:v>
                </c:pt>
              </c:strCache>
            </c:strRef>
          </c:tx>
          <c:explosion val="9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Cart content</c:v>
                </c:pt>
                <c:pt idx="1">
                  <c:v>Account settings</c:v>
                </c:pt>
                <c:pt idx="2">
                  <c:v>Homepage UI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9-0B42-94FE-8FA515B71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1056090059055118"/>
          <c:y val="0.63705278506853313"/>
          <c:w val="0.65857324475065615"/>
          <c:h val="0.346110819480898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M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68EB-109B-F343-A613-27BBD5007371}" type="datetimeFigureOut">
              <a:rPr lang="en-MD" smtClean="0"/>
              <a:t>08.02.2023</a:t>
            </a:fld>
            <a:endParaRPr lang="en-M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98EC-6CBA-9741-A1F5-873BDC2731A5}" type="slidenum">
              <a:rPr lang="en-MD" smtClean="0"/>
              <a:t>‹#›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283319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98EC-6CBA-9741-A1F5-873BDC2731A5}" type="slidenum">
              <a:rPr lang="en-MD" smtClean="0"/>
              <a:t>6</a:t>
            </a:fld>
            <a:endParaRPr lang="en-MD"/>
          </a:p>
        </p:txBody>
      </p:sp>
    </p:spTree>
    <p:extLst>
      <p:ext uri="{BB962C8B-B14F-4D97-AF65-F5344CB8AC3E}">
        <p14:creationId xmlns:p14="http://schemas.microsoft.com/office/powerpoint/2010/main" val="324487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3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7B0423-2BED-4532-A700-7F1AEDA634B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C851F00-5927-473E-9560-40DFDB96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tbraintoys.com/" TargetMode="External"/><Relationship Id="rId2" Type="http://schemas.openxmlformats.org/officeDocument/2006/relationships/hyperlink" Target="https://www.moldcell.m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scoalainformala.ro/view.php?id=47497" TargetMode="External"/><Relationship Id="rId7" Type="http://schemas.openxmlformats.org/officeDocument/2006/relationships/hyperlink" Target="https://bugs.scoalainformala.ro/view.php?id=47573" TargetMode="External"/><Relationship Id="rId2" Type="http://schemas.openxmlformats.org/officeDocument/2006/relationships/hyperlink" Target="https://bugs.scoalainformala.ro/view.php?id=474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47572" TargetMode="External"/><Relationship Id="rId5" Type="http://schemas.openxmlformats.org/officeDocument/2006/relationships/hyperlink" Target="https://bugs.scoalainformala.ro/view.php?id=47571" TargetMode="External"/><Relationship Id="rId4" Type="http://schemas.openxmlformats.org/officeDocument/2006/relationships/hyperlink" Target="https://bugs.scoalainformala.ro/view.php?id=4750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209800"/>
            <a:ext cx="6939520" cy="16459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Application Testing</a:t>
            </a:r>
            <a:br>
              <a:rPr lang="en-US" dirty="0"/>
            </a:br>
            <a:r>
              <a:rPr lang="en-US" dirty="0"/>
              <a:t>MOLDCELL MOLDOVA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60045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6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861" y="228600"/>
            <a:ext cx="6571344" cy="1056319"/>
          </a:xfrm>
        </p:spPr>
        <p:txBody>
          <a:bodyPr/>
          <a:lstStyle/>
          <a:p>
            <a:pPr algn="ctr"/>
            <a:r>
              <a:rPr lang="en-US" dirty="0"/>
              <a:t>LESSONS LEARNED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2266" y="1676400"/>
            <a:ext cx="8154534" cy="4727906"/>
          </a:xfrm>
          <a:ln>
            <a:noFill/>
          </a:ln>
        </p:spPr>
        <p:txBody>
          <a:bodyPr/>
          <a:lstStyle/>
          <a:p>
            <a:r>
              <a:rPr lang="en-US" dirty="0"/>
              <a:t>Finding a buggy app was a challenge</a:t>
            </a:r>
          </a:p>
          <a:p>
            <a:r>
              <a:rPr lang="en-US" dirty="0"/>
              <a:t>Lack of requirements</a:t>
            </a:r>
          </a:p>
          <a:p>
            <a:r>
              <a:rPr lang="en-US" dirty="0"/>
              <a:t>Write the test cases clear, simple, easy to read and understand</a:t>
            </a:r>
          </a:p>
          <a:p>
            <a:r>
              <a:rPr lang="en-US" dirty="0"/>
              <a:t>Bug report: complete steps, easy to follow</a:t>
            </a:r>
          </a:p>
          <a:p>
            <a:r>
              <a:rPr lang="en-US" dirty="0"/>
              <a:t>Use real data for testing</a:t>
            </a:r>
          </a:p>
          <a:p>
            <a:r>
              <a:rPr lang="en-US" dirty="0"/>
              <a:t>Exploratory Testing is very helpful if the requirements are missing</a:t>
            </a:r>
          </a:p>
          <a:p>
            <a:r>
              <a:rPr lang="en-US" dirty="0"/>
              <a:t>Testing never ends</a:t>
            </a:r>
          </a:p>
          <a:p>
            <a:r>
              <a:rPr lang="en-US" dirty="0"/>
              <a:t>Think outside the box</a:t>
            </a:r>
          </a:p>
          <a:p>
            <a:r>
              <a:rPr lang="en-US" dirty="0"/>
              <a:t>Attention to details</a:t>
            </a:r>
          </a:p>
        </p:txBody>
      </p:sp>
    </p:spTree>
    <p:extLst>
      <p:ext uri="{BB962C8B-B14F-4D97-AF65-F5344CB8AC3E}">
        <p14:creationId xmlns:p14="http://schemas.microsoft.com/office/powerpoint/2010/main" val="37994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410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APP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5003" y="2133600"/>
            <a:ext cx="4683617" cy="3568915"/>
          </a:xfrm>
        </p:spPr>
        <p:txBody>
          <a:bodyPr/>
          <a:lstStyle/>
          <a:p>
            <a:r>
              <a:rPr lang="en-US" dirty="0">
                <a:hlinkClick r:id="rId2"/>
              </a:rPr>
              <a:t>Moldcell Moldova</a:t>
            </a:r>
            <a:endParaRPr lang="en-US" dirty="0">
              <a:hlinkClick r:id="rId3"/>
            </a:endParaRPr>
          </a:p>
          <a:p>
            <a:r>
              <a:rPr lang="en-US" dirty="0"/>
              <a:t>Mobile network operator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Online store for products and services</a:t>
            </a:r>
          </a:p>
          <a:p>
            <a:r>
              <a:rPr lang="en-US" dirty="0"/>
              <a:t>National shipping</a:t>
            </a:r>
          </a:p>
          <a:p>
            <a:r>
              <a:rPr lang="en-US" dirty="0"/>
              <a:t>B2B &amp; B2C e-commerce site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B02B87E-91FC-F178-011E-D2B4CE563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3097192"/>
            <a:ext cx="3276600" cy="6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algn="ctr"/>
            <a:r>
              <a:rPr lang="en-US" dirty="0"/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029200"/>
          </a:xfrm>
        </p:spPr>
        <p:txBody>
          <a:bodyPr>
            <a:noAutofit/>
          </a:bodyPr>
          <a:lstStyle/>
          <a:p>
            <a:r>
              <a:rPr lang="en-US" sz="2400" dirty="0"/>
              <a:t>Understanding the functionality of the web application and clearly define the scope of testing</a:t>
            </a:r>
          </a:p>
          <a:p>
            <a:r>
              <a:rPr lang="en-US" sz="2400" dirty="0"/>
              <a:t>Exploratory Testing for main functionalities</a:t>
            </a:r>
          </a:p>
          <a:p>
            <a:r>
              <a:rPr lang="en-US" sz="2400" dirty="0"/>
              <a:t>Apply testing techniques such as equivalence class partition, boundary value analysis and write test cases for the high-level functionalities</a:t>
            </a:r>
          </a:p>
          <a:p>
            <a:r>
              <a:rPr lang="en-US" sz="2400" dirty="0"/>
              <a:t>Component Testing, Integration, System, System Integration Testing</a:t>
            </a:r>
          </a:p>
          <a:p>
            <a:r>
              <a:rPr lang="en-US" sz="2400" dirty="0"/>
              <a:t>Execute the test cases and compare expected and actual results</a:t>
            </a:r>
          </a:p>
          <a:p>
            <a:r>
              <a:rPr lang="en-US" sz="2400" dirty="0"/>
              <a:t>Focus where bugs were identified, more testing for that area</a:t>
            </a:r>
          </a:p>
          <a:p>
            <a:r>
              <a:rPr lang="en-US" sz="2400" dirty="0"/>
              <a:t>Write the Smoke Tests and execute them</a:t>
            </a:r>
          </a:p>
          <a:p>
            <a:r>
              <a:rPr lang="en-US" sz="2400" dirty="0"/>
              <a:t>Write the Test Report</a:t>
            </a:r>
          </a:p>
        </p:txBody>
      </p:sp>
    </p:spTree>
    <p:extLst>
      <p:ext uri="{BB962C8B-B14F-4D97-AF65-F5344CB8AC3E}">
        <p14:creationId xmlns:p14="http://schemas.microsoft.com/office/powerpoint/2010/main" val="18667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6"/>
            <a:ext cx="5937755" cy="2066544"/>
          </a:xfrm>
        </p:spPr>
        <p:txBody>
          <a:bodyPr/>
          <a:lstStyle/>
          <a:p>
            <a:r>
              <a:rPr lang="en-US" dirty="0" err="1"/>
              <a:t>Xmind</a:t>
            </a:r>
            <a:r>
              <a:rPr lang="en-US" dirty="0"/>
              <a:t> Tool – Mind Maps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/>
              <a:t>Microsoft Excel – Test Case Management, Test Data</a:t>
            </a:r>
          </a:p>
          <a:p>
            <a:r>
              <a:rPr lang="en-US" dirty="0"/>
              <a:t>Microsoft Word – Test Report</a:t>
            </a:r>
          </a:p>
          <a:p>
            <a:r>
              <a:rPr lang="en-US" dirty="0" err="1"/>
              <a:t>Lightshot</a:t>
            </a:r>
            <a:r>
              <a:rPr lang="en-US" dirty="0"/>
              <a:t> Screenshot – Screenshots Capture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ACAF-8632-FDBD-DD31-82FE3FE8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89224"/>
            <a:ext cx="1498600" cy="1172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ECD16-3C17-AE56-0E3F-E9A36A32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38" y="5189224"/>
            <a:ext cx="2064661" cy="117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E7E8A-5941-E2BB-B5C3-3F9152C7A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1718"/>
            <a:ext cx="1828800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B1C15-3979-E823-CF6F-5B872C7CA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14" y="3061718"/>
            <a:ext cx="182880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D08308-0FE9-4E7A-10B7-6FE3A586E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70" y="5189224"/>
            <a:ext cx="3821994" cy="11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62000"/>
            <a:ext cx="6571344" cy="1056319"/>
          </a:xfrm>
        </p:spPr>
        <p:txBody>
          <a:bodyPr/>
          <a:lstStyle/>
          <a:p>
            <a:pPr algn="ctr"/>
            <a:r>
              <a:rPr lang="en-US" dirty="0"/>
              <a:t>TESTING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48723" y="2834308"/>
            <a:ext cx="2315302" cy="2644457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Functional Testing</a:t>
            </a:r>
          </a:p>
          <a:p>
            <a:r>
              <a:rPr lang="en-US" sz="2600" dirty="0"/>
              <a:t>ExploratoryTesting</a:t>
            </a:r>
          </a:p>
          <a:p>
            <a:r>
              <a:rPr lang="en-US" sz="2600" dirty="0"/>
              <a:t>Negative Testing</a:t>
            </a:r>
          </a:p>
          <a:p>
            <a:r>
              <a:rPr lang="en-US" sz="2600" dirty="0"/>
              <a:t>Positive Testing</a:t>
            </a:r>
          </a:p>
          <a:p>
            <a:r>
              <a:rPr lang="en-US" sz="2600" dirty="0"/>
              <a:t>Smoke Testing</a:t>
            </a:r>
          </a:p>
          <a:p>
            <a:r>
              <a:rPr lang="en-US" sz="2600" dirty="0"/>
              <a:t>Compatibility Testing</a:t>
            </a:r>
          </a:p>
          <a:p>
            <a:r>
              <a:rPr lang="en-US" sz="2600" dirty="0"/>
              <a:t>UI Testing</a:t>
            </a:r>
          </a:p>
          <a:p>
            <a:r>
              <a:rPr lang="en-US" sz="2600" dirty="0"/>
              <a:t>Usability Testing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5208" y="2834308"/>
            <a:ext cx="2133600" cy="2637371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Performance Testing</a:t>
            </a:r>
          </a:p>
          <a:p>
            <a:r>
              <a:rPr lang="en-US" sz="2600" dirty="0"/>
              <a:t>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12349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72139"/>
            <a:ext cx="5937755" cy="1188720"/>
          </a:xfrm>
        </p:spPr>
        <p:txBody>
          <a:bodyPr/>
          <a:lstStyle/>
          <a:p>
            <a:pPr algn="ctr"/>
            <a:r>
              <a:rPr lang="en-US" dirty="0"/>
              <a:t>BUGS OVERVIEW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6384064"/>
              </p:ext>
            </p:extLst>
          </p:nvPr>
        </p:nvGraphicFramePr>
        <p:xfrm>
          <a:off x="2819400" y="1688432"/>
          <a:ext cx="2971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C078E48C-F9F1-BD04-45C6-27AFE42E3C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8999602"/>
              </p:ext>
            </p:extLst>
          </p:nvPr>
        </p:nvGraphicFramePr>
        <p:xfrm>
          <a:off x="422022" y="1676400"/>
          <a:ext cx="2549778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ontent Placeholder 15">
            <a:extLst>
              <a:ext uri="{FF2B5EF4-FFF2-40B4-BE49-F238E27FC236}">
                <a16:creationId xmlns:a16="http://schemas.microsoft.com/office/drawing/2014/main" id="{B3CF0797-EFD2-97C8-B0E0-FBB7B879C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570771"/>
              </p:ext>
            </p:extLst>
          </p:nvPr>
        </p:nvGraphicFramePr>
        <p:xfrm>
          <a:off x="5715000" y="1688432"/>
          <a:ext cx="2895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AD2FDF-0053-8011-495A-BF0D584E2D49}"/>
              </a:ext>
            </a:extLst>
          </p:cNvPr>
          <p:cNvSpPr txBox="1"/>
          <p:nvPr/>
        </p:nvSpPr>
        <p:spPr>
          <a:xfrm>
            <a:off x="6135045" y="5715000"/>
            <a:ext cx="205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D" dirty="0"/>
              <a:t>TOTAL: 21 BUGS</a:t>
            </a:r>
          </a:p>
        </p:txBody>
      </p:sp>
    </p:spTree>
    <p:extLst>
      <p:ext uri="{BB962C8B-B14F-4D97-AF65-F5344CB8AC3E}">
        <p14:creationId xmlns:p14="http://schemas.microsoft.com/office/powerpoint/2010/main" val="328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6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52400"/>
            <a:ext cx="5937755" cy="965572"/>
          </a:xfrm>
        </p:spPr>
        <p:txBody>
          <a:bodyPr/>
          <a:lstStyle/>
          <a:p>
            <a:pPr algn="ctr"/>
            <a:r>
              <a:rPr lang="en-US" dirty="0"/>
              <a:t>TEST CASES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BB694-A6DA-6EEC-CA8E-1D348241A950}"/>
              </a:ext>
            </a:extLst>
          </p:cNvPr>
          <p:cNvSpPr txBox="1"/>
          <p:nvPr/>
        </p:nvSpPr>
        <p:spPr>
          <a:xfrm>
            <a:off x="6172201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D" dirty="0"/>
              <a:t>Total: 22 Smoke Test Cases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1734F-D10D-773B-B485-84940F6C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799" cy="4876800"/>
          </a:xfrm>
        </p:spPr>
      </p:pic>
    </p:spTree>
    <p:extLst>
      <p:ext uri="{BB962C8B-B14F-4D97-AF65-F5344CB8AC3E}">
        <p14:creationId xmlns:p14="http://schemas.microsoft.com/office/powerpoint/2010/main" val="372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TEST CASES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FC7822-6E5D-DEEC-66B0-EFB7F595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060615"/>
              </p:ext>
            </p:extLst>
          </p:nvPr>
        </p:nvGraphicFramePr>
        <p:xfrm>
          <a:off x="495299" y="1600200"/>
          <a:ext cx="8153401" cy="48006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606105">
                  <a:extLst>
                    <a:ext uri="{9D8B030D-6E8A-4147-A177-3AD203B41FA5}">
                      <a16:colId xmlns:a16="http://schemas.microsoft.com/office/drawing/2014/main" val="3006789384"/>
                    </a:ext>
                  </a:extLst>
                </a:gridCol>
                <a:gridCol w="864491">
                  <a:extLst>
                    <a:ext uri="{9D8B030D-6E8A-4147-A177-3AD203B41FA5}">
                      <a16:colId xmlns:a16="http://schemas.microsoft.com/office/drawing/2014/main" val="835835851"/>
                    </a:ext>
                  </a:extLst>
                </a:gridCol>
                <a:gridCol w="729804">
                  <a:extLst>
                    <a:ext uri="{9D8B030D-6E8A-4147-A177-3AD203B41FA5}">
                      <a16:colId xmlns:a16="http://schemas.microsoft.com/office/drawing/2014/main" val="2157097838"/>
                    </a:ext>
                  </a:extLst>
                </a:gridCol>
                <a:gridCol w="550374">
                  <a:extLst>
                    <a:ext uri="{9D8B030D-6E8A-4147-A177-3AD203B41FA5}">
                      <a16:colId xmlns:a16="http://schemas.microsoft.com/office/drawing/2014/main" val="1215760434"/>
                    </a:ext>
                  </a:extLst>
                </a:gridCol>
                <a:gridCol w="859261">
                  <a:extLst>
                    <a:ext uri="{9D8B030D-6E8A-4147-A177-3AD203B41FA5}">
                      <a16:colId xmlns:a16="http://schemas.microsoft.com/office/drawing/2014/main" val="3084909735"/>
                    </a:ext>
                  </a:extLst>
                </a:gridCol>
                <a:gridCol w="1007410">
                  <a:extLst>
                    <a:ext uri="{9D8B030D-6E8A-4147-A177-3AD203B41FA5}">
                      <a16:colId xmlns:a16="http://schemas.microsoft.com/office/drawing/2014/main" val="4155281914"/>
                    </a:ext>
                  </a:extLst>
                </a:gridCol>
                <a:gridCol w="2535956">
                  <a:extLst>
                    <a:ext uri="{9D8B030D-6E8A-4147-A177-3AD203B41FA5}">
                      <a16:colId xmlns:a16="http://schemas.microsoft.com/office/drawing/2014/main" val="229471944"/>
                    </a:ext>
                  </a:extLst>
                </a:gridCol>
              </a:tblGrid>
              <a:tr h="94894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Run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Defects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0682282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Homepage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9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425119942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</a:t>
                      </a:r>
                      <a:endParaRPr lang="en-MD" sz="9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90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746430920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 content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0047492</a:t>
                      </a: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0047497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61227916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Wishlist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0047506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111685316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Checkout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329261637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0047571</a:t>
                      </a: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0047572</a:t>
                      </a: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9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0047573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1256993274"/>
                  </a:ext>
                </a:extLst>
              </a:tr>
              <a:tr h="55023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Results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MD" sz="120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MD" sz="1200" dirty="0">
                        <a:solidFill>
                          <a:srgbClr val="5A5A5A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36" marR="68536" marT="0" marB="0" anchor="ctr"/>
                </a:tc>
                <a:extLst>
                  <a:ext uri="{0D108BD9-81ED-4DB2-BD59-A6C34878D82A}">
                    <a16:rowId xmlns:a16="http://schemas.microsoft.com/office/drawing/2014/main" val="275502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556"/>
            <a:ext cx="7467600" cy="9445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GB" sz="1600" dirty="0"/>
              <a:t>Smoke Test Cases (happy flows), for the main functionalities in a percent of 100% were executed, 78% passed and 22% failed. The failed test cases are related to the Cart content,  Wishlist and Search functionality.</a:t>
            </a:r>
            <a:endParaRPr lang="en-MD" sz="1600" dirty="0"/>
          </a:p>
          <a:p>
            <a:r>
              <a:rPr lang="en-GB" sz="1600" dirty="0"/>
              <a:t>A total number of 21 new bugs were identified, most of them were identified as normal severity (11 bugs), 4 of them as blocker severity and the rest of 6 bugs were major severity. No bugs were validated.</a:t>
            </a:r>
            <a:endParaRPr lang="en-MD" sz="1600" dirty="0"/>
          </a:p>
          <a:p>
            <a:r>
              <a:rPr lang="en-GB" sz="1600" dirty="0"/>
              <a:t>In addition to Smoke and Positive testing, testing types such as: Functional Testing, Exploratory, Compatibility, Negative, UI, Usability, were covered.</a:t>
            </a:r>
            <a:endParaRPr lang="en-MD" sz="1600" dirty="0"/>
          </a:p>
          <a:p>
            <a:r>
              <a:rPr lang="en-GB" sz="1600" dirty="0"/>
              <a:t>Exploratory testing was performed for important functionalities. A large number of bugs were identified during exploratory testing, 7 of them are normal, 6 of them are major and 2 of them are blocker. Most of them are related to the Registration, Account settings, but also for other functionalities.</a:t>
            </a:r>
            <a:endParaRPr lang="en-MD" sz="1600" dirty="0"/>
          </a:p>
          <a:p>
            <a:r>
              <a:rPr lang="en-GB" sz="1600" dirty="0"/>
              <a:t>Most of the bugs were identified by Negative Testing.</a:t>
            </a:r>
            <a:endParaRPr lang="en-MD" sz="1600" dirty="0"/>
          </a:p>
          <a:p>
            <a:r>
              <a:rPr lang="en-GB" sz="1600" dirty="0"/>
              <a:t>Compatibility testing was also performed, for different browsers. The bugs reproduce on all browsers. The main functionalities are working the same with other environment.</a:t>
            </a:r>
            <a:endParaRPr lang="en-MD" sz="1600" dirty="0"/>
          </a:p>
          <a:p>
            <a:r>
              <a:rPr lang="en-GB" sz="1600" dirty="0"/>
              <a:t>Considering the number of high severity bugs identified, on all important functionalities, the fixing of at least the major severity bugs is recommended, although the application is already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97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{F8D2010A-A95F-CD4D-A1B7-D00C51F51530}tf10001120</Template>
  <TotalTime>922</TotalTime>
  <Words>571</Words>
  <Application>Microsoft Macintosh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Web Application Testing MOLDCELL MOLDOVA</vt:lpstr>
      <vt:lpstr>APP DESCRIPTION</vt:lpstr>
      <vt:lpstr>TESTING APPROACH</vt:lpstr>
      <vt:lpstr>TOOLS USED</vt:lpstr>
      <vt:lpstr>TESTING TYPES</vt:lpstr>
      <vt:lpstr>BUGS OVERVIEW</vt:lpstr>
      <vt:lpstr>TEST CASES OVERVIEW</vt:lpstr>
      <vt:lpstr> TEST CASES RESULTS</vt:lpstr>
      <vt:lpstr>CONCLUSIONS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Ion Boico</cp:lastModifiedBy>
  <cp:revision>140</cp:revision>
  <dcterms:created xsi:type="dcterms:W3CDTF">2016-11-01T09:23:55Z</dcterms:created>
  <dcterms:modified xsi:type="dcterms:W3CDTF">2023-02-08T06:36:54Z</dcterms:modified>
</cp:coreProperties>
</file>