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51206400" cy="5120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3672" y="-29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cwe.mitre.org/data/definitions/749.html" TargetMode="External"/><Relationship Id="rId18" Type="http://schemas.openxmlformats.org/officeDocument/2006/relationships/hyperlink" Target="https://cwe.mitre.org/data/definitions/135.html" TargetMode="External"/><Relationship Id="rId26" Type="http://schemas.openxmlformats.org/officeDocument/2006/relationships/hyperlink" Target="https://cwe.mitre.org/data/definitions/1023.html" TargetMode="External"/><Relationship Id="rId39" Type="http://schemas.openxmlformats.org/officeDocument/2006/relationships/hyperlink" Target="https://cwe.mitre.org/data/definitions/493.html" TargetMode="External"/><Relationship Id="rId21" Type="http://schemas.openxmlformats.org/officeDocument/2006/relationships/hyperlink" Target="https://cwe.mitre.org/data/definitions/193.html" TargetMode="External"/><Relationship Id="rId34" Type="http://schemas.openxmlformats.org/officeDocument/2006/relationships/hyperlink" Target="https://cwe.mitre.org/data/definitions/758.html" TargetMode="External"/><Relationship Id="rId42" Type="http://schemas.openxmlformats.org/officeDocument/2006/relationships/hyperlink" Target="https://cwe.mitre.org/data/definitions/582.html" TargetMode="External"/><Relationship Id="rId47" Type="http://schemas.openxmlformats.org/officeDocument/2006/relationships/hyperlink" Target="https://cwe.mitre.org/data/definitions/843.html" TargetMode="External"/><Relationship Id="rId50" Type="http://schemas.openxmlformats.org/officeDocument/2006/relationships/hyperlink" Target="https://cwe.mitre.org/data/definitions/595.html" TargetMode="External"/><Relationship Id="rId55" Type="http://schemas.openxmlformats.org/officeDocument/2006/relationships/hyperlink" Target="https://cwe.mitre.org/data/definitions/1090.html" TargetMode="External"/><Relationship Id="rId63" Type="http://schemas.openxmlformats.org/officeDocument/2006/relationships/hyperlink" Target="https://cwe.mitre.org/data/definitions/1043.html" TargetMode="External"/><Relationship Id="rId68" Type="http://schemas.openxmlformats.org/officeDocument/2006/relationships/hyperlink" Target="https://cwe.mitre.org/data/definitions/1105.html" TargetMode="External"/><Relationship Id="rId76" Type="http://schemas.openxmlformats.org/officeDocument/2006/relationships/hyperlink" Target="https://cwe.mitre.org/data/definitions/188.html" TargetMode="External"/><Relationship Id="rId7" Type="http://schemas.openxmlformats.org/officeDocument/2006/relationships/hyperlink" Target="https://cwe.mitre.org/data/definitions/495.html" TargetMode="External"/><Relationship Id="rId71" Type="http://schemas.openxmlformats.org/officeDocument/2006/relationships/hyperlink" Target="https://cwe.mitre.org/data/definitions/192.html" TargetMode="External"/><Relationship Id="rId2" Type="http://schemas.openxmlformats.org/officeDocument/2006/relationships/hyperlink" Target="https://cwe.mitre.org/data/definitions/664.html" TargetMode="External"/><Relationship Id="rId16" Type="http://schemas.openxmlformats.org/officeDocument/2006/relationships/hyperlink" Target="https://cwe.mitre.org/data/definitions/1335.html" TargetMode="External"/><Relationship Id="rId29" Type="http://schemas.openxmlformats.org/officeDocument/2006/relationships/hyperlink" Target="https://cwe.mitre.org/data/definitions/1077.html" TargetMode="External"/><Relationship Id="rId11" Type="http://schemas.openxmlformats.org/officeDocument/2006/relationships/hyperlink" Target="https://cwe.mitre.org/data/definitions/704.html" TargetMode="External"/><Relationship Id="rId24" Type="http://schemas.openxmlformats.org/officeDocument/2006/relationships/hyperlink" Target="https://cwe.mitre.org/data/definitions/468.html" TargetMode="External"/><Relationship Id="rId32" Type="http://schemas.openxmlformats.org/officeDocument/2006/relationships/hyperlink" Target="https://cwe.mitre.org/data/definitions/1076.html" TargetMode="External"/><Relationship Id="rId37" Type="http://schemas.openxmlformats.org/officeDocument/2006/relationships/hyperlink" Target="https://cwe.mitre.org/data/definitions/491.html" TargetMode="External"/><Relationship Id="rId40" Type="http://schemas.openxmlformats.org/officeDocument/2006/relationships/hyperlink" Target="https://cwe.mitre.org/data/definitions/498.html" TargetMode="External"/><Relationship Id="rId45" Type="http://schemas.openxmlformats.org/officeDocument/2006/relationships/hyperlink" Target="https://cwe.mitre.org/data/definitions/767.html" TargetMode="External"/><Relationship Id="rId53" Type="http://schemas.openxmlformats.org/officeDocument/2006/relationships/hyperlink" Target="https://cwe.mitre.org/data/definitions/1062.html" TargetMode="External"/><Relationship Id="rId58" Type="http://schemas.openxmlformats.org/officeDocument/2006/relationships/hyperlink" Target="https://cwe.mitre.org/data/definitions/1079.html" TargetMode="External"/><Relationship Id="rId66" Type="http://schemas.openxmlformats.org/officeDocument/2006/relationships/hyperlink" Target="https://cwe.mitre.org/data/definitions/1086.html" TargetMode="External"/><Relationship Id="rId74" Type="http://schemas.openxmlformats.org/officeDocument/2006/relationships/hyperlink" Target="https://cwe.mitre.org/data/definitions/196.html" TargetMode="External"/><Relationship Id="rId5" Type="http://schemas.openxmlformats.org/officeDocument/2006/relationships/hyperlink" Target="https://cwe.mitre.org/data/definitions/710.html" TargetMode="External"/><Relationship Id="rId15" Type="http://schemas.openxmlformats.org/officeDocument/2006/relationships/hyperlink" Target="https://cwe.mitre.org/data/definitions/131.html" TargetMode="External"/><Relationship Id="rId23" Type="http://schemas.openxmlformats.org/officeDocument/2006/relationships/hyperlink" Target="https://cwe.mitre.org/data/definitions/467.html" TargetMode="External"/><Relationship Id="rId28" Type="http://schemas.openxmlformats.org/officeDocument/2006/relationships/hyperlink" Target="https://cwe.mitre.org/data/definitions/1025.html" TargetMode="External"/><Relationship Id="rId36" Type="http://schemas.openxmlformats.org/officeDocument/2006/relationships/hyperlink" Target="https://cwe.mitre.org/data/definitions/375.html" TargetMode="External"/><Relationship Id="rId49" Type="http://schemas.openxmlformats.org/officeDocument/2006/relationships/hyperlink" Target="https://cwe.mitre.org/data/definitions/486.html" TargetMode="External"/><Relationship Id="rId57" Type="http://schemas.openxmlformats.org/officeDocument/2006/relationships/hyperlink" Target="https://cwe.mitre.org/data/definitions/1045.html" TargetMode="External"/><Relationship Id="rId61" Type="http://schemas.openxmlformats.org/officeDocument/2006/relationships/hyperlink" Target="https://cwe.mitre.org/data/definitions/1097.html" TargetMode="External"/><Relationship Id="rId10" Type="http://schemas.openxmlformats.org/officeDocument/2006/relationships/hyperlink" Target="https://cwe.mitre.org/data/definitions/668.html" TargetMode="External"/><Relationship Id="rId19" Type="http://schemas.openxmlformats.org/officeDocument/2006/relationships/hyperlink" Target="https://cwe.mitre.org/data/definitions/190.html" TargetMode="External"/><Relationship Id="rId31" Type="http://schemas.openxmlformats.org/officeDocument/2006/relationships/hyperlink" Target="https://cwe.mitre.org/data/definitions/1061.html" TargetMode="External"/><Relationship Id="rId44" Type="http://schemas.openxmlformats.org/officeDocument/2006/relationships/hyperlink" Target="https://cwe.mitre.org/data/definitions/608.html" TargetMode="External"/><Relationship Id="rId52" Type="http://schemas.openxmlformats.org/officeDocument/2006/relationships/hyperlink" Target="https://cwe.mitre.org/data/definitions/1057.html" TargetMode="External"/><Relationship Id="rId60" Type="http://schemas.openxmlformats.org/officeDocument/2006/relationships/hyperlink" Target="https://cwe.mitre.org/data/definitions/1087.html" TargetMode="External"/><Relationship Id="rId65" Type="http://schemas.openxmlformats.org/officeDocument/2006/relationships/hyperlink" Target="https://cwe.mitre.org/data/definitions/1074.html" TargetMode="External"/><Relationship Id="rId73" Type="http://schemas.openxmlformats.org/officeDocument/2006/relationships/hyperlink" Target="https://cwe.mitre.org/data/definitions/195.html" TargetMode="External"/><Relationship Id="rId4" Type="http://schemas.openxmlformats.org/officeDocument/2006/relationships/hyperlink" Target="https://cwe.mitre.org/data/definitions/697.html" TargetMode="External"/><Relationship Id="rId9" Type="http://schemas.openxmlformats.org/officeDocument/2006/relationships/hyperlink" Target="https://cwe.mitre.org/data/definitions/580.html" TargetMode="External"/><Relationship Id="rId14" Type="http://schemas.openxmlformats.org/officeDocument/2006/relationships/hyperlink" Target="https://cwe.mitre.org/data/definitions/128.html" TargetMode="External"/><Relationship Id="rId22" Type="http://schemas.openxmlformats.org/officeDocument/2006/relationships/hyperlink" Target="https://cwe.mitre.org/data/definitions/369.html" TargetMode="External"/><Relationship Id="rId27" Type="http://schemas.openxmlformats.org/officeDocument/2006/relationships/hyperlink" Target="https://cwe.mitre.org/data/definitions/1024.html" TargetMode="External"/><Relationship Id="rId30" Type="http://schemas.openxmlformats.org/officeDocument/2006/relationships/hyperlink" Target="https://cwe.mitre.org/data/definitions/581.html" TargetMode="External"/><Relationship Id="rId35" Type="http://schemas.openxmlformats.org/officeDocument/2006/relationships/hyperlink" Target="https://cwe.mitre.org/data/definitions/374.html" TargetMode="External"/><Relationship Id="rId43" Type="http://schemas.openxmlformats.org/officeDocument/2006/relationships/hyperlink" Target="https://cwe.mitre.org/data/definitions/583.html" TargetMode="External"/><Relationship Id="rId48" Type="http://schemas.openxmlformats.org/officeDocument/2006/relationships/hyperlink" Target="https://cwe.mitre.org/data/definitions/386.html" TargetMode="External"/><Relationship Id="rId56" Type="http://schemas.openxmlformats.org/officeDocument/2006/relationships/hyperlink" Target="https://cwe.mitre.org/data/definitions/766.html" TargetMode="External"/><Relationship Id="rId64" Type="http://schemas.openxmlformats.org/officeDocument/2006/relationships/hyperlink" Target="https://cwe.mitre.org/data/definitions/1055.html" TargetMode="External"/><Relationship Id="rId69" Type="http://schemas.openxmlformats.org/officeDocument/2006/relationships/hyperlink" Target="https://cwe.mitre.org/data/definitions/588.html" TargetMode="External"/><Relationship Id="rId8" Type="http://schemas.openxmlformats.org/officeDocument/2006/relationships/hyperlink" Target="https://cwe.mitre.org/data/definitions/496.html" TargetMode="External"/><Relationship Id="rId51" Type="http://schemas.openxmlformats.org/officeDocument/2006/relationships/hyperlink" Target="https://cwe.mitre.org/data/definitions/1054.html" TargetMode="External"/><Relationship Id="rId72" Type="http://schemas.openxmlformats.org/officeDocument/2006/relationships/hyperlink" Target="https://cwe.mitre.org/data/definitions/194.html" TargetMode="External"/><Relationship Id="rId3" Type="http://schemas.openxmlformats.org/officeDocument/2006/relationships/hyperlink" Target="https://cwe.mitre.org/data/definitions/682.html" TargetMode="External"/><Relationship Id="rId12" Type="http://schemas.openxmlformats.org/officeDocument/2006/relationships/hyperlink" Target="https://cwe.mitre.org/data/definitions/706.html" TargetMode="External"/><Relationship Id="rId17" Type="http://schemas.openxmlformats.org/officeDocument/2006/relationships/hyperlink" Target="https://cwe.mitre.org/data/definitions/1339.html" TargetMode="External"/><Relationship Id="rId25" Type="http://schemas.openxmlformats.org/officeDocument/2006/relationships/hyperlink" Target="https://cwe.mitre.org/data/definitions/469.html" TargetMode="External"/><Relationship Id="rId33" Type="http://schemas.openxmlformats.org/officeDocument/2006/relationships/hyperlink" Target="https://cwe.mitre.org/data/definitions/1093.html" TargetMode="External"/><Relationship Id="rId38" Type="http://schemas.openxmlformats.org/officeDocument/2006/relationships/hyperlink" Target="https://cwe.mitre.org/data/definitions/492.html" TargetMode="External"/><Relationship Id="rId46" Type="http://schemas.openxmlformats.org/officeDocument/2006/relationships/hyperlink" Target="https://cwe.mitre.org/data/definitions/681.html" TargetMode="External"/><Relationship Id="rId59" Type="http://schemas.openxmlformats.org/officeDocument/2006/relationships/hyperlink" Target="https://cwe.mitre.org/data/definitions/1082.html" TargetMode="External"/><Relationship Id="rId67" Type="http://schemas.openxmlformats.org/officeDocument/2006/relationships/hyperlink" Target="https://cwe.mitre.org/data/definitions/1102.html" TargetMode="External"/><Relationship Id="rId20" Type="http://schemas.openxmlformats.org/officeDocument/2006/relationships/hyperlink" Target="https://cwe.mitre.org/data/definitions/191.html" TargetMode="External"/><Relationship Id="rId41" Type="http://schemas.openxmlformats.org/officeDocument/2006/relationships/hyperlink" Target="https://cwe.mitre.org/data/definitions/499.html" TargetMode="External"/><Relationship Id="rId54" Type="http://schemas.openxmlformats.org/officeDocument/2006/relationships/hyperlink" Target="https://cwe.mitre.org/data/definitions/1083.html" TargetMode="External"/><Relationship Id="rId62" Type="http://schemas.openxmlformats.org/officeDocument/2006/relationships/hyperlink" Target="https://cwe.mitre.org/data/definitions/1098.html" TargetMode="External"/><Relationship Id="rId70" Type="http://schemas.openxmlformats.org/officeDocument/2006/relationships/hyperlink" Target="https://cwe.mitre.org/data/definitions/500.html" TargetMode="External"/><Relationship Id="rId75" Type="http://schemas.openxmlformats.org/officeDocument/2006/relationships/hyperlink" Target="https://cwe.mitre.org/data/definitions/597.html" TargetMode="External"/><Relationship Id="rId1" Type="http://schemas.openxmlformats.org/officeDocument/2006/relationships/slideLayout" Target="../slideLayouts/slideLayout1.xml"/><Relationship Id="rId6" Type="http://schemas.openxmlformats.org/officeDocument/2006/relationships/hyperlink" Target="https://cwe.mitre.org/data/definitions/471.html"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cwe.mitre.org/data/definitions/749.html" TargetMode="External"/><Relationship Id="rId18" Type="http://schemas.openxmlformats.org/officeDocument/2006/relationships/hyperlink" Target="https://cwe.mitre.org/data/definitions/135.html" TargetMode="External"/><Relationship Id="rId26" Type="http://schemas.openxmlformats.org/officeDocument/2006/relationships/hyperlink" Target="https://cwe.mitre.org/data/definitions/1023.html" TargetMode="External"/><Relationship Id="rId39" Type="http://schemas.openxmlformats.org/officeDocument/2006/relationships/hyperlink" Target="https://cwe.mitre.org/data/definitions/493.html" TargetMode="External"/><Relationship Id="rId21" Type="http://schemas.openxmlformats.org/officeDocument/2006/relationships/hyperlink" Target="https://cwe.mitre.org/data/definitions/193.html" TargetMode="External"/><Relationship Id="rId34" Type="http://schemas.openxmlformats.org/officeDocument/2006/relationships/hyperlink" Target="https://cwe.mitre.org/data/definitions/758.html" TargetMode="External"/><Relationship Id="rId42" Type="http://schemas.openxmlformats.org/officeDocument/2006/relationships/hyperlink" Target="https://cwe.mitre.org/data/definitions/582.html" TargetMode="External"/><Relationship Id="rId47" Type="http://schemas.openxmlformats.org/officeDocument/2006/relationships/hyperlink" Target="https://cwe.mitre.org/data/definitions/843.html" TargetMode="External"/><Relationship Id="rId50" Type="http://schemas.openxmlformats.org/officeDocument/2006/relationships/hyperlink" Target="https://cwe.mitre.org/data/definitions/595.html" TargetMode="External"/><Relationship Id="rId55" Type="http://schemas.openxmlformats.org/officeDocument/2006/relationships/hyperlink" Target="https://cwe.mitre.org/data/definitions/1090.html" TargetMode="External"/><Relationship Id="rId63" Type="http://schemas.openxmlformats.org/officeDocument/2006/relationships/hyperlink" Target="https://cwe.mitre.org/data/definitions/1043.html" TargetMode="External"/><Relationship Id="rId68" Type="http://schemas.openxmlformats.org/officeDocument/2006/relationships/hyperlink" Target="https://cwe.mitre.org/data/definitions/1105.html" TargetMode="External"/><Relationship Id="rId76" Type="http://schemas.openxmlformats.org/officeDocument/2006/relationships/hyperlink" Target="https://cwe.mitre.org/data/definitions/188.html" TargetMode="External"/><Relationship Id="rId7" Type="http://schemas.openxmlformats.org/officeDocument/2006/relationships/hyperlink" Target="https://cwe.mitre.org/data/definitions/495.html" TargetMode="External"/><Relationship Id="rId71" Type="http://schemas.openxmlformats.org/officeDocument/2006/relationships/hyperlink" Target="https://cwe.mitre.org/data/definitions/192.html" TargetMode="External"/><Relationship Id="rId2" Type="http://schemas.openxmlformats.org/officeDocument/2006/relationships/hyperlink" Target="https://cwe.mitre.org/data/definitions/664.html" TargetMode="External"/><Relationship Id="rId16" Type="http://schemas.openxmlformats.org/officeDocument/2006/relationships/hyperlink" Target="https://cwe.mitre.org/data/definitions/1335.html" TargetMode="External"/><Relationship Id="rId29" Type="http://schemas.openxmlformats.org/officeDocument/2006/relationships/hyperlink" Target="https://cwe.mitre.org/data/definitions/1077.html" TargetMode="External"/><Relationship Id="rId11" Type="http://schemas.openxmlformats.org/officeDocument/2006/relationships/hyperlink" Target="https://cwe.mitre.org/data/definitions/704.html" TargetMode="External"/><Relationship Id="rId24" Type="http://schemas.openxmlformats.org/officeDocument/2006/relationships/hyperlink" Target="https://cwe.mitre.org/data/definitions/468.html" TargetMode="External"/><Relationship Id="rId32" Type="http://schemas.openxmlformats.org/officeDocument/2006/relationships/hyperlink" Target="https://cwe.mitre.org/data/definitions/1076.html" TargetMode="External"/><Relationship Id="rId37" Type="http://schemas.openxmlformats.org/officeDocument/2006/relationships/hyperlink" Target="https://cwe.mitre.org/data/definitions/491.html" TargetMode="External"/><Relationship Id="rId40" Type="http://schemas.openxmlformats.org/officeDocument/2006/relationships/hyperlink" Target="https://cwe.mitre.org/data/definitions/498.html" TargetMode="External"/><Relationship Id="rId45" Type="http://schemas.openxmlformats.org/officeDocument/2006/relationships/hyperlink" Target="https://cwe.mitre.org/data/definitions/767.html" TargetMode="External"/><Relationship Id="rId53" Type="http://schemas.openxmlformats.org/officeDocument/2006/relationships/hyperlink" Target="https://cwe.mitre.org/data/definitions/1062.html" TargetMode="External"/><Relationship Id="rId58" Type="http://schemas.openxmlformats.org/officeDocument/2006/relationships/hyperlink" Target="https://cwe.mitre.org/data/definitions/1079.html" TargetMode="External"/><Relationship Id="rId66" Type="http://schemas.openxmlformats.org/officeDocument/2006/relationships/hyperlink" Target="https://cwe.mitre.org/data/definitions/1086.html" TargetMode="External"/><Relationship Id="rId74" Type="http://schemas.openxmlformats.org/officeDocument/2006/relationships/hyperlink" Target="https://cwe.mitre.org/data/definitions/196.html" TargetMode="External"/><Relationship Id="rId5" Type="http://schemas.openxmlformats.org/officeDocument/2006/relationships/hyperlink" Target="https://cwe.mitre.org/data/definitions/710.html" TargetMode="External"/><Relationship Id="rId15" Type="http://schemas.openxmlformats.org/officeDocument/2006/relationships/hyperlink" Target="https://cwe.mitre.org/data/definitions/131.html" TargetMode="External"/><Relationship Id="rId23" Type="http://schemas.openxmlformats.org/officeDocument/2006/relationships/hyperlink" Target="https://cwe.mitre.org/data/definitions/467.html" TargetMode="External"/><Relationship Id="rId28" Type="http://schemas.openxmlformats.org/officeDocument/2006/relationships/hyperlink" Target="https://cwe.mitre.org/data/definitions/1025.html" TargetMode="External"/><Relationship Id="rId36" Type="http://schemas.openxmlformats.org/officeDocument/2006/relationships/hyperlink" Target="https://cwe.mitre.org/data/definitions/375.html" TargetMode="External"/><Relationship Id="rId49" Type="http://schemas.openxmlformats.org/officeDocument/2006/relationships/hyperlink" Target="https://cwe.mitre.org/data/definitions/486.html" TargetMode="External"/><Relationship Id="rId57" Type="http://schemas.openxmlformats.org/officeDocument/2006/relationships/hyperlink" Target="https://cwe.mitre.org/data/definitions/1045.html" TargetMode="External"/><Relationship Id="rId61" Type="http://schemas.openxmlformats.org/officeDocument/2006/relationships/hyperlink" Target="https://cwe.mitre.org/data/definitions/1097.html" TargetMode="External"/><Relationship Id="rId10" Type="http://schemas.openxmlformats.org/officeDocument/2006/relationships/hyperlink" Target="https://cwe.mitre.org/data/definitions/668.html" TargetMode="External"/><Relationship Id="rId19" Type="http://schemas.openxmlformats.org/officeDocument/2006/relationships/hyperlink" Target="https://cwe.mitre.org/data/definitions/190.html" TargetMode="External"/><Relationship Id="rId31" Type="http://schemas.openxmlformats.org/officeDocument/2006/relationships/hyperlink" Target="https://cwe.mitre.org/data/definitions/1061.html" TargetMode="External"/><Relationship Id="rId44" Type="http://schemas.openxmlformats.org/officeDocument/2006/relationships/hyperlink" Target="https://cwe.mitre.org/data/definitions/608.html" TargetMode="External"/><Relationship Id="rId52" Type="http://schemas.openxmlformats.org/officeDocument/2006/relationships/hyperlink" Target="https://cwe.mitre.org/data/definitions/1057.html" TargetMode="External"/><Relationship Id="rId60" Type="http://schemas.openxmlformats.org/officeDocument/2006/relationships/hyperlink" Target="https://cwe.mitre.org/data/definitions/1087.html" TargetMode="External"/><Relationship Id="rId65" Type="http://schemas.openxmlformats.org/officeDocument/2006/relationships/hyperlink" Target="https://cwe.mitre.org/data/definitions/1074.html" TargetMode="External"/><Relationship Id="rId73" Type="http://schemas.openxmlformats.org/officeDocument/2006/relationships/hyperlink" Target="https://cwe.mitre.org/data/definitions/195.html" TargetMode="External"/><Relationship Id="rId4" Type="http://schemas.openxmlformats.org/officeDocument/2006/relationships/hyperlink" Target="https://cwe.mitre.org/data/definitions/697.html" TargetMode="External"/><Relationship Id="rId9" Type="http://schemas.openxmlformats.org/officeDocument/2006/relationships/hyperlink" Target="https://cwe.mitre.org/data/definitions/580.html" TargetMode="External"/><Relationship Id="rId14" Type="http://schemas.openxmlformats.org/officeDocument/2006/relationships/hyperlink" Target="https://cwe.mitre.org/data/definitions/128.html" TargetMode="External"/><Relationship Id="rId22" Type="http://schemas.openxmlformats.org/officeDocument/2006/relationships/hyperlink" Target="https://cwe.mitre.org/data/definitions/369.html" TargetMode="External"/><Relationship Id="rId27" Type="http://schemas.openxmlformats.org/officeDocument/2006/relationships/hyperlink" Target="https://cwe.mitre.org/data/definitions/1024.html" TargetMode="External"/><Relationship Id="rId30" Type="http://schemas.openxmlformats.org/officeDocument/2006/relationships/hyperlink" Target="https://cwe.mitre.org/data/definitions/581.html" TargetMode="External"/><Relationship Id="rId35" Type="http://schemas.openxmlformats.org/officeDocument/2006/relationships/hyperlink" Target="https://cwe.mitre.org/data/definitions/374.html" TargetMode="External"/><Relationship Id="rId43" Type="http://schemas.openxmlformats.org/officeDocument/2006/relationships/hyperlink" Target="https://cwe.mitre.org/data/definitions/583.html" TargetMode="External"/><Relationship Id="rId48" Type="http://schemas.openxmlformats.org/officeDocument/2006/relationships/hyperlink" Target="https://cwe.mitre.org/data/definitions/386.html" TargetMode="External"/><Relationship Id="rId56" Type="http://schemas.openxmlformats.org/officeDocument/2006/relationships/hyperlink" Target="https://cwe.mitre.org/data/definitions/766.html" TargetMode="External"/><Relationship Id="rId64" Type="http://schemas.openxmlformats.org/officeDocument/2006/relationships/hyperlink" Target="https://cwe.mitre.org/data/definitions/1055.html" TargetMode="External"/><Relationship Id="rId69" Type="http://schemas.openxmlformats.org/officeDocument/2006/relationships/hyperlink" Target="https://cwe.mitre.org/data/definitions/588.html" TargetMode="External"/><Relationship Id="rId8" Type="http://schemas.openxmlformats.org/officeDocument/2006/relationships/hyperlink" Target="https://cwe.mitre.org/data/definitions/496.html" TargetMode="External"/><Relationship Id="rId51" Type="http://schemas.openxmlformats.org/officeDocument/2006/relationships/hyperlink" Target="https://cwe.mitre.org/data/definitions/1054.html" TargetMode="External"/><Relationship Id="rId72" Type="http://schemas.openxmlformats.org/officeDocument/2006/relationships/hyperlink" Target="https://cwe.mitre.org/data/definitions/194.html" TargetMode="External"/><Relationship Id="rId3" Type="http://schemas.openxmlformats.org/officeDocument/2006/relationships/hyperlink" Target="https://cwe.mitre.org/data/definitions/682.html" TargetMode="External"/><Relationship Id="rId12" Type="http://schemas.openxmlformats.org/officeDocument/2006/relationships/hyperlink" Target="https://cwe.mitre.org/data/definitions/706.html" TargetMode="External"/><Relationship Id="rId17" Type="http://schemas.openxmlformats.org/officeDocument/2006/relationships/hyperlink" Target="https://cwe.mitre.org/data/definitions/1339.html" TargetMode="External"/><Relationship Id="rId25" Type="http://schemas.openxmlformats.org/officeDocument/2006/relationships/hyperlink" Target="https://cwe.mitre.org/data/definitions/469.html" TargetMode="External"/><Relationship Id="rId33" Type="http://schemas.openxmlformats.org/officeDocument/2006/relationships/hyperlink" Target="https://cwe.mitre.org/data/definitions/1093.html" TargetMode="External"/><Relationship Id="rId38" Type="http://schemas.openxmlformats.org/officeDocument/2006/relationships/hyperlink" Target="https://cwe.mitre.org/data/definitions/492.html" TargetMode="External"/><Relationship Id="rId46" Type="http://schemas.openxmlformats.org/officeDocument/2006/relationships/hyperlink" Target="https://cwe.mitre.org/data/definitions/681.html" TargetMode="External"/><Relationship Id="rId59" Type="http://schemas.openxmlformats.org/officeDocument/2006/relationships/hyperlink" Target="https://cwe.mitre.org/data/definitions/1082.html" TargetMode="External"/><Relationship Id="rId67" Type="http://schemas.openxmlformats.org/officeDocument/2006/relationships/hyperlink" Target="https://cwe.mitre.org/data/definitions/1102.html" TargetMode="External"/><Relationship Id="rId20" Type="http://schemas.openxmlformats.org/officeDocument/2006/relationships/hyperlink" Target="https://cwe.mitre.org/data/definitions/191.html" TargetMode="External"/><Relationship Id="rId41" Type="http://schemas.openxmlformats.org/officeDocument/2006/relationships/hyperlink" Target="https://cwe.mitre.org/data/definitions/499.html" TargetMode="External"/><Relationship Id="rId54" Type="http://schemas.openxmlformats.org/officeDocument/2006/relationships/hyperlink" Target="https://cwe.mitre.org/data/definitions/1083.html" TargetMode="External"/><Relationship Id="rId62" Type="http://schemas.openxmlformats.org/officeDocument/2006/relationships/hyperlink" Target="https://cwe.mitre.org/data/definitions/1098.html" TargetMode="External"/><Relationship Id="rId70" Type="http://schemas.openxmlformats.org/officeDocument/2006/relationships/hyperlink" Target="https://cwe.mitre.org/data/definitions/500.html" TargetMode="External"/><Relationship Id="rId75" Type="http://schemas.openxmlformats.org/officeDocument/2006/relationships/hyperlink" Target="https://cwe.mitre.org/data/definitions/597.html" TargetMode="External"/><Relationship Id="rId1" Type="http://schemas.openxmlformats.org/officeDocument/2006/relationships/slideLayout" Target="../slideLayouts/slideLayout1.xml"/><Relationship Id="rId6" Type="http://schemas.openxmlformats.org/officeDocument/2006/relationships/hyperlink" Target="https://cwe.mitre.org/data/definitions/47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nodeCWE"/>
          <p:cNvSpPr/>
          <p:nvPr/>
        </p:nvSpPr>
        <p:spPr>
          <a:xfrm>
            <a:off x="13282856" y="6356250"/>
            <a:ext cx="1000000" cy="1000000"/>
          </a:xfrm>
          <a:prstGeom prst="ellipse">
            <a:avLst/>
          </a:prstGeom>
          <a:solidFill>
            <a:srgbClr val="FFFFFF"/>
          </a:solidFill>
          <a:ln w="70000" cmpd="dbl">
            <a:solidFill>
              <a:srgbClr val="C8C8DA"/>
            </a:solidFill>
            <a:prstDash val="solid"/>
          </a:ln>
        </p:spPr>
        <p:txBody>
          <a:bodyPr lIns="0" tIns="0" rIns="0" bIns="0" rtlCol="0" anchor="ctr"/>
          <a:lstStyle/>
          <a:p>
            <a:pPr algn="ctr"/>
            <a:r>
              <a:rPr sz="3600">
                <a:solidFill>
                  <a:srgbClr val="000000"/>
                </a:solidFill>
              </a:rPr>
              <a:t>664</a:t>
            </a:r>
          </a:p>
        </p:txBody>
      </p:sp>
      <p:sp>
        <p:nvSpPr>
          <p:cNvPr id="682" name="nodeCWE"/>
          <p:cNvSpPr/>
          <p:nvPr/>
        </p:nvSpPr>
        <p:spPr>
          <a:xfrm>
            <a:off x="11897199" y="19767039"/>
            <a:ext cx="1000000" cy="1000000"/>
          </a:xfrm>
          <a:prstGeom prst="ellipse">
            <a:avLst/>
          </a:prstGeom>
          <a:ln w="70000" cmpd="dbl">
            <a:solidFill>
              <a:srgbClr val="9966FF"/>
            </a:solidFill>
            <a:prstDash val="solid"/>
          </a:ln>
        </p:spPr>
        <p:txBody>
          <a:bodyPr lIns="0" tIns="0" rIns="0" bIns="0" rtlCol="0" anchor="ctr"/>
          <a:lstStyle/>
          <a:p>
            <a:pPr algn="ctr"/>
            <a:r>
              <a:rPr sz="3600">
                <a:solidFill>
                  <a:srgbClr val="000000"/>
                </a:solidFill>
              </a:rPr>
              <a:t>682</a:t>
            </a:r>
          </a:p>
        </p:txBody>
      </p:sp>
      <p:sp>
        <p:nvSpPr>
          <p:cNvPr id="697" name="nodeCWE"/>
          <p:cNvSpPr/>
          <p:nvPr/>
        </p:nvSpPr>
        <p:spPr>
          <a:xfrm>
            <a:off x="15566729" y="18585162"/>
            <a:ext cx="1000000" cy="1000000"/>
          </a:xfrm>
          <a:prstGeom prst="ellipse">
            <a:avLst/>
          </a:prstGeom>
          <a:ln w="70000" cmpd="dbl">
            <a:solidFill>
              <a:srgbClr val="9966FF"/>
            </a:solidFill>
            <a:prstDash val="solid"/>
          </a:ln>
        </p:spPr>
        <p:txBody>
          <a:bodyPr lIns="0" tIns="0" rIns="0" bIns="0" rtlCol="0" anchor="ctr"/>
          <a:lstStyle/>
          <a:p>
            <a:pPr algn="ctr"/>
            <a:r>
              <a:rPr sz="3600">
                <a:solidFill>
                  <a:srgbClr val="000000"/>
                </a:solidFill>
              </a:rPr>
              <a:t>697</a:t>
            </a:r>
          </a:p>
        </p:txBody>
      </p:sp>
      <p:sp>
        <p:nvSpPr>
          <p:cNvPr id="710" name="nodeCWE"/>
          <p:cNvSpPr/>
          <p:nvPr/>
        </p:nvSpPr>
        <p:spPr>
          <a:xfrm>
            <a:off x="17589698" y="12235070"/>
            <a:ext cx="1000000" cy="1000000"/>
          </a:xfrm>
          <a:prstGeom prst="ellipse">
            <a:avLst/>
          </a:prstGeom>
          <a:solidFill>
            <a:srgbClr val="FFFFFF"/>
          </a:solidFill>
          <a:ln w="70000" cmpd="dbl">
            <a:solidFill>
              <a:srgbClr val="C8C8DA"/>
            </a:solidFill>
            <a:prstDash val="solid"/>
          </a:ln>
        </p:spPr>
        <p:txBody>
          <a:bodyPr lIns="0" tIns="0" rIns="0" bIns="0" rtlCol="0" anchor="ctr"/>
          <a:lstStyle/>
          <a:p>
            <a:pPr algn="ctr"/>
            <a:r>
              <a:rPr sz="3600">
                <a:solidFill>
                  <a:srgbClr val="000000"/>
                </a:solidFill>
              </a:rPr>
              <a:t>710</a:t>
            </a:r>
          </a:p>
        </p:txBody>
      </p:sp>
      <p:sp>
        <p:nvSpPr>
          <p:cNvPr id="471" name="nodeCWE"/>
          <p:cNvSpPr/>
          <p:nvPr/>
        </p:nvSpPr>
        <p:spPr>
          <a:xfrm>
            <a:off x="10551831" y="6361009"/>
            <a:ext cx="1000000" cy="1000000"/>
          </a:xfrm>
          <a:prstGeom prst="ellipse">
            <a:avLst/>
          </a:prstGeom>
          <a:ln w="70000" cmpd="dbl">
            <a:solidFill>
              <a:srgbClr val="00FF99"/>
            </a:solidFill>
            <a:prstDash val="sysDot"/>
          </a:ln>
        </p:spPr>
        <p:txBody>
          <a:bodyPr lIns="0" tIns="0" rIns="0" bIns="0" rtlCol="0" anchor="ctr"/>
          <a:lstStyle/>
          <a:p>
            <a:pPr algn="ctr"/>
            <a:r>
              <a:rPr sz="3600">
                <a:solidFill>
                  <a:srgbClr val="000000"/>
                </a:solidFill>
              </a:rPr>
              <a:t>471</a:t>
            </a:r>
          </a:p>
        </p:txBody>
      </p:sp>
      <p:sp>
        <p:nvSpPr>
          <p:cNvPr id="495" name="nodeCWE"/>
          <p:cNvSpPr/>
          <p:nvPr/>
        </p:nvSpPr>
        <p:spPr>
          <a:xfrm>
            <a:off x="10435283" y="7424959"/>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495</a:t>
            </a:r>
          </a:p>
        </p:txBody>
      </p:sp>
      <p:sp>
        <p:nvSpPr>
          <p:cNvPr id="496" name="nodeCWE"/>
          <p:cNvSpPr/>
          <p:nvPr/>
        </p:nvSpPr>
        <p:spPr>
          <a:xfrm>
            <a:off x="10935283" y="8401056"/>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496</a:t>
            </a:r>
          </a:p>
        </p:txBody>
      </p:sp>
      <p:sp>
        <p:nvSpPr>
          <p:cNvPr id="580" name="nodeCWE"/>
          <p:cNvSpPr/>
          <p:nvPr/>
        </p:nvSpPr>
        <p:spPr>
          <a:xfrm>
            <a:off x="11850203" y="9060335"/>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580</a:t>
            </a:r>
          </a:p>
        </p:txBody>
      </p:sp>
      <p:sp>
        <p:nvSpPr>
          <p:cNvPr id="668" name="nodeCWE"/>
          <p:cNvSpPr/>
          <p:nvPr/>
        </p:nvSpPr>
        <p:spPr>
          <a:xfrm>
            <a:off x="17274353" y="8523686"/>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3600">
                <a:solidFill>
                  <a:srgbClr val="000000"/>
                </a:solidFill>
              </a:rPr>
              <a:t>668</a:t>
            </a:r>
          </a:p>
        </p:txBody>
      </p:sp>
      <p:sp>
        <p:nvSpPr>
          <p:cNvPr id="704" name="nodeCWE"/>
          <p:cNvSpPr/>
          <p:nvPr/>
        </p:nvSpPr>
        <p:spPr>
          <a:xfrm>
            <a:off x="12981958" y="9303876"/>
            <a:ext cx="1000000" cy="1000000"/>
          </a:xfrm>
          <a:prstGeom prst="ellipse">
            <a:avLst/>
          </a:prstGeom>
          <a:ln w="70000" cmpd="sng">
            <a:solidFill>
              <a:srgbClr val="FF3399"/>
            </a:solidFill>
            <a:prstDash val="sysDot"/>
          </a:ln>
        </p:spPr>
        <p:txBody>
          <a:bodyPr lIns="0" tIns="0" rIns="0" bIns="0" rtlCol="0" anchor="ctr"/>
          <a:lstStyle/>
          <a:p>
            <a:pPr algn="ctr"/>
            <a:r>
              <a:rPr sz="3600">
                <a:solidFill>
                  <a:srgbClr val="000000"/>
                </a:solidFill>
              </a:rPr>
              <a:t>704</a:t>
            </a:r>
          </a:p>
        </p:txBody>
      </p:sp>
      <p:sp>
        <p:nvSpPr>
          <p:cNvPr id="706" name="nodeCWE"/>
          <p:cNvSpPr/>
          <p:nvPr/>
        </p:nvSpPr>
        <p:spPr>
          <a:xfrm>
            <a:off x="14175051" y="8991038"/>
            <a:ext cx="1000000" cy="1000000"/>
          </a:xfrm>
          <a:prstGeom prst="ellipse">
            <a:avLst/>
          </a:prstGeom>
          <a:ln w="70000" cmpd="sng">
            <a:solidFill>
              <a:srgbClr val="CC00FF"/>
            </a:solidFill>
            <a:prstDash val="sysDot"/>
          </a:ln>
        </p:spPr>
        <p:txBody>
          <a:bodyPr lIns="0" tIns="0" rIns="0" bIns="0" rtlCol="0" anchor="ctr"/>
          <a:lstStyle/>
          <a:p>
            <a:pPr algn="ctr"/>
            <a:r>
              <a:rPr sz="3600">
                <a:solidFill>
                  <a:srgbClr val="000000"/>
                </a:solidFill>
              </a:rPr>
              <a:t>706</a:t>
            </a:r>
          </a:p>
        </p:txBody>
      </p:sp>
      <p:sp>
        <p:nvSpPr>
          <p:cNvPr id="749" name="nodeCWE"/>
          <p:cNvSpPr/>
          <p:nvPr/>
        </p:nvSpPr>
        <p:spPr>
          <a:xfrm>
            <a:off x="15010842" y="8264985"/>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749</a:t>
            </a:r>
          </a:p>
        </p:txBody>
      </p:sp>
      <p:sp>
        <p:nvSpPr>
          <p:cNvPr id="128" name="nodeCWE"/>
          <p:cNvSpPr/>
          <p:nvPr/>
        </p:nvSpPr>
        <p:spPr>
          <a:xfrm>
            <a:off x="11125951" y="17223633"/>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128</a:t>
            </a:r>
          </a:p>
        </p:txBody>
      </p:sp>
      <p:sp>
        <p:nvSpPr>
          <p:cNvPr id="131" name="nodeCWE"/>
          <p:cNvSpPr/>
          <p:nvPr/>
        </p:nvSpPr>
        <p:spPr>
          <a:xfrm>
            <a:off x="10141040" y="17709364"/>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131</a:t>
            </a:r>
          </a:p>
        </p:txBody>
      </p:sp>
      <p:sp>
        <p:nvSpPr>
          <p:cNvPr id="1335" name="nodeCWE"/>
          <p:cNvSpPr/>
          <p:nvPr/>
        </p:nvSpPr>
        <p:spPr>
          <a:xfrm>
            <a:off x="14266323" y="21193250"/>
            <a:ext cx="1000000" cy="1000000"/>
          </a:xfrm>
          <a:prstGeom prst="ellipse">
            <a:avLst/>
          </a:prstGeom>
          <a:ln w="70000" cmpd="dbl">
            <a:solidFill>
              <a:srgbClr val="9966FF"/>
            </a:solidFill>
            <a:prstDash val="sysDot"/>
          </a:ln>
        </p:spPr>
        <p:txBody>
          <a:bodyPr lIns="0" tIns="0" rIns="0" bIns="0" rtlCol="0" anchor="ctr"/>
          <a:lstStyle/>
          <a:p>
            <a:pPr algn="ctr"/>
            <a:r>
              <a:rPr sz="2700">
                <a:solidFill>
                  <a:srgbClr val="000000"/>
                </a:solidFill>
              </a:rPr>
              <a:t>1335</a:t>
            </a:r>
          </a:p>
        </p:txBody>
      </p:sp>
      <p:sp>
        <p:nvSpPr>
          <p:cNvPr id="1339" name="nodeCWE"/>
          <p:cNvSpPr/>
          <p:nvPr/>
        </p:nvSpPr>
        <p:spPr>
          <a:xfrm>
            <a:off x="14529169" y="20154118"/>
            <a:ext cx="1000000" cy="1000000"/>
          </a:xfrm>
          <a:prstGeom prst="ellipse">
            <a:avLst/>
          </a:prstGeom>
          <a:ln w="70000" cmpd="dbl">
            <a:solidFill>
              <a:srgbClr val="9966FF"/>
            </a:solidFill>
            <a:prstDash val="sysDot"/>
          </a:ln>
        </p:spPr>
        <p:txBody>
          <a:bodyPr lIns="0" tIns="0" rIns="0" bIns="0" rtlCol="0" anchor="ctr"/>
          <a:lstStyle/>
          <a:p>
            <a:pPr algn="ctr"/>
            <a:r>
              <a:rPr sz="2700">
                <a:solidFill>
                  <a:srgbClr val="000000"/>
                </a:solidFill>
              </a:rPr>
              <a:t>1339</a:t>
            </a:r>
          </a:p>
        </p:txBody>
      </p:sp>
      <p:sp>
        <p:nvSpPr>
          <p:cNvPr id="135" name="nodeCWE"/>
          <p:cNvSpPr/>
          <p:nvPr/>
        </p:nvSpPr>
        <p:spPr>
          <a:xfrm>
            <a:off x="9396688" y="18488333"/>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135</a:t>
            </a:r>
          </a:p>
        </p:txBody>
      </p:sp>
      <p:sp>
        <p:nvSpPr>
          <p:cNvPr id="190" name="nodeCWE"/>
          <p:cNvSpPr/>
          <p:nvPr/>
        </p:nvSpPr>
        <p:spPr>
          <a:xfrm>
            <a:off x="8849810" y="19403143"/>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190</a:t>
            </a:r>
          </a:p>
        </p:txBody>
      </p:sp>
      <p:sp>
        <p:nvSpPr>
          <p:cNvPr id="191" name="nodeCWE"/>
          <p:cNvSpPr/>
          <p:nvPr/>
        </p:nvSpPr>
        <p:spPr>
          <a:xfrm>
            <a:off x="9072179" y="20432608"/>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191</a:t>
            </a:r>
          </a:p>
        </p:txBody>
      </p:sp>
      <p:sp>
        <p:nvSpPr>
          <p:cNvPr id="193" name="nodeCWE"/>
          <p:cNvSpPr/>
          <p:nvPr/>
        </p:nvSpPr>
        <p:spPr>
          <a:xfrm>
            <a:off x="9544391" y="21373678"/>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193</a:t>
            </a:r>
          </a:p>
        </p:txBody>
      </p:sp>
      <p:sp>
        <p:nvSpPr>
          <p:cNvPr id="369" name="nodeCWE"/>
          <p:cNvSpPr/>
          <p:nvPr/>
        </p:nvSpPr>
        <p:spPr>
          <a:xfrm>
            <a:off x="10341284" y="22111689"/>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369</a:t>
            </a:r>
          </a:p>
        </p:txBody>
      </p:sp>
      <p:sp>
        <p:nvSpPr>
          <p:cNvPr id="467" name="nodeCWE"/>
          <p:cNvSpPr/>
          <p:nvPr/>
        </p:nvSpPr>
        <p:spPr>
          <a:xfrm>
            <a:off x="11390595" y="22456404"/>
            <a:ext cx="1000000" cy="1000000"/>
          </a:xfrm>
          <a:prstGeom prst="ellipse">
            <a:avLst/>
          </a:prstGeom>
          <a:ln w="70000" cmpd="sng">
            <a:solidFill>
              <a:srgbClr val="9966FF"/>
            </a:solidFill>
            <a:prstDash val="solid"/>
          </a:ln>
        </p:spPr>
        <p:txBody>
          <a:bodyPr lIns="0" tIns="0" rIns="0" bIns="0" rtlCol="0" anchor="ctr"/>
          <a:lstStyle/>
          <a:p>
            <a:pPr algn="ctr"/>
            <a:r>
              <a:rPr sz="3600">
                <a:solidFill>
                  <a:srgbClr val="000000"/>
                </a:solidFill>
              </a:rPr>
              <a:t>467</a:t>
            </a:r>
          </a:p>
        </p:txBody>
      </p:sp>
      <p:sp>
        <p:nvSpPr>
          <p:cNvPr id="468" name="nodeCWE"/>
          <p:cNvSpPr/>
          <p:nvPr/>
        </p:nvSpPr>
        <p:spPr>
          <a:xfrm>
            <a:off x="12453686" y="22325927"/>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468</a:t>
            </a:r>
          </a:p>
        </p:txBody>
      </p:sp>
      <p:sp>
        <p:nvSpPr>
          <p:cNvPr id="469" name="nodeCWE"/>
          <p:cNvSpPr/>
          <p:nvPr/>
        </p:nvSpPr>
        <p:spPr>
          <a:xfrm>
            <a:off x="13499788" y="21924364"/>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469</a:t>
            </a:r>
          </a:p>
        </p:txBody>
      </p:sp>
      <p:sp>
        <p:nvSpPr>
          <p:cNvPr id="1023" name="nodeCWE"/>
          <p:cNvSpPr/>
          <p:nvPr/>
        </p:nvSpPr>
        <p:spPr>
          <a:xfrm>
            <a:off x="16876971" y="21247592"/>
            <a:ext cx="1000000" cy="1000000"/>
          </a:xfrm>
          <a:prstGeom prst="ellipse">
            <a:avLst/>
          </a:prstGeom>
          <a:ln w="70000" cmpd="sng">
            <a:solidFill>
              <a:srgbClr val="0099FF"/>
            </a:solidFill>
            <a:prstDash val="sysDot"/>
          </a:ln>
        </p:spPr>
        <p:txBody>
          <a:bodyPr lIns="0" tIns="0" rIns="0" bIns="0" rtlCol="0" anchor="ctr"/>
          <a:lstStyle/>
          <a:p>
            <a:pPr algn="ctr"/>
            <a:r>
              <a:rPr sz="2700">
                <a:solidFill>
                  <a:srgbClr val="000000"/>
                </a:solidFill>
              </a:rPr>
              <a:t>1023</a:t>
            </a:r>
          </a:p>
        </p:txBody>
      </p:sp>
      <p:sp>
        <p:nvSpPr>
          <p:cNvPr id="1024" name="nodeCWE"/>
          <p:cNvSpPr/>
          <p:nvPr/>
        </p:nvSpPr>
        <p:spPr>
          <a:xfrm>
            <a:off x="17831636" y="20743341"/>
            <a:ext cx="1000000" cy="1000000"/>
          </a:xfrm>
          <a:prstGeom prst="ellipse">
            <a:avLst/>
          </a:prstGeom>
          <a:ln w="70000" cmpd="dbl">
            <a:solidFill>
              <a:srgbClr val="0099FF"/>
            </a:solidFill>
            <a:prstDash val="sysDot"/>
          </a:ln>
        </p:spPr>
        <p:txBody>
          <a:bodyPr lIns="0" tIns="0" rIns="0" bIns="0" rtlCol="0" anchor="ctr"/>
          <a:lstStyle/>
          <a:p>
            <a:pPr algn="ctr"/>
            <a:r>
              <a:rPr sz="2700">
                <a:solidFill>
                  <a:srgbClr val="000000"/>
                </a:solidFill>
              </a:rPr>
              <a:t>1024</a:t>
            </a:r>
          </a:p>
        </p:txBody>
      </p:sp>
      <p:sp>
        <p:nvSpPr>
          <p:cNvPr id="1025" name="nodeCWE"/>
          <p:cNvSpPr/>
          <p:nvPr/>
        </p:nvSpPr>
        <p:spPr>
          <a:xfrm>
            <a:off x="18421826" y="19810375"/>
            <a:ext cx="1000000" cy="1000000"/>
          </a:xfrm>
          <a:prstGeom prst="ellipse">
            <a:avLst/>
          </a:prstGeom>
          <a:ln w="70000" cmpd="dbl">
            <a:solidFill>
              <a:srgbClr val="0099FF"/>
            </a:solidFill>
            <a:prstDash val="sysDot"/>
          </a:ln>
        </p:spPr>
        <p:txBody>
          <a:bodyPr lIns="0" tIns="0" rIns="0" bIns="0" rtlCol="0" anchor="ctr"/>
          <a:lstStyle/>
          <a:p>
            <a:pPr algn="ctr"/>
            <a:r>
              <a:rPr sz="2700">
                <a:solidFill>
                  <a:srgbClr val="000000"/>
                </a:solidFill>
              </a:rPr>
              <a:t>1025</a:t>
            </a:r>
          </a:p>
        </p:txBody>
      </p:sp>
      <p:sp>
        <p:nvSpPr>
          <p:cNvPr id="1077" name="nodeCWE"/>
          <p:cNvSpPr/>
          <p:nvPr/>
        </p:nvSpPr>
        <p:spPr>
          <a:xfrm>
            <a:off x="18602079" y="18756434"/>
            <a:ext cx="1000000" cy="1000000"/>
          </a:xfrm>
          <a:prstGeom prst="ellipse">
            <a:avLst/>
          </a:prstGeom>
          <a:ln w="70000" cmpd="sng">
            <a:solidFill>
              <a:srgbClr val="0099FF"/>
            </a:solidFill>
            <a:prstDash val="solid"/>
          </a:ln>
        </p:spPr>
        <p:txBody>
          <a:bodyPr lIns="0" tIns="0" rIns="0" bIns="0" rtlCol="0" anchor="ctr"/>
          <a:lstStyle/>
          <a:p>
            <a:pPr algn="ctr"/>
            <a:r>
              <a:rPr sz="2700">
                <a:solidFill>
                  <a:srgbClr val="000000"/>
                </a:solidFill>
              </a:rPr>
              <a:t>1077</a:t>
            </a:r>
          </a:p>
        </p:txBody>
      </p:sp>
      <p:sp>
        <p:nvSpPr>
          <p:cNvPr id="581" name="nodeCWE"/>
          <p:cNvSpPr/>
          <p:nvPr/>
        </p:nvSpPr>
        <p:spPr>
          <a:xfrm>
            <a:off x="15808006" y="21529192"/>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581</a:t>
            </a:r>
          </a:p>
        </p:txBody>
      </p:sp>
      <p:sp>
        <p:nvSpPr>
          <p:cNvPr id="1061" name="nodeCWE"/>
          <p:cNvSpPr/>
          <p:nvPr/>
        </p:nvSpPr>
        <p:spPr>
          <a:xfrm>
            <a:off x="15917396" y="14227197"/>
            <a:ext cx="1000000" cy="1000000"/>
          </a:xfrm>
          <a:prstGeom prst="ellipse">
            <a:avLst/>
          </a:prstGeom>
          <a:ln w="70000" cmpd="sng">
            <a:solidFill>
              <a:srgbClr val="99FF33"/>
            </a:solidFill>
            <a:prstDash val="sysDot"/>
          </a:ln>
        </p:spPr>
        <p:txBody>
          <a:bodyPr lIns="0" tIns="0" rIns="0" bIns="0" rtlCol="0" anchor="ctr"/>
          <a:lstStyle/>
          <a:p>
            <a:pPr algn="ctr"/>
            <a:r>
              <a:rPr sz="2700">
                <a:solidFill>
                  <a:srgbClr val="000000"/>
                </a:solidFill>
              </a:rPr>
              <a:t>1061</a:t>
            </a:r>
          </a:p>
        </p:txBody>
      </p:sp>
      <p:sp>
        <p:nvSpPr>
          <p:cNvPr id="1076" name="nodeCWE"/>
          <p:cNvSpPr/>
          <p:nvPr/>
        </p:nvSpPr>
        <p:spPr>
          <a:xfrm>
            <a:off x="18860100" y="14285924"/>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2700">
                <a:solidFill>
                  <a:srgbClr val="000000"/>
                </a:solidFill>
              </a:rPr>
              <a:t>1076</a:t>
            </a:r>
          </a:p>
        </p:txBody>
      </p:sp>
      <p:sp>
        <p:nvSpPr>
          <p:cNvPr id="1093" name="nodeCWE"/>
          <p:cNvSpPr/>
          <p:nvPr/>
        </p:nvSpPr>
        <p:spPr>
          <a:xfrm>
            <a:off x="20143889" y="11960967"/>
            <a:ext cx="1000000" cy="1000000"/>
          </a:xfrm>
          <a:prstGeom prst="ellipse">
            <a:avLst/>
          </a:prstGeom>
          <a:ln w="70000" cmpd="sng">
            <a:solidFill>
              <a:srgbClr val="99FF33"/>
            </a:solidFill>
            <a:prstDash val="sysDot"/>
          </a:ln>
        </p:spPr>
        <p:txBody>
          <a:bodyPr lIns="0" tIns="0" rIns="0" bIns="0" rtlCol="0" anchor="ctr"/>
          <a:lstStyle/>
          <a:p>
            <a:pPr algn="ctr"/>
            <a:r>
              <a:rPr sz="2700">
                <a:solidFill>
                  <a:srgbClr val="000000"/>
                </a:solidFill>
              </a:rPr>
              <a:t>1093</a:t>
            </a:r>
          </a:p>
        </p:txBody>
      </p:sp>
      <p:sp>
        <p:nvSpPr>
          <p:cNvPr id="758" name="nodeCWE"/>
          <p:cNvSpPr/>
          <p:nvPr/>
        </p:nvSpPr>
        <p:spPr>
          <a:xfrm>
            <a:off x="15141672" y="13068907"/>
            <a:ext cx="1000000" cy="1000000"/>
          </a:xfrm>
          <a:prstGeom prst="ellipse">
            <a:avLst/>
          </a:prstGeom>
          <a:solidFill>
            <a:srgbClr val="FFFFFF"/>
          </a:solidFill>
          <a:ln w="70000" cmpd="sng">
            <a:solidFill>
              <a:srgbClr val="C8C8DA"/>
            </a:solidFill>
            <a:prstDash val="sysDot"/>
          </a:ln>
        </p:spPr>
        <p:txBody>
          <a:bodyPr lIns="0" tIns="0" rIns="0" bIns="0" rtlCol="0" anchor="ctr"/>
          <a:lstStyle/>
          <a:p>
            <a:pPr algn="ctr"/>
            <a:r>
              <a:rPr sz="3600">
                <a:solidFill>
                  <a:srgbClr val="000000"/>
                </a:solidFill>
              </a:rPr>
              <a:t>758</a:t>
            </a:r>
          </a:p>
        </p:txBody>
      </p:sp>
      <p:sp>
        <p:nvSpPr>
          <p:cNvPr id="374" name="nodeCWE"/>
          <p:cNvSpPr/>
          <p:nvPr/>
        </p:nvSpPr>
        <p:spPr>
          <a:xfrm>
            <a:off x="16828989" y="10888750"/>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374</a:t>
            </a:r>
          </a:p>
        </p:txBody>
      </p:sp>
      <p:sp>
        <p:nvSpPr>
          <p:cNvPr id="375" name="nodeCWE"/>
          <p:cNvSpPr/>
          <p:nvPr/>
        </p:nvSpPr>
        <p:spPr>
          <a:xfrm>
            <a:off x="15854597" y="10393381"/>
            <a:ext cx="1000000" cy="1000000"/>
          </a:xfrm>
          <a:prstGeom prst="ellipse">
            <a:avLst/>
          </a:prstGeom>
          <a:ln w="70000" cmpd="dbl">
            <a:solidFill>
              <a:srgbClr val="99FF33"/>
            </a:solidFill>
            <a:prstDash val="sysDot"/>
          </a:ln>
        </p:spPr>
        <p:txBody>
          <a:bodyPr lIns="0" tIns="0" rIns="0" bIns="0" rtlCol="0" anchor="ctr"/>
          <a:lstStyle/>
          <a:p>
            <a:pPr algn="ctr"/>
            <a:r>
              <a:rPr sz="3600">
                <a:solidFill>
                  <a:srgbClr val="000000"/>
                </a:solidFill>
              </a:rPr>
              <a:t>375</a:t>
            </a:r>
          </a:p>
        </p:txBody>
      </p:sp>
      <p:sp>
        <p:nvSpPr>
          <p:cNvPr id="491" name="nodeCWE"/>
          <p:cNvSpPr/>
          <p:nvPr/>
        </p:nvSpPr>
        <p:spPr>
          <a:xfrm>
            <a:off x="17902212" y="10874831"/>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491</a:t>
            </a:r>
          </a:p>
        </p:txBody>
      </p:sp>
      <p:sp>
        <p:nvSpPr>
          <p:cNvPr id="492" name="nodeCWE"/>
          <p:cNvSpPr/>
          <p:nvPr/>
        </p:nvSpPr>
        <p:spPr>
          <a:xfrm>
            <a:off x="18955632" y="10570304"/>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492</a:t>
            </a:r>
          </a:p>
        </p:txBody>
      </p:sp>
      <p:sp>
        <p:nvSpPr>
          <p:cNvPr id="493" name="nodeCWE"/>
          <p:cNvSpPr/>
          <p:nvPr/>
        </p:nvSpPr>
        <p:spPr>
          <a:xfrm>
            <a:off x="19736686" y="9785740"/>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493</a:t>
            </a:r>
          </a:p>
        </p:txBody>
      </p:sp>
      <p:sp>
        <p:nvSpPr>
          <p:cNvPr id="498" name="nodeCWE"/>
          <p:cNvSpPr/>
          <p:nvPr/>
        </p:nvSpPr>
        <p:spPr>
          <a:xfrm>
            <a:off x="20260029" y="8828693"/>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498</a:t>
            </a:r>
          </a:p>
        </p:txBody>
      </p:sp>
      <p:sp>
        <p:nvSpPr>
          <p:cNvPr id="499" name="nodeCWE"/>
          <p:cNvSpPr/>
          <p:nvPr/>
        </p:nvSpPr>
        <p:spPr>
          <a:xfrm>
            <a:off x="20143889" y="7770408"/>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499</a:t>
            </a:r>
          </a:p>
        </p:txBody>
      </p:sp>
      <p:sp>
        <p:nvSpPr>
          <p:cNvPr id="582" name="nodeCWE"/>
          <p:cNvSpPr/>
          <p:nvPr/>
        </p:nvSpPr>
        <p:spPr>
          <a:xfrm>
            <a:off x="19510029" y="6898620"/>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582</a:t>
            </a:r>
          </a:p>
        </p:txBody>
      </p:sp>
      <p:sp>
        <p:nvSpPr>
          <p:cNvPr id="583" name="nodeCWE"/>
          <p:cNvSpPr/>
          <p:nvPr/>
        </p:nvSpPr>
        <p:spPr>
          <a:xfrm>
            <a:off x="18589698" y="6316453"/>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583</a:t>
            </a:r>
          </a:p>
        </p:txBody>
      </p:sp>
      <p:sp>
        <p:nvSpPr>
          <p:cNvPr id="608" name="nodeCWE"/>
          <p:cNvSpPr/>
          <p:nvPr/>
        </p:nvSpPr>
        <p:spPr>
          <a:xfrm>
            <a:off x="17581203" y="5904892"/>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608</a:t>
            </a:r>
          </a:p>
        </p:txBody>
      </p:sp>
      <p:sp>
        <p:nvSpPr>
          <p:cNvPr id="767" name="nodeCWE"/>
          <p:cNvSpPr/>
          <p:nvPr/>
        </p:nvSpPr>
        <p:spPr>
          <a:xfrm>
            <a:off x="16435564" y="6050326"/>
            <a:ext cx="1000000" cy="1000000"/>
          </a:xfrm>
          <a:prstGeom prst="ellipse">
            <a:avLst/>
          </a:prstGeom>
          <a:ln w="70000" cmpd="sng">
            <a:solidFill>
              <a:srgbClr val="99FF33"/>
            </a:solidFill>
            <a:prstDash val="solid"/>
          </a:ln>
        </p:spPr>
        <p:txBody>
          <a:bodyPr lIns="0" tIns="0" rIns="0" bIns="0" rtlCol="0" anchor="ctr"/>
          <a:lstStyle/>
          <a:p>
            <a:pPr algn="ctr"/>
            <a:r>
              <a:rPr sz="3600">
                <a:solidFill>
                  <a:srgbClr val="000000"/>
                </a:solidFill>
              </a:rPr>
              <a:t>767</a:t>
            </a:r>
          </a:p>
        </p:txBody>
      </p:sp>
      <p:sp>
        <p:nvSpPr>
          <p:cNvPr id="681" name="nodeCWE"/>
          <p:cNvSpPr/>
          <p:nvPr/>
        </p:nvSpPr>
        <p:spPr>
          <a:xfrm>
            <a:off x="11017565" y="11454245"/>
            <a:ext cx="1000000" cy="1000000"/>
          </a:xfrm>
          <a:prstGeom prst="ellipse">
            <a:avLst/>
          </a:prstGeom>
          <a:ln w="70000" cmpd="dbl">
            <a:solidFill>
              <a:srgbClr val="FF9933"/>
            </a:solidFill>
            <a:prstDash val="sysDot"/>
          </a:ln>
        </p:spPr>
        <p:txBody>
          <a:bodyPr lIns="0" tIns="0" rIns="0" bIns="0" rtlCol="0" anchor="ctr"/>
          <a:lstStyle/>
          <a:p>
            <a:pPr algn="ctr"/>
            <a:r>
              <a:rPr sz="3600">
                <a:solidFill>
                  <a:srgbClr val="000000"/>
                </a:solidFill>
              </a:rPr>
              <a:t>681</a:t>
            </a:r>
          </a:p>
        </p:txBody>
      </p:sp>
      <p:sp>
        <p:nvSpPr>
          <p:cNvPr id="843" name="nodeCWE"/>
          <p:cNvSpPr/>
          <p:nvPr/>
        </p:nvSpPr>
        <p:spPr>
          <a:xfrm>
            <a:off x="13610395" y="12089961"/>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843</a:t>
            </a:r>
          </a:p>
        </p:txBody>
      </p:sp>
      <p:sp>
        <p:nvSpPr>
          <p:cNvPr id="386" name="nodeCWE"/>
          <p:cNvSpPr/>
          <p:nvPr/>
        </p:nvSpPr>
        <p:spPr>
          <a:xfrm>
            <a:off x="14822147" y="11529008"/>
            <a:ext cx="1000000" cy="1000000"/>
          </a:xfrm>
          <a:prstGeom prst="ellipse">
            <a:avLst/>
          </a:prstGeom>
          <a:ln w="70000" cmpd="dbl">
            <a:solidFill>
              <a:srgbClr val="009900"/>
            </a:solidFill>
            <a:prstDash val="sysDot"/>
          </a:ln>
        </p:spPr>
        <p:txBody>
          <a:bodyPr lIns="0" tIns="0" rIns="0" bIns="0" rtlCol="0" anchor="ctr"/>
          <a:lstStyle/>
          <a:p>
            <a:pPr algn="ctr"/>
            <a:r>
              <a:rPr sz="3600">
                <a:solidFill>
                  <a:srgbClr val="000000"/>
                </a:solidFill>
              </a:rPr>
              <a:t>386</a:t>
            </a:r>
          </a:p>
        </p:txBody>
      </p:sp>
      <p:sp>
        <p:nvSpPr>
          <p:cNvPr id="486" name="nodeCWE"/>
          <p:cNvSpPr/>
          <p:nvPr/>
        </p:nvSpPr>
        <p:spPr>
          <a:xfrm>
            <a:off x="20241676" y="21343762"/>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486</a:t>
            </a:r>
          </a:p>
        </p:txBody>
      </p:sp>
      <p:sp>
        <p:nvSpPr>
          <p:cNvPr id="595" name="nodeCWE"/>
          <p:cNvSpPr/>
          <p:nvPr/>
        </p:nvSpPr>
        <p:spPr>
          <a:xfrm>
            <a:off x="20881980" y="20434456"/>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595</a:t>
            </a:r>
          </a:p>
        </p:txBody>
      </p:sp>
      <p:sp>
        <p:nvSpPr>
          <p:cNvPr id="1054" name="nodeCWE"/>
          <p:cNvSpPr/>
          <p:nvPr/>
        </p:nvSpPr>
        <p:spPr>
          <a:xfrm>
            <a:off x="14407325" y="1669306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1054</a:t>
            </a:r>
          </a:p>
        </p:txBody>
      </p:sp>
      <p:sp>
        <p:nvSpPr>
          <p:cNvPr id="1057" name="nodeCWE"/>
          <p:cNvSpPr/>
          <p:nvPr/>
        </p:nvSpPr>
        <p:spPr>
          <a:xfrm>
            <a:off x="15425355" y="1707193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1057</a:t>
            </a:r>
          </a:p>
        </p:txBody>
      </p:sp>
      <p:sp>
        <p:nvSpPr>
          <p:cNvPr id="1062" name="nodeCWE"/>
          <p:cNvSpPr/>
          <p:nvPr/>
        </p:nvSpPr>
        <p:spPr>
          <a:xfrm>
            <a:off x="16500149" y="16975749"/>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1062</a:t>
            </a:r>
          </a:p>
        </p:txBody>
      </p:sp>
      <p:sp>
        <p:nvSpPr>
          <p:cNvPr id="1083" name="nodeCWE"/>
          <p:cNvSpPr/>
          <p:nvPr/>
        </p:nvSpPr>
        <p:spPr>
          <a:xfrm>
            <a:off x="17446544" y="16400509"/>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1083</a:t>
            </a:r>
          </a:p>
        </p:txBody>
      </p:sp>
      <p:sp>
        <p:nvSpPr>
          <p:cNvPr id="1090" name="nodeCWE"/>
          <p:cNvSpPr/>
          <p:nvPr/>
        </p:nvSpPr>
        <p:spPr>
          <a:xfrm>
            <a:off x="18039386" y="1552967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1090</a:t>
            </a:r>
          </a:p>
        </p:txBody>
      </p:sp>
      <p:sp>
        <p:nvSpPr>
          <p:cNvPr id="766" name="nodeCWE"/>
          <p:cNvSpPr/>
          <p:nvPr/>
        </p:nvSpPr>
        <p:spPr>
          <a:xfrm>
            <a:off x="13700219" y="15856434"/>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766</a:t>
            </a:r>
          </a:p>
        </p:txBody>
      </p:sp>
      <p:sp>
        <p:nvSpPr>
          <p:cNvPr id="1045" name="nodeCWE"/>
          <p:cNvSpPr/>
          <p:nvPr/>
        </p:nvSpPr>
        <p:spPr>
          <a:xfrm>
            <a:off x="18655919" y="17002405"/>
            <a:ext cx="1000000" cy="1000000"/>
          </a:xfrm>
          <a:prstGeom prst="ellipse">
            <a:avLst/>
          </a:prstGeom>
          <a:ln w="70000" cmpd="sng">
            <a:solidFill>
              <a:srgbClr val="99FF33"/>
            </a:solidFill>
            <a:prstDash val="solid"/>
          </a:ln>
        </p:spPr>
        <p:txBody>
          <a:bodyPr lIns="0" tIns="0" rIns="0" bIns="0" rtlCol="0" anchor="ctr"/>
          <a:lstStyle/>
          <a:p>
            <a:pPr algn="ctr"/>
            <a:r>
              <a:rPr sz="2700">
                <a:solidFill>
                  <a:srgbClr val="000000"/>
                </a:solidFill>
              </a:rPr>
              <a:t>1045</a:t>
            </a:r>
          </a:p>
        </p:txBody>
      </p:sp>
      <p:sp>
        <p:nvSpPr>
          <p:cNvPr id="1079" name="nodeCWE"/>
          <p:cNvSpPr/>
          <p:nvPr/>
        </p:nvSpPr>
        <p:spPr>
          <a:xfrm>
            <a:off x="19742640" y="16852830"/>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1079</a:t>
            </a:r>
          </a:p>
        </p:txBody>
      </p:sp>
      <p:sp>
        <p:nvSpPr>
          <p:cNvPr id="1082" name="nodeCWE"/>
          <p:cNvSpPr/>
          <p:nvPr/>
        </p:nvSpPr>
        <p:spPr>
          <a:xfrm>
            <a:off x="20712461" y="16371626"/>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1082</a:t>
            </a:r>
          </a:p>
        </p:txBody>
      </p:sp>
      <p:sp>
        <p:nvSpPr>
          <p:cNvPr id="1087" name="nodeCWE"/>
          <p:cNvSpPr/>
          <p:nvPr/>
        </p:nvSpPr>
        <p:spPr>
          <a:xfrm>
            <a:off x="21506263" y="1561506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1087</a:t>
            </a:r>
          </a:p>
        </p:txBody>
      </p:sp>
      <p:sp>
        <p:nvSpPr>
          <p:cNvPr id="1097" name="nodeCWE"/>
          <p:cNvSpPr/>
          <p:nvPr/>
        </p:nvSpPr>
        <p:spPr>
          <a:xfrm>
            <a:off x="21659959" y="14541815"/>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1097</a:t>
            </a:r>
          </a:p>
        </p:txBody>
      </p:sp>
      <p:sp>
        <p:nvSpPr>
          <p:cNvPr id="1098" name="nodeCWE"/>
          <p:cNvSpPr/>
          <p:nvPr/>
        </p:nvSpPr>
        <p:spPr>
          <a:xfrm>
            <a:off x="21159959" y="13618887"/>
            <a:ext cx="1000000" cy="1000000"/>
          </a:xfrm>
          <a:prstGeom prst="ellipse">
            <a:avLst/>
          </a:prstGeom>
          <a:ln w="70000" cmpd="sng">
            <a:solidFill>
              <a:srgbClr val="99FF33"/>
            </a:solidFill>
            <a:prstDash val="solid"/>
          </a:ln>
        </p:spPr>
        <p:txBody>
          <a:bodyPr lIns="0" tIns="0" rIns="0" bIns="0" rtlCol="0" anchor="ctr"/>
          <a:lstStyle/>
          <a:p>
            <a:pPr algn="ctr"/>
            <a:r>
              <a:rPr sz="2700">
                <a:solidFill>
                  <a:srgbClr val="000000"/>
                </a:solidFill>
              </a:rPr>
              <a:t>1098</a:t>
            </a:r>
          </a:p>
        </p:txBody>
      </p:sp>
      <p:sp>
        <p:nvSpPr>
          <p:cNvPr id="1043" name="nodeCWE"/>
          <p:cNvSpPr/>
          <p:nvPr/>
        </p:nvSpPr>
        <p:spPr>
          <a:xfrm>
            <a:off x="22620072" y="13365685"/>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1043</a:t>
            </a:r>
          </a:p>
        </p:txBody>
      </p:sp>
      <p:sp>
        <p:nvSpPr>
          <p:cNvPr id="1055" name="nodeCWE"/>
          <p:cNvSpPr/>
          <p:nvPr/>
        </p:nvSpPr>
        <p:spPr>
          <a:xfrm>
            <a:off x="22934084" y="12307798"/>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1055</a:t>
            </a:r>
          </a:p>
        </p:txBody>
      </p:sp>
      <p:sp>
        <p:nvSpPr>
          <p:cNvPr id="1074" name="nodeCWE"/>
          <p:cNvSpPr/>
          <p:nvPr/>
        </p:nvSpPr>
        <p:spPr>
          <a:xfrm>
            <a:off x="22764993" y="11273957"/>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1074</a:t>
            </a:r>
          </a:p>
        </p:txBody>
      </p:sp>
      <p:sp>
        <p:nvSpPr>
          <p:cNvPr id="1086" name="nodeCWE"/>
          <p:cNvSpPr/>
          <p:nvPr/>
        </p:nvSpPr>
        <p:spPr>
          <a:xfrm>
            <a:off x="22099943" y="10428662"/>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1086</a:t>
            </a:r>
          </a:p>
        </p:txBody>
      </p:sp>
      <p:sp>
        <p:nvSpPr>
          <p:cNvPr id="1102" name="nodeCWE"/>
          <p:cNvSpPr/>
          <p:nvPr/>
        </p:nvSpPr>
        <p:spPr>
          <a:xfrm>
            <a:off x="12458248" y="14048061"/>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1102</a:t>
            </a:r>
          </a:p>
        </p:txBody>
      </p:sp>
      <p:sp>
        <p:nvSpPr>
          <p:cNvPr id="1105" name="nodeCWE"/>
          <p:cNvSpPr/>
          <p:nvPr/>
        </p:nvSpPr>
        <p:spPr>
          <a:xfrm>
            <a:off x="12986474" y="15012479"/>
            <a:ext cx="1000000" cy="1000000"/>
          </a:xfrm>
          <a:prstGeom prst="ellipse">
            <a:avLst/>
          </a:prstGeom>
          <a:ln w="70000" cmpd="dbl">
            <a:solidFill>
              <a:srgbClr val="99FF33"/>
            </a:solidFill>
            <a:prstDash val="sysDot"/>
          </a:ln>
        </p:spPr>
        <p:txBody>
          <a:bodyPr lIns="0" tIns="0" rIns="0" bIns="0" rtlCol="0" anchor="ctr"/>
          <a:lstStyle/>
          <a:p>
            <a:pPr algn="ctr"/>
            <a:r>
              <a:rPr sz="2700">
                <a:solidFill>
                  <a:srgbClr val="000000"/>
                </a:solidFill>
              </a:rPr>
              <a:t>1105</a:t>
            </a:r>
          </a:p>
        </p:txBody>
      </p:sp>
      <p:sp>
        <p:nvSpPr>
          <p:cNvPr id="588" name="nodeCWE"/>
          <p:cNvSpPr/>
          <p:nvPr/>
        </p:nvSpPr>
        <p:spPr>
          <a:xfrm>
            <a:off x="12474056" y="12991834"/>
            <a:ext cx="1000000" cy="1000000"/>
          </a:xfrm>
          <a:prstGeom prst="ellipse">
            <a:avLst/>
          </a:prstGeom>
          <a:ln w="70000" cmpd="sng">
            <a:solidFill>
              <a:srgbClr val="FF3399"/>
            </a:solidFill>
            <a:prstDash val="solid"/>
          </a:ln>
        </p:spPr>
        <p:txBody>
          <a:bodyPr lIns="0" tIns="0" rIns="0" bIns="0" rtlCol="0" anchor="ctr"/>
          <a:lstStyle/>
          <a:p>
            <a:pPr algn="ctr"/>
            <a:r>
              <a:rPr sz="3600">
                <a:solidFill>
                  <a:srgbClr val="000000"/>
                </a:solidFill>
              </a:rPr>
              <a:t>588</a:t>
            </a:r>
          </a:p>
        </p:txBody>
      </p:sp>
      <p:sp>
        <p:nvSpPr>
          <p:cNvPr id="500" name="nodeCWE"/>
          <p:cNvSpPr/>
          <p:nvPr/>
        </p:nvSpPr>
        <p:spPr>
          <a:xfrm>
            <a:off x="22415934" y="8987872"/>
            <a:ext cx="1000000" cy="1000000"/>
          </a:xfrm>
          <a:prstGeom prst="ellipse">
            <a:avLst/>
          </a:prstGeom>
          <a:ln w="70000" cmpd="sng">
            <a:solidFill>
              <a:srgbClr val="00FF99"/>
            </a:solidFill>
            <a:prstDash val="solid"/>
          </a:ln>
        </p:spPr>
        <p:txBody>
          <a:bodyPr lIns="0" tIns="0" rIns="0" bIns="0" rtlCol="0" anchor="ctr"/>
          <a:lstStyle/>
          <a:p>
            <a:pPr algn="ctr"/>
            <a:r>
              <a:rPr sz="3600">
                <a:solidFill>
                  <a:srgbClr val="000000"/>
                </a:solidFill>
              </a:rPr>
              <a:t>500</a:t>
            </a:r>
          </a:p>
        </p:txBody>
      </p:sp>
      <p:sp>
        <p:nvSpPr>
          <p:cNvPr id="192" name="nodeCWE"/>
          <p:cNvSpPr/>
          <p:nvPr/>
        </p:nvSpPr>
        <p:spPr>
          <a:xfrm>
            <a:off x="8723417" y="10818900"/>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192</a:t>
            </a:r>
          </a:p>
        </p:txBody>
      </p:sp>
      <p:sp>
        <p:nvSpPr>
          <p:cNvPr id="194" name="nodeCWE"/>
          <p:cNvSpPr/>
          <p:nvPr/>
        </p:nvSpPr>
        <p:spPr>
          <a:xfrm>
            <a:off x="8517096" y="11818900"/>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194</a:t>
            </a:r>
          </a:p>
        </p:txBody>
      </p:sp>
      <p:sp>
        <p:nvSpPr>
          <p:cNvPr id="195" name="nodeCWE"/>
          <p:cNvSpPr/>
          <p:nvPr/>
        </p:nvSpPr>
        <p:spPr>
          <a:xfrm>
            <a:off x="8771462" y="12832424"/>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195</a:t>
            </a:r>
          </a:p>
        </p:txBody>
      </p:sp>
      <p:sp>
        <p:nvSpPr>
          <p:cNvPr id="196" name="nodeCWE"/>
          <p:cNvSpPr/>
          <p:nvPr/>
        </p:nvSpPr>
        <p:spPr>
          <a:xfrm>
            <a:off x="9457688" y="13617732"/>
            <a:ext cx="1000000" cy="1000000"/>
          </a:xfrm>
          <a:prstGeom prst="ellipse">
            <a:avLst/>
          </a:prstGeom>
          <a:ln w="70000" cmpd="sng">
            <a:solidFill>
              <a:srgbClr val="FF9933"/>
            </a:solidFill>
            <a:prstDash val="solid"/>
          </a:ln>
        </p:spPr>
        <p:txBody>
          <a:bodyPr lIns="0" tIns="0" rIns="0" bIns="0" rtlCol="0" anchor="ctr"/>
          <a:lstStyle/>
          <a:p>
            <a:pPr algn="ctr"/>
            <a:r>
              <a:rPr sz="3600">
                <a:solidFill>
                  <a:srgbClr val="000000"/>
                </a:solidFill>
              </a:rPr>
              <a:t>196</a:t>
            </a:r>
          </a:p>
        </p:txBody>
      </p:sp>
      <p:sp>
        <p:nvSpPr>
          <p:cNvPr id="597" name="nodeCWE"/>
          <p:cNvSpPr/>
          <p:nvPr/>
        </p:nvSpPr>
        <p:spPr>
          <a:xfrm>
            <a:off x="22934084" y="21931157"/>
            <a:ext cx="1000000" cy="1000000"/>
          </a:xfrm>
          <a:prstGeom prst="ellipse">
            <a:avLst/>
          </a:prstGeom>
          <a:ln w="70000" cmpd="sng">
            <a:solidFill>
              <a:srgbClr val="0099FF"/>
            </a:solidFill>
            <a:prstDash val="solid"/>
          </a:ln>
        </p:spPr>
        <p:txBody>
          <a:bodyPr lIns="0" tIns="0" rIns="0" bIns="0" rtlCol="0" anchor="ctr"/>
          <a:lstStyle/>
          <a:p>
            <a:pPr algn="ctr"/>
            <a:r>
              <a:rPr sz="3600">
                <a:solidFill>
                  <a:srgbClr val="000000"/>
                </a:solidFill>
              </a:rPr>
              <a:t>597</a:t>
            </a:r>
          </a:p>
        </p:txBody>
      </p:sp>
      <p:sp>
        <p:nvSpPr>
          <p:cNvPr id="188" name="nodeCWE"/>
          <p:cNvSpPr/>
          <p:nvPr/>
        </p:nvSpPr>
        <p:spPr>
          <a:xfrm>
            <a:off x="12513603" y="17221674"/>
            <a:ext cx="1000000" cy="1000000"/>
          </a:xfrm>
          <a:prstGeom prst="ellipse">
            <a:avLst/>
          </a:prstGeom>
          <a:ln w="70000" cmpd="dbl">
            <a:solidFill>
              <a:srgbClr val="9966FF"/>
            </a:solidFill>
            <a:prstDash val="sysDot"/>
          </a:ln>
        </p:spPr>
        <p:txBody>
          <a:bodyPr lIns="0" tIns="0" rIns="0" bIns="0" rtlCol="0" anchor="ctr"/>
          <a:lstStyle/>
          <a:p>
            <a:pPr algn="ctr"/>
            <a:r>
              <a:rPr sz="3600">
                <a:solidFill>
                  <a:srgbClr val="000000"/>
                </a:solidFill>
              </a:rPr>
              <a:t>188</a:t>
            </a:r>
          </a:p>
        </p:txBody>
      </p:sp>
      <p:cxnSp>
        <p:nvCxnSpPr>
          <p:cNvPr id="74" name="arrowConnector"/>
          <p:cNvCxnSpPr>
            <a:stCxn id="664" idx="2"/>
            <a:endCxn id="471" idx="6"/>
          </p:cNvCxnSpPr>
          <p:nvPr/>
        </p:nvCxnSpPr>
        <p:spPr>
          <a:xfrm flipH="1">
            <a:off x="11551831" y="6856250"/>
            <a:ext cx="1731025" cy="4759"/>
          </a:xfrm>
          <a:prstGeom prst="straightConnector1">
            <a:avLst/>
          </a:prstGeom>
          <a:ln w="36700">
            <a:solidFill>
              <a:schemeClr val="tx1"/>
            </a:solidFill>
            <a:prstDash val="solid"/>
            <a:headEnd type="none" w="lg" len="lg"/>
            <a:tailEnd type="stealth" w="lg" len="lg"/>
          </a:ln>
        </p:spPr>
      </p:cxnSp>
      <p:cxnSp>
        <p:nvCxnSpPr>
          <p:cNvPr id="2" name="arrowConnector"/>
          <p:cNvCxnSpPr>
            <a:stCxn id="664" idx="2"/>
            <a:endCxn id="495" idx="6"/>
          </p:cNvCxnSpPr>
          <p:nvPr/>
        </p:nvCxnSpPr>
        <p:spPr>
          <a:xfrm flipH="1">
            <a:off x="11435283" y="6856250"/>
            <a:ext cx="1847573" cy="1068709"/>
          </a:xfrm>
          <a:prstGeom prst="straightConnector1">
            <a:avLst/>
          </a:prstGeom>
          <a:ln w="36700">
            <a:solidFill>
              <a:schemeClr val="tx1"/>
            </a:solidFill>
            <a:prstDash val="solid"/>
            <a:headEnd type="none" w="lg" len="lg"/>
            <a:tailEnd type="stealth" w="lg" len="lg"/>
          </a:ln>
        </p:spPr>
      </p:cxnSp>
      <p:cxnSp>
        <p:nvCxnSpPr>
          <p:cNvPr id="3" name="arrowConnector"/>
          <p:cNvCxnSpPr>
            <a:stCxn id="664" idx="3"/>
            <a:endCxn id="496" idx="7"/>
          </p:cNvCxnSpPr>
          <p:nvPr/>
        </p:nvCxnSpPr>
        <p:spPr>
          <a:xfrm flipH="1">
            <a:off x="11788836" y="7209803"/>
            <a:ext cx="1640467" cy="1337700"/>
          </a:xfrm>
          <a:prstGeom prst="straightConnector1">
            <a:avLst/>
          </a:prstGeom>
          <a:ln w="36700">
            <a:solidFill>
              <a:schemeClr val="tx1"/>
            </a:solidFill>
            <a:prstDash val="solid"/>
            <a:headEnd type="none" w="lg" len="lg"/>
            <a:tailEnd type="stealth" w="lg" len="lg"/>
          </a:ln>
        </p:spPr>
      </p:cxnSp>
      <p:cxnSp>
        <p:nvCxnSpPr>
          <p:cNvPr id="4" name="arrowConnector"/>
          <p:cNvCxnSpPr>
            <a:stCxn id="664" idx="3"/>
            <a:endCxn id="580" idx="7"/>
          </p:cNvCxnSpPr>
          <p:nvPr/>
        </p:nvCxnSpPr>
        <p:spPr>
          <a:xfrm flipH="1">
            <a:off x="12703756" y="7209803"/>
            <a:ext cx="725547" cy="1996979"/>
          </a:xfrm>
          <a:prstGeom prst="straightConnector1">
            <a:avLst/>
          </a:prstGeom>
          <a:ln w="36700">
            <a:solidFill>
              <a:schemeClr val="tx1"/>
            </a:solidFill>
            <a:prstDash val="solid"/>
            <a:headEnd type="none" w="lg" len="lg"/>
            <a:tailEnd type="stealth" w="lg" len="lg"/>
          </a:ln>
        </p:spPr>
      </p:cxnSp>
      <p:cxnSp>
        <p:nvCxnSpPr>
          <p:cNvPr id="5" name="arrowConnector"/>
          <p:cNvCxnSpPr>
            <a:stCxn id="664" idx="5"/>
            <a:endCxn id="668" idx="1"/>
          </p:cNvCxnSpPr>
          <p:nvPr/>
        </p:nvCxnSpPr>
        <p:spPr>
          <a:xfrm>
            <a:off x="14136409" y="7209803"/>
            <a:ext cx="3284391" cy="1460330"/>
          </a:xfrm>
          <a:prstGeom prst="straightConnector1">
            <a:avLst/>
          </a:prstGeom>
          <a:ln w="36700">
            <a:solidFill>
              <a:schemeClr val="tx1"/>
            </a:solidFill>
            <a:prstDash val="solid"/>
            <a:headEnd type="none" w="lg" len="lg"/>
            <a:tailEnd type="stealth" w="lg" len="lg"/>
          </a:ln>
        </p:spPr>
      </p:cxnSp>
      <p:cxnSp>
        <p:nvCxnSpPr>
          <p:cNvPr id="6" name="arrowConnector"/>
          <p:cNvCxnSpPr>
            <a:stCxn id="664" idx="4"/>
            <a:endCxn id="704" idx="0"/>
          </p:cNvCxnSpPr>
          <p:nvPr/>
        </p:nvCxnSpPr>
        <p:spPr>
          <a:xfrm flipH="1">
            <a:off x="13481958" y="7356250"/>
            <a:ext cx="300898" cy="1947626"/>
          </a:xfrm>
          <a:prstGeom prst="straightConnector1">
            <a:avLst/>
          </a:prstGeom>
          <a:ln w="36700">
            <a:solidFill>
              <a:schemeClr val="tx1"/>
            </a:solidFill>
            <a:prstDash val="solid"/>
            <a:headEnd type="none" w="lg" len="lg"/>
            <a:tailEnd type="stealth" w="lg" len="lg"/>
          </a:ln>
        </p:spPr>
      </p:cxnSp>
      <p:cxnSp>
        <p:nvCxnSpPr>
          <p:cNvPr id="7" name="arrowConnector"/>
          <p:cNvCxnSpPr>
            <a:stCxn id="664" idx="4"/>
            <a:endCxn id="706" idx="0"/>
          </p:cNvCxnSpPr>
          <p:nvPr/>
        </p:nvCxnSpPr>
        <p:spPr>
          <a:xfrm>
            <a:off x="13782856" y="7356250"/>
            <a:ext cx="892195" cy="1634788"/>
          </a:xfrm>
          <a:prstGeom prst="straightConnector1">
            <a:avLst/>
          </a:prstGeom>
          <a:ln w="36700">
            <a:solidFill>
              <a:schemeClr val="tx1"/>
            </a:solidFill>
            <a:prstDash val="solid"/>
            <a:headEnd type="none" w="lg" len="lg"/>
            <a:tailEnd type="stealth" w="lg" len="lg"/>
          </a:ln>
        </p:spPr>
      </p:cxnSp>
      <p:cxnSp>
        <p:nvCxnSpPr>
          <p:cNvPr id="8" name="arrowConnector"/>
          <p:cNvCxnSpPr>
            <a:stCxn id="664" idx="5"/>
            <a:endCxn id="749" idx="1"/>
          </p:cNvCxnSpPr>
          <p:nvPr/>
        </p:nvCxnSpPr>
        <p:spPr>
          <a:xfrm>
            <a:off x="14136409" y="7209803"/>
            <a:ext cx="1020880" cy="1201629"/>
          </a:xfrm>
          <a:prstGeom prst="straightConnector1">
            <a:avLst/>
          </a:prstGeom>
          <a:ln w="36700">
            <a:solidFill>
              <a:schemeClr val="tx1"/>
            </a:solidFill>
            <a:prstDash val="solid"/>
            <a:headEnd type="none" w="lg" len="lg"/>
            <a:tailEnd type="stealth" w="lg" len="lg"/>
          </a:ln>
        </p:spPr>
      </p:cxnSp>
      <p:cxnSp>
        <p:nvCxnSpPr>
          <p:cNvPr id="9" name="arrowConnector"/>
          <p:cNvCxnSpPr>
            <a:stCxn id="682" idx="0"/>
            <a:endCxn id="128" idx="4"/>
          </p:cNvCxnSpPr>
          <p:nvPr/>
        </p:nvCxnSpPr>
        <p:spPr>
          <a:xfrm flipH="1" flipV="1">
            <a:off x="11625951" y="18223633"/>
            <a:ext cx="771248" cy="1543406"/>
          </a:xfrm>
          <a:prstGeom prst="straightConnector1">
            <a:avLst/>
          </a:prstGeom>
          <a:ln w="36700">
            <a:solidFill>
              <a:schemeClr val="tx1"/>
            </a:solidFill>
            <a:prstDash val="solid"/>
            <a:headEnd type="none" w="lg" len="lg"/>
            <a:tailEnd type="stealth" w="lg" len="lg"/>
          </a:ln>
        </p:spPr>
      </p:cxnSp>
      <p:cxnSp>
        <p:nvCxnSpPr>
          <p:cNvPr id="10" name="arrowConnector"/>
          <p:cNvCxnSpPr>
            <a:stCxn id="682" idx="1"/>
            <a:endCxn id="131" idx="5"/>
          </p:cNvCxnSpPr>
          <p:nvPr/>
        </p:nvCxnSpPr>
        <p:spPr>
          <a:xfrm flipH="1" flipV="1">
            <a:off x="10994593" y="18562917"/>
            <a:ext cx="1049053" cy="1350569"/>
          </a:xfrm>
          <a:prstGeom prst="straightConnector1">
            <a:avLst/>
          </a:prstGeom>
          <a:ln w="36700">
            <a:solidFill>
              <a:schemeClr val="tx1"/>
            </a:solidFill>
            <a:prstDash val="solid"/>
            <a:headEnd type="none" w="lg" len="lg"/>
            <a:tailEnd type="stealth" w="lg" len="lg"/>
          </a:ln>
        </p:spPr>
      </p:cxnSp>
      <p:cxnSp>
        <p:nvCxnSpPr>
          <p:cNvPr id="11" name="arrowConnector"/>
          <p:cNvCxnSpPr>
            <a:stCxn id="682" idx="5"/>
            <a:endCxn id="1335" idx="1"/>
          </p:cNvCxnSpPr>
          <p:nvPr/>
        </p:nvCxnSpPr>
        <p:spPr>
          <a:xfrm>
            <a:off x="12750752" y="20620592"/>
            <a:ext cx="1662018" cy="719105"/>
          </a:xfrm>
          <a:prstGeom prst="straightConnector1">
            <a:avLst/>
          </a:prstGeom>
          <a:ln w="36700">
            <a:solidFill>
              <a:schemeClr val="tx1"/>
            </a:solidFill>
            <a:prstDash val="solid"/>
            <a:headEnd type="none" w="lg" len="lg"/>
            <a:tailEnd type="stealth" w="lg" len="lg"/>
          </a:ln>
        </p:spPr>
      </p:cxnSp>
      <p:cxnSp>
        <p:nvCxnSpPr>
          <p:cNvPr id="12" name="arrowConnector"/>
          <p:cNvCxnSpPr>
            <a:stCxn id="682" idx="6"/>
            <a:endCxn id="1339" idx="2"/>
          </p:cNvCxnSpPr>
          <p:nvPr/>
        </p:nvCxnSpPr>
        <p:spPr>
          <a:xfrm>
            <a:off x="12897199" y="20267039"/>
            <a:ext cx="1631970" cy="387079"/>
          </a:xfrm>
          <a:prstGeom prst="straightConnector1">
            <a:avLst/>
          </a:prstGeom>
          <a:ln w="36700">
            <a:solidFill>
              <a:schemeClr val="tx1"/>
            </a:solidFill>
            <a:prstDash val="solid"/>
            <a:headEnd type="none" w="lg" len="lg"/>
            <a:tailEnd type="stealth" w="lg" len="lg"/>
          </a:ln>
        </p:spPr>
      </p:cxnSp>
      <p:cxnSp>
        <p:nvCxnSpPr>
          <p:cNvPr id="13" name="arrowConnector"/>
          <p:cNvCxnSpPr>
            <a:stCxn id="682" idx="1"/>
            <a:endCxn id="135" idx="5"/>
          </p:cNvCxnSpPr>
          <p:nvPr/>
        </p:nvCxnSpPr>
        <p:spPr>
          <a:xfrm flipH="1" flipV="1">
            <a:off x="10250241" y="19341886"/>
            <a:ext cx="1793405" cy="571600"/>
          </a:xfrm>
          <a:prstGeom prst="straightConnector1">
            <a:avLst/>
          </a:prstGeom>
          <a:ln w="36700">
            <a:solidFill>
              <a:schemeClr val="tx1"/>
            </a:solidFill>
            <a:prstDash val="solid"/>
            <a:headEnd type="none" w="lg" len="lg"/>
            <a:tailEnd type="stealth" w="lg" len="lg"/>
          </a:ln>
        </p:spPr>
      </p:cxnSp>
      <p:cxnSp>
        <p:nvCxnSpPr>
          <p:cNvPr id="14" name="arrowConnector"/>
          <p:cNvCxnSpPr>
            <a:stCxn id="682" idx="2"/>
            <a:endCxn id="190" idx="6"/>
          </p:cNvCxnSpPr>
          <p:nvPr/>
        </p:nvCxnSpPr>
        <p:spPr>
          <a:xfrm flipH="1" flipV="1">
            <a:off x="9849810" y="19903143"/>
            <a:ext cx="2047389" cy="363896"/>
          </a:xfrm>
          <a:prstGeom prst="straightConnector1">
            <a:avLst/>
          </a:prstGeom>
          <a:ln w="36700">
            <a:solidFill>
              <a:schemeClr val="tx1"/>
            </a:solidFill>
            <a:prstDash val="solid"/>
            <a:headEnd type="none" w="lg" len="lg"/>
            <a:tailEnd type="stealth" w="lg" len="lg"/>
          </a:ln>
        </p:spPr>
      </p:cxnSp>
      <p:cxnSp>
        <p:nvCxnSpPr>
          <p:cNvPr id="15" name="arrowConnector"/>
          <p:cNvCxnSpPr>
            <a:stCxn id="682" idx="2"/>
            <a:endCxn id="191" idx="6"/>
          </p:cNvCxnSpPr>
          <p:nvPr/>
        </p:nvCxnSpPr>
        <p:spPr>
          <a:xfrm flipH="1">
            <a:off x="10072179" y="20267039"/>
            <a:ext cx="1825020" cy="665569"/>
          </a:xfrm>
          <a:prstGeom prst="straightConnector1">
            <a:avLst/>
          </a:prstGeom>
          <a:ln w="36700">
            <a:solidFill>
              <a:schemeClr val="tx1"/>
            </a:solidFill>
            <a:prstDash val="solid"/>
            <a:headEnd type="none" w="lg" len="lg"/>
            <a:tailEnd type="stealth" w="lg" len="lg"/>
          </a:ln>
        </p:spPr>
      </p:cxnSp>
      <p:cxnSp>
        <p:nvCxnSpPr>
          <p:cNvPr id="16" name="arrowConnector"/>
          <p:cNvCxnSpPr>
            <a:stCxn id="682" idx="3"/>
            <a:endCxn id="193" idx="7"/>
          </p:cNvCxnSpPr>
          <p:nvPr/>
        </p:nvCxnSpPr>
        <p:spPr>
          <a:xfrm flipH="1">
            <a:off x="10397944" y="20620592"/>
            <a:ext cx="1645702" cy="899533"/>
          </a:xfrm>
          <a:prstGeom prst="straightConnector1">
            <a:avLst/>
          </a:prstGeom>
          <a:ln w="36700">
            <a:solidFill>
              <a:schemeClr val="tx1"/>
            </a:solidFill>
            <a:prstDash val="solid"/>
            <a:headEnd type="none" w="lg" len="lg"/>
            <a:tailEnd type="stealth" w="lg" len="lg"/>
          </a:ln>
        </p:spPr>
      </p:cxnSp>
      <p:cxnSp>
        <p:nvCxnSpPr>
          <p:cNvPr id="17" name="arrowConnector"/>
          <p:cNvCxnSpPr>
            <a:stCxn id="682" idx="3"/>
            <a:endCxn id="369" idx="7"/>
          </p:cNvCxnSpPr>
          <p:nvPr/>
        </p:nvCxnSpPr>
        <p:spPr>
          <a:xfrm flipH="1">
            <a:off x="11194837" y="20620592"/>
            <a:ext cx="848809" cy="1637544"/>
          </a:xfrm>
          <a:prstGeom prst="straightConnector1">
            <a:avLst/>
          </a:prstGeom>
          <a:ln w="36700">
            <a:solidFill>
              <a:schemeClr val="tx1"/>
            </a:solidFill>
            <a:prstDash val="solid"/>
            <a:headEnd type="none" w="lg" len="lg"/>
            <a:tailEnd type="stealth" w="lg" len="lg"/>
          </a:ln>
        </p:spPr>
      </p:cxnSp>
      <p:cxnSp>
        <p:nvCxnSpPr>
          <p:cNvPr id="18" name="arrowConnector"/>
          <p:cNvCxnSpPr>
            <a:stCxn id="682" idx="4"/>
            <a:endCxn id="467" idx="0"/>
          </p:cNvCxnSpPr>
          <p:nvPr/>
        </p:nvCxnSpPr>
        <p:spPr>
          <a:xfrm flipH="1">
            <a:off x="11890595" y="20767039"/>
            <a:ext cx="506604" cy="1689365"/>
          </a:xfrm>
          <a:prstGeom prst="straightConnector1">
            <a:avLst/>
          </a:prstGeom>
          <a:ln w="36700">
            <a:solidFill>
              <a:schemeClr val="tx1"/>
            </a:solidFill>
            <a:prstDash val="solid"/>
            <a:headEnd type="none" w="lg" len="lg"/>
            <a:tailEnd type="stealth" w="lg" len="lg"/>
          </a:ln>
        </p:spPr>
      </p:cxnSp>
      <p:cxnSp>
        <p:nvCxnSpPr>
          <p:cNvPr id="19" name="arrowConnector"/>
          <p:cNvCxnSpPr>
            <a:stCxn id="682" idx="4"/>
            <a:endCxn id="468" idx="0"/>
          </p:cNvCxnSpPr>
          <p:nvPr/>
        </p:nvCxnSpPr>
        <p:spPr>
          <a:xfrm>
            <a:off x="12397199" y="20767039"/>
            <a:ext cx="556487" cy="1558888"/>
          </a:xfrm>
          <a:prstGeom prst="straightConnector1">
            <a:avLst/>
          </a:prstGeom>
          <a:ln w="36700">
            <a:solidFill>
              <a:schemeClr val="tx1"/>
            </a:solidFill>
            <a:prstDash val="solid"/>
            <a:headEnd type="none" w="lg" len="lg"/>
            <a:tailEnd type="stealth" w="lg" len="lg"/>
          </a:ln>
        </p:spPr>
      </p:cxnSp>
      <p:cxnSp>
        <p:nvCxnSpPr>
          <p:cNvPr id="20" name="arrowConnector"/>
          <p:cNvCxnSpPr>
            <a:stCxn id="682" idx="5"/>
            <a:endCxn id="469" idx="1"/>
          </p:cNvCxnSpPr>
          <p:nvPr/>
        </p:nvCxnSpPr>
        <p:spPr>
          <a:xfrm>
            <a:off x="12750752" y="20620592"/>
            <a:ext cx="895483" cy="1450219"/>
          </a:xfrm>
          <a:prstGeom prst="straightConnector1">
            <a:avLst/>
          </a:prstGeom>
          <a:ln w="36700">
            <a:solidFill>
              <a:schemeClr val="tx1"/>
            </a:solidFill>
            <a:prstDash val="solid"/>
            <a:headEnd type="none" w="lg" len="lg"/>
            <a:tailEnd type="stealth" w="lg" len="lg"/>
          </a:ln>
        </p:spPr>
      </p:cxnSp>
      <p:cxnSp>
        <p:nvCxnSpPr>
          <p:cNvPr id="21" name="arrowConnector"/>
          <p:cNvCxnSpPr>
            <a:stCxn id="697" idx="5"/>
            <a:endCxn id="1023" idx="1"/>
          </p:cNvCxnSpPr>
          <p:nvPr/>
        </p:nvCxnSpPr>
        <p:spPr>
          <a:xfrm>
            <a:off x="16420282" y="19438715"/>
            <a:ext cx="603136" cy="1955324"/>
          </a:xfrm>
          <a:prstGeom prst="straightConnector1">
            <a:avLst/>
          </a:prstGeom>
          <a:ln w="36700">
            <a:solidFill>
              <a:schemeClr val="tx1"/>
            </a:solidFill>
            <a:prstDash val="solid"/>
            <a:headEnd type="none" w="lg" len="lg"/>
            <a:tailEnd type="stealth" w="lg" len="lg"/>
          </a:ln>
        </p:spPr>
      </p:cxnSp>
      <p:cxnSp>
        <p:nvCxnSpPr>
          <p:cNvPr id="22" name="arrowConnector"/>
          <p:cNvCxnSpPr>
            <a:stCxn id="697" idx="5"/>
            <a:endCxn id="1024" idx="1"/>
          </p:cNvCxnSpPr>
          <p:nvPr/>
        </p:nvCxnSpPr>
        <p:spPr>
          <a:xfrm>
            <a:off x="16420282" y="19438715"/>
            <a:ext cx="1557801" cy="1451073"/>
          </a:xfrm>
          <a:prstGeom prst="straightConnector1">
            <a:avLst/>
          </a:prstGeom>
          <a:ln w="36700">
            <a:solidFill>
              <a:schemeClr val="tx1"/>
            </a:solidFill>
            <a:prstDash val="solid"/>
            <a:headEnd type="none" w="lg" len="lg"/>
            <a:tailEnd type="stealth" w="lg" len="lg"/>
          </a:ln>
        </p:spPr>
      </p:cxnSp>
      <p:cxnSp>
        <p:nvCxnSpPr>
          <p:cNvPr id="23" name="arrowConnector"/>
          <p:cNvCxnSpPr>
            <a:stCxn id="697" idx="5"/>
            <a:endCxn id="1025" idx="1"/>
          </p:cNvCxnSpPr>
          <p:nvPr/>
        </p:nvCxnSpPr>
        <p:spPr>
          <a:xfrm>
            <a:off x="16420282" y="19438715"/>
            <a:ext cx="2147991" cy="518107"/>
          </a:xfrm>
          <a:prstGeom prst="straightConnector1">
            <a:avLst/>
          </a:prstGeom>
          <a:ln w="36700">
            <a:solidFill>
              <a:schemeClr val="tx1"/>
            </a:solidFill>
            <a:prstDash val="solid"/>
            <a:headEnd type="none" w="lg" len="lg"/>
            <a:tailEnd type="stealth" w="lg" len="lg"/>
          </a:ln>
        </p:spPr>
      </p:cxnSp>
      <p:cxnSp>
        <p:nvCxnSpPr>
          <p:cNvPr id="24" name="arrowConnector"/>
          <p:cNvCxnSpPr>
            <a:stCxn id="697" idx="6"/>
            <a:endCxn id="1077" idx="2"/>
          </p:cNvCxnSpPr>
          <p:nvPr/>
        </p:nvCxnSpPr>
        <p:spPr>
          <a:xfrm>
            <a:off x="16566729" y="19085162"/>
            <a:ext cx="2035350" cy="171272"/>
          </a:xfrm>
          <a:prstGeom prst="straightConnector1">
            <a:avLst/>
          </a:prstGeom>
          <a:ln w="36700">
            <a:solidFill>
              <a:schemeClr val="tx1"/>
            </a:solidFill>
            <a:prstDash val="solid"/>
            <a:headEnd type="none" w="lg" len="lg"/>
            <a:tailEnd type="stealth" w="lg" len="lg"/>
          </a:ln>
        </p:spPr>
      </p:cxnSp>
      <p:cxnSp>
        <p:nvCxnSpPr>
          <p:cNvPr id="25" name="arrowConnector"/>
          <p:cNvCxnSpPr>
            <a:stCxn id="697" idx="4"/>
            <a:endCxn id="581" idx="0"/>
          </p:cNvCxnSpPr>
          <p:nvPr/>
        </p:nvCxnSpPr>
        <p:spPr>
          <a:xfrm>
            <a:off x="16066729" y="19585162"/>
            <a:ext cx="241277" cy="1944030"/>
          </a:xfrm>
          <a:prstGeom prst="straightConnector1">
            <a:avLst/>
          </a:prstGeom>
          <a:ln w="36700">
            <a:solidFill>
              <a:schemeClr val="tx1"/>
            </a:solidFill>
            <a:prstDash val="solid"/>
            <a:headEnd type="none" w="lg" len="lg"/>
            <a:tailEnd type="stealth" w="lg" len="lg"/>
          </a:ln>
        </p:spPr>
      </p:cxnSp>
      <p:cxnSp>
        <p:nvCxnSpPr>
          <p:cNvPr id="26" name="arrowConnector"/>
          <p:cNvCxnSpPr>
            <a:stCxn id="710" idx="3"/>
            <a:endCxn id="1061" idx="7"/>
          </p:cNvCxnSpPr>
          <p:nvPr/>
        </p:nvCxnSpPr>
        <p:spPr>
          <a:xfrm flipH="1">
            <a:off x="16770949" y="13088623"/>
            <a:ext cx="965196" cy="1285021"/>
          </a:xfrm>
          <a:prstGeom prst="straightConnector1">
            <a:avLst/>
          </a:prstGeom>
          <a:ln w="36700">
            <a:solidFill>
              <a:schemeClr val="tx1"/>
            </a:solidFill>
            <a:prstDash val="solid"/>
            <a:headEnd type="none" w="lg" len="lg"/>
            <a:tailEnd type="stealth" w="lg" len="lg"/>
          </a:ln>
        </p:spPr>
      </p:cxnSp>
      <p:cxnSp>
        <p:nvCxnSpPr>
          <p:cNvPr id="27" name="arrowConnector"/>
          <p:cNvCxnSpPr>
            <a:stCxn id="710" idx="5"/>
            <a:endCxn id="1076" idx="1"/>
          </p:cNvCxnSpPr>
          <p:nvPr/>
        </p:nvCxnSpPr>
        <p:spPr>
          <a:xfrm>
            <a:off x="18443251" y="13088623"/>
            <a:ext cx="563296" cy="1343748"/>
          </a:xfrm>
          <a:prstGeom prst="straightConnector1">
            <a:avLst/>
          </a:prstGeom>
          <a:ln w="36700">
            <a:solidFill>
              <a:schemeClr val="tx1"/>
            </a:solidFill>
            <a:prstDash val="solid"/>
            <a:headEnd type="none" w="lg" len="lg"/>
            <a:tailEnd type="stealth" w="lg" len="lg"/>
          </a:ln>
        </p:spPr>
      </p:cxnSp>
      <p:cxnSp>
        <p:nvCxnSpPr>
          <p:cNvPr id="28" name="arrowConnector"/>
          <p:cNvCxnSpPr>
            <a:stCxn id="710" idx="6"/>
            <a:endCxn id="1093" idx="2"/>
          </p:cNvCxnSpPr>
          <p:nvPr/>
        </p:nvCxnSpPr>
        <p:spPr>
          <a:xfrm flipV="1">
            <a:off x="18589698" y="12460967"/>
            <a:ext cx="1554191" cy="274103"/>
          </a:xfrm>
          <a:prstGeom prst="straightConnector1">
            <a:avLst/>
          </a:prstGeom>
          <a:ln w="36700">
            <a:solidFill>
              <a:schemeClr val="tx1"/>
            </a:solidFill>
            <a:prstDash val="solid"/>
            <a:headEnd type="none" w="lg" len="lg"/>
            <a:tailEnd type="stealth" w="lg" len="lg"/>
          </a:ln>
        </p:spPr>
      </p:cxnSp>
      <p:cxnSp>
        <p:nvCxnSpPr>
          <p:cNvPr id="29" name="arrowConnector"/>
          <p:cNvCxnSpPr>
            <a:stCxn id="710" idx="2"/>
            <a:endCxn id="758" idx="6"/>
          </p:cNvCxnSpPr>
          <p:nvPr/>
        </p:nvCxnSpPr>
        <p:spPr>
          <a:xfrm flipH="1">
            <a:off x="16141672" y="12735070"/>
            <a:ext cx="1448026" cy="833837"/>
          </a:xfrm>
          <a:prstGeom prst="straightConnector1">
            <a:avLst/>
          </a:prstGeom>
          <a:ln w="36700">
            <a:solidFill>
              <a:schemeClr val="tx1"/>
            </a:solidFill>
            <a:prstDash val="solid"/>
            <a:headEnd type="none" w="lg" len="lg"/>
            <a:tailEnd type="stealth" w="lg" len="lg"/>
          </a:ln>
        </p:spPr>
      </p:cxnSp>
      <p:cxnSp>
        <p:nvCxnSpPr>
          <p:cNvPr id="30" name="arrowConnector"/>
          <p:cNvCxnSpPr>
            <a:stCxn id="668" idx="4"/>
            <a:endCxn id="374" idx="0"/>
          </p:cNvCxnSpPr>
          <p:nvPr/>
        </p:nvCxnSpPr>
        <p:spPr>
          <a:xfrm flipH="1">
            <a:off x="17328989" y="9523686"/>
            <a:ext cx="445364" cy="1365064"/>
          </a:xfrm>
          <a:prstGeom prst="straightConnector1">
            <a:avLst/>
          </a:prstGeom>
          <a:ln w="36700">
            <a:solidFill>
              <a:schemeClr val="tx1"/>
            </a:solidFill>
            <a:prstDash val="solid"/>
            <a:headEnd type="none" w="lg" len="lg"/>
            <a:tailEnd type="stealth" w="lg" len="lg"/>
          </a:ln>
        </p:spPr>
      </p:cxnSp>
      <p:cxnSp>
        <p:nvCxnSpPr>
          <p:cNvPr id="31" name="arrowConnector"/>
          <p:cNvCxnSpPr>
            <a:stCxn id="668" idx="3"/>
            <a:endCxn id="375" idx="7"/>
          </p:cNvCxnSpPr>
          <p:nvPr/>
        </p:nvCxnSpPr>
        <p:spPr>
          <a:xfrm flipH="1">
            <a:off x="16708150" y="9377239"/>
            <a:ext cx="712650" cy="1162589"/>
          </a:xfrm>
          <a:prstGeom prst="straightConnector1">
            <a:avLst/>
          </a:prstGeom>
          <a:ln w="36700">
            <a:solidFill>
              <a:schemeClr val="tx1"/>
            </a:solidFill>
            <a:prstDash val="solid"/>
            <a:headEnd type="none" w="lg" len="lg"/>
            <a:tailEnd type="stealth" w="lg" len="lg"/>
          </a:ln>
        </p:spPr>
      </p:cxnSp>
      <p:cxnSp>
        <p:nvCxnSpPr>
          <p:cNvPr id="32" name="arrowConnector"/>
          <p:cNvCxnSpPr>
            <a:stCxn id="668" idx="4"/>
            <a:endCxn id="491" idx="0"/>
          </p:cNvCxnSpPr>
          <p:nvPr/>
        </p:nvCxnSpPr>
        <p:spPr>
          <a:xfrm>
            <a:off x="17774353" y="9523686"/>
            <a:ext cx="627859" cy="1351145"/>
          </a:xfrm>
          <a:prstGeom prst="straightConnector1">
            <a:avLst/>
          </a:prstGeom>
          <a:ln w="36700">
            <a:solidFill>
              <a:schemeClr val="tx1"/>
            </a:solidFill>
            <a:prstDash val="solid"/>
            <a:headEnd type="none" w="lg" len="lg"/>
            <a:tailEnd type="stealth" w="lg" len="lg"/>
          </a:ln>
        </p:spPr>
      </p:cxnSp>
      <p:cxnSp>
        <p:nvCxnSpPr>
          <p:cNvPr id="33" name="arrowConnector"/>
          <p:cNvCxnSpPr>
            <a:stCxn id="668" idx="5"/>
            <a:endCxn id="492" idx="1"/>
          </p:cNvCxnSpPr>
          <p:nvPr/>
        </p:nvCxnSpPr>
        <p:spPr>
          <a:xfrm>
            <a:off x="18127906" y="9377239"/>
            <a:ext cx="974173" cy="1339512"/>
          </a:xfrm>
          <a:prstGeom prst="straightConnector1">
            <a:avLst/>
          </a:prstGeom>
          <a:ln w="36700">
            <a:solidFill>
              <a:schemeClr val="tx1"/>
            </a:solidFill>
            <a:prstDash val="solid"/>
            <a:headEnd type="none" w="lg" len="lg"/>
            <a:tailEnd type="stealth" w="lg" len="lg"/>
          </a:ln>
        </p:spPr>
      </p:cxnSp>
      <p:cxnSp>
        <p:nvCxnSpPr>
          <p:cNvPr id="34" name="arrowConnector"/>
          <p:cNvCxnSpPr>
            <a:stCxn id="668" idx="5"/>
            <a:endCxn id="493" idx="1"/>
          </p:cNvCxnSpPr>
          <p:nvPr/>
        </p:nvCxnSpPr>
        <p:spPr>
          <a:xfrm>
            <a:off x="18127906" y="9377239"/>
            <a:ext cx="1755227" cy="554948"/>
          </a:xfrm>
          <a:prstGeom prst="straightConnector1">
            <a:avLst/>
          </a:prstGeom>
          <a:ln w="36700">
            <a:solidFill>
              <a:schemeClr val="tx1"/>
            </a:solidFill>
            <a:prstDash val="solid"/>
            <a:headEnd type="none" w="lg" len="lg"/>
            <a:tailEnd type="stealth" w="lg" len="lg"/>
          </a:ln>
        </p:spPr>
      </p:cxnSp>
      <p:cxnSp>
        <p:nvCxnSpPr>
          <p:cNvPr id="35" name="arrowConnector"/>
          <p:cNvCxnSpPr>
            <a:stCxn id="668" idx="6"/>
            <a:endCxn id="498" idx="2"/>
          </p:cNvCxnSpPr>
          <p:nvPr/>
        </p:nvCxnSpPr>
        <p:spPr>
          <a:xfrm>
            <a:off x="18274353" y="9023686"/>
            <a:ext cx="1985676" cy="305007"/>
          </a:xfrm>
          <a:prstGeom prst="straightConnector1">
            <a:avLst/>
          </a:prstGeom>
          <a:ln w="36700">
            <a:solidFill>
              <a:schemeClr val="tx1"/>
            </a:solidFill>
            <a:prstDash val="solid"/>
            <a:headEnd type="none" w="lg" len="lg"/>
            <a:tailEnd type="stealth" w="lg" len="lg"/>
          </a:ln>
        </p:spPr>
      </p:cxnSp>
      <p:cxnSp>
        <p:nvCxnSpPr>
          <p:cNvPr id="36" name="arrowConnector"/>
          <p:cNvCxnSpPr>
            <a:stCxn id="668" idx="6"/>
            <a:endCxn id="499" idx="2"/>
          </p:cNvCxnSpPr>
          <p:nvPr/>
        </p:nvCxnSpPr>
        <p:spPr>
          <a:xfrm flipV="1">
            <a:off x="18274353" y="8270408"/>
            <a:ext cx="1869536" cy="753278"/>
          </a:xfrm>
          <a:prstGeom prst="straightConnector1">
            <a:avLst/>
          </a:prstGeom>
          <a:ln w="36700">
            <a:solidFill>
              <a:schemeClr val="tx1"/>
            </a:solidFill>
            <a:prstDash val="solid"/>
            <a:headEnd type="none" w="lg" len="lg"/>
            <a:tailEnd type="stealth" w="lg" len="lg"/>
          </a:ln>
        </p:spPr>
      </p:cxnSp>
      <p:cxnSp>
        <p:nvCxnSpPr>
          <p:cNvPr id="37" name="arrowConnector"/>
          <p:cNvCxnSpPr>
            <a:stCxn id="668" idx="7"/>
            <a:endCxn id="582" idx="3"/>
          </p:cNvCxnSpPr>
          <p:nvPr/>
        </p:nvCxnSpPr>
        <p:spPr>
          <a:xfrm flipV="1">
            <a:off x="18127906" y="7752173"/>
            <a:ext cx="1528570" cy="917960"/>
          </a:xfrm>
          <a:prstGeom prst="straightConnector1">
            <a:avLst/>
          </a:prstGeom>
          <a:ln w="36700">
            <a:solidFill>
              <a:schemeClr val="tx1"/>
            </a:solidFill>
            <a:prstDash val="solid"/>
            <a:headEnd type="none" w="lg" len="lg"/>
            <a:tailEnd type="stealth" w="lg" len="lg"/>
          </a:ln>
        </p:spPr>
      </p:cxnSp>
      <p:cxnSp>
        <p:nvCxnSpPr>
          <p:cNvPr id="38" name="arrowConnector"/>
          <p:cNvCxnSpPr>
            <a:stCxn id="668" idx="7"/>
            <a:endCxn id="583" idx="3"/>
          </p:cNvCxnSpPr>
          <p:nvPr/>
        </p:nvCxnSpPr>
        <p:spPr>
          <a:xfrm flipV="1">
            <a:off x="18127906" y="7170006"/>
            <a:ext cx="608239" cy="1500127"/>
          </a:xfrm>
          <a:prstGeom prst="straightConnector1">
            <a:avLst/>
          </a:prstGeom>
          <a:ln w="36700">
            <a:solidFill>
              <a:schemeClr val="tx1"/>
            </a:solidFill>
            <a:prstDash val="solid"/>
            <a:headEnd type="none" w="lg" len="lg"/>
            <a:tailEnd type="stealth" w="lg" len="lg"/>
          </a:ln>
        </p:spPr>
      </p:cxnSp>
      <p:cxnSp>
        <p:nvCxnSpPr>
          <p:cNvPr id="39" name="arrowConnector"/>
          <p:cNvCxnSpPr>
            <a:stCxn id="668" idx="0"/>
            <a:endCxn id="608" idx="4"/>
          </p:cNvCxnSpPr>
          <p:nvPr/>
        </p:nvCxnSpPr>
        <p:spPr>
          <a:xfrm flipV="1">
            <a:off x="17774353" y="6904892"/>
            <a:ext cx="306850" cy="1618794"/>
          </a:xfrm>
          <a:prstGeom prst="straightConnector1">
            <a:avLst/>
          </a:prstGeom>
          <a:ln w="36700">
            <a:solidFill>
              <a:schemeClr val="tx1"/>
            </a:solidFill>
            <a:prstDash val="solid"/>
            <a:headEnd type="none" w="lg" len="lg"/>
            <a:tailEnd type="stealth" w="lg" len="lg"/>
          </a:ln>
        </p:spPr>
      </p:cxnSp>
      <p:cxnSp>
        <p:nvCxnSpPr>
          <p:cNvPr id="40" name="arrowConnector"/>
          <p:cNvCxnSpPr>
            <a:stCxn id="668" idx="0"/>
            <a:endCxn id="767" idx="4"/>
          </p:cNvCxnSpPr>
          <p:nvPr/>
        </p:nvCxnSpPr>
        <p:spPr>
          <a:xfrm flipH="1" flipV="1">
            <a:off x="16935564" y="7050326"/>
            <a:ext cx="838789" cy="1473360"/>
          </a:xfrm>
          <a:prstGeom prst="straightConnector1">
            <a:avLst/>
          </a:prstGeom>
          <a:ln w="36700">
            <a:solidFill>
              <a:schemeClr val="tx1"/>
            </a:solidFill>
            <a:prstDash val="solid"/>
            <a:headEnd type="none" w="lg" len="lg"/>
            <a:tailEnd type="stealth" w="lg" len="lg"/>
          </a:ln>
        </p:spPr>
      </p:cxnSp>
      <p:cxnSp>
        <p:nvCxnSpPr>
          <p:cNvPr id="41" name="arrowConnector"/>
          <p:cNvCxnSpPr>
            <a:stCxn id="704" idx="3"/>
            <a:endCxn id="681" idx="7"/>
          </p:cNvCxnSpPr>
          <p:nvPr/>
        </p:nvCxnSpPr>
        <p:spPr>
          <a:xfrm flipH="1">
            <a:off x="11871118" y="10157429"/>
            <a:ext cx="1257287" cy="1443263"/>
          </a:xfrm>
          <a:prstGeom prst="straightConnector1">
            <a:avLst/>
          </a:prstGeom>
          <a:ln w="36700">
            <a:solidFill>
              <a:schemeClr val="tx1"/>
            </a:solidFill>
            <a:prstDash val="solid"/>
            <a:headEnd type="none" w="lg" len="lg"/>
            <a:tailEnd type="stealth" w="lg" len="lg"/>
          </a:ln>
        </p:spPr>
      </p:cxnSp>
      <p:cxnSp>
        <p:nvCxnSpPr>
          <p:cNvPr id="42" name="arrowConnector"/>
          <p:cNvCxnSpPr>
            <a:stCxn id="704" idx="4"/>
            <a:endCxn id="843" idx="0"/>
          </p:cNvCxnSpPr>
          <p:nvPr/>
        </p:nvCxnSpPr>
        <p:spPr>
          <a:xfrm>
            <a:off x="13481958" y="10303876"/>
            <a:ext cx="628437" cy="1786085"/>
          </a:xfrm>
          <a:prstGeom prst="straightConnector1">
            <a:avLst/>
          </a:prstGeom>
          <a:ln w="36700">
            <a:solidFill>
              <a:schemeClr val="tx1"/>
            </a:solidFill>
            <a:prstDash val="solid"/>
            <a:headEnd type="none" w="lg" len="lg"/>
            <a:tailEnd type="stealth" w="lg" len="lg"/>
          </a:ln>
        </p:spPr>
      </p:cxnSp>
      <p:cxnSp>
        <p:nvCxnSpPr>
          <p:cNvPr id="43" name="arrowConnector"/>
          <p:cNvCxnSpPr>
            <a:stCxn id="706" idx="4"/>
            <a:endCxn id="386" idx="0"/>
          </p:cNvCxnSpPr>
          <p:nvPr/>
        </p:nvCxnSpPr>
        <p:spPr>
          <a:xfrm>
            <a:off x="14675051" y="9991038"/>
            <a:ext cx="647096" cy="1537970"/>
          </a:xfrm>
          <a:prstGeom prst="straightConnector1">
            <a:avLst/>
          </a:prstGeom>
          <a:ln w="36700">
            <a:solidFill>
              <a:schemeClr val="tx1"/>
            </a:solidFill>
            <a:prstDash val="solid"/>
            <a:headEnd type="none" w="lg" len="lg"/>
            <a:tailEnd type="stealth" w="lg" len="lg"/>
          </a:ln>
        </p:spPr>
      </p:cxnSp>
      <p:cxnSp>
        <p:nvCxnSpPr>
          <p:cNvPr id="44" name="arrowConnector"/>
          <p:cNvCxnSpPr>
            <a:stCxn id="1025" idx="5"/>
            <a:endCxn id="486" idx="1"/>
          </p:cNvCxnSpPr>
          <p:nvPr/>
        </p:nvCxnSpPr>
        <p:spPr>
          <a:xfrm>
            <a:off x="19275379" y="20663928"/>
            <a:ext cx="1112744" cy="826281"/>
          </a:xfrm>
          <a:prstGeom prst="straightConnector1">
            <a:avLst/>
          </a:prstGeom>
          <a:ln w="36700">
            <a:solidFill>
              <a:schemeClr val="tx1"/>
            </a:solidFill>
            <a:prstDash val="solid"/>
            <a:headEnd type="none" w="lg" len="lg"/>
            <a:tailEnd type="stealth" w="lg" len="lg"/>
          </a:ln>
        </p:spPr>
      </p:cxnSp>
      <p:cxnSp>
        <p:nvCxnSpPr>
          <p:cNvPr id="45" name="arrowConnector"/>
          <p:cNvCxnSpPr>
            <a:stCxn id="1025" idx="6"/>
            <a:endCxn id="595" idx="2"/>
          </p:cNvCxnSpPr>
          <p:nvPr/>
        </p:nvCxnSpPr>
        <p:spPr>
          <a:xfrm>
            <a:off x="19421826" y="20310375"/>
            <a:ext cx="1460154" cy="624081"/>
          </a:xfrm>
          <a:prstGeom prst="straightConnector1">
            <a:avLst/>
          </a:prstGeom>
          <a:ln w="36700">
            <a:solidFill>
              <a:schemeClr val="tx1"/>
            </a:solidFill>
            <a:prstDash val="solid"/>
            <a:headEnd type="none" w="lg" len="lg"/>
            <a:tailEnd type="stealth" w="lg" len="lg"/>
          </a:ln>
        </p:spPr>
      </p:cxnSp>
      <p:cxnSp>
        <p:nvCxnSpPr>
          <p:cNvPr id="46" name="arrowConnector"/>
          <p:cNvCxnSpPr>
            <a:stCxn id="1061" idx="3"/>
            <a:endCxn id="1054" idx="7"/>
          </p:cNvCxnSpPr>
          <p:nvPr/>
        </p:nvCxnSpPr>
        <p:spPr>
          <a:xfrm flipH="1">
            <a:off x="15260878" y="15080750"/>
            <a:ext cx="802965" cy="1758763"/>
          </a:xfrm>
          <a:prstGeom prst="straightConnector1">
            <a:avLst/>
          </a:prstGeom>
          <a:ln w="36700">
            <a:solidFill>
              <a:schemeClr val="tx1"/>
            </a:solidFill>
            <a:prstDash val="solid"/>
            <a:headEnd type="none" w="lg" len="lg"/>
            <a:tailEnd type="stealth" w="lg" len="lg"/>
          </a:ln>
        </p:spPr>
      </p:cxnSp>
      <p:cxnSp>
        <p:nvCxnSpPr>
          <p:cNvPr id="47" name="arrowConnector"/>
          <p:cNvCxnSpPr>
            <a:stCxn id="1061" idx="4"/>
            <a:endCxn id="1057" idx="0"/>
          </p:cNvCxnSpPr>
          <p:nvPr/>
        </p:nvCxnSpPr>
        <p:spPr>
          <a:xfrm flipH="1">
            <a:off x="15925355" y="15227197"/>
            <a:ext cx="492041" cy="1844741"/>
          </a:xfrm>
          <a:prstGeom prst="straightConnector1">
            <a:avLst/>
          </a:prstGeom>
          <a:ln w="36700">
            <a:solidFill>
              <a:schemeClr val="tx1"/>
            </a:solidFill>
            <a:prstDash val="solid"/>
            <a:headEnd type="none" w="lg" len="lg"/>
            <a:tailEnd type="stealth" w="lg" len="lg"/>
          </a:ln>
        </p:spPr>
      </p:cxnSp>
      <p:cxnSp>
        <p:nvCxnSpPr>
          <p:cNvPr id="48" name="arrowConnector"/>
          <p:cNvCxnSpPr>
            <a:stCxn id="1061" idx="4"/>
            <a:endCxn id="1062" idx="0"/>
          </p:cNvCxnSpPr>
          <p:nvPr/>
        </p:nvCxnSpPr>
        <p:spPr>
          <a:xfrm>
            <a:off x="16417396" y="15227197"/>
            <a:ext cx="582753" cy="1748552"/>
          </a:xfrm>
          <a:prstGeom prst="straightConnector1">
            <a:avLst/>
          </a:prstGeom>
          <a:ln w="36700">
            <a:solidFill>
              <a:schemeClr val="tx1"/>
            </a:solidFill>
            <a:prstDash val="solid"/>
            <a:headEnd type="none" w="lg" len="lg"/>
            <a:tailEnd type="stealth" w="lg" len="lg"/>
          </a:ln>
        </p:spPr>
      </p:cxnSp>
      <p:cxnSp>
        <p:nvCxnSpPr>
          <p:cNvPr id="49" name="arrowConnector"/>
          <p:cNvCxnSpPr>
            <a:stCxn id="1061" idx="5"/>
            <a:endCxn id="1083" idx="1"/>
          </p:cNvCxnSpPr>
          <p:nvPr/>
        </p:nvCxnSpPr>
        <p:spPr>
          <a:xfrm>
            <a:off x="16770949" y="15080750"/>
            <a:ext cx="822042" cy="1466206"/>
          </a:xfrm>
          <a:prstGeom prst="straightConnector1">
            <a:avLst/>
          </a:prstGeom>
          <a:ln w="36700">
            <a:solidFill>
              <a:schemeClr val="tx1"/>
            </a:solidFill>
            <a:prstDash val="solid"/>
            <a:headEnd type="none" w="lg" len="lg"/>
            <a:tailEnd type="stealth" w="lg" len="lg"/>
          </a:ln>
        </p:spPr>
      </p:cxnSp>
      <p:cxnSp>
        <p:nvCxnSpPr>
          <p:cNvPr id="50" name="arrowConnector"/>
          <p:cNvCxnSpPr>
            <a:stCxn id="1061" idx="5"/>
            <a:endCxn id="1090" idx="1"/>
          </p:cNvCxnSpPr>
          <p:nvPr/>
        </p:nvCxnSpPr>
        <p:spPr>
          <a:xfrm>
            <a:off x="16770949" y="15080750"/>
            <a:ext cx="1414884" cy="595373"/>
          </a:xfrm>
          <a:prstGeom prst="straightConnector1">
            <a:avLst/>
          </a:prstGeom>
          <a:ln w="36700">
            <a:solidFill>
              <a:schemeClr val="tx1"/>
            </a:solidFill>
            <a:prstDash val="solid"/>
            <a:headEnd type="none" w="lg" len="lg"/>
            <a:tailEnd type="stealth" w="lg" len="lg"/>
          </a:ln>
        </p:spPr>
      </p:cxnSp>
      <p:cxnSp>
        <p:nvCxnSpPr>
          <p:cNvPr id="51" name="arrowConnector"/>
          <p:cNvCxnSpPr>
            <a:stCxn id="1061" idx="3"/>
            <a:endCxn id="766" idx="7"/>
          </p:cNvCxnSpPr>
          <p:nvPr/>
        </p:nvCxnSpPr>
        <p:spPr>
          <a:xfrm flipH="1">
            <a:off x="14553772" y="15080750"/>
            <a:ext cx="1510071" cy="922131"/>
          </a:xfrm>
          <a:prstGeom prst="straightConnector1">
            <a:avLst/>
          </a:prstGeom>
          <a:ln w="36700">
            <a:solidFill>
              <a:schemeClr val="tx1"/>
            </a:solidFill>
            <a:prstDash val="solid"/>
            <a:headEnd type="none" w="lg" len="lg"/>
            <a:tailEnd type="stealth" w="lg" len="lg"/>
          </a:ln>
        </p:spPr>
      </p:cxnSp>
      <p:cxnSp>
        <p:nvCxnSpPr>
          <p:cNvPr id="52" name="arrowConnector"/>
          <p:cNvCxnSpPr>
            <a:stCxn id="1076" idx="4"/>
            <a:endCxn id="1045" idx="0"/>
          </p:cNvCxnSpPr>
          <p:nvPr/>
        </p:nvCxnSpPr>
        <p:spPr>
          <a:xfrm flipH="1">
            <a:off x="19155919" y="15285924"/>
            <a:ext cx="204181" cy="1716481"/>
          </a:xfrm>
          <a:prstGeom prst="straightConnector1">
            <a:avLst/>
          </a:prstGeom>
          <a:ln w="36700">
            <a:solidFill>
              <a:schemeClr val="tx1"/>
            </a:solidFill>
            <a:prstDash val="solid"/>
            <a:headEnd type="none" w="lg" len="lg"/>
            <a:tailEnd type="stealth" w="lg" len="lg"/>
          </a:ln>
        </p:spPr>
      </p:cxnSp>
      <p:cxnSp>
        <p:nvCxnSpPr>
          <p:cNvPr id="53" name="arrowConnector"/>
          <p:cNvCxnSpPr>
            <a:stCxn id="1076" idx="4"/>
            <a:endCxn id="1079" idx="0"/>
          </p:cNvCxnSpPr>
          <p:nvPr/>
        </p:nvCxnSpPr>
        <p:spPr>
          <a:xfrm>
            <a:off x="19360100" y="15285924"/>
            <a:ext cx="882540" cy="1566906"/>
          </a:xfrm>
          <a:prstGeom prst="straightConnector1">
            <a:avLst/>
          </a:prstGeom>
          <a:ln w="36700">
            <a:solidFill>
              <a:schemeClr val="tx1"/>
            </a:solidFill>
            <a:prstDash val="solid"/>
            <a:headEnd type="none" w="lg" len="lg"/>
            <a:tailEnd type="stealth" w="lg" len="lg"/>
          </a:ln>
        </p:spPr>
      </p:cxnSp>
      <p:cxnSp>
        <p:nvCxnSpPr>
          <p:cNvPr id="54" name="arrowConnector"/>
          <p:cNvCxnSpPr>
            <a:stCxn id="1076" idx="5"/>
            <a:endCxn id="1082" idx="1"/>
          </p:cNvCxnSpPr>
          <p:nvPr/>
        </p:nvCxnSpPr>
        <p:spPr>
          <a:xfrm>
            <a:off x="19713653" y="15139477"/>
            <a:ext cx="1145255" cy="1378596"/>
          </a:xfrm>
          <a:prstGeom prst="straightConnector1">
            <a:avLst/>
          </a:prstGeom>
          <a:ln w="36700">
            <a:solidFill>
              <a:schemeClr val="tx1"/>
            </a:solidFill>
            <a:prstDash val="solid"/>
            <a:headEnd type="none" w="lg" len="lg"/>
            <a:tailEnd type="stealth" w="lg" len="lg"/>
          </a:ln>
        </p:spPr>
      </p:cxnSp>
      <p:cxnSp>
        <p:nvCxnSpPr>
          <p:cNvPr id="55" name="arrowConnector"/>
          <p:cNvCxnSpPr>
            <a:stCxn id="1076" idx="5"/>
            <a:endCxn id="1087" idx="1"/>
          </p:cNvCxnSpPr>
          <p:nvPr/>
        </p:nvCxnSpPr>
        <p:spPr>
          <a:xfrm>
            <a:off x="19713653" y="15139477"/>
            <a:ext cx="1939057" cy="622038"/>
          </a:xfrm>
          <a:prstGeom prst="straightConnector1">
            <a:avLst/>
          </a:prstGeom>
          <a:ln w="36700">
            <a:solidFill>
              <a:schemeClr val="tx1"/>
            </a:solidFill>
            <a:prstDash val="solid"/>
            <a:headEnd type="none" w="lg" len="lg"/>
            <a:tailEnd type="stealth" w="lg" len="lg"/>
          </a:ln>
        </p:spPr>
      </p:cxnSp>
      <p:cxnSp>
        <p:nvCxnSpPr>
          <p:cNvPr id="56" name="arrowConnector"/>
          <p:cNvCxnSpPr>
            <a:stCxn id="1076" idx="6"/>
            <a:endCxn id="1097" idx="2"/>
          </p:cNvCxnSpPr>
          <p:nvPr/>
        </p:nvCxnSpPr>
        <p:spPr>
          <a:xfrm>
            <a:off x="19860100" y="14785924"/>
            <a:ext cx="1799859" cy="255891"/>
          </a:xfrm>
          <a:prstGeom prst="straightConnector1">
            <a:avLst/>
          </a:prstGeom>
          <a:ln w="36700">
            <a:solidFill>
              <a:schemeClr val="tx1"/>
            </a:solidFill>
            <a:prstDash val="solid"/>
            <a:headEnd type="none" w="lg" len="lg"/>
            <a:tailEnd type="stealth" w="lg" len="lg"/>
          </a:ln>
        </p:spPr>
      </p:cxnSp>
      <p:cxnSp>
        <p:nvCxnSpPr>
          <p:cNvPr id="57" name="arrowConnector"/>
          <p:cNvCxnSpPr>
            <a:stCxn id="1076" idx="6"/>
            <a:endCxn id="1098" idx="2"/>
          </p:cNvCxnSpPr>
          <p:nvPr/>
        </p:nvCxnSpPr>
        <p:spPr>
          <a:xfrm flipV="1">
            <a:off x="19860100" y="14118887"/>
            <a:ext cx="1299859" cy="667037"/>
          </a:xfrm>
          <a:prstGeom prst="straightConnector1">
            <a:avLst/>
          </a:prstGeom>
          <a:ln w="36700">
            <a:solidFill>
              <a:schemeClr val="tx1"/>
            </a:solidFill>
            <a:prstDash val="solid"/>
            <a:headEnd type="none" w="lg" len="lg"/>
            <a:tailEnd type="stealth" w="lg" len="lg"/>
          </a:ln>
        </p:spPr>
      </p:cxnSp>
      <p:cxnSp>
        <p:nvCxnSpPr>
          <p:cNvPr id="58" name="arrowConnector"/>
          <p:cNvCxnSpPr>
            <a:stCxn id="1093" idx="5"/>
            <a:endCxn id="1043" idx="1"/>
          </p:cNvCxnSpPr>
          <p:nvPr/>
        </p:nvCxnSpPr>
        <p:spPr>
          <a:xfrm>
            <a:off x="20997442" y="12814520"/>
            <a:ext cx="1769077" cy="697612"/>
          </a:xfrm>
          <a:prstGeom prst="straightConnector1">
            <a:avLst/>
          </a:prstGeom>
          <a:ln w="36700">
            <a:solidFill>
              <a:schemeClr val="tx1"/>
            </a:solidFill>
            <a:prstDash val="solid"/>
            <a:headEnd type="none" w="lg" len="lg"/>
            <a:tailEnd type="stealth" w="lg" len="lg"/>
          </a:ln>
        </p:spPr>
      </p:cxnSp>
      <p:cxnSp>
        <p:nvCxnSpPr>
          <p:cNvPr id="59" name="arrowConnector"/>
          <p:cNvCxnSpPr>
            <a:stCxn id="1093" idx="6"/>
            <a:endCxn id="1055" idx="2"/>
          </p:cNvCxnSpPr>
          <p:nvPr/>
        </p:nvCxnSpPr>
        <p:spPr>
          <a:xfrm>
            <a:off x="21143889" y="12460967"/>
            <a:ext cx="1790195" cy="346831"/>
          </a:xfrm>
          <a:prstGeom prst="straightConnector1">
            <a:avLst/>
          </a:prstGeom>
          <a:ln w="36700">
            <a:solidFill>
              <a:schemeClr val="tx1"/>
            </a:solidFill>
            <a:prstDash val="solid"/>
            <a:headEnd type="none" w="lg" len="lg"/>
            <a:tailEnd type="stealth" w="lg" len="lg"/>
          </a:ln>
        </p:spPr>
      </p:cxnSp>
      <p:cxnSp>
        <p:nvCxnSpPr>
          <p:cNvPr id="60" name="arrowConnector"/>
          <p:cNvCxnSpPr>
            <a:stCxn id="1093" idx="6"/>
            <a:endCxn id="1074" idx="2"/>
          </p:cNvCxnSpPr>
          <p:nvPr/>
        </p:nvCxnSpPr>
        <p:spPr>
          <a:xfrm flipV="1">
            <a:off x="21143889" y="11773957"/>
            <a:ext cx="1621104" cy="687010"/>
          </a:xfrm>
          <a:prstGeom prst="straightConnector1">
            <a:avLst/>
          </a:prstGeom>
          <a:ln w="36700">
            <a:solidFill>
              <a:schemeClr val="tx1"/>
            </a:solidFill>
            <a:prstDash val="solid"/>
            <a:headEnd type="none" w="lg" len="lg"/>
            <a:tailEnd type="stealth" w="lg" len="lg"/>
          </a:ln>
        </p:spPr>
      </p:cxnSp>
      <p:cxnSp>
        <p:nvCxnSpPr>
          <p:cNvPr id="61" name="arrowConnector"/>
          <p:cNvCxnSpPr>
            <a:stCxn id="1093" idx="7"/>
            <a:endCxn id="1086" idx="3"/>
          </p:cNvCxnSpPr>
          <p:nvPr/>
        </p:nvCxnSpPr>
        <p:spPr>
          <a:xfrm flipV="1">
            <a:off x="20997442" y="11282215"/>
            <a:ext cx="1248948" cy="825199"/>
          </a:xfrm>
          <a:prstGeom prst="straightConnector1">
            <a:avLst/>
          </a:prstGeom>
          <a:ln w="36700">
            <a:solidFill>
              <a:schemeClr val="tx1"/>
            </a:solidFill>
            <a:prstDash val="solid"/>
            <a:headEnd type="none" w="lg" len="lg"/>
            <a:tailEnd type="stealth" w="lg" len="lg"/>
          </a:ln>
        </p:spPr>
      </p:cxnSp>
      <p:cxnSp>
        <p:nvCxnSpPr>
          <p:cNvPr id="62" name="arrowConnector"/>
          <p:cNvCxnSpPr>
            <a:stCxn id="758" idx="2"/>
            <a:endCxn id="1102" idx="6"/>
          </p:cNvCxnSpPr>
          <p:nvPr/>
        </p:nvCxnSpPr>
        <p:spPr>
          <a:xfrm flipH="1">
            <a:off x="13458248" y="13568907"/>
            <a:ext cx="1683424" cy="979154"/>
          </a:xfrm>
          <a:prstGeom prst="straightConnector1">
            <a:avLst/>
          </a:prstGeom>
          <a:ln w="36700">
            <a:solidFill>
              <a:schemeClr val="tx1"/>
            </a:solidFill>
            <a:prstDash val="solid"/>
            <a:headEnd type="none" w="lg" len="lg"/>
            <a:tailEnd type="stealth" w="lg" len="lg"/>
          </a:ln>
        </p:spPr>
      </p:cxnSp>
      <p:cxnSp>
        <p:nvCxnSpPr>
          <p:cNvPr id="63" name="arrowConnector"/>
          <p:cNvCxnSpPr>
            <a:stCxn id="758" idx="3"/>
            <a:endCxn id="1105" idx="7"/>
          </p:cNvCxnSpPr>
          <p:nvPr/>
        </p:nvCxnSpPr>
        <p:spPr>
          <a:xfrm flipH="1">
            <a:off x="13840027" y="13922460"/>
            <a:ext cx="1448092" cy="1236466"/>
          </a:xfrm>
          <a:prstGeom prst="straightConnector1">
            <a:avLst/>
          </a:prstGeom>
          <a:ln w="36700">
            <a:solidFill>
              <a:schemeClr val="tx1"/>
            </a:solidFill>
            <a:prstDash val="solid"/>
            <a:headEnd type="none" w="lg" len="lg"/>
            <a:tailEnd type="stealth" w="lg" len="lg"/>
          </a:ln>
        </p:spPr>
      </p:cxnSp>
      <p:cxnSp>
        <p:nvCxnSpPr>
          <p:cNvPr id="64" name="arrowConnector"/>
          <p:cNvCxnSpPr>
            <a:stCxn id="1061" idx="2"/>
            <a:endCxn id="1105" idx="6"/>
          </p:cNvCxnSpPr>
          <p:nvPr/>
        </p:nvCxnSpPr>
        <p:spPr>
          <a:xfrm flipH="1">
            <a:off x="13986474" y="14727197"/>
            <a:ext cx="1930922" cy="785282"/>
          </a:xfrm>
          <a:prstGeom prst="straightConnector1">
            <a:avLst/>
          </a:prstGeom>
          <a:ln w="36700">
            <a:solidFill>
              <a:schemeClr val="tx1"/>
            </a:solidFill>
            <a:prstDash val="solid"/>
            <a:headEnd type="none" w="lg" len="lg"/>
            <a:tailEnd type="stealth" w="lg" len="lg"/>
          </a:ln>
        </p:spPr>
      </p:cxnSp>
      <p:cxnSp>
        <p:nvCxnSpPr>
          <p:cNvPr id="65" name="arrowConnector"/>
          <p:cNvCxnSpPr>
            <a:stCxn id="704" idx="4"/>
            <a:endCxn id="588" idx="0"/>
          </p:cNvCxnSpPr>
          <p:nvPr/>
        </p:nvCxnSpPr>
        <p:spPr>
          <a:xfrm flipH="1">
            <a:off x="12974056" y="10303876"/>
            <a:ext cx="507902" cy="2687958"/>
          </a:xfrm>
          <a:prstGeom prst="straightConnector1">
            <a:avLst/>
          </a:prstGeom>
          <a:ln w="36700">
            <a:solidFill>
              <a:schemeClr val="tx1"/>
            </a:solidFill>
            <a:prstDash val="solid"/>
            <a:headEnd type="none" w="lg" len="lg"/>
            <a:tailEnd type="stealth" w="lg" len="lg"/>
          </a:ln>
        </p:spPr>
      </p:cxnSp>
      <p:cxnSp>
        <p:nvCxnSpPr>
          <p:cNvPr id="66" name="arrowConnector"/>
          <p:cNvCxnSpPr>
            <a:stCxn id="758" idx="2"/>
            <a:endCxn id="588" idx="6"/>
          </p:cNvCxnSpPr>
          <p:nvPr/>
        </p:nvCxnSpPr>
        <p:spPr>
          <a:xfrm flipH="1" flipV="1">
            <a:off x="13474056" y="13491834"/>
            <a:ext cx="1667616" cy="77073"/>
          </a:xfrm>
          <a:prstGeom prst="straightConnector1">
            <a:avLst/>
          </a:prstGeom>
          <a:ln w="36700">
            <a:solidFill>
              <a:schemeClr val="tx1"/>
            </a:solidFill>
            <a:prstDash val="solid"/>
            <a:headEnd type="none" w="lg" len="lg"/>
            <a:tailEnd type="stealth" w="lg" len="lg"/>
          </a:ln>
        </p:spPr>
      </p:cxnSp>
      <p:cxnSp>
        <p:nvCxnSpPr>
          <p:cNvPr id="67" name="arrowConnector"/>
          <p:cNvCxnSpPr>
            <a:stCxn id="493" idx="6"/>
            <a:endCxn id="500" idx="2"/>
          </p:cNvCxnSpPr>
          <p:nvPr/>
        </p:nvCxnSpPr>
        <p:spPr>
          <a:xfrm flipV="1">
            <a:off x="20736686" y="9487872"/>
            <a:ext cx="1679248" cy="797868"/>
          </a:xfrm>
          <a:prstGeom prst="straightConnector1">
            <a:avLst/>
          </a:prstGeom>
          <a:ln w="36700">
            <a:solidFill>
              <a:schemeClr val="tx1"/>
            </a:solidFill>
            <a:prstDash val="solid"/>
            <a:headEnd type="none" w="lg" len="lg"/>
            <a:tailEnd type="stealth" w="lg" len="lg"/>
          </a:ln>
        </p:spPr>
      </p:cxnSp>
      <p:cxnSp>
        <p:nvCxnSpPr>
          <p:cNvPr id="68" name="arrowConnector"/>
          <p:cNvCxnSpPr>
            <a:stCxn id="681" idx="2"/>
            <a:endCxn id="192" idx="6"/>
          </p:cNvCxnSpPr>
          <p:nvPr/>
        </p:nvCxnSpPr>
        <p:spPr>
          <a:xfrm flipH="1" flipV="1">
            <a:off x="9723417" y="11318900"/>
            <a:ext cx="1294148" cy="635345"/>
          </a:xfrm>
          <a:prstGeom prst="straightConnector1">
            <a:avLst/>
          </a:prstGeom>
          <a:ln w="36700">
            <a:solidFill>
              <a:schemeClr val="tx1"/>
            </a:solidFill>
            <a:prstDash val="solid"/>
            <a:headEnd type="none" w="lg" len="lg"/>
            <a:tailEnd type="stealth" w="lg" len="lg"/>
          </a:ln>
        </p:spPr>
      </p:cxnSp>
      <p:cxnSp>
        <p:nvCxnSpPr>
          <p:cNvPr id="69" name="arrowConnector"/>
          <p:cNvCxnSpPr>
            <a:stCxn id="681" idx="2"/>
            <a:endCxn id="194" idx="6"/>
          </p:cNvCxnSpPr>
          <p:nvPr/>
        </p:nvCxnSpPr>
        <p:spPr>
          <a:xfrm flipH="1">
            <a:off x="9517096" y="11954245"/>
            <a:ext cx="1500469" cy="364655"/>
          </a:xfrm>
          <a:prstGeom prst="straightConnector1">
            <a:avLst/>
          </a:prstGeom>
          <a:ln w="36700">
            <a:solidFill>
              <a:schemeClr val="tx1"/>
            </a:solidFill>
            <a:prstDash val="solid"/>
            <a:headEnd type="none" w="lg" len="lg"/>
            <a:tailEnd type="stealth" w="lg" len="lg"/>
          </a:ln>
        </p:spPr>
      </p:cxnSp>
      <p:cxnSp>
        <p:nvCxnSpPr>
          <p:cNvPr id="70" name="arrowConnector"/>
          <p:cNvCxnSpPr>
            <a:stCxn id="681" idx="3"/>
            <a:endCxn id="195" idx="7"/>
          </p:cNvCxnSpPr>
          <p:nvPr/>
        </p:nvCxnSpPr>
        <p:spPr>
          <a:xfrm flipH="1">
            <a:off x="9625015" y="12307798"/>
            <a:ext cx="1538997" cy="671073"/>
          </a:xfrm>
          <a:prstGeom prst="straightConnector1">
            <a:avLst/>
          </a:prstGeom>
          <a:ln w="36700">
            <a:solidFill>
              <a:schemeClr val="tx1"/>
            </a:solidFill>
            <a:prstDash val="solid"/>
            <a:headEnd type="none" w="lg" len="lg"/>
            <a:tailEnd type="stealth" w="lg" len="lg"/>
          </a:ln>
        </p:spPr>
      </p:cxnSp>
      <p:cxnSp>
        <p:nvCxnSpPr>
          <p:cNvPr id="71" name="arrowConnector"/>
          <p:cNvCxnSpPr>
            <a:stCxn id="681" idx="3"/>
            <a:endCxn id="196" idx="7"/>
          </p:cNvCxnSpPr>
          <p:nvPr/>
        </p:nvCxnSpPr>
        <p:spPr>
          <a:xfrm flipH="1">
            <a:off x="10311241" y="12307798"/>
            <a:ext cx="852771" cy="1456381"/>
          </a:xfrm>
          <a:prstGeom prst="straightConnector1">
            <a:avLst/>
          </a:prstGeom>
          <a:ln w="36700">
            <a:solidFill>
              <a:schemeClr val="tx1"/>
            </a:solidFill>
            <a:prstDash val="solid"/>
            <a:headEnd type="none" w="lg" len="lg"/>
            <a:tailEnd type="stealth" w="lg" len="lg"/>
          </a:ln>
        </p:spPr>
      </p:cxnSp>
      <p:cxnSp>
        <p:nvCxnSpPr>
          <p:cNvPr id="72" name="arrowConnector"/>
          <p:cNvCxnSpPr>
            <a:stCxn id="595" idx="5"/>
            <a:endCxn id="597" idx="1"/>
          </p:cNvCxnSpPr>
          <p:nvPr/>
        </p:nvCxnSpPr>
        <p:spPr>
          <a:xfrm>
            <a:off x="21735533" y="21288009"/>
            <a:ext cx="1344998" cy="789595"/>
          </a:xfrm>
          <a:prstGeom prst="straightConnector1">
            <a:avLst/>
          </a:prstGeom>
          <a:ln w="36700">
            <a:solidFill>
              <a:schemeClr val="tx1"/>
            </a:solidFill>
            <a:prstDash val="solid"/>
            <a:headEnd type="none" w="lg" len="lg"/>
            <a:tailEnd type="stealth" w="lg" len="lg"/>
          </a:ln>
        </p:spPr>
      </p:cxnSp>
      <p:cxnSp>
        <p:nvCxnSpPr>
          <p:cNvPr id="73" name="arrowConnector"/>
          <p:cNvCxnSpPr>
            <a:stCxn id="1105" idx="4"/>
            <a:endCxn id="188" idx="0"/>
          </p:cNvCxnSpPr>
          <p:nvPr/>
        </p:nvCxnSpPr>
        <p:spPr>
          <a:xfrm flipH="1">
            <a:off x="13013603" y="16012479"/>
            <a:ext cx="472871" cy="1209195"/>
          </a:xfrm>
          <a:prstGeom prst="straightConnector1">
            <a:avLst/>
          </a:prstGeom>
          <a:ln w="36700">
            <a:solidFill>
              <a:schemeClr val="tx1"/>
            </a:solidFill>
            <a:prstDash val="solid"/>
            <a:headEnd type="none" w="lg" len="lg"/>
            <a:tailEnd type="stealth" w="lg" len="lg"/>
          </a:ln>
        </p:spPr>
      </p:cxnSp>
      <p:grpSp>
        <p:nvGrpSpPr>
          <p:cNvPr id="75" name="GroupLegendNode"/>
          <p:cNvGrpSpPr/>
          <p:nvPr/>
        </p:nvGrpSpPr>
        <p:grpSpPr>
          <a:xfrm>
            <a:off x="10858514" y="25852362"/>
            <a:ext cx="16047523" cy="1200329"/>
            <a:chOff x="30772678" y="44240717"/>
            <a:chExt cx="16047523" cy="1200329"/>
          </a:xfrm>
        </p:grpSpPr>
        <p:sp>
          <p:nvSpPr>
            <p:cNvPr id="76" name="legendNode"/>
            <p:cNvSpPr/>
            <p:nvPr/>
          </p:nvSpPr>
          <p:spPr>
            <a:xfrm>
              <a:off x="30772678" y="43585646"/>
              <a:ext cx="1000000" cy="1000000"/>
            </a:xfrm>
            <a:prstGeom prst="ellipse">
              <a:avLst/>
            </a:prstGeom>
            <a:ln w="70000" cmpd="sng">
              <a:solidFill>
                <a:srgbClr val="FFFFFF"/>
              </a:solidFill>
            </a:ln>
          </p:spPr>
        </p:sp>
        <p:sp>
          <p:nvSpPr>
            <p:cNvPr id="77" name="legendNodeTextBox"/>
            <p:cNvSpPr/>
            <p:nvPr/>
          </p:nvSpPr>
          <p:spPr>
            <a:xfrm>
              <a:off x="30664756" y="44490717"/>
              <a:ext cx="16047523" cy="1200329"/>
            </a:xfrm>
          </p:spPr>
          <p:txBody>
            <a:bodyPr/>
            <a:lstStyle/>
            <a:p>
              <a:r>
                <a:rPr sz="3600" u="sng"/>
                <a:t>CWEs by Data Type Bugs class:</a:t>
              </a:r>
            </a:p>
          </p:txBody>
        </p:sp>
      </p:grpSp>
      <p:grpSp>
        <p:nvGrpSpPr>
          <p:cNvPr id="78" name="GroupLegendNode"/>
          <p:cNvGrpSpPr/>
          <p:nvPr/>
        </p:nvGrpSpPr>
        <p:grpSpPr>
          <a:xfrm>
            <a:off x="10858514" y="27052362"/>
            <a:ext cx="16047523" cy="1200329"/>
            <a:chOff x="30772678" y="44240717"/>
            <a:chExt cx="16047523" cy="1200329"/>
          </a:xfrm>
        </p:grpSpPr>
        <p:sp>
          <p:nvSpPr>
            <p:cNvPr id="79" name="legendNode"/>
            <p:cNvSpPr/>
            <p:nvPr/>
          </p:nvSpPr>
          <p:spPr>
            <a:xfrm>
              <a:off x="30772678" y="44366120"/>
              <a:ext cx="1000000" cy="1000000"/>
            </a:xfrm>
            <a:prstGeom prst="ellipse">
              <a:avLst/>
            </a:prstGeom>
            <a:ln w="70000" cmpd="sng">
              <a:solidFill>
                <a:srgbClr val="00FF99"/>
              </a:solidFill>
            </a:ln>
          </p:spPr>
        </p:sp>
        <p:sp>
          <p:nvSpPr>
            <p:cNvPr id="80" name="legendNodeTextBox"/>
            <p:cNvSpPr/>
            <p:nvPr/>
          </p:nvSpPr>
          <p:spPr>
            <a:xfrm>
              <a:off x="32225704" y="44490717"/>
              <a:ext cx="16047523" cy="1200329"/>
            </a:xfrm>
          </p:spPr>
          <p:txBody>
            <a:bodyPr/>
            <a:lstStyle/>
            <a:p>
              <a:r>
                <a:rPr sz="3600"/>
                <a:t>DCL Declare</a:t>
              </a:r>
            </a:p>
          </p:txBody>
        </p:sp>
      </p:grpSp>
      <p:grpSp>
        <p:nvGrpSpPr>
          <p:cNvPr id="81" name="GroupLegendNode"/>
          <p:cNvGrpSpPr/>
          <p:nvPr/>
        </p:nvGrpSpPr>
        <p:grpSpPr>
          <a:xfrm>
            <a:off x="10858514" y="28252362"/>
            <a:ext cx="16047523" cy="1200329"/>
            <a:chOff x="30772678" y="44240717"/>
            <a:chExt cx="16047523" cy="1200329"/>
          </a:xfrm>
        </p:grpSpPr>
        <p:sp>
          <p:nvSpPr>
            <p:cNvPr id="82" name="legendNode"/>
            <p:cNvSpPr/>
            <p:nvPr/>
          </p:nvSpPr>
          <p:spPr>
            <a:xfrm>
              <a:off x="30772678" y="44366120"/>
              <a:ext cx="1000000" cy="1000000"/>
            </a:xfrm>
            <a:prstGeom prst="ellipse">
              <a:avLst/>
            </a:prstGeom>
            <a:ln w="70000" cmpd="sng">
              <a:solidFill>
                <a:srgbClr val="99FF33"/>
              </a:solidFill>
            </a:ln>
          </p:spPr>
        </p:sp>
        <p:sp>
          <p:nvSpPr>
            <p:cNvPr id="83" name="legendNodeTextBox"/>
            <p:cNvSpPr/>
            <p:nvPr/>
          </p:nvSpPr>
          <p:spPr>
            <a:xfrm>
              <a:off x="32225704" y="44490717"/>
              <a:ext cx="16047523" cy="1200329"/>
            </a:xfrm>
          </p:spPr>
          <p:txBody>
            <a:bodyPr/>
            <a:lstStyle/>
            <a:p>
              <a:r>
                <a:rPr sz="3600"/>
                <a:t>DCL Define</a:t>
              </a:r>
            </a:p>
          </p:txBody>
        </p:sp>
      </p:grpSp>
      <p:grpSp>
        <p:nvGrpSpPr>
          <p:cNvPr id="84" name="GroupLegendNode"/>
          <p:cNvGrpSpPr/>
          <p:nvPr/>
        </p:nvGrpSpPr>
        <p:grpSpPr>
          <a:xfrm>
            <a:off x="10858514" y="29452362"/>
            <a:ext cx="16047523" cy="1200329"/>
            <a:chOff x="30772678" y="44240717"/>
            <a:chExt cx="16047523" cy="1200329"/>
          </a:xfrm>
        </p:grpSpPr>
        <p:sp>
          <p:nvSpPr>
            <p:cNvPr id="85" name="legendNode"/>
            <p:cNvSpPr/>
            <p:nvPr/>
          </p:nvSpPr>
          <p:spPr>
            <a:xfrm>
              <a:off x="30772678" y="44366120"/>
              <a:ext cx="1000000" cy="1000000"/>
            </a:xfrm>
            <a:prstGeom prst="ellipse">
              <a:avLst/>
            </a:prstGeom>
            <a:ln w="70000" cmpd="sng">
              <a:solidFill>
                <a:srgbClr val="CC00FF"/>
              </a:solidFill>
            </a:ln>
          </p:spPr>
        </p:sp>
        <p:sp>
          <p:nvSpPr>
            <p:cNvPr id="86" name="legendNodeTextBox"/>
            <p:cNvSpPr/>
            <p:nvPr/>
          </p:nvSpPr>
          <p:spPr>
            <a:xfrm>
              <a:off x="32225704" y="44490717"/>
              <a:ext cx="16047523" cy="1200329"/>
            </a:xfrm>
          </p:spPr>
          <p:txBody>
            <a:bodyPr/>
            <a:lstStyle/>
            <a:p>
              <a:r>
                <a:rPr sz="3600"/>
                <a:t>NRS Refer</a:t>
              </a:r>
            </a:p>
          </p:txBody>
        </p:sp>
      </p:grpSp>
      <p:grpSp>
        <p:nvGrpSpPr>
          <p:cNvPr id="87" name="GroupLegendNode"/>
          <p:cNvGrpSpPr/>
          <p:nvPr/>
        </p:nvGrpSpPr>
        <p:grpSpPr>
          <a:xfrm>
            <a:off x="10858514" y="30652362"/>
            <a:ext cx="16047523" cy="1200329"/>
            <a:chOff x="30772678" y="44240717"/>
            <a:chExt cx="16047523" cy="1200329"/>
          </a:xfrm>
        </p:grpSpPr>
        <p:sp>
          <p:nvSpPr>
            <p:cNvPr id="88" name="legendNode"/>
            <p:cNvSpPr/>
            <p:nvPr/>
          </p:nvSpPr>
          <p:spPr>
            <a:xfrm>
              <a:off x="30772678" y="44366120"/>
              <a:ext cx="1000000" cy="1000000"/>
            </a:xfrm>
            <a:prstGeom prst="ellipse">
              <a:avLst/>
            </a:prstGeom>
            <a:ln w="70000" cmpd="sng">
              <a:solidFill>
                <a:srgbClr val="009900"/>
              </a:solidFill>
            </a:ln>
          </p:spPr>
        </p:sp>
        <p:sp>
          <p:nvSpPr>
            <p:cNvPr id="89" name="legendNodeTextBox"/>
            <p:cNvSpPr/>
            <p:nvPr/>
          </p:nvSpPr>
          <p:spPr>
            <a:xfrm>
              <a:off x="32225704" y="44490717"/>
              <a:ext cx="16047523" cy="1200329"/>
            </a:xfrm>
          </p:spPr>
          <p:txBody>
            <a:bodyPr/>
            <a:lstStyle/>
            <a:p>
              <a:r>
                <a:rPr sz="3600"/>
                <a:t>NRS Call</a:t>
              </a:r>
            </a:p>
          </p:txBody>
        </p:sp>
      </p:grpSp>
      <p:grpSp>
        <p:nvGrpSpPr>
          <p:cNvPr id="90" name="GroupLegendNode"/>
          <p:cNvGrpSpPr/>
          <p:nvPr/>
        </p:nvGrpSpPr>
        <p:grpSpPr>
          <a:xfrm>
            <a:off x="10858514" y="31852362"/>
            <a:ext cx="16047523" cy="1200329"/>
            <a:chOff x="30772678" y="44240717"/>
            <a:chExt cx="16047523" cy="1200329"/>
          </a:xfrm>
        </p:grpSpPr>
        <p:sp>
          <p:nvSpPr>
            <p:cNvPr id="91" name="legendNode"/>
            <p:cNvSpPr/>
            <p:nvPr/>
          </p:nvSpPr>
          <p:spPr>
            <a:xfrm>
              <a:off x="30772678" y="44366120"/>
              <a:ext cx="1000000" cy="1000000"/>
            </a:xfrm>
            <a:prstGeom prst="ellipse">
              <a:avLst/>
            </a:prstGeom>
            <a:ln w="70000" cmpd="sng">
              <a:solidFill>
                <a:srgbClr val="FF3399"/>
              </a:solidFill>
            </a:ln>
          </p:spPr>
        </p:sp>
        <p:sp>
          <p:nvSpPr>
            <p:cNvPr id="92" name="legendNodeTextBox"/>
            <p:cNvSpPr/>
            <p:nvPr/>
          </p:nvSpPr>
          <p:spPr>
            <a:xfrm>
              <a:off x="32225704" y="44490717"/>
              <a:ext cx="16047523" cy="1200329"/>
            </a:xfrm>
          </p:spPr>
          <p:txBody>
            <a:bodyPr/>
            <a:lstStyle/>
            <a:p>
              <a:r>
                <a:rPr sz="3600"/>
                <a:t>TCV Cast</a:t>
              </a:r>
            </a:p>
          </p:txBody>
        </p:sp>
      </p:grpSp>
      <p:grpSp>
        <p:nvGrpSpPr>
          <p:cNvPr id="93" name="GroupLegendNode"/>
          <p:cNvGrpSpPr/>
          <p:nvPr/>
        </p:nvGrpSpPr>
        <p:grpSpPr>
          <a:xfrm>
            <a:off x="10858514" y="33052362"/>
            <a:ext cx="16047523" cy="1200329"/>
            <a:chOff x="30772678" y="44240717"/>
            <a:chExt cx="16047523" cy="1200329"/>
          </a:xfrm>
        </p:grpSpPr>
        <p:sp>
          <p:nvSpPr>
            <p:cNvPr id="94" name="legendNode"/>
            <p:cNvSpPr/>
            <p:nvPr/>
          </p:nvSpPr>
          <p:spPr>
            <a:xfrm>
              <a:off x="30772678" y="44366120"/>
              <a:ext cx="1000000" cy="1000000"/>
            </a:xfrm>
            <a:prstGeom prst="ellipse">
              <a:avLst/>
            </a:prstGeom>
            <a:ln w="70000" cmpd="sng">
              <a:solidFill>
                <a:srgbClr val="FF9933"/>
              </a:solidFill>
            </a:ln>
          </p:spPr>
        </p:sp>
        <p:sp>
          <p:nvSpPr>
            <p:cNvPr id="95" name="legendNodeTextBox"/>
            <p:cNvSpPr/>
            <p:nvPr/>
          </p:nvSpPr>
          <p:spPr>
            <a:xfrm>
              <a:off x="32225704" y="44490717"/>
              <a:ext cx="16047523" cy="1200329"/>
            </a:xfrm>
          </p:spPr>
          <p:txBody>
            <a:bodyPr/>
            <a:lstStyle/>
            <a:p>
              <a:r>
                <a:rPr sz="3600"/>
                <a:t>TCV Coerce</a:t>
              </a:r>
            </a:p>
          </p:txBody>
        </p:sp>
      </p:grpSp>
      <p:grpSp>
        <p:nvGrpSpPr>
          <p:cNvPr id="129" name="GroupLegendNode"/>
          <p:cNvGrpSpPr/>
          <p:nvPr/>
        </p:nvGrpSpPr>
        <p:grpSpPr>
          <a:xfrm>
            <a:off x="10858514" y="34252362"/>
            <a:ext cx="16047523" cy="1200329"/>
            <a:chOff x="30772678" y="44240717"/>
            <a:chExt cx="16047523" cy="1200329"/>
          </a:xfrm>
        </p:grpSpPr>
        <p:sp>
          <p:nvSpPr>
            <p:cNvPr id="130" name="legendNode"/>
            <p:cNvSpPr/>
            <p:nvPr/>
          </p:nvSpPr>
          <p:spPr>
            <a:xfrm>
              <a:off x="30772678" y="44366120"/>
              <a:ext cx="1000000" cy="1000000"/>
            </a:xfrm>
            <a:prstGeom prst="ellipse">
              <a:avLst/>
            </a:prstGeom>
            <a:ln w="70000" cmpd="sng">
              <a:solidFill>
                <a:srgbClr val="9966FF"/>
              </a:solidFill>
            </a:ln>
          </p:spPr>
        </p:sp>
        <p:sp>
          <p:nvSpPr>
            <p:cNvPr id="132" name="legendNodeTextBox"/>
            <p:cNvSpPr/>
            <p:nvPr/>
          </p:nvSpPr>
          <p:spPr>
            <a:xfrm>
              <a:off x="32225704" y="44490717"/>
              <a:ext cx="16047523" cy="1200329"/>
            </a:xfrm>
          </p:spPr>
          <p:txBody>
            <a:bodyPr/>
            <a:lstStyle/>
            <a:p>
              <a:r>
                <a:rPr sz="3600"/>
                <a:t>TCM Calculate</a:t>
              </a:r>
            </a:p>
          </p:txBody>
        </p:sp>
      </p:grpSp>
      <p:grpSp>
        <p:nvGrpSpPr>
          <p:cNvPr id="133" name="GroupLegendNode"/>
          <p:cNvGrpSpPr/>
          <p:nvPr/>
        </p:nvGrpSpPr>
        <p:grpSpPr>
          <a:xfrm>
            <a:off x="10858514" y="35452362"/>
            <a:ext cx="16047523" cy="1200329"/>
            <a:chOff x="30772678" y="44240717"/>
            <a:chExt cx="16047523" cy="1200329"/>
          </a:xfrm>
        </p:grpSpPr>
        <p:sp>
          <p:nvSpPr>
            <p:cNvPr id="134" name="legendNode"/>
            <p:cNvSpPr/>
            <p:nvPr/>
          </p:nvSpPr>
          <p:spPr>
            <a:xfrm>
              <a:off x="30772678" y="44366120"/>
              <a:ext cx="1000000" cy="1000000"/>
            </a:xfrm>
            <a:prstGeom prst="ellipse">
              <a:avLst/>
            </a:prstGeom>
            <a:ln w="70000" cmpd="sng">
              <a:solidFill>
                <a:srgbClr val="0099FF"/>
              </a:solidFill>
            </a:ln>
          </p:spPr>
        </p:sp>
        <p:sp>
          <p:nvSpPr>
            <p:cNvPr id="136" name="legendNodeTextBox"/>
            <p:cNvSpPr/>
            <p:nvPr/>
          </p:nvSpPr>
          <p:spPr>
            <a:xfrm>
              <a:off x="32225704" y="44490717"/>
              <a:ext cx="16047523" cy="1200329"/>
            </a:xfrm>
          </p:spPr>
          <p:txBody>
            <a:bodyPr/>
            <a:lstStyle/>
            <a:p>
              <a:r>
                <a:rPr sz="3600"/>
                <a:t>TCM Evaluate</a:t>
              </a:r>
            </a:p>
          </p:txBody>
        </p:sp>
      </p:grpSp>
      <p:grpSp>
        <p:nvGrpSpPr>
          <p:cNvPr id="137" name="GroupLegendNode"/>
          <p:cNvGrpSpPr/>
          <p:nvPr/>
        </p:nvGrpSpPr>
        <p:grpSpPr>
          <a:xfrm>
            <a:off x="10858514" y="36652362"/>
            <a:ext cx="16047523" cy="1200329"/>
            <a:chOff x="30772678" y="44240717"/>
            <a:chExt cx="16047523" cy="1200329"/>
          </a:xfrm>
        </p:grpSpPr>
        <p:sp>
          <p:nvSpPr>
            <p:cNvPr id="138" name="legendNode"/>
            <p:cNvSpPr/>
            <p:nvPr/>
          </p:nvSpPr>
          <p:spPr>
            <a:xfrm>
              <a:off x="30772678" y="44366120"/>
              <a:ext cx="1000000" cy="1000000"/>
            </a:xfrm>
            <a:prstGeom prst="ellipse">
              <a:avLst/>
            </a:prstGeom>
            <a:solidFill>
              <a:srgbClr val="FFFFFF"/>
            </a:solidFill>
            <a:ln w="70000" cmpd="sng">
              <a:solidFill>
                <a:srgbClr val="C8C8DA"/>
              </a:solidFill>
            </a:ln>
          </p:spPr>
        </p:sp>
        <p:sp>
          <p:nvSpPr>
            <p:cNvPr id="139" name="legendNodeTextBox"/>
            <p:cNvSpPr/>
            <p:nvPr/>
          </p:nvSpPr>
          <p:spPr>
            <a:xfrm>
              <a:off x="32225704" y="44490717"/>
              <a:ext cx="16047523" cy="1200329"/>
            </a:xfrm>
          </p:spPr>
          <p:txBody>
            <a:bodyPr/>
            <a:lstStyle/>
            <a:p>
              <a:r>
                <a:rPr sz="3600"/>
                <a:t>General</a:t>
              </a:r>
            </a:p>
          </p:txBody>
        </p:sp>
      </p:grpSp>
      <p:grpSp>
        <p:nvGrpSpPr>
          <p:cNvPr id="140" name="GroupLegendNode"/>
          <p:cNvGrpSpPr/>
          <p:nvPr/>
        </p:nvGrpSpPr>
        <p:grpSpPr>
          <a:xfrm>
            <a:off x="32117693" y="25852362"/>
            <a:ext cx="16047523" cy="1200329"/>
            <a:chOff x="30772678" y="44240717"/>
            <a:chExt cx="16047523" cy="1200329"/>
          </a:xfrm>
        </p:grpSpPr>
        <p:sp>
          <p:nvSpPr>
            <p:cNvPr id="141" name="legendNode"/>
            <p:cNvSpPr/>
            <p:nvPr/>
          </p:nvSpPr>
          <p:spPr>
            <a:xfrm>
              <a:off x="30772678" y="43585646"/>
              <a:ext cx="1000000" cy="1000000"/>
            </a:xfrm>
            <a:prstGeom prst="ellipse">
              <a:avLst/>
            </a:prstGeom>
            <a:ln w="70000" cmpd="sng">
              <a:solidFill>
                <a:srgbClr val="FFFFFF"/>
              </a:solidFill>
            </a:ln>
          </p:spPr>
        </p:sp>
        <p:sp>
          <p:nvSpPr>
            <p:cNvPr id="142" name="legendNodeTextBox"/>
            <p:cNvSpPr/>
            <p:nvPr/>
          </p:nvSpPr>
          <p:spPr>
            <a:xfrm>
              <a:off x="30664756" y="44490717"/>
              <a:ext cx="16047523" cy="1200329"/>
            </a:xfrm>
          </p:spPr>
          <p:txBody>
            <a:bodyPr/>
            <a:lstStyle/>
            <a:p>
              <a:r>
                <a:rPr sz="3600" u="sng"/>
                <a:t>CWEs by Abstraction:</a:t>
              </a:r>
            </a:p>
          </p:txBody>
        </p:sp>
      </p:grpSp>
      <p:grpSp>
        <p:nvGrpSpPr>
          <p:cNvPr id="143" name="GroupLegendNode"/>
          <p:cNvGrpSpPr/>
          <p:nvPr/>
        </p:nvGrpSpPr>
        <p:grpSpPr>
          <a:xfrm>
            <a:off x="32117693" y="27052362"/>
            <a:ext cx="16047523" cy="1200329"/>
            <a:chOff x="30772678" y="44240717"/>
            <a:chExt cx="16047523" cy="1200329"/>
          </a:xfrm>
        </p:grpSpPr>
        <p:sp>
          <p:nvSpPr>
            <p:cNvPr id="144" name="legendNode"/>
            <p:cNvSpPr/>
            <p:nvPr/>
          </p:nvSpPr>
          <p:spPr>
            <a:xfrm>
              <a:off x="30772678" y="44366120"/>
              <a:ext cx="1000000" cy="1000000"/>
            </a:xfrm>
            <a:prstGeom prst="ellipse">
              <a:avLst/>
            </a:prstGeom>
            <a:ln w="70000" cmpd="dbl">
              <a:solidFill>
                <a:srgbClr val="7F7F7F"/>
              </a:solidFill>
              <a:prstDash val="solid"/>
            </a:ln>
          </p:spPr>
        </p:sp>
        <p:sp>
          <p:nvSpPr>
            <p:cNvPr id="145" name="legendNodeTextBox"/>
            <p:cNvSpPr/>
            <p:nvPr/>
          </p:nvSpPr>
          <p:spPr>
            <a:xfrm>
              <a:off x="32225704" y="44490717"/>
              <a:ext cx="16047523" cy="1200329"/>
            </a:xfrm>
          </p:spPr>
          <p:txBody>
            <a:bodyPr/>
            <a:lstStyle/>
            <a:p>
              <a:r>
                <a:rPr sz="3600"/>
                <a:t>Pillar</a:t>
              </a:r>
            </a:p>
          </p:txBody>
        </p:sp>
      </p:grpSp>
      <p:grpSp>
        <p:nvGrpSpPr>
          <p:cNvPr id="146" name="GroupLegendNode"/>
          <p:cNvGrpSpPr/>
          <p:nvPr/>
        </p:nvGrpSpPr>
        <p:grpSpPr>
          <a:xfrm>
            <a:off x="32117693" y="28252362"/>
            <a:ext cx="16047523" cy="1200329"/>
            <a:chOff x="30772678" y="44240717"/>
            <a:chExt cx="16047523" cy="1200329"/>
          </a:xfrm>
        </p:grpSpPr>
        <p:sp>
          <p:nvSpPr>
            <p:cNvPr id="147" name="legendNode"/>
            <p:cNvSpPr/>
            <p:nvPr/>
          </p:nvSpPr>
          <p:spPr>
            <a:xfrm>
              <a:off x="30772678" y="44366120"/>
              <a:ext cx="1000000" cy="1000000"/>
            </a:xfrm>
            <a:prstGeom prst="ellipse">
              <a:avLst/>
            </a:prstGeom>
            <a:ln w="70000" cmpd="sng">
              <a:solidFill>
                <a:srgbClr val="7F7F7F"/>
              </a:solidFill>
              <a:prstDash val="sysDot"/>
            </a:ln>
          </p:spPr>
        </p:sp>
        <p:sp>
          <p:nvSpPr>
            <p:cNvPr id="148" name="legendNodeTextBox"/>
            <p:cNvSpPr/>
            <p:nvPr/>
          </p:nvSpPr>
          <p:spPr>
            <a:xfrm>
              <a:off x="32225704" y="44490717"/>
              <a:ext cx="16047523" cy="1200329"/>
            </a:xfrm>
          </p:spPr>
          <p:txBody>
            <a:bodyPr/>
            <a:lstStyle/>
            <a:p>
              <a:r>
                <a:rPr sz="3600"/>
                <a:t>Class</a:t>
              </a:r>
            </a:p>
          </p:txBody>
        </p:sp>
      </p:grpSp>
      <p:grpSp>
        <p:nvGrpSpPr>
          <p:cNvPr id="149" name="GroupLegendNode"/>
          <p:cNvGrpSpPr/>
          <p:nvPr/>
        </p:nvGrpSpPr>
        <p:grpSpPr>
          <a:xfrm>
            <a:off x="32117693" y="29452362"/>
            <a:ext cx="16047523" cy="1200329"/>
            <a:chOff x="30772678" y="44240717"/>
            <a:chExt cx="16047523" cy="1200329"/>
          </a:xfrm>
        </p:grpSpPr>
        <p:sp>
          <p:nvSpPr>
            <p:cNvPr id="150" name="legendNode"/>
            <p:cNvSpPr/>
            <p:nvPr/>
          </p:nvSpPr>
          <p:spPr>
            <a:xfrm>
              <a:off x="30772678" y="44366120"/>
              <a:ext cx="1000000" cy="1000000"/>
            </a:xfrm>
            <a:prstGeom prst="ellipse">
              <a:avLst/>
            </a:prstGeom>
            <a:ln w="70000" cmpd="dbl">
              <a:solidFill>
                <a:srgbClr val="7F7F7F"/>
              </a:solidFill>
              <a:prstDash val="sysDot"/>
            </a:ln>
          </p:spPr>
        </p:sp>
        <p:sp>
          <p:nvSpPr>
            <p:cNvPr id="151" name="legendNodeTextBox"/>
            <p:cNvSpPr/>
            <p:nvPr/>
          </p:nvSpPr>
          <p:spPr>
            <a:xfrm>
              <a:off x="32225704" y="44490717"/>
              <a:ext cx="16047523" cy="1200329"/>
            </a:xfrm>
          </p:spPr>
          <p:txBody>
            <a:bodyPr/>
            <a:lstStyle/>
            <a:p>
              <a:r>
                <a:rPr sz="3600"/>
                <a:t>Base</a:t>
              </a:r>
            </a:p>
          </p:txBody>
        </p:sp>
      </p:grpSp>
      <p:grpSp>
        <p:nvGrpSpPr>
          <p:cNvPr id="152" name="GroupLegendNode"/>
          <p:cNvGrpSpPr/>
          <p:nvPr/>
        </p:nvGrpSpPr>
        <p:grpSpPr>
          <a:xfrm>
            <a:off x="32117693" y="30652362"/>
            <a:ext cx="16047523" cy="1200329"/>
            <a:chOff x="30772678" y="44240717"/>
            <a:chExt cx="16047523" cy="1200329"/>
          </a:xfrm>
        </p:grpSpPr>
        <p:sp>
          <p:nvSpPr>
            <p:cNvPr id="153" name="legendNode"/>
            <p:cNvSpPr/>
            <p:nvPr/>
          </p:nvSpPr>
          <p:spPr>
            <a:xfrm>
              <a:off x="30772678" y="44366120"/>
              <a:ext cx="1000000" cy="1000000"/>
            </a:xfrm>
            <a:prstGeom prst="ellipse">
              <a:avLst/>
            </a:prstGeom>
            <a:ln w="70000" cmpd="sng">
              <a:solidFill>
                <a:srgbClr val="7F7F7F"/>
              </a:solidFill>
              <a:prstDash val="solid"/>
            </a:ln>
          </p:spPr>
        </p:sp>
        <p:sp>
          <p:nvSpPr>
            <p:cNvPr id="154" name="legendNodeTextBox"/>
            <p:cNvSpPr/>
            <p:nvPr/>
          </p:nvSpPr>
          <p:spPr>
            <a:xfrm>
              <a:off x="32225704" y="44490717"/>
              <a:ext cx="16047523" cy="1200329"/>
            </a:xfrm>
          </p:spPr>
          <p:txBody>
            <a:bodyPr/>
            <a:lstStyle/>
            <a:p>
              <a:r>
                <a:rPr sz="3600"/>
                <a:t>Variant</a:t>
              </a:r>
            </a:p>
          </p:txBody>
        </p:sp>
      </p:grpSp>
      <p:grpSp>
        <p:nvGrpSpPr>
          <p:cNvPr id="155" name="GroupLegendNode"/>
          <p:cNvGrpSpPr/>
          <p:nvPr/>
        </p:nvGrpSpPr>
        <p:grpSpPr>
          <a:xfrm>
            <a:off x="32117693" y="31852362"/>
            <a:ext cx="16047523" cy="1200329"/>
            <a:chOff x="30772678" y="44240717"/>
            <a:chExt cx="16047523" cy="1200329"/>
          </a:xfrm>
        </p:grpSpPr>
        <p:sp>
          <p:nvSpPr>
            <p:cNvPr id="156" name="legendNode"/>
            <p:cNvSpPr/>
            <p:nvPr/>
          </p:nvSpPr>
          <p:spPr>
            <a:xfrm>
              <a:off x="30772678" y="44366120"/>
              <a:ext cx="1000000" cy="1000000"/>
            </a:xfrm>
            <a:prstGeom prst="ellipse">
              <a:avLst/>
            </a:prstGeom>
            <a:ln w="70000" cmpd="thickThin">
              <a:solidFill>
                <a:srgbClr val="7F7F7F"/>
              </a:solidFill>
              <a:prstDash val="solid"/>
            </a:ln>
          </p:spPr>
        </p:sp>
        <p:sp>
          <p:nvSpPr>
            <p:cNvPr id="157" name="legendNodeTextBox"/>
            <p:cNvSpPr/>
            <p:nvPr/>
          </p:nvSpPr>
          <p:spPr>
            <a:xfrm>
              <a:off x="32225704" y="44490717"/>
              <a:ext cx="16047523" cy="1200329"/>
            </a:xfrm>
          </p:spPr>
          <p:txBody>
            <a:bodyPr/>
            <a:lstStyle/>
            <a:p>
              <a:r>
                <a:rPr sz="3600"/>
                <a:t>Compound</a:t>
              </a:r>
            </a:p>
          </p:txBody>
        </p:sp>
      </p:grpSp>
      <p:graphicFrame>
        <p:nvGraphicFramePr>
          <p:cNvPr id="158" name="tableCWEs"/>
          <p:cNvGraphicFramePr>
            <a:graphicFrameLocks noGrp="1"/>
          </p:cNvGraphicFramePr>
          <p:nvPr/>
        </p:nvGraphicFramePr>
        <p:xfrm>
          <a:off x="1025648" y="41602875"/>
          <a:ext cx="28491199" cy="105704640"/>
        </p:xfrm>
        <a:graphic>
          <a:graphicData uri="http://schemas.openxmlformats.org/drawingml/2006/table">
            <a:tbl>
              <a:tblPr/>
              <a:tblGrid>
                <a:gridCol w="1948834">
                  <a:extLst>
                    <a:ext uri="{9D8B030D-6E8A-4147-A177-3AD203B41FA5}">
                      <a16:colId xmlns:a16="http://schemas.microsoft.com/office/drawing/2014/main" val="20000"/>
                    </a:ext>
                  </a:extLst>
                </a:gridCol>
                <a:gridCol w="9230333">
                  <a:extLst>
                    <a:ext uri="{9D8B030D-6E8A-4147-A177-3AD203B41FA5}">
                      <a16:colId xmlns:a16="http://schemas.microsoft.com/office/drawing/2014/main" val="20001"/>
                    </a:ext>
                  </a:extLst>
                </a:gridCol>
                <a:gridCol w="17312032">
                  <a:extLst>
                    <a:ext uri="{9D8B030D-6E8A-4147-A177-3AD203B41FA5}">
                      <a16:colId xmlns:a16="http://schemas.microsoft.com/office/drawing/2014/main" val="20002"/>
                    </a:ext>
                  </a:extLst>
                </a:gridCol>
              </a:tblGrid>
              <a:tr h="370840">
                <a:tc>
                  <a:txBody>
                    <a:bodyPr/>
                    <a:lstStyle/>
                    <a:p>
                      <a:r>
                        <a:rPr sz="3600" b="1"/>
                        <a:t>CWEs (#75)</a:t>
                      </a:r>
                    </a:p>
                  </a:txBody>
                  <a:tcPr/>
                </a:tc>
                <a:tc>
                  <a:txBody>
                    <a:bodyPr/>
                    <a:lstStyle/>
                    <a:p>
                      <a:r>
                        <a:rPr sz="3600" b="1"/>
                        <a:t>Name</a:t>
                      </a:r>
                    </a:p>
                  </a:txBody>
                  <a:tcPr/>
                </a:tc>
                <a:tc>
                  <a:txBody>
                    <a:bodyPr/>
                    <a:lstStyle/>
                    <a:p>
                      <a:r>
                        <a:rPr sz="3600" b="1"/>
                        <a:t>Description</a:t>
                      </a:r>
                    </a:p>
                  </a:txBody>
                  <a:tcPr/>
                </a:tc>
                <a:extLst>
                  <a:ext uri="{0D108BD9-81ED-4DB2-BD59-A6C34878D82A}">
                    <a16:rowId xmlns:a16="http://schemas.microsoft.com/office/drawing/2014/main" val="10000"/>
                  </a:ext>
                </a:extLst>
              </a:tr>
              <a:tr h="370840">
                <a:tc>
                  <a:txBody>
                    <a:bodyPr/>
                    <a:lstStyle/>
                    <a:p>
                      <a:r>
                        <a:rPr sz="3600">
                          <a:hlinkClick r:id="rId2"/>
                        </a:rPr>
                        <a:t>CWE-664</a:t>
                      </a:r>
                    </a:p>
                  </a:txBody>
                  <a:tcPr/>
                </a:tc>
                <a:tc>
                  <a:txBody>
                    <a:bodyPr/>
                    <a:lstStyle/>
                    <a:p>
                      <a:r>
                        <a:rPr sz="3600">
                          <a:highlight>
                            <a:schemeClr val="accent1"/>
                          </a:highlight>
                        </a:rPr>
                        <a:t>Improper Control of a Resource Through its Lifetime</a:t>
                      </a:r>
                    </a:p>
                  </a:txBody>
                  <a:tcPr/>
                </a:tc>
                <a:tc>
                  <a:txBody>
                    <a:bodyPr/>
                    <a:lstStyle/>
                    <a:p>
                      <a:r>
                        <a:rPr sz="3600">
                          <a:highlight>
                            <a:schemeClr val="accent1"/>
                          </a:highlight>
                        </a:rPr>
                        <a:t>The software does not maintain or incorrectly maintains control over a resource throughout its lifetime of creation, use, and release.</a:t>
                      </a:r>
                    </a:p>
                  </a:txBody>
                  <a:tcPr/>
                </a:tc>
                <a:extLst>
                  <a:ext uri="{0D108BD9-81ED-4DB2-BD59-A6C34878D82A}">
                    <a16:rowId xmlns:a16="http://schemas.microsoft.com/office/drawing/2014/main" val="10001"/>
                  </a:ext>
                </a:extLst>
              </a:tr>
              <a:tr h="370840">
                <a:tc>
                  <a:txBody>
                    <a:bodyPr/>
                    <a:lstStyle/>
                    <a:p>
                      <a:r>
                        <a:rPr sz="3600">
                          <a:hlinkClick r:id="rId3"/>
                        </a:rPr>
                        <a:t>CWE-682</a:t>
                      </a:r>
                    </a:p>
                  </a:txBody>
                  <a:tcPr/>
                </a:tc>
                <a:tc>
                  <a:txBody>
                    <a:bodyPr/>
                    <a:lstStyle/>
                    <a:p>
                      <a:r>
                        <a:rPr sz="3600">
                          <a:highlight>
                            <a:schemeClr val="accent1"/>
                          </a:highlight>
                        </a:rPr>
                        <a:t>Incorrect Calculation</a:t>
                      </a:r>
                    </a:p>
                  </a:txBody>
                  <a:tcPr/>
                </a:tc>
                <a:tc>
                  <a:txBody>
                    <a:bodyPr/>
                    <a:lstStyle/>
                    <a:p>
                      <a:r>
                        <a:rPr sz="3600">
                          <a:highlight>
                            <a:schemeClr val="accent1"/>
                          </a:highlight>
                        </a:rPr>
                        <a:t>The software performs a calculation that generates incorrect or unintended results that are later used in security-critical decisions or resource management.</a:t>
                      </a:r>
                    </a:p>
                  </a:txBody>
                  <a:tcPr/>
                </a:tc>
                <a:extLst>
                  <a:ext uri="{0D108BD9-81ED-4DB2-BD59-A6C34878D82A}">
                    <a16:rowId xmlns:a16="http://schemas.microsoft.com/office/drawing/2014/main" val="10002"/>
                  </a:ext>
                </a:extLst>
              </a:tr>
              <a:tr h="370840">
                <a:tc>
                  <a:txBody>
                    <a:bodyPr/>
                    <a:lstStyle/>
                    <a:p>
                      <a:r>
                        <a:rPr sz="3600">
                          <a:hlinkClick r:id="rId4"/>
                        </a:rPr>
                        <a:t>CWE-697</a:t>
                      </a:r>
                    </a:p>
                  </a:txBody>
                  <a:tcPr/>
                </a:tc>
                <a:tc>
                  <a:txBody>
                    <a:bodyPr/>
                    <a:lstStyle/>
                    <a:p>
                      <a:r>
                        <a:rPr sz="3600">
                          <a:highlight>
                            <a:schemeClr val="accent1"/>
                          </a:highlight>
                        </a:rPr>
                        <a:t>Incorrect Comparison</a:t>
                      </a:r>
                    </a:p>
                  </a:txBody>
                  <a:tcPr/>
                </a:tc>
                <a:tc>
                  <a:txBody>
                    <a:bodyPr/>
                    <a:lstStyle/>
                    <a:p>
                      <a:r>
                        <a:rPr sz="3600">
                          <a:highlight>
                            <a:schemeClr val="accent1"/>
                          </a:highlight>
                        </a:rPr>
                        <a:t>The software compares two entities in a security-relevant context, but the comparison is incorrect, which may lead to resultant weaknesses.</a:t>
                      </a:r>
                    </a:p>
                  </a:txBody>
                  <a:tcPr/>
                </a:tc>
                <a:extLst>
                  <a:ext uri="{0D108BD9-81ED-4DB2-BD59-A6C34878D82A}">
                    <a16:rowId xmlns:a16="http://schemas.microsoft.com/office/drawing/2014/main" val="10003"/>
                  </a:ext>
                </a:extLst>
              </a:tr>
              <a:tr h="370840">
                <a:tc>
                  <a:txBody>
                    <a:bodyPr/>
                    <a:lstStyle/>
                    <a:p>
                      <a:r>
                        <a:rPr sz="3600">
                          <a:hlinkClick r:id="rId5"/>
                        </a:rPr>
                        <a:t>CWE-710</a:t>
                      </a:r>
                    </a:p>
                  </a:txBody>
                  <a:tcPr/>
                </a:tc>
                <a:tc>
                  <a:txBody>
                    <a:bodyPr/>
                    <a:lstStyle/>
                    <a:p>
                      <a:r>
                        <a:rPr sz="3600">
                          <a:highlight>
                            <a:schemeClr val="accent1"/>
                          </a:highlight>
                        </a:rPr>
                        <a:t>Improper Adherence to Coding Standards</a:t>
                      </a:r>
                    </a:p>
                  </a:txBody>
                  <a:tcPr/>
                </a:tc>
                <a:tc>
                  <a:txBody>
                    <a:bodyPr/>
                    <a:lstStyle/>
                    <a:p>
                      <a:r>
                        <a:rPr sz="3600">
                          <a:highlight>
                            <a:schemeClr val="accent1"/>
                          </a:highlight>
                        </a:rPr>
                        <a:t>The software does not follow certain coding rules for development, which can lead to resultant weaknesses or increase the severity of the associated vulnerabilities.</a:t>
                      </a:r>
                    </a:p>
                  </a:txBody>
                  <a:tcPr/>
                </a:tc>
                <a:extLst>
                  <a:ext uri="{0D108BD9-81ED-4DB2-BD59-A6C34878D82A}">
                    <a16:rowId xmlns:a16="http://schemas.microsoft.com/office/drawing/2014/main" val="10004"/>
                  </a:ext>
                </a:extLst>
              </a:tr>
              <a:tr h="370840">
                <a:tc>
                  <a:txBody>
                    <a:bodyPr/>
                    <a:lstStyle/>
                    <a:p>
                      <a:r>
                        <a:rPr sz="3600">
                          <a:hlinkClick r:id="rId6"/>
                        </a:rPr>
                        <a:t>CWE-471</a:t>
                      </a:r>
                    </a:p>
                  </a:txBody>
                  <a:tcPr/>
                </a:tc>
                <a:tc>
                  <a:txBody>
                    <a:bodyPr/>
                    <a:lstStyle/>
                    <a:p>
                      <a:r>
                        <a:rPr sz="3600">
                          <a:highlight>
                            <a:schemeClr val="accent1"/>
                          </a:highlight>
                        </a:rPr>
                        <a:t>Modification of Assumed-Immutable Data (MAID)</a:t>
                      </a:r>
                    </a:p>
                  </a:txBody>
                  <a:tcPr/>
                </a:tc>
                <a:tc>
                  <a:txBody>
                    <a:bodyPr/>
                    <a:lstStyle/>
                    <a:p>
                      <a:r>
                        <a:rPr sz="3600">
                          <a:highlight>
                            <a:schemeClr val="accent1"/>
                          </a:highlight>
                        </a:rPr>
                        <a:t>The software does not properly protect an assumed-immutable element from being modified by an attacker.</a:t>
                      </a:r>
                    </a:p>
                  </a:txBody>
                  <a:tcPr/>
                </a:tc>
                <a:extLst>
                  <a:ext uri="{0D108BD9-81ED-4DB2-BD59-A6C34878D82A}">
                    <a16:rowId xmlns:a16="http://schemas.microsoft.com/office/drawing/2014/main" val="10005"/>
                  </a:ext>
                </a:extLst>
              </a:tr>
              <a:tr h="370840">
                <a:tc>
                  <a:txBody>
                    <a:bodyPr/>
                    <a:lstStyle/>
                    <a:p>
                      <a:r>
                        <a:rPr sz="3600">
                          <a:hlinkClick r:id="rId7"/>
                        </a:rPr>
                        <a:t>CWE-495</a:t>
                      </a:r>
                    </a:p>
                  </a:txBody>
                  <a:tcPr/>
                </a:tc>
                <a:tc>
                  <a:txBody>
                    <a:bodyPr/>
                    <a:lstStyle/>
                    <a:p>
                      <a:r>
                        <a:rPr sz="3600">
                          <a:highlight>
                            <a:schemeClr val="accent1"/>
                          </a:highlight>
                        </a:rPr>
                        <a:t>Private Data Structure Returned From A Public Method</a:t>
                      </a:r>
                    </a:p>
                  </a:txBody>
                  <a:tcPr/>
                </a:tc>
                <a:tc>
                  <a:txBody>
                    <a:bodyPr/>
                    <a:lstStyle/>
                    <a:p>
                      <a:r>
                        <a:rPr sz="3600">
                          <a:highlight>
                            <a:schemeClr val="accent1"/>
                          </a:highlight>
                        </a:rPr>
                        <a:t>The product has a method that is declared public, but returns a reference to a private data structure, which could then be modified in unexpected ways.</a:t>
                      </a:r>
                    </a:p>
                  </a:txBody>
                  <a:tcPr/>
                </a:tc>
                <a:extLst>
                  <a:ext uri="{0D108BD9-81ED-4DB2-BD59-A6C34878D82A}">
                    <a16:rowId xmlns:a16="http://schemas.microsoft.com/office/drawing/2014/main" val="10006"/>
                  </a:ext>
                </a:extLst>
              </a:tr>
              <a:tr h="370840">
                <a:tc>
                  <a:txBody>
                    <a:bodyPr/>
                    <a:lstStyle/>
                    <a:p>
                      <a:r>
                        <a:rPr sz="3600">
                          <a:hlinkClick r:id="rId8"/>
                        </a:rPr>
                        <a:t>CWE-496</a:t>
                      </a:r>
                    </a:p>
                  </a:txBody>
                  <a:tcPr/>
                </a:tc>
                <a:tc>
                  <a:txBody>
                    <a:bodyPr/>
                    <a:lstStyle/>
                    <a:p>
                      <a:r>
                        <a:rPr sz="3600">
                          <a:highlight>
                            <a:schemeClr val="accent1"/>
                          </a:highlight>
                        </a:rPr>
                        <a:t>Public Data Assigned to Private Array-Typed Field</a:t>
                      </a:r>
                    </a:p>
                  </a:txBody>
                  <a:tcPr/>
                </a:tc>
                <a:tc>
                  <a:txBody>
                    <a:bodyPr/>
                    <a:lstStyle/>
                    <a:p>
                      <a:r>
                        <a:rPr sz="3600">
                          <a:highlight>
                            <a:schemeClr val="accent1"/>
                          </a:highlight>
                        </a:rPr>
                        <a:t>Assigning public data to a private array is equivalent to giving public access to the array.</a:t>
                      </a:r>
                    </a:p>
                  </a:txBody>
                  <a:tcPr/>
                </a:tc>
                <a:extLst>
                  <a:ext uri="{0D108BD9-81ED-4DB2-BD59-A6C34878D82A}">
                    <a16:rowId xmlns:a16="http://schemas.microsoft.com/office/drawing/2014/main" val="10007"/>
                  </a:ext>
                </a:extLst>
              </a:tr>
              <a:tr h="370840">
                <a:tc>
                  <a:txBody>
                    <a:bodyPr/>
                    <a:lstStyle/>
                    <a:p>
                      <a:r>
                        <a:rPr sz="3600">
                          <a:hlinkClick r:id="rId9"/>
                        </a:rPr>
                        <a:t>CWE-580</a:t>
                      </a:r>
                    </a:p>
                  </a:txBody>
                  <a:tcPr/>
                </a:tc>
                <a:tc>
                  <a:txBody>
                    <a:bodyPr/>
                    <a:lstStyle/>
                    <a:p>
                      <a:r>
                        <a:rPr sz="3600">
                          <a:highlight>
                            <a:schemeClr val="accent1"/>
                          </a:highlight>
                        </a:rPr>
                        <a:t>clone() Method Without super.clone()</a:t>
                      </a:r>
                    </a:p>
                  </a:txBody>
                  <a:tcPr/>
                </a:tc>
                <a:tc>
                  <a:txBody>
                    <a:bodyPr/>
                    <a:lstStyle/>
                    <a:p>
                      <a:r>
                        <a:rPr sz="3600">
                          <a:highlight>
                            <a:schemeClr val="accent1"/>
                          </a:highlight>
                        </a:rPr>
                        <a:t>The software contains a clone() method that does not call super.clone() to obtain the new object.</a:t>
                      </a:r>
                    </a:p>
                  </a:txBody>
                  <a:tcPr/>
                </a:tc>
                <a:extLst>
                  <a:ext uri="{0D108BD9-81ED-4DB2-BD59-A6C34878D82A}">
                    <a16:rowId xmlns:a16="http://schemas.microsoft.com/office/drawing/2014/main" val="10008"/>
                  </a:ext>
                </a:extLst>
              </a:tr>
              <a:tr h="370840">
                <a:tc>
                  <a:txBody>
                    <a:bodyPr/>
                    <a:lstStyle/>
                    <a:p>
                      <a:r>
                        <a:rPr sz="3600">
                          <a:hlinkClick r:id="rId10"/>
                        </a:rPr>
                        <a:t>CWE-668</a:t>
                      </a:r>
                    </a:p>
                  </a:txBody>
                  <a:tcPr/>
                </a:tc>
                <a:tc>
                  <a:txBody>
                    <a:bodyPr/>
                    <a:lstStyle/>
                    <a:p>
                      <a:r>
                        <a:rPr sz="3600">
                          <a:highlight>
                            <a:schemeClr val="accent1"/>
                          </a:highlight>
                        </a:rPr>
                        <a:t>Exposure of Resource to Wrong Sphere</a:t>
                      </a:r>
                    </a:p>
                  </a:txBody>
                  <a:tcPr/>
                </a:tc>
                <a:tc>
                  <a:txBody>
                    <a:bodyPr/>
                    <a:lstStyle/>
                    <a:p>
                      <a:r>
                        <a:rPr sz="3600">
                          <a:highlight>
                            <a:schemeClr val="accent1"/>
                          </a:highlight>
                        </a:rPr>
                        <a:t>The product exposes a resource to the wrong control sphere, providing unintended actors with inappropriate access to the resource.</a:t>
                      </a:r>
                    </a:p>
                  </a:txBody>
                  <a:tcPr/>
                </a:tc>
                <a:extLst>
                  <a:ext uri="{0D108BD9-81ED-4DB2-BD59-A6C34878D82A}">
                    <a16:rowId xmlns:a16="http://schemas.microsoft.com/office/drawing/2014/main" val="10009"/>
                  </a:ext>
                </a:extLst>
              </a:tr>
              <a:tr h="370840">
                <a:tc>
                  <a:txBody>
                    <a:bodyPr/>
                    <a:lstStyle/>
                    <a:p>
                      <a:r>
                        <a:rPr sz="3600">
                          <a:hlinkClick r:id="rId11"/>
                        </a:rPr>
                        <a:t>CWE-704</a:t>
                      </a:r>
                    </a:p>
                  </a:txBody>
                  <a:tcPr/>
                </a:tc>
                <a:tc>
                  <a:txBody>
                    <a:bodyPr/>
                    <a:lstStyle/>
                    <a:p>
                      <a:r>
                        <a:rPr sz="3600">
                          <a:highlight>
                            <a:schemeClr val="accent1"/>
                          </a:highlight>
                        </a:rPr>
                        <a:t>Incorrect Type Conversion or Cast</a:t>
                      </a:r>
                    </a:p>
                  </a:txBody>
                  <a:tcPr/>
                </a:tc>
                <a:tc>
                  <a:txBody>
                    <a:bodyPr/>
                    <a:lstStyle/>
                    <a:p>
                      <a:r>
                        <a:rPr sz="3600">
                          <a:highlight>
                            <a:schemeClr val="accent1"/>
                          </a:highlight>
                        </a:rPr>
                        <a:t>The software does not correctly convert an object, resource, or structure from one type to a different type.</a:t>
                      </a:r>
                    </a:p>
                  </a:txBody>
                  <a:tcPr/>
                </a:tc>
                <a:extLst>
                  <a:ext uri="{0D108BD9-81ED-4DB2-BD59-A6C34878D82A}">
                    <a16:rowId xmlns:a16="http://schemas.microsoft.com/office/drawing/2014/main" val="10010"/>
                  </a:ext>
                </a:extLst>
              </a:tr>
              <a:tr h="370840">
                <a:tc>
                  <a:txBody>
                    <a:bodyPr/>
                    <a:lstStyle/>
                    <a:p>
                      <a:r>
                        <a:rPr sz="3600">
                          <a:hlinkClick r:id="rId12"/>
                        </a:rPr>
                        <a:t>CWE-706</a:t>
                      </a:r>
                    </a:p>
                  </a:txBody>
                  <a:tcPr/>
                </a:tc>
                <a:tc>
                  <a:txBody>
                    <a:bodyPr/>
                    <a:lstStyle/>
                    <a:p>
                      <a:r>
                        <a:rPr sz="3600">
                          <a:highlight>
                            <a:schemeClr val="accent1"/>
                          </a:highlight>
                        </a:rPr>
                        <a:t>Use of Incorrectly-Resolved Name or Reference</a:t>
                      </a:r>
                    </a:p>
                  </a:txBody>
                  <a:tcPr/>
                </a:tc>
                <a:tc>
                  <a:txBody>
                    <a:bodyPr/>
                    <a:lstStyle/>
                    <a:p>
                      <a:r>
                        <a:rPr sz="3600">
                          <a:highlight>
                            <a:schemeClr val="accent1"/>
                          </a:highlight>
                        </a:rPr>
                        <a:t>The software uses a name or reference to access a resource, but the name/reference resolves to a resource that is outside of the intended control sphere.</a:t>
                      </a:r>
                    </a:p>
                  </a:txBody>
                  <a:tcPr/>
                </a:tc>
                <a:extLst>
                  <a:ext uri="{0D108BD9-81ED-4DB2-BD59-A6C34878D82A}">
                    <a16:rowId xmlns:a16="http://schemas.microsoft.com/office/drawing/2014/main" val="10011"/>
                  </a:ext>
                </a:extLst>
              </a:tr>
              <a:tr h="370840">
                <a:tc>
                  <a:txBody>
                    <a:bodyPr/>
                    <a:lstStyle/>
                    <a:p>
                      <a:r>
                        <a:rPr sz="3600">
                          <a:hlinkClick r:id="rId13"/>
                        </a:rPr>
                        <a:t>CWE-749</a:t>
                      </a:r>
                    </a:p>
                  </a:txBody>
                  <a:tcPr/>
                </a:tc>
                <a:tc>
                  <a:txBody>
                    <a:bodyPr/>
                    <a:lstStyle/>
                    <a:p>
                      <a:r>
                        <a:rPr sz="3600">
                          <a:highlight>
                            <a:schemeClr val="accent1"/>
                          </a:highlight>
                        </a:rPr>
                        <a:t>Exposed Dangerous Method or Function</a:t>
                      </a:r>
                    </a:p>
                  </a:txBody>
                  <a:tcPr/>
                </a:tc>
                <a:tc>
                  <a:txBody>
                    <a:bodyPr/>
                    <a:lstStyle/>
                    <a:p>
                      <a:r>
                        <a:rPr sz="3600">
                          <a:highlight>
                            <a:schemeClr val="accent1"/>
                          </a:highlight>
                        </a:rPr>
                        <a:t>The software provides an Applications Programming Interface (API) or similar interface for interaction with external actors, but the interface includes a dangerous method or function that is not properly restricted.</a:t>
                      </a:r>
                    </a:p>
                  </a:txBody>
                  <a:tcPr/>
                </a:tc>
                <a:extLst>
                  <a:ext uri="{0D108BD9-81ED-4DB2-BD59-A6C34878D82A}">
                    <a16:rowId xmlns:a16="http://schemas.microsoft.com/office/drawing/2014/main" val="10012"/>
                  </a:ext>
                </a:extLst>
              </a:tr>
              <a:tr h="370840">
                <a:tc>
                  <a:txBody>
                    <a:bodyPr/>
                    <a:lstStyle/>
                    <a:p>
                      <a:r>
                        <a:rPr sz="3600">
                          <a:hlinkClick r:id="rId14"/>
                        </a:rPr>
                        <a:t>CWE-128</a:t>
                      </a:r>
                    </a:p>
                  </a:txBody>
                  <a:tcPr/>
                </a:tc>
                <a:tc>
                  <a:txBody>
                    <a:bodyPr/>
                    <a:lstStyle/>
                    <a:p>
                      <a:r>
                        <a:rPr sz="3600">
                          <a:highlight>
                            <a:schemeClr val="accent1"/>
                          </a:highlight>
                        </a:rPr>
                        <a:t>Wrap-around Error</a:t>
                      </a:r>
                    </a:p>
                  </a:txBody>
                  <a:tcPr/>
                </a:tc>
                <a:tc>
                  <a:txBody>
                    <a:bodyPr/>
                    <a:lstStyle/>
                    <a:p>
                      <a:r>
                        <a:rPr sz="3600">
                          <a:highlight>
                            <a:schemeClr val="accent1"/>
                          </a:highlight>
                        </a:rPr>
                        <a:t>Wrap around errors occur whenever a value is incremented past the maximum value for its type and therefore "wraps around" to a very small, negative, or undefined value.</a:t>
                      </a:r>
                    </a:p>
                  </a:txBody>
                  <a:tcPr/>
                </a:tc>
                <a:extLst>
                  <a:ext uri="{0D108BD9-81ED-4DB2-BD59-A6C34878D82A}">
                    <a16:rowId xmlns:a16="http://schemas.microsoft.com/office/drawing/2014/main" val="10013"/>
                  </a:ext>
                </a:extLst>
              </a:tr>
              <a:tr h="370840">
                <a:tc>
                  <a:txBody>
                    <a:bodyPr/>
                    <a:lstStyle/>
                    <a:p>
                      <a:r>
                        <a:rPr sz="3600">
                          <a:hlinkClick r:id="rId15"/>
                        </a:rPr>
                        <a:t>CWE-131</a:t>
                      </a:r>
                    </a:p>
                  </a:txBody>
                  <a:tcPr/>
                </a:tc>
                <a:tc>
                  <a:txBody>
                    <a:bodyPr/>
                    <a:lstStyle/>
                    <a:p>
                      <a:r>
                        <a:rPr sz="3600">
                          <a:highlight>
                            <a:schemeClr val="accent1"/>
                          </a:highlight>
                        </a:rPr>
                        <a:t>Incorrect Calculation of Buffer Size</a:t>
                      </a:r>
                    </a:p>
                  </a:txBody>
                  <a:tcPr/>
                </a:tc>
                <a:tc>
                  <a:txBody>
                    <a:bodyPr/>
                    <a:lstStyle/>
                    <a:p>
                      <a:r>
                        <a:rPr sz="3600">
                          <a:highlight>
                            <a:schemeClr val="accent1"/>
                          </a:highlight>
                        </a:rPr>
                        <a:t>The software does not correctly calculate the size to be used when allocating a buffer, which could lead to a buffer overflow.</a:t>
                      </a:r>
                    </a:p>
                  </a:txBody>
                  <a:tcPr/>
                </a:tc>
                <a:extLst>
                  <a:ext uri="{0D108BD9-81ED-4DB2-BD59-A6C34878D82A}">
                    <a16:rowId xmlns:a16="http://schemas.microsoft.com/office/drawing/2014/main" val="10014"/>
                  </a:ext>
                </a:extLst>
              </a:tr>
              <a:tr h="370840">
                <a:tc>
                  <a:txBody>
                    <a:bodyPr/>
                    <a:lstStyle/>
                    <a:p>
                      <a:r>
                        <a:rPr sz="3600">
                          <a:hlinkClick r:id="rId16"/>
                        </a:rPr>
                        <a:t>CWE-1335</a:t>
                      </a:r>
                    </a:p>
                  </a:txBody>
                  <a:tcPr/>
                </a:tc>
                <a:tc>
                  <a:txBody>
                    <a:bodyPr/>
                    <a:lstStyle/>
                    <a:p>
                      <a:r>
                        <a:rPr sz="3600">
                          <a:highlight>
                            <a:schemeClr val="accent1"/>
                          </a:highlight>
                        </a:rPr>
                        <a:t>Incorrect Bitwise Shift of Integer</a:t>
                      </a:r>
                    </a:p>
                  </a:txBody>
                  <a:tcPr/>
                </a:tc>
                <a:tc>
                  <a:txBody>
                    <a:bodyPr/>
                    <a:lstStyle/>
                    <a:p>
                      <a:r>
                        <a:rPr sz="3600">
                          <a:highlight>
                            <a:schemeClr val="accent1"/>
                          </a:highlight>
                        </a:rPr>
                        <a:t>An integer value is specified to be shifted by a negative amount or an amount greater than or equal to the number of bits contained in the value causing an unexpected or indeterminate result.</a:t>
                      </a:r>
                    </a:p>
                  </a:txBody>
                  <a:tcPr/>
                </a:tc>
                <a:extLst>
                  <a:ext uri="{0D108BD9-81ED-4DB2-BD59-A6C34878D82A}">
                    <a16:rowId xmlns:a16="http://schemas.microsoft.com/office/drawing/2014/main" val="10015"/>
                  </a:ext>
                </a:extLst>
              </a:tr>
              <a:tr h="370840">
                <a:tc>
                  <a:txBody>
                    <a:bodyPr/>
                    <a:lstStyle/>
                    <a:p>
                      <a:r>
                        <a:rPr sz="3600">
                          <a:hlinkClick r:id="rId17"/>
                        </a:rPr>
                        <a:t>CWE-1339</a:t>
                      </a:r>
                    </a:p>
                  </a:txBody>
                  <a:tcPr/>
                </a:tc>
                <a:tc>
                  <a:txBody>
                    <a:bodyPr/>
                    <a:lstStyle/>
                    <a:p>
                      <a:r>
                        <a:rPr sz="3600">
                          <a:highlight>
                            <a:schemeClr val="accent1"/>
                          </a:highlight>
                        </a:rPr>
                        <a:t>Insufficient Precision or Accuracy of a Real Number</a:t>
                      </a:r>
                    </a:p>
                  </a:txBody>
                  <a:tcPr/>
                </a:tc>
                <a:tc>
                  <a:txBody>
                    <a:bodyPr/>
                    <a:lstStyle/>
                    <a:p>
                      <a:r>
                        <a:rPr sz="3600">
                          <a:highlight>
                            <a:schemeClr val="accent1"/>
                          </a:highlight>
                        </a:rPr>
                        <a:t>The program processes a real number with an implementation in which the number’s representation does not preserve required accuracy and precision in its fractional part, causing an incorrect result.</a:t>
                      </a:r>
                    </a:p>
                  </a:txBody>
                  <a:tcPr/>
                </a:tc>
                <a:extLst>
                  <a:ext uri="{0D108BD9-81ED-4DB2-BD59-A6C34878D82A}">
                    <a16:rowId xmlns:a16="http://schemas.microsoft.com/office/drawing/2014/main" val="10016"/>
                  </a:ext>
                </a:extLst>
              </a:tr>
              <a:tr h="370840">
                <a:tc>
                  <a:txBody>
                    <a:bodyPr/>
                    <a:lstStyle/>
                    <a:p>
                      <a:r>
                        <a:rPr sz="3600">
                          <a:hlinkClick r:id="rId18"/>
                        </a:rPr>
                        <a:t>CWE-135</a:t>
                      </a:r>
                    </a:p>
                  </a:txBody>
                  <a:tcPr/>
                </a:tc>
                <a:tc>
                  <a:txBody>
                    <a:bodyPr/>
                    <a:lstStyle/>
                    <a:p>
                      <a:r>
                        <a:rPr sz="3600">
                          <a:highlight>
                            <a:schemeClr val="accent1"/>
                          </a:highlight>
                        </a:rPr>
                        <a:t>Incorrect Calculation of Multi-Byte String Length</a:t>
                      </a:r>
                    </a:p>
                  </a:txBody>
                  <a:tcPr/>
                </a:tc>
                <a:tc>
                  <a:txBody>
                    <a:bodyPr/>
                    <a:lstStyle/>
                    <a:p>
                      <a:r>
                        <a:rPr sz="3600">
                          <a:highlight>
                            <a:schemeClr val="accent1"/>
                          </a:highlight>
                        </a:rPr>
                        <a:t>The software does not correctly calculate the length of strings that can contain wide or multi-byte characters.</a:t>
                      </a:r>
                    </a:p>
                  </a:txBody>
                  <a:tcPr/>
                </a:tc>
                <a:extLst>
                  <a:ext uri="{0D108BD9-81ED-4DB2-BD59-A6C34878D82A}">
                    <a16:rowId xmlns:a16="http://schemas.microsoft.com/office/drawing/2014/main" val="10017"/>
                  </a:ext>
                </a:extLst>
              </a:tr>
              <a:tr h="370840">
                <a:tc>
                  <a:txBody>
                    <a:bodyPr/>
                    <a:lstStyle/>
                    <a:p>
                      <a:r>
                        <a:rPr sz="3600">
                          <a:hlinkClick r:id="rId19"/>
                        </a:rPr>
                        <a:t>CWE-190</a:t>
                      </a:r>
                    </a:p>
                  </a:txBody>
                  <a:tcPr/>
                </a:tc>
                <a:tc>
                  <a:txBody>
                    <a:bodyPr/>
                    <a:lstStyle/>
                    <a:p>
                      <a:r>
                        <a:rPr sz="3600">
                          <a:highlight>
                            <a:schemeClr val="accent1"/>
                          </a:highlight>
                        </a:rPr>
                        <a:t>Integer Overflow or Wraparound</a:t>
                      </a:r>
                    </a:p>
                  </a:txBody>
                  <a:tcPr/>
                </a:tc>
                <a:tc>
                  <a:txBody>
                    <a:bodyPr/>
                    <a:lstStyle/>
                    <a:p>
                      <a:r>
                        <a:rPr sz="3600">
                          <a:highlight>
                            <a:schemeClr val="accent1"/>
                          </a:highlight>
                        </a:rPr>
                        <a:t>The software performs a calculation that can produce an integer overflow or wraparound, when the logic assumes that the resulting value will always be larger than the original value. This can introduce other weaknesses when the calculation is used for resource management or execution control.</a:t>
                      </a:r>
                    </a:p>
                  </a:txBody>
                  <a:tcPr/>
                </a:tc>
                <a:extLst>
                  <a:ext uri="{0D108BD9-81ED-4DB2-BD59-A6C34878D82A}">
                    <a16:rowId xmlns:a16="http://schemas.microsoft.com/office/drawing/2014/main" val="10018"/>
                  </a:ext>
                </a:extLst>
              </a:tr>
              <a:tr h="370840">
                <a:tc>
                  <a:txBody>
                    <a:bodyPr/>
                    <a:lstStyle/>
                    <a:p>
                      <a:r>
                        <a:rPr sz="3600">
                          <a:hlinkClick r:id="rId20"/>
                        </a:rPr>
                        <a:t>CWE-191</a:t>
                      </a:r>
                    </a:p>
                  </a:txBody>
                  <a:tcPr/>
                </a:tc>
                <a:tc>
                  <a:txBody>
                    <a:bodyPr/>
                    <a:lstStyle/>
                    <a:p>
                      <a:r>
                        <a:rPr sz="3600">
                          <a:highlight>
                            <a:schemeClr val="accent1"/>
                          </a:highlight>
                        </a:rPr>
                        <a:t>Integer Underflow (Wrap or Wraparound)</a:t>
                      </a:r>
                    </a:p>
                  </a:txBody>
                  <a:tcPr/>
                </a:tc>
                <a:tc>
                  <a:txBody>
                    <a:bodyPr/>
                    <a:lstStyle/>
                    <a:p>
                      <a:r>
                        <a:rPr sz="3600">
                          <a:highlight>
                            <a:schemeClr val="accent1"/>
                          </a:highlight>
                        </a:rPr>
                        <a:t>The product subtracts one value from another, such that the result is less than the minimum allowable integer value, which produces a value that is not equal to the correct result.</a:t>
                      </a:r>
                    </a:p>
                  </a:txBody>
                  <a:tcPr/>
                </a:tc>
                <a:extLst>
                  <a:ext uri="{0D108BD9-81ED-4DB2-BD59-A6C34878D82A}">
                    <a16:rowId xmlns:a16="http://schemas.microsoft.com/office/drawing/2014/main" val="10019"/>
                  </a:ext>
                </a:extLst>
              </a:tr>
              <a:tr h="370840">
                <a:tc>
                  <a:txBody>
                    <a:bodyPr/>
                    <a:lstStyle/>
                    <a:p>
                      <a:r>
                        <a:rPr sz="3600">
                          <a:hlinkClick r:id="rId21"/>
                        </a:rPr>
                        <a:t>CWE-193</a:t>
                      </a:r>
                    </a:p>
                  </a:txBody>
                  <a:tcPr/>
                </a:tc>
                <a:tc>
                  <a:txBody>
                    <a:bodyPr/>
                    <a:lstStyle/>
                    <a:p>
                      <a:r>
                        <a:rPr sz="3600">
                          <a:highlight>
                            <a:schemeClr val="accent1"/>
                          </a:highlight>
                        </a:rPr>
                        <a:t>Off-by-one Error</a:t>
                      </a:r>
                    </a:p>
                  </a:txBody>
                  <a:tcPr/>
                </a:tc>
                <a:tc>
                  <a:txBody>
                    <a:bodyPr/>
                    <a:lstStyle/>
                    <a:p>
                      <a:r>
                        <a:rPr sz="3600">
                          <a:highlight>
                            <a:schemeClr val="accent1"/>
                          </a:highlight>
                        </a:rPr>
                        <a:t>A product calculates or uses an incorrect maximum or minimum value that is 1 more, or 1 less, than the correct value.</a:t>
                      </a:r>
                    </a:p>
                  </a:txBody>
                  <a:tcPr/>
                </a:tc>
                <a:extLst>
                  <a:ext uri="{0D108BD9-81ED-4DB2-BD59-A6C34878D82A}">
                    <a16:rowId xmlns:a16="http://schemas.microsoft.com/office/drawing/2014/main" val="10020"/>
                  </a:ext>
                </a:extLst>
              </a:tr>
              <a:tr h="370840">
                <a:tc>
                  <a:txBody>
                    <a:bodyPr/>
                    <a:lstStyle/>
                    <a:p>
                      <a:r>
                        <a:rPr sz="3600">
                          <a:hlinkClick r:id="rId22"/>
                        </a:rPr>
                        <a:t>CWE-369</a:t>
                      </a:r>
                    </a:p>
                  </a:txBody>
                  <a:tcPr/>
                </a:tc>
                <a:tc>
                  <a:txBody>
                    <a:bodyPr/>
                    <a:lstStyle/>
                    <a:p>
                      <a:r>
                        <a:rPr sz="3600">
                          <a:highlight>
                            <a:schemeClr val="accent1"/>
                          </a:highlight>
                        </a:rPr>
                        <a:t>Divide By Zero</a:t>
                      </a:r>
                    </a:p>
                  </a:txBody>
                  <a:tcPr/>
                </a:tc>
                <a:tc>
                  <a:txBody>
                    <a:bodyPr/>
                    <a:lstStyle/>
                    <a:p>
                      <a:r>
                        <a:rPr sz="3600">
                          <a:highlight>
                            <a:schemeClr val="accent1"/>
                          </a:highlight>
                        </a:rPr>
                        <a:t>The product divides a value by zero.</a:t>
                      </a:r>
                    </a:p>
                  </a:txBody>
                  <a:tcPr/>
                </a:tc>
                <a:extLst>
                  <a:ext uri="{0D108BD9-81ED-4DB2-BD59-A6C34878D82A}">
                    <a16:rowId xmlns:a16="http://schemas.microsoft.com/office/drawing/2014/main" val="10021"/>
                  </a:ext>
                </a:extLst>
              </a:tr>
              <a:tr h="370840">
                <a:tc>
                  <a:txBody>
                    <a:bodyPr/>
                    <a:lstStyle/>
                    <a:p>
                      <a:r>
                        <a:rPr sz="3600">
                          <a:hlinkClick r:id="rId23"/>
                        </a:rPr>
                        <a:t>CWE-467</a:t>
                      </a:r>
                    </a:p>
                  </a:txBody>
                  <a:tcPr/>
                </a:tc>
                <a:tc>
                  <a:txBody>
                    <a:bodyPr/>
                    <a:lstStyle/>
                    <a:p>
                      <a:r>
                        <a:rPr sz="3600">
                          <a:highlight>
                            <a:schemeClr val="accent1"/>
                          </a:highlight>
                        </a:rPr>
                        <a:t>Use of sizeof() on a Pointer Type</a:t>
                      </a:r>
                    </a:p>
                  </a:txBody>
                  <a:tcPr/>
                </a:tc>
                <a:tc>
                  <a:txBody>
                    <a:bodyPr/>
                    <a:lstStyle/>
                    <a:p>
                      <a:r>
                        <a:rPr sz="3600">
                          <a:highlight>
                            <a:schemeClr val="accent1"/>
                          </a:highlight>
                        </a:rPr>
                        <a:t>The code calls sizeof() on a malloced pointer type, which always returns the wordsize/8. This can produce an unexpected result if the programmer intended to determine how much memory has been allocated.</a:t>
                      </a:r>
                    </a:p>
                  </a:txBody>
                  <a:tcPr/>
                </a:tc>
                <a:extLst>
                  <a:ext uri="{0D108BD9-81ED-4DB2-BD59-A6C34878D82A}">
                    <a16:rowId xmlns:a16="http://schemas.microsoft.com/office/drawing/2014/main" val="10022"/>
                  </a:ext>
                </a:extLst>
              </a:tr>
              <a:tr h="370840">
                <a:tc>
                  <a:txBody>
                    <a:bodyPr/>
                    <a:lstStyle/>
                    <a:p>
                      <a:r>
                        <a:rPr sz="3600">
                          <a:hlinkClick r:id="rId24"/>
                        </a:rPr>
                        <a:t>CWE-468</a:t>
                      </a:r>
                    </a:p>
                  </a:txBody>
                  <a:tcPr/>
                </a:tc>
                <a:tc>
                  <a:txBody>
                    <a:bodyPr/>
                    <a:lstStyle/>
                    <a:p>
                      <a:r>
                        <a:rPr sz="3600">
                          <a:highlight>
                            <a:schemeClr val="accent1"/>
                          </a:highlight>
                        </a:rPr>
                        <a:t>Incorrect Pointer Scaling</a:t>
                      </a:r>
                    </a:p>
                  </a:txBody>
                  <a:tcPr/>
                </a:tc>
                <a:tc>
                  <a:txBody>
                    <a:bodyPr/>
                    <a:lstStyle/>
                    <a:p>
                      <a:r>
                        <a:rPr sz="3600">
                          <a:highlight>
                            <a:schemeClr val="accent1"/>
                          </a:highlight>
                        </a:rPr>
                        <a:t>In C and C++, one may often accidentally refer to the wrong memory due to the semantics of when math operations are implicitly scaled.</a:t>
                      </a:r>
                    </a:p>
                  </a:txBody>
                  <a:tcPr/>
                </a:tc>
                <a:extLst>
                  <a:ext uri="{0D108BD9-81ED-4DB2-BD59-A6C34878D82A}">
                    <a16:rowId xmlns:a16="http://schemas.microsoft.com/office/drawing/2014/main" val="10023"/>
                  </a:ext>
                </a:extLst>
              </a:tr>
              <a:tr h="370840">
                <a:tc>
                  <a:txBody>
                    <a:bodyPr/>
                    <a:lstStyle/>
                    <a:p>
                      <a:r>
                        <a:rPr sz="3600">
                          <a:hlinkClick r:id="rId25"/>
                        </a:rPr>
                        <a:t>CWE-469</a:t>
                      </a:r>
                    </a:p>
                  </a:txBody>
                  <a:tcPr/>
                </a:tc>
                <a:tc>
                  <a:txBody>
                    <a:bodyPr/>
                    <a:lstStyle/>
                    <a:p>
                      <a:r>
                        <a:rPr sz="3600">
                          <a:highlight>
                            <a:schemeClr val="accent1"/>
                          </a:highlight>
                        </a:rPr>
                        <a:t>Use of Pointer Subtraction to Determine Size</a:t>
                      </a:r>
                    </a:p>
                  </a:txBody>
                  <a:tcPr/>
                </a:tc>
                <a:tc>
                  <a:txBody>
                    <a:bodyPr/>
                    <a:lstStyle/>
                    <a:p>
                      <a:r>
                        <a:rPr sz="3600">
                          <a:highlight>
                            <a:schemeClr val="accent1"/>
                          </a:highlight>
                        </a:rPr>
                        <a:t>The application subtracts one pointer from another in order to determine size, but this calculation can be incorrect if the pointers do not exist in the same memory chunk.</a:t>
                      </a:r>
                    </a:p>
                  </a:txBody>
                  <a:tcPr/>
                </a:tc>
                <a:extLst>
                  <a:ext uri="{0D108BD9-81ED-4DB2-BD59-A6C34878D82A}">
                    <a16:rowId xmlns:a16="http://schemas.microsoft.com/office/drawing/2014/main" val="10024"/>
                  </a:ext>
                </a:extLst>
              </a:tr>
              <a:tr h="370840">
                <a:tc>
                  <a:txBody>
                    <a:bodyPr/>
                    <a:lstStyle/>
                    <a:p>
                      <a:r>
                        <a:rPr sz="3600">
                          <a:hlinkClick r:id="rId26"/>
                        </a:rPr>
                        <a:t>CWE-1023</a:t>
                      </a:r>
                    </a:p>
                  </a:txBody>
                  <a:tcPr/>
                </a:tc>
                <a:tc>
                  <a:txBody>
                    <a:bodyPr/>
                    <a:lstStyle/>
                    <a:p>
                      <a:r>
                        <a:rPr sz="3600">
                          <a:highlight>
                            <a:schemeClr val="accent1"/>
                          </a:highlight>
                        </a:rPr>
                        <a:t>Incomplete Comparison with Missing Factors</a:t>
                      </a:r>
                    </a:p>
                  </a:txBody>
                  <a:tcPr/>
                </a:tc>
                <a:tc>
                  <a:txBody>
                    <a:bodyPr/>
                    <a:lstStyle/>
                    <a:p>
                      <a:r>
                        <a:rPr sz="3600">
                          <a:highlight>
                            <a:schemeClr val="accent1"/>
                          </a:highlight>
                        </a:rPr>
                        <a:t>The software performs a comparison between entities that must consider multiple factors or characteristics of each entity, but the comparison does not include one or more of these factors.</a:t>
                      </a:r>
                    </a:p>
                  </a:txBody>
                  <a:tcPr/>
                </a:tc>
                <a:extLst>
                  <a:ext uri="{0D108BD9-81ED-4DB2-BD59-A6C34878D82A}">
                    <a16:rowId xmlns:a16="http://schemas.microsoft.com/office/drawing/2014/main" val="10025"/>
                  </a:ext>
                </a:extLst>
              </a:tr>
              <a:tr h="370840">
                <a:tc>
                  <a:txBody>
                    <a:bodyPr/>
                    <a:lstStyle/>
                    <a:p>
                      <a:r>
                        <a:rPr sz="3600">
                          <a:hlinkClick r:id="rId27"/>
                        </a:rPr>
                        <a:t>CWE-1024</a:t>
                      </a:r>
                    </a:p>
                  </a:txBody>
                  <a:tcPr/>
                </a:tc>
                <a:tc>
                  <a:txBody>
                    <a:bodyPr/>
                    <a:lstStyle/>
                    <a:p>
                      <a:r>
                        <a:rPr sz="3600">
                          <a:highlight>
                            <a:schemeClr val="accent1"/>
                          </a:highlight>
                        </a:rPr>
                        <a:t>Comparison of Incompatible Types</a:t>
                      </a:r>
                    </a:p>
                  </a:txBody>
                  <a:tcPr/>
                </a:tc>
                <a:tc>
                  <a:txBody>
                    <a:bodyPr/>
                    <a:lstStyle/>
                    <a:p>
                      <a:r>
                        <a:rPr sz="3600">
                          <a:highlight>
                            <a:schemeClr val="accent1"/>
                          </a:highlight>
                        </a:rPr>
                        <a:t>The software performs a comparison between two entities, but the entities are of different, incompatible types that cannot be guaranteed to provide correct results when they are directly compared.</a:t>
                      </a:r>
                    </a:p>
                  </a:txBody>
                  <a:tcPr/>
                </a:tc>
                <a:extLst>
                  <a:ext uri="{0D108BD9-81ED-4DB2-BD59-A6C34878D82A}">
                    <a16:rowId xmlns:a16="http://schemas.microsoft.com/office/drawing/2014/main" val="10026"/>
                  </a:ext>
                </a:extLst>
              </a:tr>
              <a:tr h="370840">
                <a:tc>
                  <a:txBody>
                    <a:bodyPr/>
                    <a:lstStyle/>
                    <a:p>
                      <a:r>
                        <a:rPr sz="3600">
                          <a:hlinkClick r:id="rId28"/>
                        </a:rPr>
                        <a:t>CWE-1025</a:t>
                      </a:r>
                    </a:p>
                  </a:txBody>
                  <a:tcPr/>
                </a:tc>
                <a:tc>
                  <a:txBody>
                    <a:bodyPr/>
                    <a:lstStyle/>
                    <a:p>
                      <a:r>
                        <a:rPr sz="3600">
                          <a:highlight>
                            <a:schemeClr val="accent1"/>
                          </a:highlight>
                        </a:rPr>
                        <a:t>Comparison Using Wrong Factors</a:t>
                      </a:r>
                    </a:p>
                  </a:txBody>
                  <a:tcPr/>
                </a:tc>
                <a:tc>
                  <a:txBody>
                    <a:bodyPr/>
                    <a:lstStyle/>
                    <a:p>
                      <a:r>
                        <a:rPr sz="3600">
                          <a:highlight>
                            <a:schemeClr val="accent1"/>
                          </a:highlight>
                        </a:rPr>
                        <a:t>The code performs a comparison between two entities, but the comparison examines the wrong factors or characteristics of the entities, which can lead to incorrect results and resultant weaknesses.</a:t>
                      </a:r>
                    </a:p>
                  </a:txBody>
                  <a:tcPr/>
                </a:tc>
                <a:extLst>
                  <a:ext uri="{0D108BD9-81ED-4DB2-BD59-A6C34878D82A}">
                    <a16:rowId xmlns:a16="http://schemas.microsoft.com/office/drawing/2014/main" val="10027"/>
                  </a:ext>
                </a:extLst>
              </a:tr>
              <a:tr h="370840">
                <a:tc>
                  <a:txBody>
                    <a:bodyPr/>
                    <a:lstStyle/>
                    <a:p>
                      <a:r>
                        <a:rPr sz="3600">
                          <a:hlinkClick r:id="rId29"/>
                        </a:rPr>
                        <a:t>CWE-1077</a:t>
                      </a:r>
                    </a:p>
                  </a:txBody>
                  <a:tcPr/>
                </a:tc>
                <a:tc>
                  <a:txBody>
                    <a:bodyPr/>
                    <a:lstStyle/>
                    <a:p>
                      <a:r>
                        <a:rPr sz="3600">
                          <a:highlight>
                            <a:schemeClr val="accent1"/>
                          </a:highlight>
                        </a:rPr>
                        <a:t>Floating Point Comparison with Incorrect Operator</a:t>
                      </a:r>
                    </a:p>
                  </a:txBody>
                  <a:tcPr/>
                </a:tc>
                <a:tc>
                  <a:txBody>
                    <a:bodyPr/>
                    <a:lstStyle/>
                    <a:p>
                      <a:r>
                        <a:rPr sz="3600">
                          <a:highlight>
                            <a:schemeClr val="accent1"/>
                          </a:highlight>
                        </a:rPr>
                        <a:t>The code performs a comparison such as an
        equality test between two float (floating point) values, but
        it uses comparison operators that do not account for the
        possibility of loss of precision.</a:t>
                      </a:r>
                    </a:p>
                  </a:txBody>
                  <a:tcPr/>
                </a:tc>
                <a:extLst>
                  <a:ext uri="{0D108BD9-81ED-4DB2-BD59-A6C34878D82A}">
                    <a16:rowId xmlns:a16="http://schemas.microsoft.com/office/drawing/2014/main" val="10028"/>
                  </a:ext>
                </a:extLst>
              </a:tr>
              <a:tr h="370840">
                <a:tc>
                  <a:txBody>
                    <a:bodyPr/>
                    <a:lstStyle/>
                    <a:p>
                      <a:r>
                        <a:rPr sz="3600">
                          <a:hlinkClick r:id="rId30"/>
                        </a:rPr>
                        <a:t>CWE-581</a:t>
                      </a:r>
                    </a:p>
                  </a:txBody>
                  <a:tcPr/>
                </a:tc>
                <a:tc>
                  <a:txBody>
                    <a:bodyPr/>
                    <a:lstStyle/>
                    <a:p>
                      <a:r>
                        <a:rPr sz="3600">
                          <a:highlight>
                            <a:schemeClr val="accent1"/>
                          </a:highlight>
                        </a:rPr>
                        <a:t>Object Model Violation: Just One of Equals and Hashcode Defined</a:t>
                      </a:r>
                    </a:p>
                  </a:txBody>
                  <a:tcPr/>
                </a:tc>
                <a:tc>
                  <a:txBody>
                    <a:bodyPr/>
                    <a:lstStyle/>
                    <a:p>
                      <a:r>
                        <a:rPr sz="3600">
                          <a:highlight>
                            <a:schemeClr val="accent1"/>
                          </a:highlight>
                        </a:rPr>
                        <a:t>The software does not maintain equal hashcodes for equal objects.</a:t>
                      </a:r>
                    </a:p>
                  </a:txBody>
                  <a:tcPr/>
                </a:tc>
                <a:extLst>
                  <a:ext uri="{0D108BD9-81ED-4DB2-BD59-A6C34878D82A}">
                    <a16:rowId xmlns:a16="http://schemas.microsoft.com/office/drawing/2014/main" val="10029"/>
                  </a:ext>
                </a:extLst>
              </a:tr>
              <a:tr h="370840">
                <a:tc>
                  <a:txBody>
                    <a:bodyPr/>
                    <a:lstStyle/>
                    <a:p>
                      <a:r>
                        <a:rPr sz="3600">
                          <a:hlinkClick r:id="rId31"/>
                        </a:rPr>
                        <a:t>CWE-1061</a:t>
                      </a:r>
                    </a:p>
                  </a:txBody>
                  <a:tcPr/>
                </a:tc>
                <a:tc>
                  <a:txBody>
                    <a:bodyPr/>
                    <a:lstStyle/>
                    <a:p>
                      <a:r>
                        <a:rPr sz="3600">
                          <a:highlight>
                            <a:schemeClr val="accent1"/>
                          </a:highlight>
                        </a:rPr>
                        <a:t>Insufficient Encapsulation</a:t>
                      </a:r>
                    </a:p>
                  </a:txBody>
                  <a:tcPr/>
                </a:tc>
                <a:tc>
                  <a:txBody>
                    <a:bodyPr/>
                    <a:lstStyle/>
                    <a:p>
                      <a:r>
                        <a:rPr sz="3600">
                          <a:highlight>
                            <a:schemeClr val="accent1"/>
                          </a:highlight>
                        </a:rPr>
                        <a:t>The software does not sufficiently hide the internal representation and implementation details of data or methods, which might allow external components or modules to modify data unexpectedly, invoke unexpected functionality, or introduce dependencies that the programmer did not intend.</a:t>
                      </a:r>
                    </a:p>
                  </a:txBody>
                  <a:tcPr/>
                </a:tc>
                <a:extLst>
                  <a:ext uri="{0D108BD9-81ED-4DB2-BD59-A6C34878D82A}">
                    <a16:rowId xmlns:a16="http://schemas.microsoft.com/office/drawing/2014/main" val="10030"/>
                  </a:ext>
                </a:extLst>
              </a:tr>
              <a:tr h="370840">
                <a:tc>
                  <a:txBody>
                    <a:bodyPr/>
                    <a:lstStyle/>
                    <a:p>
                      <a:r>
                        <a:rPr sz="3600">
                          <a:hlinkClick r:id="rId32"/>
                        </a:rPr>
                        <a:t>CWE-1076</a:t>
                      </a:r>
                    </a:p>
                  </a:txBody>
                  <a:tcPr/>
                </a:tc>
                <a:tc>
                  <a:txBody>
                    <a:bodyPr/>
                    <a:lstStyle/>
                    <a:p>
                      <a:r>
                        <a:rPr sz="3600">
                          <a:highlight>
                            <a:schemeClr val="accent1"/>
                          </a:highlight>
                        </a:rPr>
                        <a:t>Insufficient Adherence to Expected Conventions</a:t>
                      </a:r>
                    </a:p>
                  </a:txBody>
                  <a:tcPr/>
                </a:tc>
                <a:tc>
                  <a:txBody>
                    <a:bodyPr/>
                    <a:lstStyle/>
                    <a:p>
                      <a:r>
                        <a:rPr sz="3600">
                          <a:highlight>
                            <a:schemeClr val="accent1"/>
                          </a:highlight>
                        </a:rPr>
                        <a:t>The product's architecture, source code, design, documentation,
					or other artifact does not follow required conventions.</a:t>
                      </a:r>
                    </a:p>
                  </a:txBody>
                  <a:tcPr/>
                </a:tc>
                <a:extLst>
                  <a:ext uri="{0D108BD9-81ED-4DB2-BD59-A6C34878D82A}">
                    <a16:rowId xmlns:a16="http://schemas.microsoft.com/office/drawing/2014/main" val="10031"/>
                  </a:ext>
                </a:extLst>
              </a:tr>
              <a:tr h="370840">
                <a:tc>
                  <a:txBody>
                    <a:bodyPr/>
                    <a:lstStyle/>
                    <a:p>
                      <a:r>
                        <a:rPr sz="3600">
                          <a:hlinkClick r:id="rId33"/>
                        </a:rPr>
                        <a:t>CWE-1093</a:t>
                      </a:r>
                    </a:p>
                  </a:txBody>
                  <a:tcPr/>
                </a:tc>
                <a:tc>
                  <a:txBody>
                    <a:bodyPr/>
                    <a:lstStyle/>
                    <a:p>
                      <a:r>
                        <a:rPr sz="3600">
                          <a:highlight>
                            <a:schemeClr val="accent1"/>
                          </a:highlight>
                        </a:rPr>
                        <a:t>Excessively Complex Data Representation</a:t>
                      </a:r>
                    </a:p>
                  </a:txBody>
                  <a:tcPr/>
                </a:tc>
                <a:tc>
                  <a:txBody>
                    <a:bodyPr/>
                    <a:lstStyle/>
                    <a:p>
                      <a:r>
                        <a:rPr sz="3600">
                          <a:highlight>
                            <a:schemeClr val="accent1"/>
                          </a:highlight>
                        </a:rPr>
                        <a:t>The software uses an unnecessarily complex internal representation for its data structures or interrelationships between those structures.</a:t>
                      </a:r>
                    </a:p>
                  </a:txBody>
                  <a:tcPr/>
                </a:tc>
                <a:extLst>
                  <a:ext uri="{0D108BD9-81ED-4DB2-BD59-A6C34878D82A}">
                    <a16:rowId xmlns:a16="http://schemas.microsoft.com/office/drawing/2014/main" val="10032"/>
                  </a:ext>
                </a:extLst>
              </a:tr>
              <a:tr h="370840">
                <a:tc>
                  <a:txBody>
                    <a:bodyPr/>
                    <a:lstStyle/>
                    <a:p>
                      <a:r>
                        <a:rPr sz="3600">
                          <a:hlinkClick r:id="rId34"/>
                        </a:rPr>
                        <a:t>CWE-758</a:t>
                      </a:r>
                    </a:p>
                  </a:txBody>
                  <a:tcPr/>
                </a:tc>
                <a:tc>
                  <a:txBody>
                    <a:bodyPr/>
                    <a:lstStyle/>
                    <a:p>
                      <a:r>
                        <a:rPr sz="3600">
                          <a:highlight>
                            <a:schemeClr val="accent1"/>
                          </a:highlight>
                        </a:rPr>
                        <a:t>Reliance on Undefined, Unspecified, or Implementation-Defined Behavior</a:t>
                      </a:r>
                    </a:p>
                  </a:txBody>
                  <a:tcPr/>
                </a:tc>
                <a:tc>
                  <a:txBody>
                    <a:bodyPr/>
                    <a:lstStyle/>
                    <a:p>
                      <a:r>
                        <a:rPr sz="3600">
                          <a:highlight>
                            <a:schemeClr val="accent1"/>
                          </a:highlight>
                        </a:rPr>
                        <a:t>The software uses an API function, data structure, or other entity in a way that relies on properties that are not always guaranteed to hold for that entity.</a:t>
                      </a:r>
                    </a:p>
                  </a:txBody>
                  <a:tcPr/>
                </a:tc>
                <a:extLst>
                  <a:ext uri="{0D108BD9-81ED-4DB2-BD59-A6C34878D82A}">
                    <a16:rowId xmlns:a16="http://schemas.microsoft.com/office/drawing/2014/main" val="10033"/>
                  </a:ext>
                </a:extLst>
              </a:tr>
              <a:tr h="370840">
                <a:tc>
                  <a:txBody>
                    <a:bodyPr/>
                    <a:lstStyle/>
                    <a:p>
                      <a:r>
                        <a:rPr sz="3600">
                          <a:hlinkClick r:id="rId35"/>
                        </a:rPr>
                        <a:t>CWE-374</a:t>
                      </a:r>
                    </a:p>
                  </a:txBody>
                  <a:tcPr/>
                </a:tc>
                <a:tc>
                  <a:txBody>
                    <a:bodyPr/>
                    <a:lstStyle/>
                    <a:p>
                      <a:r>
                        <a:rPr sz="3600">
                          <a:highlight>
                            <a:schemeClr val="accent1"/>
                          </a:highlight>
                        </a:rPr>
                        <a:t>Passing Mutable Objects to an Untrusted Method</a:t>
                      </a:r>
                    </a:p>
                  </a:txBody>
                  <a:tcPr/>
                </a:tc>
                <a:tc>
                  <a:txBody>
                    <a:bodyPr/>
                    <a:lstStyle/>
                    <a:p>
                      <a:r>
                        <a:rPr sz="3600">
                          <a:highlight>
                            <a:schemeClr val="accent1"/>
                          </a:highlight>
                        </a:rPr>
                        <a:t>The program sends non-cloned mutable data as an argument to a method or function.</a:t>
                      </a:r>
                    </a:p>
                  </a:txBody>
                  <a:tcPr/>
                </a:tc>
                <a:extLst>
                  <a:ext uri="{0D108BD9-81ED-4DB2-BD59-A6C34878D82A}">
                    <a16:rowId xmlns:a16="http://schemas.microsoft.com/office/drawing/2014/main" val="10034"/>
                  </a:ext>
                </a:extLst>
              </a:tr>
              <a:tr h="370840">
                <a:tc>
                  <a:txBody>
                    <a:bodyPr/>
                    <a:lstStyle/>
                    <a:p>
                      <a:r>
                        <a:rPr sz="3600">
                          <a:hlinkClick r:id="rId36"/>
                        </a:rPr>
                        <a:t>CWE-375</a:t>
                      </a:r>
                    </a:p>
                  </a:txBody>
                  <a:tcPr/>
                </a:tc>
                <a:tc>
                  <a:txBody>
                    <a:bodyPr/>
                    <a:lstStyle/>
                    <a:p>
                      <a:r>
                        <a:rPr sz="3600">
                          <a:highlight>
                            <a:schemeClr val="accent1"/>
                          </a:highlight>
                        </a:rPr>
                        <a:t>Returning a Mutable Object to an Untrusted Caller</a:t>
                      </a:r>
                    </a:p>
                  </a:txBody>
                  <a:tcPr/>
                </a:tc>
                <a:tc>
                  <a:txBody>
                    <a:bodyPr/>
                    <a:lstStyle/>
                    <a:p>
                      <a:r>
                        <a:rPr sz="3600">
                          <a:highlight>
                            <a:schemeClr val="accent1"/>
                          </a:highlight>
                        </a:rPr>
                        <a:t>Sending non-cloned mutable data as a return value may result in that data being altered or deleted by the calling function.</a:t>
                      </a:r>
                    </a:p>
                  </a:txBody>
                  <a:tcPr/>
                </a:tc>
                <a:extLst>
                  <a:ext uri="{0D108BD9-81ED-4DB2-BD59-A6C34878D82A}">
                    <a16:rowId xmlns:a16="http://schemas.microsoft.com/office/drawing/2014/main" val="10035"/>
                  </a:ext>
                </a:extLst>
              </a:tr>
              <a:tr h="370840">
                <a:tc>
                  <a:txBody>
                    <a:bodyPr/>
                    <a:lstStyle/>
                    <a:p>
                      <a:r>
                        <a:rPr sz="3600">
                          <a:hlinkClick r:id="rId37"/>
                        </a:rPr>
                        <a:t>CWE-491</a:t>
                      </a:r>
                    </a:p>
                  </a:txBody>
                  <a:tcPr/>
                </a:tc>
                <a:tc>
                  <a:txBody>
                    <a:bodyPr/>
                    <a:lstStyle/>
                    <a:p>
                      <a:r>
                        <a:rPr sz="3600">
                          <a:highlight>
                            <a:schemeClr val="accent1"/>
                          </a:highlight>
                        </a:rPr>
                        <a:t>Public cloneable() Method Without Final ('Object Hijack')</a:t>
                      </a:r>
                    </a:p>
                  </a:txBody>
                  <a:tcPr/>
                </a:tc>
                <a:tc>
                  <a:txBody>
                    <a:bodyPr/>
                    <a:lstStyle/>
                    <a:p>
                      <a:r>
                        <a:rPr sz="3600">
                          <a:highlight>
                            <a:schemeClr val="accent1"/>
                          </a:highlight>
                        </a:rPr>
                        <a:t>A class has a cloneable() method that is not declared final, which allows an object to be created without calling the constructor. This can cause the object to be in an unexpected state.</a:t>
                      </a:r>
                    </a:p>
                  </a:txBody>
                  <a:tcPr/>
                </a:tc>
                <a:extLst>
                  <a:ext uri="{0D108BD9-81ED-4DB2-BD59-A6C34878D82A}">
                    <a16:rowId xmlns:a16="http://schemas.microsoft.com/office/drawing/2014/main" val="10036"/>
                  </a:ext>
                </a:extLst>
              </a:tr>
              <a:tr h="370840">
                <a:tc>
                  <a:txBody>
                    <a:bodyPr/>
                    <a:lstStyle/>
                    <a:p>
                      <a:r>
                        <a:rPr sz="3600">
                          <a:hlinkClick r:id="rId38"/>
                        </a:rPr>
                        <a:t>CWE-492</a:t>
                      </a:r>
                    </a:p>
                  </a:txBody>
                  <a:tcPr/>
                </a:tc>
                <a:tc>
                  <a:txBody>
                    <a:bodyPr/>
                    <a:lstStyle/>
                    <a:p>
                      <a:r>
                        <a:rPr sz="3600">
                          <a:highlight>
                            <a:schemeClr val="accent1"/>
                          </a:highlight>
                        </a:rPr>
                        <a:t>Use of Inner Class Containing Sensitive Data</a:t>
                      </a:r>
                    </a:p>
                  </a:txBody>
                  <a:tcPr/>
                </a:tc>
                <a:tc>
                  <a:txBody>
                    <a:bodyPr/>
                    <a:lstStyle/>
                    <a:p>
                      <a:r>
                        <a:rPr sz="3600">
                          <a:highlight>
                            <a:schemeClr val="accent1"/>
                          </a:highlight>
                        </a:rPr>
                        <a:t>Inner classes are translated into classes that are accessible at package scope and may expose code that the programmer intended to keep private to attackers.</a:t>
                      </a:r>
                    </a:p>
                  </a:txBody>
                  <a:tcPr/>
                </a:tc>
                <a:extLst>
                  <a:ext uri="{0D108BD9-81ED-4DB2-BD59-A6C34878D82A}">
                    <a16:rowId xmlns:a16="http://schemas.microsoft.com/office/drawing/2014/main" val="10037"/>
                  </a:ext>
                </a:extLst>
              </a:tr>
              <a:tr h="370840">
                <a:tc>
                  <a:txBody>
                    <a:bodyPr/>
                    <a:lstStyle/>
                    <a:p>
                      <a:r>
                        <a:rPr sz="3600">
                          <a:hlinkClick r:id="rId39"/>
                        </a:rPr>
                        <a:t>CWE-493</a:t>
                      </a:r>
                    </a:p>
                  </a:txBody>
                  <a:tcPr/>
                </a:tc>
                <a:tc>
                  <a:txBody>
                    <a:bodyPr/>
                    <a:lstStyle/>
                    <a:p>
                      <a:r>
                        <a:rPr sz="3600">
                          <a:highlight>
                            <a:schemeClr val="accent1"/>
                          </a:highlight>
                        </a:rPr>
                        <a:t>Critical Public Variable Without Final Modifier</a:t>
                      </a:r>
                    </a:p>
                  </a:txBody>
                  <a:tcPr/>
                </a:tc>
                <a:tc>
                  <a:txBody>
                    <a:bodyPr/>
                    <a:lstStyle/>
                    <a:p>
                      <a:r>
                        <a:rPr sz="3600">
                          <a:highlight>
                            <a:schemeClr val="accent1"/>
                          </a:highlight>
                        </a:rPr>
                        <a:t>The product has a critical public variable that is not final, which allows the variable to be modified to contain unexpected values.</a:t>
                      </a:r>
                    </a:p>
                  </a:txBody>
                  <a:tcPr/>
                </a:tc>
                <a:extLst>
                  <a:ext uri="{0D108BD9-81ED-4DB2-BD59-A6C34878D82A}">
                    <a16:rowId xmlns:a16="http://schemas.microsoft.com/office/drawing/2014/main" val="10038"/>
                  </a:ext>
                </a:extLst>
              </a:tr>
              <a:tr h="370840">
                <a:tc>
                  <a:txBody>
                    <a:bodyPr/>
                    <a:lstStyle/>
                    <a:p>
                      <a:r>
                        <a:rPr sz="3600">
                          <a:hlinkClick r:id="rId40"/>
                        </a:rPr>
                        <a:t>CWE-498</a:t>
                      </a:r>
                    </a:p>
                  </a:txBody>
                  <a:tcPr/>
                </a:tc>
                <a:tc>
                  <a:txBody>
                    <a:bodyPr/>
                    <a:lstStyle/>
                    <a:p>
                      <a:r>
                        <a:rPr sz="3600">
                          <a:highlight>
                            <a:schemeClr val="accent1"/>
                          </a:highlight>
                        </a:rPr>
                        <a:t>Cloneable Class Containing Sensitive Information</a:t>
                      </a:r>
                    </a:p>
                  </a:txBody>
                  <a:tcPr/>
                </a:tc>
                <a:tc>
                  <a:txBody>
                    <a:bodyPr/>
                    <a:lstStyle/>
                    <a:p>
                      <a:r>
                        <a:rPr sz="3600">
                          <a:highlight>
                            <a:schemeClr val="accent1"/>
                          </a:highlight>
                        </a:rPr>
                        <a:t>The code contains a class with sensitive data, but the class is cloneable. The data can then be accessed by cloning the class.</a:t>
                      </a:r>
                    </a:p>
                  </a:txBody>
                  <a:tcPr/>
                </a:tc>
                <a:extLst>
                  <a:ext uri="{0D108BD9-81ED-4DB2-BD59-A6C34878D82A}">
                    <a16:rowId xmlns:a16="http://schemas.microsoft.com/office/drawing/2014/main" val="10039"/>
                  </a:ext>
                </a:extLst>
              </a:tr>
              <a:tr h="370840">
                <a:tc>
                  <a:txBody>
                    <a:bodyPr/>
                    <a:lstStyle/>
                    <a:p>
                      <a:r>
                        <a:rPr sz="3600">
                          <a:hlinkClick r:id="rId41"/>
                        </a:rPr>
                        <a:t>CWE-499</a:t>
                      </a:r>
                    </a:p>
                  </a:txBody>
                  <a:tcPr/>
                </a:tc>
                <a:tc>
                  <a:txBody>
                    <a:bodyPr/>
                    <a:lstStyle/>
                    <a:p>
                      <a:r>
                        <a:rPr sz="3600">
                          <a:highlight>
                            <a:schemeClr val="accent1"/>
                          </a:highlight>
                        </a:rPr>
                        <a:t>Serializable Class Containing Sensitive Data</a:t>
                      </a:r>
                    </a:p>
                  </a:txBody>
                  <a:tcPr/>
                </a:tc>
                <a:tc>
                  <a:txBody>
                    <a:bodyPr/>
                    <a:lstStyle/>
                    <a:p>
                      <a:r>
                        <a:rPr sz="3600">
                          <a:highlight>
                            <a:schemeClr val="accent1"/>
                          </a:highlight>
                        </a:rPr>
                        <a:t>The code contains a class with sensitive data, but the class does not explicitly deny serialization. The data can be accessed by serializing the class through another class.</a:t>
                      </a:r>
                    </a:p>
                  </a:txBody>
                  <a:tcPr/>
                </a:tc>
                <a:extLst>
                  <a:ext uri="{0D108BD9-81ED-4DB2-BD59-A6C34878D82A}">
                    <a16:rowId xmlns:a16="http://schemas.microsoft.com/office/drawing/2014/main" val="10040"/>
                  </a:ext>
                </a:extLst>
              </a:tr>
              <a:tr h="370840">
                <a:tc>
                  <a:txBody>
                    <a:bodyPr/>
                    <a:lstStyle/>
                    <a:p>
                      <a:r>
                        <a:rPr sz="3600">
                          <a:hlinkClick r:id="rId42"/>
                        </a:rPr>
                        <a:t>CWE-582</a:t>
                      </a:r>
                    </a:p>
                  </a:txBody>
                  <a:tcPr/>
                </a:tc>
                <a:tc>
                  <a:txBody>
                    <a:bodyPr/>
                    <a:lstStyle/>
                    <a:p>
                      <a:r>
                        <a:rPr sz="3600">
                          <a:highlight>
                            <a:schemeClr val="accent1"/>
                          </a:highlight>
                        </a:rPr>
                        <a:t>Array Declared Public, Final, and Static</a:t>
                      </a:r>
                    </a:p>
                  </a:txBody>
                  <a:tcPr/>
                </a:tc>
                <a:tc>
                  <a:txBody>
                    <a:bodyPr/>
                    <a:lstStyle/>
                    <a:p>
                      <a:r>
                        <a:rPr sz="3600">
                          <a:highlight>
                            <a:schemeClr val="accent1"/>
                          </a:highlight>
                        </a:rPr>
                        <a:t>The program declares an array public, final, and static, which is not sufficient to prevent the array's contents from being modified.</a:t>
                      </a:r>
                    </a:p>
                  </a:txBody>
                  <a:tcPr/>
                </a:tc>
                <a:extLst>
                  <a:ext uri="{0D108BD9-81ED-4DB2-BD59-A6C34878D82A}">
                    <a16:rowId xmlns:a16="http://schemas.microsoft.com/office/drawing/2014/main" val="10041"/>
                  </a:ext>
                </a:extLst>
              </a:tr>
              <a:tr h="370840">
                <a:tc>
                  <a:txBody>
                    <a:bodyPr/>
                    <a:lstStyle/>
                    <a:p>
                      <a:r>
                        <a:rPr sz="3600">
                          <a:hlinkClick r:id="rId43"/>
                        </a:rPr>
                        <a:t>CWE-583</a:t>
                      </a:r>
                    </a:p>
                  </a:txBody>
                  <a:tcPr/>
                </a:tc>
                <a:tc>
                  <a:txBody>
                    <a:bodyPr/>
                    <a:lstStyle/>
                    <a:p>
                      <a:r>
                        <a:rPr sz="3600">
                          <a:highlight>
                            <a:schemeClr val="accent1"/>
                          </a:highlight>
                        </a:rPr>
                        <a:t>finalize() Method Declared Public</a:t>
                      </a:r>
                    </a:p>
                  </a:txBody>
                  <a:tcPr/>
                </a:tc>
                <a:tc>
                  <a:txBody>
                    <a:bodyPr/>
                    <a:lstStyle/>
                    <a:p>
                      <a:r>
                        <a:rPr sz="3600">
                          <a:highlight>
                            <a:schemeClr val="accent1"/>
                          </a:highlight>
                        </a:rPr>
                        <a:t>The program violates secure coding principles for mobile code by declaring a finalize() method public.</a:t>
                      </a:r>
                    </a:p>
                  </a:txBody>
                  <a:tcPr/>
                </a:tc>
                <a:extLst>
                  <a:ext uri="{0D108BD9-81ED-4DB2-BD59-A6C34878D82A}">
                    <a16:rowId xmlns:a16="http://schemas.microsoft.com/office/drawing/2014/main" val="10042"/>
                  </a:ext>
                </a:extLst>
              </a:tr>
              <a:tr h="370840">
                <a:tc>
                  <a:txBody>
                    <a:bodyPr/>
                    <a:lstStyle/>
                    <a:p>
                      <a:r>
                        <a:rPr sz="3600">
                          <a:hlinkClick r:id="rId44"/>
                        </a:rPr>
                        <a:t>CWE-608</a:t>
                      </a:r>
                    </a:p>
                  </a:txBody>
                  <a:tcPr/>
                </a:tc>
                <a:tc>
                  <a:txBody>
                    <a:bodyPr/>
                    <a:lstStyle/>
                    <a:p>
                      <a:r>
                        <a:rPr sz="3600">
                          <a:highlight>
                            <a:schemeClr val="accent1"/>
                          </a:highlight>
                        </a:rPr>
                        <a:t>Struts: Non-private Field in ActionForm Class</a:t>
                      </a:r>
                    </a:p>
                  </a:txBody>
                  <a:tcPr/>
                </a:tc>
                <a:tc>
                  <a:txBody>
                    <a:bodyPr/>
                    <a:lstStyle/>
                    <a:p>
                      <a:r>
                        <a:rPr sz="3600">
                          <a:highlight>
                            <a:schemeClr val="accent1"/>
                          </a:highlight>
                        </a:rPr>
                        <a:t>An ActionForm class contains a field that has not been declared private, which can be accessed without using a setter or getter.</a:t>
                      </a:r>
                    </a:p>
                  </a:txBody>
                  <a:tcPr/>
                </a:tc>
                <a:extLst>
                  <a:ext uri="{0D108BD9-81ED-4DB2-BD59-A6C34878D82A}">
                    <a16:rowId xmlns:a16="http://schemas.microsoft.com/office/drawing/2014/main" val="10043"/>
                  </a:ext>
                </a:extLst>
              </a:tr>
              <a:tr h="370840">
                <a:tc>
                  <a:txBody>
                    <a:bodyPr/>
                    <a:lstStyle/>
                    <a:p>
                      <a:r>
                        <a:rPr sz="3600">
                          <a:hlinkClick r:id="rId45"/>
                        </a:rPr>
                        <a:t>CWE-767</a:t>
                      </a:r>
                    </a:p>
                  </a:txBody>
                  <a:tcPr/>
                </a:tc>
                <a:tc>
                  <a:txBody>
                    <a:bodyPr/>
                    <a:lstStyle/>
                    <a:p>
                      <a:r>
                        <a:rPr sz="3600">
                          <a:highlight>
                            <a:schemeClr val="accent1"/>
                          </a:highlight>
                        </a:rPr>
                        <a:t>Access to Critical Private Variable via Public Method</a:t>
                      </a:r>
                    </a:p>
                  </a:txBody>
                  <a:tcPr/>
                </a:tc>
                <a:tc>
                  <a:txBody>
                    <a:bodyPr/>
                    <a:lstStyle/>
                    <a:p>
                      <a:r>
                        <a:rPr sz="3600">
                          <a:highlight>
                            <a:schemeClr val="accent1"/>
                          </a:highlight>
                        </a:rPr>
                        <a:t>The software defines a public method that reads or modifies a private variable.</a:t>
                      </a:r>
                    </a:p>
                  </a:txBody>
                  <a:tcPr/>
                </a:tc>
                <a:extLst>
                  <a:ext uri="{0D108BD9-81ED-4DB2-BD59-A6C34878D82A}">
                    <a16:rowId xmlns:a16="http://schemas.microsoft.com/office/drawing/2014/main" val="10044"/>
                  </a:ext>
                </a:extLst>
              </a:tr>
              <a:tr h="370840">
                <a:tc>
                  <a:txBody>
                    <a:bodyPr/>
                    <a:lstStyle/>
                    <a:p>
                      <a:r>
                        <a:rPr sz="3600">
                          <a:hlinkClick r:id="rId46"/>
                        </a:rPr>
                        <a:t>CWE-681</a:t>
                      </a:r>
                    </a:p>
                  </a:txBody>
                  <a:tcPr/>
                </a:tc>
                <a:tc>
                  <a:txBody>
                    <a:bodyPr/>
                    <a:lstStyle/>
                    <a:p>
                      <a:r>
                        <a:rPr sz="3600">
                          <a:highlight>
                            <a:schemeClr val="accent1"/>
                          </a:highlight>
                        </a:rPr>
                        <a:t>Incorrect Conversion between Numeric Types</a:t>
                      </a:r>
                    </a:p>
                  </a:txBody>
                  <a:tcPr/>
                </a:tc>
                <a:tc>
                  <a:txBody>
                    <a:bodyPr/>
                    <a:lstStyle/>
                    <a:p>
                      <a:r>
                        <a:rPr sz="3600">
                          <a:highlight>
                            <a:schemeClr val="accent1"/>
                          </a:highlight>
                        </a:rPr>
                        <a:t>When converting from one data type to another, such as long to integer, data can be omitted or translated in a way that produces unexpected values. If the resulting values are used in a sensitive context, then dangerous behaviors may occur.</a:t>
                      </a:r>
                    </a:p>
                  </a:txBody>
                  <a:tcPr/>
                </a:tc>
                <a:extLst>
                  <a:ext uri="{0D108BD9-81ED-4DB2-BD59-A6C34878D82A}">
                    <a16:rowId xmlns:a16="http://schemas.microsoft.com/office/drawing/2014/main" val="10045"/>
                  </a:ext>
                </a:extLst>
              </a:tr>
              <a:tr h="370840">
                <a:tc>
                  <a:txBody>
                    <a:bodyPr/>
                    <a:lstStyle/>
                    <a:p>
                      <a:r>
                        <a:rPr sz="3600">
                          <a:hlinkClick r:id="rId47"/>
                        </a:rPr>
                        <a:t>CWE-843</a:t>
                      </a:r>
                    </a:p>
                  </a:txBody>
                  <a:tcPr/>
                </a:tc>
                <a:tc>
                  <a:txBody>
                    <a:bodyPr/>
                    <a:lstStyle/>
                    <a:p>
                      <a:r>
                        <a:rPr sz="3600">
                          <a:highlight>
                            <a:schemeClr val="accent1"/>
                          </a:highlight>
                        </a:rPr>
                        <a:t>Access of Resource Using Incompatible Type ('Type Confusion')</a:t>
                      </a:r>
                    </a:p>
                  </a:txBody>
                  <a:tcPr/>
                </a:tc>
                <a:tc>
                  <a:txBody>
                    <a:bodyPr/>
                    <a:lstStyle/>
                    <a:p>
                      <a:r>
                        <a:rPr sz="3600">
                          <a:highlight>
                            <a:schemeClr val="accent1"/>
                          </a:highlight>
                        </a:rPr>
                        <a:t>The program allocates or initializes a resource such as a pointer, object, or variable using one type, but it later accesses that resource using a type that is incompatible with the original type.</a:t>
                      </a:r>
                    </a:p>
                  </a:txBody>
                  <a:tcPr/>
                </a:tc>
                <a:extLst>
                  <a:ext uri="{0D108BD9-81ED-4DB2-BD59-A6C34878D82A}">
                    <a16:rowId xmlns:a16="http://schemas.microsoft.com/office/drawing/2014/main" val="10046"/>
                  </a:ext>
                </a:extLst>
              </a:tr>
              <a:tr h="370840">
                <a:tc>
                  <a:txBody>
                    <a:bodyPr/>
                    <a:lstStyle/>
                    <a:p>
                      <a:r>
                        <a:rPr sz="3600">
                          <a:hlinkClick r:id="rId48"/>
                        </a:rPr>
                        <a:t>CWE-386</a:t>
                      </a:r>
                    </a:p>
                  </a:txBody>
                  <a:tcPr/>
                </a:tc>
                <a:tc>
                  <a:txBody>
                    <a:bodyPr/>
                    <a:lstStyle/>
                    <a:p>
                      <a:r>
                        <a:rPr sz="3600">
                          <a:highlight>
                            <a:schemeClr val="accent1"/>
                          </a:highlight>
                        </a:rPr>
                        <a:t>Symbolic Name not Mapping to Correct Object</a:t>
                      </a:r>
                    </a:p>
                  </a:txBody>
                  <a:tcPr/>
                </a:tc>
                <a:tc>
                  <a:txBody>
                    <a:bodyPr/>
                    <a:lstStyle/>
                    <a:p>
                      <a:r>
                        <a:rPr sz="3600">
                          <a:highlight>
                            <a:schemeClr val="accent1"/>
                          </a:highlight>
                        </a:rPr>
                        <a:t>A constant symbolic reference to an object is used, even though the reference can resolve to a different object over time.</a:t>
                      </a:r>
                    </a:p>
                  </a:txBody>
                  <a:tcPr/>
                </a:tc>
                <a:extLst>
                  <a:ext uri="{0D108BD9-81ED-4DB2-BD59-A6C34878D82A}">
                    <a16:rowId xmlns:a16="http://schemas.microsoft.com/office/drawing/2014/main" val="10047"/>
                  </a:ext>
                </a:extLst>
              </a:tr>
              <a:tr h="370840">
                <a:tc>
                  <a:txBody>
                    <a:bodyPr/>
                    <a:lstStyle/>
                    <a:p>
                      <a:r>
                        <a:rPr sz="3600">
                          <a:hlinkClick r:id="rId49"/>
                        </a:rPr>
                        <a:t>CWE-486</a:t>
                      </a:r>
                    </a:p>
                  </a:txBody>
                  <a:tcPr/>
                </a:tc>
                <a:tc>
                  <a:txBody>
                    <a:bodyPr/>
                    <a:lstStyle/>
                    <a:p>
                      <a:r>
                        <a:rPr sz="3600">
                          <a:highlight>
                            <a:schemeClr val="accent1"/>
                          </a:highlight>
                        </a:rPr>
                        <a:t>Comparison of Classes by Name</a:t>
                      </a:r>
                    </a:p>
                  </a:txBody>
                  <a:tcPr/>
                </a:tc>
                <a:tc>
                  <a:txBody>
                    <a:bodyPr/>
                    <a:lstStyle/>
                    <a:p>
                      <a:r>
                        <a:rPr sz="3600">
                          <a:highlight>
                            <a:schemeClr val="accent1"/>
                          </a:highlight>
                        </a:rPr>
                        <a:t>The program compares classes by name, which can cause it to use the wrong class when multiple classes can have the same name.</a:t>
                      </a:r>
                    </a:p>
                  </a:txBody>
                  <a:tcPr/>
                </a:tc>
                <a:extLst>
                  <a:ext uri="{0D108BD9-81ED-4DB2-BD59-A6C34878D82A}">
                    <a16:rowId xmlns:a16="http://schemas.microsoft.com/office/drawing/2014/main" val="10048"/>
                  </a:ext>
                </a:extLst>
              </a:tr>
              <a:tr h="370840">
                <a:tc>
                  <a:txBody>
                    <a:bodyPr/>
                    <a:lstStyle/>
                    <a:p>
                      <a:r>
                        <a:rPr sz="3600">
                          <a:hlinkClick r:id="rId50"/>
                        </a:rPr>
                        <a:t>CWE-595</a:t>
                      </a:r>
                    </a:p>
                  </a:txBody>
                  <a:tcPr/>
                </a:tc>
                <a:tc>
                  <a:txBody>
                    <a:bodyPr/>
                    <a:lstStyle/>
                    <a:p>
                      <a:r>
                        <a:rPr sz="3600">
                          <a:highlight>
                            <a:schemeClr val="accent1"/>
                          </a:highlight>
                        </a:rPr>
                        <a:t>Comparison of Object References Instead of Object Contents</a:t>
                      </a:r>
                    </a:p>
                  </a:txBody>
                  <a:tcPr/>
                </a:tc>
                <a:tc>
                  <a:txBody>
                    <a:bodyPr/>
                    <a:lstStyle/>
                    <a:p>
                      <a:r>
                        <a:rPr sz="3600">
                          <a:highlight>
                            <a:schemeClr val="accent1"/>
                          </a:highlight>
                        </a:rPr>
                        <a:t>The program compares object references instead of the contents of the objects themselves, preventing it from detecting equivalent objects.</a:t>
                      </a:r>
                    </a:p>
                  </a:txBody>
                  <a:tcPr/>
                </a:tc>
                <a:extLst>
                  <a:ext uri="{0D108BD9-81ED-4DB2-BD59-A6C34878D82A}">
                    <a16:rowId xmlns:a16="http://schemas.microsoft.com/office/drawing/2014/main" val="10049"/>
                  </a:ext>
                </a:extLst>
              </a:tr>
              <a:tr h="370840">
                <a:tc>
                  <a:txBody>
                    <a:bodyPr/>
                    <a:lstStyle/>
                    <a:p>
                      <a:r>
                        <a:rPr sz="3600">
                          <a:hlinkClick r:id="rId51"/>
                        </a:rPr>
                        <a:t>CWE-1054</a:t>
                      </a:r>
                    </a:p>
                  </a:txBody>
                  <a:tcPr/>
                </a:tc>
                <a:tc>
                  <a:txBody>
                    <a:bodyPr/>
                    <a:lstStyle/>
                    <a:p>
                      <a:r>
                        <a:rPr sz="3600">
                          <a:highlight>
                            <a:schemeClr val="accent1"/>
                          </a:highlight>
                        </a:rPr>
                        <a:t>Invocation of a Control Element at an Unnecessarily Deep Horizontal Layer</a:t>
                      </a:r>
                    </a:p>
                  </a:txBody>
                  <a:tcPr/>
                </a:tc>
                <a:tc>
                  <a:txBody>
                    <a:bodyPr/>
                    <a:lstStyle/>
                    <a:p>
                      <a:r>
                        <a:rPr sz="3600">
                          <a:highlight>
                            <a:schemeClr val="accent1"/>
                          </a:highlight>
                        </a:rPr>
                        <a:t>The code at one architectural layer invokes code that resides
					at a deeper layer than the adjacent layer, i.e., the invocation skips at least one
					layer, and the invoked code is not part of a vertical utility layer that can be referenced from any horizontal layer.</a:t>
                      </a:r>
                    </a:p>
                  </a:txBody>
                  <a:tcPr/>
                </a:tc>
                <a:extLst>
                  <a:ext uri="{0D108BD9-81ED-4DB2-BD59-A6C34878D82A}">
                    <a16:rowId xmlns:a16="http://schemas.microsoft.com/office/drawing/2014/main" val="10050"/>
                  </a:ext>
                </a:extLst>
              </a:tr>
              <a:tr h="370840">
                <a:tc>
                  <a:txBody>
                    <a:bodyPr/>
                    <a:lstStyle/>
                    <a:p>
                      <a:r>
                        <a:rPr sz="3600">
                          <a:hlinkClick r:id="rId52"/>
                        </a:rPr>
                        <a:t>CWE-1057</a:t>
                      </a:r>
                    </a:p>
                  </a:txBody>
                  <a:tcPr/>
                </a:tc>
                <a:tc>
                  <a:txBody>
                    <a:bodyPr/>
                    <a:lstStyle/>
                    <a:p>
                      <a:r>
                        <a:rPr sz="3600">
                          <a:highlight>
                            <a:schemeClr val="accent1"/>
                          </a:highlight>
                        </a:rPr>
                        <a:t>Data Access Operations Outside of Expected Data Manager Component</a:t>
                      </a:r>
                    </a:p>
                  </a:txBody>
                  <a:tcPr/>
                </a:tc>
                <a:tc>
                  <a:txBody>
                    <a:bodyPr/>
                    <a:lstStyle/>
                    <a:p>
                      <a:r>
                        <a:rPr sz="3600">
                          <a:highlight>
                            <a:schemeClr val="accent1"/>
                          </a:highlight>
                        </a:rPr>
                        <a:t>The software uses a dedicated, central data manager component as required by design, but it contains code that performs data-access operations that do not use this data manager.</a:t>
                      </a:r>
                    </a:p>
                  </a:txBody>
                  <a:tcPr/>
                </a:tc>
                <a:extLst>
                  <a:ext uri="{0D108BD9-81ED-4DB2-BD59-A6C34878D82A}">
                    <a16:rowId xmlns:a16="http://schemas.microsoft.com/office/drawing/2014/main" val="10051"/>
                  </a:ext>
                </a:extLst>
              </a:tr>
              <a:tr h="370840">
                <a:tc>
                  <a:txBody>
                    <a:bodyPr/>
                    <a:lstStyle/>
                    <a:p>
                      <a:r>
                        <a:rPr sz="3600">
                          <a:hlinkClick r:id="rId53"/>
                        </a:rPr>
                        <a:t>CWE-1062</a:t>
                      </a:r>
                    </a:p>
                  </a:txBody>
                  <a:tcPr/>
                </a:tc>
                <a:tc>
                  <a:txBody>
                    <a:bodyPr/>
                    <a:lstStyle/>
                    <a:p>
                      <a:r>
                        <a:rPr sz="3600">
                          <a:highlight>
                            <a:schemeClr val="accent1"/>
                          </a:highlight>
                        </a:rPr>
                        <a:t>Parent Class with References to Child Class</a:t>
                      </a:r>
                    </a:p>
                  </a:txBody>
                  <a:tcPr/>
                </a:tc>
                <a:tc>
                  <a:txBody>
                    <a:bodyPr/>
                    <a:lstStyle/>
                    <a:p>
                      <a:r>
                        <a:rPr sz="3600">
                          <a:highlight>
                            <a:schemeClr val="accent1"/>
                          </a:highlight>
                        </a:rPr>
                        <a:t>The code has a parent class that contains references to a child class, its methods, or its members.</a:t>
                      </a:r>
                    </a:p>
                  </a:txBody>
                  <a:tcPr/>
                </a:tc>
                <a:extLst>
                  <a:ext uri="{0D108BD9-81ED-4DB2-BD59-A6C34878D82A}">
                    <a16:rowId xmlns:a16="http://schemas.microsoft.com/office/drawing/2014/main" val="10052"/>
                  </a:ext>
                </a:extLst>
              </a:tr>
              <a:tr h="370840">
                <a:tc>
                  <a:txBody>
                    <a:bodyPr/>
                    <a:lstStyle/>
                    <a:p>
                      <a:r>
                        <a:rPr sz="3600">
                          <a:hlinkClick r:id="rId54"/>
                        </a:rPr>
                        <a:t>CWE-1083</a:t>
                      </a:r>
                    </a:p>
                  </a:txBody>
                  <a:tcPr/>
                </a:tc>
                <a:tc>
                  <a:txBody>
                    <a:bodyPr/>
                    <a:lstStyle/>
                    <a:p>
                      <a:r>
                        <a:rPr sz="3600">
                          <a:highlight>
                            <a:schemeClr val="accent1"/>
                          </a:highlight>
                        </a:rPr>
                        <a:t>Data Access from Outside Expected Data Manager Component</a:t>
                      </a:r>
                    </a:p>
                  </a:txBody>
                  <a:tcPr/>
                </a:tc>
                <a:tc>
                  <a:txBody>
                    <a:bodyPr/>
                    <a:lstStyle/>
                    <a:p>
                      <a:r>
                        <a:rPr sz="3600">
                          <a:highlight>
                            <a:schemeClr val="accent1"/>
                          </a:highlight>
                        </a:rPr>
                        <a:t>The software is intended to manage data access through a particular data manager component such as a relational or non-SQL database, but it contains code that performs data access operations without using that component.</a:t>
                      </a:r>
                    </a:p>
                  </a:txBody>
                  <a:tcPr/>
                </a:tc>
                <a:extLst>
                  <a:ext uri="{0D108BD9-81ED-4DB2-BD59-A6C34878D82A}">
                    <a16:rowId xmlns:a16="http://schemas.microsoft.com/office/drawing/2014/main" val="10053"/>
                  </a:ext>
                </a:extLst>
              </a:tr>
              <a:tr h="370840">
                <a:tc>
                  <a:txBody>
                    <a:bodyPr/>
                    <a:lstStyle/>
                    <a:p>
                      <a:r>
                        <a:rPr sz="3600">
                          <a:hlinkClick r:id="rId55"/>
                        </a:rPr>
                        <a:t>CWE-1090</a:t>
                      </a:r>
                    </a:p>
                  </a:txBody>
                  <a:tcPr/>
                </a:tc>
                <a:tc>
                  <a:txBody>
                    <a:bodyPr/>
                    <a:lstStyle/>
                    <a:p>
                      <a:r>
                        <a:rPr sz="3600">
                          <a:highlight>
                            <a:schemeClr val="accent1"/>
                          </a:highlight>
                        </a:rPr>
                        <a:t>Method Containing Access of a Member Element from Another Class</a:t>
                      </a:r>
                    </a:p>
                  </a:txBody>
                  <a:tcPr/>
                </a:tc>
                <a:tc>
                  <a:txBody>
                    <a:bodyPr/>
                    <a:lstStyle/>
                    <a:p>
                      <a:r>
                        <a:rPr sz="3600">
                          <a:highlight>
                            <a:schemeClr val="accent1"/>
                          </a:highlight>
                        </a:rPr>
                        <a:t>A method for a class performs an operation that directly
					accesses a member element from another class.</a:t>
                      </a:r>
                    </a:p>
                  </a:txBody>
                  <a:tcPr/>
                </a:tc>
                <a:extLst>
                  <a:ext uri="{0D108BD9-81ED-4DB2-BD59-A6C34878D82A}">
                    <a16:rowId xmlns:a16="http://schemas.microsoft.com/office/drawing/2014/main" val="10054"/>
                  </a:ext>
                </a:extLst>
              </a:tr>
              <a:tr h="370840">
                <a:tc>
                  <a:txBody>
                    <a:bodyPr/>
                    <a:lstStyle/>
                    <a:p>
                      <a:r>
                        <a:rPr sz="3600">
                          <a:hlinkClick r:id="rId56"/>
                        </a:rPr>
                        <a:t>CWE-766</a:t>
                      </a:r>
                    </a:p>
                  </a:txBody>
                  <a:tcPr/>
                </a:tc>
                <a:tc>
                  <a:txBody>
                    <a:bodyPr/>
                    <a:lstStyle/>
                    <a:p>
                      <a:r>
                        <a:rPr sz="3600">
                          <a:highlight>
                            <a:schemeClr val="accent1"/>
                          </a:highlight>
                        </a:rPr>
                        <a:t>Critical Data Element Declared Public</a:t>
                      </a:r>
                    </a:p>
                  </a:txBody>
                  <a:tcPr/>
                </a:tc>
                <a:tc>
                  <a:txBody>
                    <a:bodyPr/>
                    <a:lstStyle/>
                    <a:p>
                      <a:r>
                        <a:rPr sz="3600">
                          <a:highlight>
                            <a:schemeClr val="accent1"/>
                          </a:highlight>
                        </a:rPr>
                        <a:t>The software declares a critical variable, field, or member to be public when intended security policy requires it to be private.</a:t>
                      </a:r>
                    </a:p>
                  </a:txBody>
                  <a:tcPr/>
                </a:tc>
                <a:extLst>
                  <a:ext uri="{0D108BD9-81ED-4DB2-BD59-A6C34878D82A}">
                    <a16:rowId xmlns:a16="http://schemas.microsoft.com/office/drawing/2014/main" val="10055"/>
                  </a:ext>
                </a:extLst>
              </a:tr>
              <a:tr h="370840">
                <a:tc>
                  <a:txBody>
                    <a:bodyPr/>
                    <a:lstStyle/>
                    <a:p>
                      <a:r>
                        <a:rPr sz="3600">
                          <a:hlinkClick r:id="rId57"/>
                        </a:rPr>
                        <a:t>CWE-1045</a:t>
                      </a:r>
                    </a:p>
                  </a:txBody>
                  <a:tcPr/>
                </a:tc>
                <a:tc>
                  <a:txBody>
                    <a:bodyPr/>
                    <a:lstStyle/>
                    <a:p>
                      <a:r>
                        <a:rPr sz="3600">
                          <a:highlight>
                            <a:schemeClr val="accent1"/>
                          </a:highlight>
                        </a:rPr>
                        <a:t>Parent Class with a Virtual Destructor and a Child Class without a Virtual Destructor</a:t>
                      </a:r>
                    </a:p>
                  </a:txBody>
                  <a:tcPr/>
                </a:tc>
                <a:tc>
                  <a:txBody>
                    <a:bodyPr/>
                    <a:lstStyle/>
                    <a:p>
                      <a:r>
                        <a:rPr sz="3600">
                          <a:highlight>
                            <a:schemeClr val="accent1"/>
                          </a:highlight>
                        </a:rPr>
                        <a:t>A parent class has a virtual destructor method, but the parent has a child class that does not have a virtual destructor.</a:t>
                      </a:r>
                    </a:p>
                  </a:txBody>
                  <a:tcPr/>
                </a:tc>
                <a:extLst>
                  <a:ext uri="{0D108BD9-81ED-4DB2-BD59-A6C34878D82A}">
                    <a16:rowId xmlns:a16="http://schemas.microsoft.com/office/drawing/2014/main" val="10056"/>
                  </a:ext>
                </a:extLst>
              </a:tr>
              <a:tr h="370840">
                <a:tc>
                  <a:txBody>
                    <a:bodyPr/>
                    <a:lstStyle/>
                    <a:p>
                      <a:r>
                        <a:rPr sz="3600">
                          <a:hlinkClick r:id="rId58"/>
                        </a:rPr>
                        <a:t>CWE-1079</a:t>
                      </a:r>
                    </a:p>
                  </a:txBody>
                  <a:tcPr/>
                </a:tc>
                <a:tc>
                  <a:txBody>
                    <a:bodyPr/>
                    <a:lstStyle/>
                    <a:p>
                      <a:r>
                        <a:rPr sz="3600">
                          <a:highlight>
                            <a:schemeClr val="accent1"/>
                          </a:highlight>
                        </a:rPr>
                        <a:t>Parent Class without Virtual Destructor Method</a:t>
                      </a:r>
                    </a:p>
                  </a:txBody>
                  <a:tcPr/>
                </a:tc>
                <a:tc>
                  <a:txBody>
                    <a:bodyPr/>
                    <a:lstStyle/>
                    <a:p>
                      <a:r>
                        <a:rPr sz="3600">
                          <a:highlight>
                            <a:schemeClr val="accent1"/>
                          </a:highlight>
                        </a:rPr>
                        <a:t>A parent class contains one or more child classes, but the parent class does not have a virtual destructor method.</a:t>
                      </a:r>
                    </a:p>
                  </a:txBody>
                  <a:tcPr/>
                </a:tc>
                <a:extLst>
                  <a:ext uri="{0D108BD9-81ED-4DB2-BD59-A6C34878D82A}">
                    <a16:rowId xmlns:a16="http://schemas.microsoft.com/office/drawing/2014/main" val="10057"/>
                  </a:ext>
                </a:extLst>
              </a:tr>
              <a:tr h="370840">
                <a:tc>
                  <a:txBody>
                    <a:bodyPr/>
                    <a:lstStyle/>
                    <a:p>
                      <a:r>
                        <a:rPr sz="3600">
                          <a:hlinkClick r:id="rId59"/>
                        </a:rPr>
                        <a:t>CWE-1082</a:t>
                      </a:r>
                    </a:p>
                  </a:txBody>
                  <a:tcPr/>
                </a:tc>
                <a:tc>
                  <a:txBody>
                    <a:bodyPr/>
                    <a:lstStyle/>
                    <a:p>
                      <a:r>
                        <a:rPr sz="3600">
                          <a:highlight>
                            <a:schemeClr val="accent1"/>
                          </a:highlight>
                        </a:rPr>
                        <a:t>Class Instance Self Destruction Control Element</a:t>
                      </a:r>
                    </a:p>
                  </a:txBody>
                  <a:tcPr/>
                </a:tc>
                <a:tc>
                  <a:txBody>
                    <a:bodyPr/>
                    <a:lstStyle/>
                    <a:p>
                      <a:r>
                        <a:rPr sz="3600">
                          <a:highlight>
                            <a:schemeClr val="accent1"/>
                          </a:highlight>
                        </a:rPr>
                        <a:t>The code contains a class instance that calls the method or function to delete or destroy itself.</a:t>
                      </a:r>
                    </a:p>
                  </a:txBody>
                  <a:tcPr/>
                </a:tc>
                <a:extLst>
                  <a:ext uri="{0D108BD9-81ED-4DB2-BD59-A6C34878D82A}">
                    <a16:rowId xmlns:a16="http://schemas.microsoft.com/office/drawing/2014/main" val="10058"/>
                  </a:ext>
                </a:extLst>
              </a:tr>
              <a:tr h="370840">
                <a:tc>
                  <a:txBody>
                    <a:bodyPr/>
                    <a:lstStyle/>
                    <a:p>
                      <a:r>
                        <a:rPr sz="3600">
                          <a:hlinkClick r:id="rId60"/>
                        </a:rPr>
                        <a:t>CWE-1087</a:t>
                      </a:r>
                    </a:p>
                  </a:txBody>
                  <a:tcPr/>
                </a:tc>
                <a:tc>
                  <a:txBody>
                    <a:bodyPr/>
                    <a:lstStyle/>
                    <a:p>
                      <a:r>
                        <a:rPr sz="3600">
                          <a:highlight>
                            <a:schemeClr val="accent1"/>
                          </a:highlight>
                        </a:rPr>
                        <a:t>Class with Virtual Method without a Virtual Destructor</a:t>
                      </a:r>
                    </a:p>
                  </a:txBody>
                  <a:tcPr/>
                </a:tc>
                <a:tc>
                  <a:txBody>
                    <a:bodyPr/>
                    <a:lstStyle/>
                    <a:p>
                      <a:r>
                        <a:rPr sz="3600">
                          <a:highlight>
                            <a:schemeClr val="accent1"/>
                          </a:highlight>
                        </a:rPr>
                        <a:t>A class contains a virtual method, but the method does not have an associated virtual destructor.</a:t>
                      </a:r>
                    </a:p>
                  </a:txBody>
                  <a:tcPr/>
                </a:tc>
                <a:extLst>
                  <a:ext uri="{0D108BD9-81ED-4DB2-BD59-A6C34878D82A}">
                    <a16:rowId xmlns:a16="http://schemas.microsoft.com/office/drawing/2014/main" val="10059"/>
                  </a:ext>
                </a:extLst>
              </a:tr>
              <a:tr h="370840">
                <a:tc>
                  <a:txBody>
                    <a:bodyPr/>
                    <a:lstStyle/>
                    <a:p>
                      <a:r>
                        <a:rPr sz="3600">
                          <a:hlinkClick r:id="rId61"/>
                        </a:rPr>
                        <a:t>CWE-1097</a:t>
                      </a:r>
                    </a:p>
                  </a:txBody>
                  <a:tcPr/>
                </a:tc>
                <a:tc>
                  <a:txBody>
                    <a:bodyPr/>
                    <a:lstStyle/>
                    <a:p>
                      <a:r>
                        <a:rPr sz="3600">
                          <a:highlight>
                            <a:schemeClr val="accent1"/>
                          </a:highlight>
                        </a:rPr>
                        <a:t>Persistent Storable Data Element without Associated Comparison Control Element</a:t>
                      </a:r>
                    </a:p>
                  </a:txBody>
                  <a:tcPr/>
                </a:tc>
                <a:tc>
                  <a:txBody>
                    <a:bodyPr/>
                    <a:lstStyle/>
                    <a:p>
                      <a:r>
                        <a:rPr sz="3600">
                          <a:highlight>
                            <a:schemeClr val="accent1"/>
                          </a:highlight>
                        </a:rPr>
                        <a:t>The software uses a storable data element that does not have
					all of the associated functions or methods that are necessary to support
					comparison.</a:t>
                      </a:r>
                    </a:p>
                  </a:txBody>
                  <a:tcPr/>
                </a:tc>
                <a:extLst>
                  <a:ext uri="{0D108BD9-81ED-4DB2-BD59-A6C34878D82A}">
                    <a16:rowId xmlns:a16="http://schemas.microsoft.com/office/drawing/2014/main" val="10060"/>
                  </a:ext>
                </a:extLst>
              </a:tr>
              <a:tr h="370840">
                <a:tc>
                  <a:txBody>
                    <a:bodyPr/>
                    <a:lstStyle/>
                    <a:p>
                      <a:r>
                        <a:rPr sz="3600">
                          <a:hlinkClick r:id="rId62"/>
                        </a:rPr>
                        <a:t>CWE-1098</a:t>
                      </a:r>
                    </a:p>
                  </a:txBody>
                  <a:tcPr/>
                </a:tc>
                <a:tc>
                  <a:txBody>
                    <a:bodyPr/>
                    <a:lstStyle/>
                    <a:p>
                      <a:r>
                        <a:rPr sz="3600">
                          <a:highlight>
                            <a:schemeClr val="accent1"/>
                          </a:highlight>
                        </a:rPr>
                        <a:t>Data Element containing Pointer Item without Proper Copy Control Element</a:t>
                      </a:r>
                    </a:p>
                  </a:txBody>
                  <a:tcPr/>
                </a:tc>
                <a:tc>
                  <a:txBody>
                    <a:bodyPr/>
                    <a:lstStyle/>
                    <a:p>
                      <a:r>
                        <a:rPr sz="3600">
                          <a:highlight>
                            <a:schemeClr val="accent1"/>
                          </a:highlight>
                        </a:rPr>
                        <a:t>The code contains a data element with a pointer that does not have an associated copy or constructor method.</a:t>
                      </a:r>
                    </a:p>
                  </a:txBody>
                  <a:tcPr/>
                </a:tc>
                <a:extLst>
                  <a:ext uri="{0D108BD9-81ED-4DB2-BD59-A6C34878D82A}">
                    <a16:rowId xmlns:a16="http://schemas.microsoft.com/office/drawing/2014/main" val="10061"/>
                  </a:ext>
                </a:extLst>
              </a:tr>
              <a:tr h="370840">
                <a:tc>
                  <a:txBody>
                    <a:bodyPr/>
                    <a:lstStyle/>
                    <a:p>
                      <a:r>
                        <a:rPr sz="3600">
                          <a:hlinkClick r:id="rId63"/>
                        </a:rPr>
                        <a:t>CWE-1043</a:t>
                      </a:r>
                    </a:p>
                  </a:txBody>
                  <a:tcPr/>
                </a:tc>
                <a:tc>
                  <a:txBody>
                    <a:bodyPr/>
                    <a:lstStyle/>
                    <a:p>
                      <a:r>
                        <a:rPr sz="3600">
                          <a:highlight>
                            <a:schemeClr val="accent1"/>
                          </a:highlight>
                        </a:rPr>
                        <a:t>Data Element Aggregating an Excessively Large Number of Non-Primitive Elements</a:t>
                      </a:r>
                    </a:p>
                  </a:txBody>
                  <a:tcPr/>
                </a:tc>
                <a:tc>
                  <a:txBody>
                    <a:bodyPr/>
                    <a:lstStyle/>
                    <a:p>
                      <a:r>
                        <a:rPr sz="3600">
                          <a:highlight>
                            <a:schemeClr val="accent1"/>
                          </a:highlight>
                        </a:rPr>
                        <a:t>The software uses a data element that has an excessively large
					number of sub-elements with non-primitive data types such as structures or aggregated objects.</a:t>
                      </a:r>
                    </a:p>
                  </a:txBody>
                  <a:tcPr/>
                </a:tc>
                <a:extLst>
                  <a:ext uri="{0D108BD9-81ED-4DB2-BD59-A6C34878D82A}">
                    <a16:rowId xmlns:a16="http://schemas.microsoft.com/office/drawing/2014/main" val="10062"/>
                  </a:ext>
                </a:extLst>
              </a:tr>
              <a:tr h="370840">
                <a:tc>
                  <a:txBody>
                    <a:bodyPr/>
                    <a:lstStyle/>
                    <a:p>
                      <a:r>
                        <a:rPr sz="3600">
                          <a:hlinkClick r:id="rId64"/>
                        </a:rPr>
                        <a:t>CWE-1055</a:t>
                      </a:r>
                    </a:p>
                  </a:txBody>
                  <a:tcPr/>
                </a:tc>
                <a:tc>
                  <a:txBody>
                    <a:bodyPr/>
                    <a:lstStyle/>
                    <a:p>
                      <a:r>
                        <a:rPr sz="3600">
                          <a:highlight>
                            <a:schemeClr val="accent1"/>
                          </a:highlight>
                        </a:rPr>
                        <a:t>Multiple Inheritance from Concrete Classes</a:t>
                      </a:r>
                    </a:p>
                  </a:txBody>
                  <a:tcPr/>
                </a:tc>
                <a:tc>
                  <a:txBody>
                    <a:bodyPr/>
                    <a:lstStyle/>
                    <a:p>
                      <a:r>
                        <a:rPr sz="3600">
                          <a:highlight>
                            <a:schemeClr val="accent1"/>
                          </a:highlight>
                        </a:rPr>
                        <a:t>The software contains a class with inheritance from more than
					one concrete class.</a:t>
                      </a:r>
                    </a:p>
                  </a:txBody>
                  <a:tcPr/>
                </a:tc>
                <a:extLst>
                  <a:ext uri="{0D108BD9-81ED-4DB2-BD59-A6C34878D82A}">
                    <a16:rowId xmlns:a16="http://schemas.microsoft.com/office/drawing/2014/main" val="10063"/>
                  </a:ext>
                </a:extLst>
              </a:tr>
              <a:tr h="370840">
                <a:tc>
                  <a:txBody>
                    <a:bodyPr/>
                    <a:lstStyle/>
                    <a:p>
                      <a:r>
                        <a:rPr sz="3600">
                          <a:hlinkClick r:id="rId65"/>
                        </a:rPr>
                        <a:t>CWE-1074</a:t>
                      </a:r>
                    </a:p>
                  </a:txBody>
                  <a:tcPr/>
                </a:tc>
                <a:tc>
                  <a:txBody>
                    <a:bodyPr/>
                    <a:lstStyle/>
                    <a:p>
                      <a:r>
                        <a:rPr sz="3600">
                          <a:highlight>
                            <a:schemeClr val="accent1"/>
                          </a:highlight>
                        </a:rPr>
                        <a:t>Class with Excessively Deep Inheritance</a:t>
                      </a:r>
                    </a:p>
                  </a:txBody>
                  <a:tcPr/>
                </a:tc>
                <a:tc>
                  <a:txBody>
                    <a:bodyPr/>
                    <a:lstStyle/>
                    <a:p>
                      <a:r>
                        <a:rPr sz="3600">
                          <a:highlight>
                            <a:schemeClr val="accent1"/>
                          </a:highlight>
                        </a:rPr>
                        <a:t>A class has an inheritance level that is too high, i.e., it
					has a large number of parent classes.</a:t>
                      </a:r>
                    </a:p>
                  </a:txBody>
                  <a:tcPr/>
                </a:tc>
                <a:extLst>
                  <a:ext uri="{0D108BD9-81ED-4DB2-BD59-A6C34878D82A}">
                    <a16:rowId xmlns:a16="http://schemas.microsoft.com/office/drawing/2014/main" val="10064"/>
                  </a:ext>
                </a:extLst>
              </a:tr>
              <a:tr h="370840">
                <a:tc>
                  <a:txBody>
                    <a:bodyPr/>
                    <a:lstStyle/>
                    <a:p>
                      <a:r>
                        <a:rPr sz="3600">
                          <a:hlinkClick r:id="rId66"/>
                        </a:rPr>
                        <a:t>CWE-1086</a:t>
                      </a:r>
                    </a:p>
                  </a:txBody>
                  <a:tcPr/>
                </a:tc>
                <a:tc>
                  <a:txBody>
                    <a:bodyPr/>
                    <a:lstStyle/>
                    <a:p>
                      <a:r>
                        <a:rPr sz="3600">
                          <a:highlight>
                            <a:schemeClr val="accent1"/>
                          </a:highlight>
                        </a:rPr>
                        <a:t>Class with Excessive Number of Child Classes</a:t>
                      </a:r>
                    </a:p>
                  </a:txBody>
                  <a:tcPr/>
                </a:tc>
                <a:tc>
                  <a:txBody>
                    <a:bodyPr/>
                    <a:lstStyle/>
                    <a:p>
                      <a:r>
                        <a:rPr sz="3600">
                          <a:highlight>
                            <a:schemeClr val="accent1"/>
                          </a:highlight>
                        </a:rPr>
                        <a:t>A class contains an unnecessarily large number of
					children.</a:t>
                      </a:r>
                    </a:p>
                  </a:txBody>
                  <a:tcPr/>
                </a:tc>
                <a:extLst>
                  <a:ext uri="{0D108BD9-81ED-4DB2-BD59-A6C34878D82A}">
                    <a16:rowId xmlns:a16="http://schemas.microsoft.com/office/drawing/2014/main" val="10065"/>
                  </a:ext>
                </a:extLst>
              </a:tr>
              <a:tr h="370840">
                <a:tc>
                  <a:txBody>
                    <a:bodyPr/>
                    <a:lstStyle/>
                    <a:p>
                      <a:r>
                        <a:rPr sz="3600">
                          <a:hlinkClick r:id="rId67"/>
                        </a:rPr>
                        <a:t>CWE-1102</a:t>
                      </a:r>
                    </a:p>
                  </a:txBody>
                  <a:tcPr/>
                </a:tc>
                <a:tc>
                  <a:txBody>
                    <a:bodyPr/>
                    <a:lstStyle/>
                    <a:p>
                      <a:r>
                        <a:rPr sz="3600">
                          <a:highlight>
                            <a:schemeClr val="accent1"/>
                          </a:highlight>
                        </a:rPr>
                        <a:t>Reliance on Machine-Dependent Data Representation</a:t>
                      </a:r>
                    </a:p>
                  </a:txBody>
                  <a:tcPr/>
                </a:tc>
                <a:tc>
                  <a:txBody>
                    <a:bodyPr/>
                    <a:lstStyle/>
                    <a:p>
                      <a:r>
                        <a:rPr sz="3600">
                          <a:highlight>
                            <a:schemeClr val="accent1"/>
                          </a:highlight>
                        </a:rPr>
                        <a:t>The code uses a data representation that relies on low-level
					data representation or constructs that may vary across different processors,
					physical machines, OSes, or other physical components.</a:t>
                      </a:r>
                    </a:p>
                  </a:txBody>
                  <a:tcPr/>
                </a:tc>
                <a:extLst>
                  <a:ext uri="{0D108BD9-81ED-4DB2-BD59-A6C34878D82A}">
                    <a16:rowId xmlns:a16="http://schemas.microsoft.com/office/drawing/2014/main" val="10066"/>
                  </a:ext>
                </a:extLst>
              </a:tr>
              <a:tr h="370840">
                <a:tc>
                  <a:txBody>
                    <a:bodyPr/>
                    <a:lstStyle/>
                    <a:p>
                      <a:r>
                        <a:rPr sz="3600">
                          <a:hlinkClick r:id="rId68"/>
                        </a:rPr>
                        <a:t>CWE-1105</a:t>
                      </a:r>
                    </a:p>
                  </a:txBody>
                  <a:tcPr/>
                </a:tc>
                <a:tc>
                  <a:txBody>
                    <a:bodyPr/>
                    <a:lstStyle/>
                    <a:p>
                      <a:r>
                        <a:rPr sz="3600">
                          <a:highlight>
                            <a:schemeClr val="accent1"/>
                          </a:highlight>
                        </a:rPr>
                        <a:t>Insufficient Encapsulation of Machine-Dependent Functionality</a:t>
                      </a:r>
                    </a:p>
                  </a:txBody>
                  <a:tcPr/>
                </a:tc>
                <a:tc>
                  <a:txBody>
                    <a:bodyPr/>
                    <a:lstStyle/>
                    <a:p>
                      <a:r>
                        <a:rPr sz="3600">
                          <a:highlight>
                            <a:schemeClr val="accent1"/>
                          </a:highlight>
                        </a:rPr>
                        <a:t>The product or code uses machine-dependent functionality, but
					it does not sufficiently encapsulate or isolate this functionality from
					the rest of the code.</a:t>
                      </a:r>
                    </a:p>
                  </a:txBody>
                  <a:tcPr/>
                </a:tc>
                <a:extLst>
                  <a:ext uri="{0D108BD9-81ED-4DB2-BD59-A6C34878D82A}">
                    <a16:rowId xmlns:a16="http://schemas.microsoft.com/office/drawing/2014/main" val="10067"/>
                  </a:ext>
                </a:extLst>
              </a:tr>
              <a:tr h="370840">
                <a:tc>
                  <a:txBody>
                    <a:bodyPr/>
                    <a:lstStyle/>
                    <a:p>
                      <a:r>
                        <a:rPr sz="3600">
                          <a:hlinkClick r:id="rId69"/>
                        </a:rPr>
                        <a:t>CWE-588</a:t>
                      </a:r>
                    </a:p>
                  </a:txBody>
                  <a:tcPr/>
                </a:tc>
                <a:tc>
                  <a:txBody>
                    <a:bodyPr/>
                    <a:lstStyle/>
                    <a:p>
                      <a:r>
                        <a:rPr sz="3600">
                          <a:highlight>
                            <a:schemeClr val="accent1"/>
                          </a:highlight>
                        </a:rPr>
                        <a:t>Attempt to Access Child of a Non-structure Pointer</a:t>
                      </a:r>
                    </a:p>
                  </a:txBody>
                  <a:tcPr/>
                </a:tc>
                <a:tc>
                  <a:txBody>
                    <a:bodyPr/>
                    <a:lstStyle/>
                    <a:p>
                      <a:r>
                        <a:rPr sz="3600">
                          <a:highlight>
                            <a:schemeClr val="accent1"/>
                          </a:highlight>
                        </a:rPr>
                        <a:t>Casting a non-structure type to a structure type and accessing a field can lead to memory access errors or data corruption.</a:t>
                      </a:r>
                    </a:p>
                  </a:txBody>
                  <a:tcPr/>
                </a:tc>
                <a:extLst>
                  <a:ext uri="{0D108BD9-81ED-4DB2-BD59-A6C34878D82A}">
                    <a16:rowId xmlns:a16="http://schemas.microsoft.com/office/drawing/2014/main" val="10068"/>
                  </a:ext>
                </a:extLst>
              </a:tr>
              <a:tr h="370840">
                <a:tc>
                  <a:txBody>
                    <a:bodyPr/>
                    <a:lstStyle/>
                    <a:p>
                      <a:r>
                        <a:rPr sz="3600">
                          <a:hlinkClick r:id="rId70"/>
                        </a:rPr>
                        <a:t>CWE-500</a:t>
                      </a:r>
                    </a:p>
                  </a:txBody>
                  <a:tcPr/>
                </a:tc>
                <a:tc>
                  <a:txBody>
                    <a:bodyPr/>
                    <a:lstStyle/>
                    <a:p>
                      <a:r>
                        <a:rPr sz="3600">
                          <a:highlight>
                            <a:schemeClr val="accent1"/>
                          </a:highlight>
                        </a:rPr>
                        <a:t>Public Static Field Not Marked Final</a:t>
                      </a:r>
                    </a:p>
                  </a:txBody>
                  <a:tcPr/>
                </a:tc>
                <a:tc>
                  <a:txBody>
                    <a:bodyPr/>
                    <a:lstStyle/>
                    <a:p>
                      <a:r>
                        <a:rPr sz="3600">
                          <a:highlight>
                            <a:schemeClr val="accent1"/>
                          </a:highlight>
                        </a:rPr>
                        <a:t>An object contains a public static field that is not marked final, which might allow it to be modified in unexpected ways.</a:t>
                      </a:r>
                    </a:p>
                  </a:txBody>
                  <a:tcPr/>
                </a:tc>
                <a:extLst>
                  <a:ext uri="{0D108BD9-81ED-4DB2-BD59-A6C34878D82A}">
                    <a16:rowId xmlns:a16="http://schemas.microsoft.com/office/drawing/2014/main" val="10069"/>
                  </a:ext>
                </a:extLst>
              </a:tr>
              <a:tr h="370840">
                <a:tc>
                  <a:txBody>
                    <a:bodyPr/>
                    <a:lstStyle/>
                    <a:p>
                      <a:r>
                        <a:rPr sz="3600">
                          <a:hlinkClick r:id="rId71"/>
                        </a:rPr>
                        <a:t>CWE-192</a:t>
                      </a:r>
                    </a:p>
                  </a:txBody>
                  <a:tcPr/>
                </a:tc>
                <a:tc>
                  <a:txBody>
                    <a:bodyPr/>
                    <a:lstStyle/>
                    <a:p>
                      <a:r>
                        <a:rPr sz="3600">
                          <a:highlight>
                            <a:schemeClr val="accent1"/>
                          </a:highlight>
                        </a:rPr>
                        <a:t>Integer Coercion Error</a:t>
                      </a:r>
                    </a:p>
                  </a:txBody>
                  <a:tcPr/>
                </a:tc>
                <a:tc>
                  <a:txBody>
                    <a:bodyPr/>
                    <a:lstStyle/>
                    <a:p>
                      <a:r>
                        <a:rPr sz="3600">
                          <a:highlight>
                            <a:schemeClr val="accent1"/>
                          </a:highlight>
                        </a:rPr>
                        <a:t>Integer coercion refers to a set of flaws pertaining to the type casting, extension, or truncation of primitive data types.</a:t>
                      </a:r>
                    </a:p>
                  </a:txBody>
                  <a:tcPr/>
                </a:tc>
                <a:extLst>
                  <a:ext uri="{0D108BD9-81ED-4DB2-BD59-A6C34878D82A}">
                    <a16:rowId xmlns:a16="http://schemas.microsoft.com/office/drawing/2014/main" val="10070"/>
                  </a:ext>
                </a:extLst>
              </a:tr>
              <a:tr h="370840">
                <a:tc>
                  <a:txBody>
                    <a:bodyPr/>
                    <a:lstStyle/>
                    <a:p>
                      <a:r>
                        <a:rPr sz="3600">
                          <a:hlinkClick r:id="rId72"/>
                        </a:rPr>
                        <a:t>CWE-194</a:t>
                      </a:r>
                    </a:p>
                  </a:txBody>
                  <a:tcPr/>
                </a:tc>
                <a:tc>
                  <a:txBody>
                    <a:bodyPr/>
                    <a:lstStyle/>
                    <a:p>
                      <a:r>
                        <a:rPr sz="3600">
                          <a:highlight>
                            <a:schemeClr val="accent1"/>
                          </a:highlight>
                        </a:rPr>
                        <a:t>Unexpected Sign Extension</a:t>
                      </a:r>
                    </a:p>
                  </a:txBody>
                  <a:tcPr/>
                </a:tc>
                <a:tc>
                  <a:txBody>
                    <a:bodyPr/>
                    <a:lstStyle/>
                    <a:p>
                      <a:r>
                        <a:rPr sz="3600">
                          <a:highlight>
                            <a:schemeClr val="accent1"/>
                          </a:highlight>
                        </a:rPr>
                        <a:t>The software performs an operation on a number that causes it to be sign extended when it is transformed into a larger data type. When the original number is negative, this can produce unexpected values that lead to resultant weaknesses.</a:t>
                      </a:r>
                    </a:p>
                  </a:txBody>
                  <a:tcPr/>
                </a:tc>
                <a:extLst>
                  <a:ext uri="{0D108BD9-81ED-4DB2-BD59-A6C34878D82A}">
                    <a16:rowId xmlns:a16="http://schemas.microsoft.com/office/drawing/2014/main" val="10071"/>
                  </a:ext>
                </a:extLst>
              </a:tr>
              <a:tr h="370840">
                <a:tc>
                  <a:txBody>
                    <a:bodyPr/>
                    <a:lstStyle/>
                    <a:p>
                      <a:r>
                        <a:rPr sz="3600">
                          <a:hlinkClick r:id="rId73"/>
                        </a:rPr>
                        <a:t>CWE-195</a:t>
                      </a:r>
                    </a:p>
                  </a:txBody>
                  <a:tcPr/>
                </a:tc>
                <a:tc>
                  <a:txBody>
                    <a:bodyPr/>
                    <a:lstStyle/>
                    <a:p>
                      <a:r>
                        <a:rPr sz="3600">
                          <a:highlight>
                            <a:schemeClr val="accent1"/>
                          </a:highlight>
                        </a:rPr>
                        <a:t>Signed to Unsigned Conversion Error</a:t>
                      </a:r>
                    </a:p>
                  </a:txBody>
                  <a:tcPr/>
                </a:tc>
                <a:tc>
                  <a:txBody>
                    <a:bodyPr/>
                    <a:lstStyle/>
                    <a:p>
                      <a:r>
                        <a:rPr sz="3600">
                          <a:highlight>
                            <a:schemeClr val="accent1"/>
                          </a:highlight>
                        </a:rPr>
                        <a:t>The software uses a signed primitive and performs a cast to an unsigned primitive, which can produce an unexpected value if the value of the signed primitive can not be represented using an unsigned primitive.</a:t>
                      </a:r>
                    </a:p>
                  </a:txBody>
                  <a:tcPr/>
                </a:tc>
                <a:extLst>
                  <a:ext uri="{0D108BD9-81ED-4DB2-BD59-A6C34878D82A}">
                    <a16:rowId xmlns:a16="http://schemas.microsoft.com/office/drawing/2014/main" val="10072"/>
                  </a:ext>
                </a:extLst>
              </a:tr>
              <a:tr h="370840">
                <a:tc>
                  <a:txBody>
                    <a:bodyPr/>
                    <a:lstStyle/>
                    <a:p>
                      <a:r>
                        <a:rPr sz="3600">
                          <a:hlinkClick r:id="rId74"/>
                        </a:rPr>
                        <a:t>CWE-196</a:t>
                      </a:r>
                    </a:p>
                  </a:txBody>
                  <a:tcPr/>
                </a:tc>
                <a:tc>
                  <a:txBody>
                    <a:bodyPr/>
                    <a:lstStyle/>
                    <a:p>
                      <a:r>
                        <a:rPr sz="3600">
                          <a:highlight>
                            <a:schemeClr val="accent1"/>
                          </a:highlight>
                        </a:rPr>
                        <a:t>Unsigned to Signed Conversion Error</a:t>
                      </a:r>
                    </a:p>
                  </a:txBody>
                  <a:tcPr/>
                </a:tc>
                <a:tc>
                  <a:txBody>
                    <a:bodyPr/>
                    <a:lstStyle/>
                    <a:p>
                      <a:r>
                        <a:rPr sz="3600">
                          <a:highlight>
                            <a:schemeClr val="accent1"/>
                          </a:highlight>
                        </a:rPr>
                        <a:t>The software uses an unsigned primitive and performs a cast to a signed primitive, which can produce an unexpected value if the value of the unsigned primitive can not be represented using a signed primitive.</a:t>
                      </a:r>
                    </a:p>
                  </a:txBody>
                  <a:tcPr/>
                </a:tc>
                <a:extLst>
                  <a:ext uri="{0D108BD9-81ED-4DB2-BD59-A6C34878D82A}">
                    <a16:rowId xmlns:a16="http://schemas.microsoft.com/office/drawing/2014/main" val="10073"/>
                  </a:ext>
                </a:extLst>
              </a:tr>
              <a:tr h="370840">
                <a:tc>
                  <a:txBody>
                    <a:bodyPr/>
                    <a:lstStyle/>
                    <a:p>
                      <a:r>
                        <a:rPr sz="3600">
                          <a:hlinkClick r:id="rId75"/>
                        </a:rPr>
                        <a:t>CWE-597</a:t>
                      </a:r>
                    </a:p>
                  </a:txBody>
                  <a:tcPr/>
                </a:tc>
                <a:tc>
                  <a:txBody>
                    <a:bodyPr/>
                    <a:lstStyle/>
                    <a:p>
                      <a:r>
                        <a:rPr sz="3600">
                          <a:highlight>
                            <a:schemeClr val="accent1"/>
                          </a:highlight>
                        </a:rPr>
                        <a:t>Use of Wrong Operator in String Comparison</a:t>
                      </a:r>
                    </a:p>
                  </a:txBody>
                  <a:tcPr/>
                </a:tc>
                <a:tc>
                  <a:txBody>
                    <a:bodyPr/>
                    <a:lstStyle/>
                    <a:p>
                      <a:r>
                        <a:rPr sz="3600">
                          <a:highlight>
                            <a:schemeClr val="accent1"/>
                          </a:highlight>
                        </a:rPr>
                        <a:t>The product uses the wrong operator when comparing a string, such as using "==" when the .equals() method should be used instead.</a:t>
                      </a:r>
                    </a:p>
                  </a:txBody>
                  <a:tcPr/>
                </a:tc>
                <a:extLst>
                  <a:ext uri="{0D108BD9-81ED-4DB2-BD59-A6C34878D82A}">
                    <a16:rowId xmlns:a16="http://schemas.microsoft.com/office/drawing/2014/main" val="10074"/>
                  </a:ext>
                </a:extLst>
              </a:tr>
              <a:tr h="370840">
                <a:tc>
                  <a:txBody>
                    <a:bodyPr/>
                    <a:lstStyle/>
                    <a:p>
                      <a:r>
                        <a:rPr sz="3600">
                          <a:hlinkClick r:id="rId76"/>
                        </a:rPr>
                        <a:t>CWE-188</a:t>
                      </a:r>
                    </a:p>
                  </a:txBody>
                  <a:tcPr/>
                </a:tc>
                <a:tc>
                  <a:txBody>
                    <a:bodyPr/>
                    <a:lstStyle/>
                    <a:p>
                      <a:r>
                        <a:rPr sz="3600">
                          <a:highlight>
                            <a:schemeClr val="accent1"/>
                          </a:highlight>
                        </a:rPr>
                        <a:t>Reliance on Data/Memory Layout</a:t>
                      </a:r>
                    </a:p>
                  </a:txBody>
                  <a:tcPr/>
                </a:tc>
                <a:tc>
                  <a:txBody>
                    <a:bodyPr/>
                    <a:lstStyle/>
                    <a:p>
                      <a:r>
                        <a:rPr sz="3600">
                          <a:highlight>
                            <a:schemeClr val="accent1"/>
                          </a:highlight>
                        </a:rPr>
                        <a:t>The software makes invalid assumptions about how protocol data or memory is organized at a lower level, resulting in unintended program behavior.</a:t>
                      </a:r>
                    </a:p>
                  </a:txBody>
                  <a:tcPr/>
                </a:tc>
                <a:extLst>
                  <a:ext uri="{0D108BD9-81ED-4DB2-BD59-A6C34878D82A}">
                    <a16:rowId xmlns:a16="http://schemas.microsoft.com/office/drawing/2014/main" val="1007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nodeCWE"/>
          <p:cNvSpPr/>
          <p:nvPr/>
        </p:nvSpPr>
        <p:spPr>
          <a:xfrm>
            <a:off x="13282856" y="6356250"/>
            <a:ext cx="1000000" cy="1000000"/>
          </a:xfrm>
          <a:prstGeom prst="ellipse">
            <a:avLst/>
          </a:prstGeom>
          <a:ln w="70000" cmpd="dbl">
            <a:solidFill>
              <a:srgbClr val="C8C8DA"/>
            </a:solidFill>
            <a:prstDash val="solid"/>
          </a:ln>
        </p:spPr>
        <p:txBody>
          <a:bodyPr lIns="0" tIns="0" rIns="0" bIns="0" rtlCol="0" anchor="ctr"/>
          <a:lstStyle/>
          <a:p>
            <a:pPr algn="ctr"/>
            <a:r>
              <a:rPr sz="3600">
                <a:solidFill>
                  <a:srgbClr val="000000"/>
                </a:solidFill>
              </a:rPr>
              <a:t>664</a:t>
            </a:r>
          </a:p>
        </p:txBody>
      </p:sp>
      <p:sp>
        <p:nvSpPr>
          <p:cNvPr id="682" name="nodeCWE"/>
          <p:cNvSpPr/>
          <p:nvPr/>
        </p:nvSpPr>
        <p:spPr>
          <a:xfrm>
            <a:off x="11897199" y="19767039"/>
            <a:ext cx="1000000" cy="1000000"/>
          </a:xfrm>
          <a:prstGeom prst="ellipse">
            <a:avLst/>
          </a:prstGeom>
          <a:ln w="70000" cmpd="dbl">
            <a:solidFill>
              <a:srgbClr val="FFE119"/>
            </a:solidFill>
            <a:prstDash val="solid"/>
          </a:ln>
        </p:spPr>
        <p:txBody>
          <a:bodyPr lIns="0" tIns="0" rIns="0" bIns="0" rtlCol="0" anchor="ctr"/>
          <a:lstStyle/>
          <a:p>
            <a:pPr algn="ctr"/>
            <a:r>
              <a:rPr sz="3600">
                <a:solidFill>
                  <a:srgbClr val="000000"/>
                </a:solidFill>
              </a:rPr>
              <a:t>682</a:t>
            </a:r>
          </a:p>
        </p:txBody>
      </p:sp>
      <p:sp>
        <p:nvSpPr>
          <p:cNvPr id="697" name="nodeCWE"/>
          <p:cNvSpPr/>
          <p:nvPr/>
        </p:nvSpPr>
        <p:spPr>
          <a:xfrm>
            <a:off x="15566729" y="18585162"/>
            <a:ext cx="1000000" cy="1000000"/>
          </a:xfrm>
          <a:prstGeom prst="ellipse">
            <a:avLst/>
          </a:prstGeom>
          <a:ln w="70000" cmpd="dbl">
            <a:solidFill>
              <a:srgbClr val="FFE119"/>
            </a:solidFill>
            <a:prstDash val="solid"/>
          </a:ln>
        </p:spPr>
        <p:txBody>
          <a:bodyPr lIns="0" tIns="0" rIns="0" bIns="0" rtlCol="0" anchor="ctr"/>
          <a:lstStyle/>
          <a:p>
            <a:pPr algn="ctr"/>
            <a:r>
              <a:rPr sz="3600">
                <a:solidFill>
                  <a:srgbClr val="000000"/>
                </a:solidFill>
              </a:rPr>
              <a:t>697</a:t>
            </a:r>
          </a:p>
        </p:txBody>
      </p:sp>
      <p:sp>
        <p:nvSpPr>
          <p:cNvPr id="710" name="nodeCWE"/>
          <p:cNvSpPr/>
          <p:nvPr/>
        </p:nvSpPr>
        <p:spPr>
          <a:xfrm>
            <a:off x="17589698" y="12235070"/>
            <a:ext cx="1000000" cy="1000000"/>
          </a:xfrm>
          <a:prstGeom prst="ellipse">
            <a:avLst/>
          </a:prstGeom>
          <a:ln w="70000" cmpd="dbl">
            <a:solidFill>
              <a:srgbClr val="C8C8DA"/>
            </a:solidFill>
            <a:prstDash val="solid"/>
          </a:ln>
        </p:spPr>
        <p:txBody>
          <a:bodyPr lIns="0" tIns="0" rIns="0" bIns="0" rtlCol="0" anchor="ctr"/>
          <a:lstStyle/>
          <a:p>
            <a:pPr algn="ctr"/>
            <a:r>
              <a:rPr sz="3600">
                <a:solidFill>
                  <a:srgbClr val="000000"/>
                </a:solidFill>
              </a:rPr>
              <a:t>710</a:t>
            </a:r>
          </a:p>
        </p:txBody>
      </p:sp>
      <p:sp>
        <p:nvSpPr>
          <p:cNvPr id="471" name="nodeCWE"/>
          <p:cNvSpPr/>
          <p:nvPr/>
        </p:nvSpPr>
        <p:spPr>
          <a:xfrm>
            <a:off x="10551831" y="6361009"/>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471</a:t>
            </a:r>
          </a:p>
        </p:txBody>
      </p:sp>
      <p:sp>
        <p:nvSpPr>
          <p:cNvPr id="495" name="nodeCWE"/>
          <p:cNvSpPr/>
          <p:nvPr/>
        </p:nvSpPr>
        <p:spPr>
          <a:xfrm>
            <a:off x="10435283" y="7424959"/>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495</a:t>
            </a:r>
          </a:p>
        </p:txBody>
      </p:sp>
      <p:sp>
        <p:nvSpPr>
          <p:cNvPr id="496" name="nodeCWE"/>
          <p:cNvSpPr/>
          <p:nvPr/>
        </p:nvSpPr>
        <p:spPr>
          <a:xfrm>
            <a:off x="10935283" y="8401056"/>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496</a:t>
            </a:r>
          </a:p>
        </p:txBody>
      </p:sp>
      <p:sp>
        <p:nvSpPr>
          <p:cNvPr id="580" name="nodeCWE"/>
          <p:cNvSpPr/>
          <p:nvPr/>
        </p:nvSpPr>
        <p:spPr>
          <a:xfrm>
            <a:off x="11850203" y="9060335"/>
            <a:ext cx="1000000" cy="1000000"/>
          </a:xfrm>
          <a:prstGeom prst="ellipse">
            <a:avLst/>
          </a:prstGeom>
          <a:ln w="70000" cmpd="sng">
            <a:solidFill>
              <a:srgbClr val="F58231"/>
            </a:solidFill>
            <a:prstDash val="solid"/>
          </a:ln>
        </p:spPr>
        <p:txBody>
          <a:bodyPr lIns="0" tIns="0" rIns="0" bIns="0" rtlCol="0" anchor="ctr"/>
          <a:lstStyle/>
          <a:p>
            <a:pPr algn="ctr"/>
            <a:r>
              <a:rPr sz="3600">
                <a:solidFill>
                  <a:srgbClr val="000000"/>
                </a:solidFill>
              </a:rPr>
              <a:t>580</a:t>
            </a:r>
          </a:p>
        </p:txBody>
      </p:sp>
      <p:sp>
        <p:nvSpPr>
          <p:cNvPr id="668" name="nodeCWE"/>
          <p:cNvSpPr/>
          <p:nvPr/>
        </p:nvSpPr>
        <p:spPr>
          <a:xfrm>
            <a:off x="17274353" y="8523686"/>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668</a:t>
            </a:r>
          </a:p>
        </p:txBody>
      </p:sp>
      <p:sp>
        <p:nvSpPr>
          <p:cNvPr id="704" name="nodeCWE"/>
          <p:cNvSpPr/>
          <p:nvPr/>
        </p:nvSpPr>
        <p:spPr>
          <a:xfrm>
            <a:off x="12981958" y="9303876"/>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704</a:t>
            </a:r>
          </a:p>
        </p:txBody>
      </p:sp>
      <p:sp>
        <p:nvSpPr>
          <p:cNvPr id="706" name="nodeCWE"/>
          <p:cNvSpPr/>
          <p:nvPr/>
        </p:nvSpPr>
        <p:spPr>
          <a:xfrm>
            <a:off x="14175051" y="8991038"/>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706</a:t>
            </a:r>
          </a:p>
        </p:txBody>
      </p:sp>
      <p:sp>
        <p:nvSpPr>
          <p:cNvPr id="749" name="nodeCWE"/>
          <p:cNvSpPr/>
          <p:nvPr/>
        </p:nvSpPr>
        <p:spPr>
          <a:xfrm>
            <a:off x="15010842" y="8264985"/>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749</a:t>
            </a:r>
          </a:p>
        </p:txBody>
      </p:sp>
      <p:sp>
        <p:nvSpPr>
          <p:cNvPr id="128" name="nodeCWE"/>
          <p:cNvSpPr/>
          <p:nvPr/>
        </p:nvSpPr>
        <p:spPr>
          <a:xfrm>
            <a:off x="11174186" y="17198008"/>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128</a:t>
            </a:r>
          </a:p>
        </p:txBody>
      </p:sp>
      <p:sp>
        <p:nvSpPr>
          <p:cNvPr id="131" name="nodeCWE"/>
          <p:cNvSpPr/>
          <p:nvPr/>
        </p:nvSpPr>
        <p:spPr>
          <a:xfrm>
            <a:off x="10167093" y="17671061"/>
            <a:ext cx="1000000" cy="1000000"/>
          </a:xfrm>
          <a:prstGeom prst="ellipse">
            <a:avLst/>
          </a:prstGeom>
          <a:ln w="70000" cmpd="dbl">
            <a:solidFill>
              <a:srgbClr val="C8C8DA"/>
            </a:solidFill>
            <a:prstDash val="sysDot"/>
          </a:ln>
        </p:spPr>
        <p:txBody>
          <a:bodyPr lIns="0" tIns="0" rIns="0" bIns="0" rtlCol="0" anchor="ctr"/>
          <a:lstStyle/>
          <a:p>
            <a:pPr algn="ctr"/>
            <a:r>
              <a:rPr sz="3600">
                <a:solidFill>
                  <a:srgbClr val="000000"/>
                </a:solidFill>
              </a:rPr>
              <a:t>131</a:t>
            </a:r>
          </a:p>
        </p:txBody>
      </p:sp>
      <p:sp>
        <p:nvSpPr>
          <p:cNvPr id="1335" name="nodeCWE"/>
          <p:cNvSpPr/>
          <p:nvPr/>
        </p:nvSpPr>
        <p:spPr>
          <a:xfrm>
            <a:off x="14353341" y="21193250"/>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1335</a:t>
            </a:r>
          </a:p>
        </p:txBody>
      </p:sp>
      <p:sp>
        <p:nvSpPr>
          <p:cNvPr id="1339" name="nodeCWE"/>
          <p:cNvSpPr/>
          <p:nvPr/>
        </p:nvSpPr>
        <p:spPr>
          <a:xfrm>
            <a:off x="14519243" y="20062689"/>
            <a:ext cx="1000000" cy="1000000"/>
          </a:xfrm>
          <a:prstGeom prst="ellipse">
            <a:avLst/>
          </a:prstGeom>
          <a:ln w="70000" cmpd="dbl">
            <a:solidFill>
              <a:srgbClr val="42D4F4"/>
            </a:solidFill>
            <a:prstDash val="sysDot"/>
          </a:ln>
        </p:spPr>
        <p:txBody>
          <a:bodyPr lIns="0" tIns="0" rIns="0" bIns="0" rtlCol="0" anchor="ctr"/>
          <a:lstStyle/>
          <a:p>
            <a:pPr algn="ctr"/>
            <a:r>
              <a:rPr sz="2700">
                <a:solidFill>
                  <a:srgbClr val="000000"/>
                </a:solidFill>
              </a:rPr>
              <a:t>1339</a:t>
            </a:r>
          </a:p>
        </p:txBody>
      </p:sp>
      <p:sp>
        <p:nvSpPr>
          <p:cNvPr id="135" name="nodeCWE"/>
          <p:cNvSpPr/>
          <p:nvPr/>
        </p:nvSpPr>
        <p:spPr>
          <a:xfrm>
            <a:off x="9332907" y="18413486"/>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135</a:t>
            </a:r>
          </a:p>
        </p:txBody>
      </p:sp>
      <p:sp>
        <p:nvSpPr>
          <p:cNvPr id="190" name="nodeCWE"/>
          <p:cNvSpPr/>
          <p:nvPr/>
        </p:nvSpPr>
        <p:spPr>
          <a:xfrm>
            <a:off x="8875127" y="19356009"/>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190</a:t>
            </a:r>
          </a:p>
        </p:txBody>
      </p:sp>
      <p:sp>
        <p:nvSpPr>
          <p:cNvPr id="191" name="nodeCWE"/>
          <p:cNvSpPr/>
          <p:nvPr/>
        </p:nvSpPr>
        <p:spPr>
          <a:xfrm>
            <a:off x="9121406" y="20444979"/>
            <a:ext cx="1000000" cy="1000000"/>
          </a:xfrm>
          <a:prstGeom prst="ellipse">
            <a:avLst/>
          </a:prstGeom>
          <a:ln w="70000" cmpd="dbl">
            <a:solidFill>
              <a:srgbClr val="08748E"/>
            </a:solidFill>
            <a:prstDash val="sysDot"/>
          </a:ln>
        </p:spPr>
        <p:txBody>
          <a:bodyPr lIns="0" tIns="0" rIns="0" bIns="0" rtlCol="0" anchor="ctr"/>
          <a:lstStyle/>
          <a:p>
            <a:pPr algn="ctr"/>
            <a:r>
              <a:rPr sz="3600">
                <a:solidFill>
                  <a:srgbClr val="000000"/>
                </a:solidFill>
              </a:rPr>
              <a:t>191</a:t>
            </a:r>
          </a:p>
        </p:txBody>
      </p:sp>
      <p:sp>
        <p:nvSpPr>
          <p:cNvPr id="193" name="nodeCWE"/>
          <p:cNvSpPr/>
          <p:nvPr/>
        </p:nvSpPr>
        <p:spPr>
          <a:xfrm>
            <a:off x="9420980" y="21502438"/>
            <a:ext cx="1000000" cy="1000000"/>
          </a:xfrm>
          <a:prstGeom prst="ellipse">
            <a:avLst/>
          </a:prstGeom>
          <a:ln w="70000" cmpd="dbl">
            <a:solidFill>
              <a:srgbClr val="4363D8"/>
            </a:solidFill>
            <a:prstDash val="sysDot"/>
          </a:ln>
        </p:spPr>
        <p:txBody>
          <a:bodyPr lIns="0" tIns="0" rIns="0" bIns="0" rtlCol="0" anchor="ctr"/>
          <a:lstStyle/>
          <a:p>
            <a:pPr algn="ctr"/>
            <a:r>
              <a:rPr sz="3600">
                <a:solidFill>
                  <a:srgbClr val="000000"/>
                </a:solidFill>
              </a:rPr>
              <a:t>193</a:t>
            </a:r>
          </a:p>
        </p:txBody>
      </p:sp>
      <p:sp>
        <p:nvSpPr>
          <p:cNvPr id="369" name="nodeCWE"/>
          <p:cNvSpPr/>
          <p:nvPr/>
        </p:nvSpPr>
        <p:spPr>
          <a:xfrm>
            <a:off x="10293160" y="22189467"/>
            <a:ext cx="1000000" cy="1000000"/>
          </a:xfrm>
          <a:prstGeom prst="ellipse">
            <a:avLst/>
          </a:prstGeom>
          <a:ln w="70000" cmpd="dbl">
            <a:solidFill>
              <a:srgbClr val="C724B1"/>
            </a:solidFill>
            <a:prstDash val="sysDot"/>
          </a:ln>
        </p:spPr>
        <p:txBody>
          <a:bodyPr lIns="0" tIns="0" rIns="0" bIns="0" rtlCol="0" anchor="ctr"/>
          <a:lstStyle/>
          <a:p>
            <a:pPr algn="ctr"/>
            <a:r>
              <a:rPr sz="3600">
                <a:solidFill>
                  <a:srgbClr val="000000"/>
                </a:solidFill>
              </a:rPr>
              <a:t>369</a:t>
            </a:r>
          </a:p>
        </p:txBody>
      </p:sp>
      <p:sp>
        <p:nvSpPr>
          <p:cNvPr id="467" name="nodeCWE"/>
          <p:cNvSpPr/>
          <p:nvPr/>
        </p:nvSpPr>
        <p:spPr>
          <a:xfrm>
            <a:off x="11390595" y="22456404"/>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467</a:t>
            </a:r>
          </a:p>
        </p:txBody>
      </p:sp>
      <p:sp>
        <p:nvSpPr>
          <p:cNvPr id="468" name="nodeCWE"/>
          <p:cNvSpPr/>
          <p:nvPr/>
        </p:nvSpPr>
        <p:spPr>
          <a:xfrm>
            <a:off x="12553475" y="22364104"/>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468</a:t>
            </a:r>
          </a:p>
        </p:txBody>
      </p:sp>
      <p:sp>
        <p:nvSpPr>
          <p:cNvPr id="469" name="nodeCWE"/>
          <p:cNvSpPr/>
          <p:nvPr/>
        </p:nvSpPr>
        <p:spPr>
          <a:xfrm>
            <a:off x="13639953" y="22011221"/>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469</a:t>
            </a:r>
          </a:p>
        </p:txBody>
      </p:sp>
      <p:sp>
        <p:nvSpPr>
          <p:cNvPr id="1023" name="nodeCWE"/>
          <p:cNvSpPr/>
          <p:nvPr/>
        </p:nvSpPr>
        <p:spPr>
          <a:xfrm>
            <a:off x="16876971" y="21247592"/>
            <a:ext cx="1000000" cy="1000000"/>
          </a:xfrm>
          <a:prstGeom prst="ellipse">
            <a:avLst/>
          </a:prstGeom>
          <a:ln w="70000" cmpd="sng">
            <a:solidFill>
              <a:srgbClr val="FFE119"/>
            </a:solidFill>
            <a:prstDash val="sysDot"/>
          </a:ln>
        </p:spPr>
        <p:txBody>
          <a:bodyPr lIns="0" tIns="0" rIns="0" bIns="0" rtlCol="0" anchor="ctr"/>
          <a:lstStyle/>
          <a:p>
            <a:pPr algn="ctr"/>
            <a:r>
              <a:rPr sz="2700">
                <a:solidFill>
                  <a:srgbClr val="000000"/>
                </a:solidFill>
              </a:rPr>
              <a:t>1023</a:t>
            </a:r>
          </a:p>
        </p:txBody>
      </p:sp>
      <p:sp>
        <p:nvSpPr>
          <p:cNvPr id="1024" name="nodeCWE"/>
          <p:cNvSpPr/>
          <p:nvPr/>
        </p:nvSpPr>
        <p:spPr>
          <a:xfrm>
            <a:off x="17831636" y="20743341"/>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1024</a:t>
            </a:r>
          </a:p>
        </p:txBody>
      </p:sp>
      <p:sp>
        <p:nvSpPr>
          <p:cNvPr id="1025" name="nodeCWE"/>
          <p:cNvSpPr/>
          <p:nvPr/>
        </p:nvSpPr>
        <p:spPr>
          <a:xfrm>
            <a:off x="18421826" y="19810375"/>
            <a:ext cx="1000000" cy="1000000"/>
          </a:xfrm>
          <a:prstGeom prst="ellipse">
            <a:avLst/>
          </a:prstGeom>
          <a:ln w="70000" cmpd="dbl">
            <a:solidFill>
              <a:srgbClr val="FFE119"/>
            </a:solidFill>
            <a:prstDash val="sysDot"/>
          </a:ln>
        </p:spPr>
        <p:txBody>
          <a:bodyPr lIns="0" tIns="0" rIns="0" bIns="0" rtlCol="0" anchor="ctr"/>
          <a:lstStyle/>
          <a:p>
            <a:pPr algn="ctr"/>
            <a:r>
              <a:rPr sz="2700">
                <a:solidFill>
                  <a:srgbClr val="000000"/>
                </a:solidFill>
              </a:rPr>
              <a:t>1025</a:t>
            </a:r>
          </a:p>
        </p:txBody>
      </p:sp>
      <p:sp>
        <p:nvSpPr>
          <p:cNvPr id="1077" name="nodeCWE"/>
          <p:cNvSpPr/>
          <p:nvPr/>
        </p:nvSpPr>
        <p:spPr>
          <a:xfrm>
            <a:off x="18602079" y="18756434"/>
            <a:ext cx="1000000" cy="1000000"/>
          </a:xfrm>
          <a:prstGeom prst="ellipse">
            <a:avLst/>
          </a:prstGeom>
          <a:ln w="70000" cmpd="sng">
            <a:solidFill>
              <a:srgbClr val="FFE119"/>
            </a:solidFill>
            <a:prstDash val="solid"/>
          </a:ln>
        </p:spPr>
        <p:txBody>
          <a:bodyPr lIns="0" tIns="0" rIns="0" bIns="0" rtlCol="0" anchor="ctr"/>
          <a:lstStyle/>
          <a:p>
            <a:pPr algn="ctr"/>
            <a:r>
              <a:rPr sz="2700">
                <a:solidFill>
                  <a:srgbClr val="000000"/>
                </a:solidFill>
              </a:rPr>
              <a:t>1077</a:t>
            </a:r>
          </a:p>
        </p:txBody>
      </p:sp>
      <p:sp>
        <p:nvSpPr>
          <p:cNvPr id="581" name="nodeCWE"/>
          <p:cNvSpPr/>
          <p:nvPr/>
        </p:nvSpPr>
        <p:spPr>
          <a:xfrm>
            <a:off x="15808006" y="21529192"/>
            <a:ext cx="1000000" cy="1000000"/>
          </a:xfrm>
          <a:prstGeom prst="ellipse">
            <a:avLst/>
          </a:prstGeom>
          <a:ln w="70000" cmpd="dbl">
            <a:solidFill>
              <a:srgbClr val="F58231"/>
            </a:solidFill>
            <a:prstDash val="sysDot"/>
          </a:ln>
        </p:spPr>
        <p:txBody>
          <a:bodyPr lIns="0" tIns="0" rIns="0" bIns="0" rtlCol="0" anchor="ctr"/>
          <a:lstStyle/>
          <a:p>
            <a:pPr algn="ctr"/>
            <a:r>
              <a:rPr sz="3600">
                <a:solidFill>
                  <a:srgbClr val="000000"/>
                </a:solidFill>
              </a:rPr>
              <a:t>581</a:t>
            </a:r>
          </a:p>
        </p:txBody>
      </p:sp>
      <p:sp>
        <p:nvSpPr>
          <p:cNvPr id="1061" name="nodeCWE"/>
          <p:cNvSpPr/>
          <p:nvPr/>
        </p:nvSpPr>
        <p:spPr>
          <a:xfrm>
            <a:off x="15917396" y="14227197"/>
            <a:ext cx="1000000" cy="1000000"/>
          </a:xfrm>
          <a:prstGeom prst="ellipse">
            <a:avLst/>
          </a:prstGeom>
          <a:ln w="70000" cmpd="sng">
            <a:solidFill>
              <a:srgbClr val="4D4DFF"/>
            </a:solidFill>
            <a:prstDash val="sysDot"/>
          </a:ln>
        </p:spPr>
        <p:txBody>
          <a:bodyPr lIns="0" tIns="0" rIns="0" bIns="0" rtlCol="0" anchor="ctr"/>
          <a:lstStyle/>
          <a:p>
            <a:pPr algn="ctr"/>
            <a:r>
              <a:rPr sz="2700">
                <a:solidFill>
                  <a:srgbClr val="000000"/>
                </a:solidFill>
              </a:rPr>
              <a:t>1061</a:t>
            </a:r>
          </a:p>
        </p:txBody>
      </p:sp>
      <p:sp>
        <p:nvSpPr>
          <p:cNvPr id="1076" name="nodeCWE"/>
          <p:cNvSpPr/>
          <p:nvPr/>
        </p:nvSpPr>
        <p:spPr>
          <a:xfrm>
            <a:off x="18860100" y="14285924"/>
            <a:ext cx="1000000" cy="1000000"/>
          </a:xfrm>
          <a:prstGeom prst="ellipse">
            <a:avLst/>
          </a:prstGeom>
          <a:ln w="70000" cmpd="sng">
            <a:solidFill>
              <a:srgbClr val="C8C8DA"/>
            </a:solidFill>
            <a:prstDash val="sysDot"/>
          </a:ln>
        </p:spPr>
        <p:txBody>
          <a:bodyPr lIns="0" tIns="0" rIns="0" bIns="0" rtlCol="0" anchor="ctr"/>
          <a:lstStyle/>
          <a:p>
            <a:pPr algn="ctr"/>
            <a:r>
              <a:rPr sz="2700">
                <a:solidFill>
                  <a:srgbClr val="000000"/>
                </a:solidFill>
              </a:rPr>
              <a:t>1076</a:t>
            </a:r>
          </a:p>
        </p:txBody>
      </p:sp>
      <p:sp>
        <p:nvSpPr>
          <p:cNvPr id="1093" name="nodeCWE"/>
          <p:cNvSpPr/>
          <p:nvPr/>
        </p:nvSpPr>
        <p:spPr>
          <a:xfrm>
            <a:off x="20143889" y="11960967"/>
            <a:ext cx="1000000" cy="1000000"/>
          </a:xfrm>
          <a:prstGeom prst="ellipse">
            <a:avLst/>
          </a:prstGeom>
          <a:ln w="70000" cmpd="sng">
            <a:solidFill>
              <a:srgbClr val="E6194B"/>
            </a:solidFill>
            <a:prstDash val="sysDot"/>
          </a:ln>
        </p:spPr>
        <p:txBody>
          <a:bodyPr lIns="0" tIns="0" rIns="0" bIns="0" rtlCol="0" anchor="ctr"/>
          <a:lstStyle/>
          <a:p>
            <a:pPr algn="ctr"/>
            <a:r>
              <a:rPr sz="2700">
                <a:solidFill>
                  <a:srgbClr val="000000"/>
                </a:solidFill>
              </a:rPr>
              <a:t>1093</a:t>
            </a:r>
          </a:p>
        </p:txBody>
      </p:sp>
      <p:sp>
        <p:nvSpPr>
          <p:cNvPr id="758" name="nodeCWE"/>
          <p:cNvSpPr/>
          <p:nvPr/>
        </p:nvSpPr>
        <p:spPr>
          <a:xfrm>
            <a:off x="15141672" y="13068907"/>
            <a:ext cx="1000000" cy="1000000"/>
          </a:xfrm>
          <a:prstGeom prst="ellipse">
            <a:avLst/>
          </a:prstGeom>
          <a:ln w="70000" cmpd="sng">
            <a:solidFill>
              <a:srgbClr val="C8C8DA"/>
            </a:solidFill>
            <a:prstDash val="sysDot"/>
          </a:ln>
        </p:spPr>
        <p:txBody>
          <a:bodyPr lIns="0" tIns="0" rIns="0" bIns="0" rtlCol="0" anchor="ctr"/>
          <a:lstStyle/>
          <a:p>
            <a:pPr algn="ctr"/>
            <a:r>
              <a:rPr sz="3600">
                <a:solidFill>
                  <a:srgbClr val="000000"/>
                </a:solidFill>
              </a:rPr>
              <a:t>758</a:t>
            </a:r>
          </a:p>
        </p:txBody>
      </p:sp>
      <p:sp>
        <p:nvSpPr>
          <p:cNvPr id="374" name="nodeCWE"/>
          <p:cNvSpPr/>
          <p:nvPr/>
        </p:nvSpPr>
        <p:spPr>
          <a:xfrm>
            <a:off x="16828989" y="10888750"/>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374</a:t>
            </a:r>
          </a:p>
        </p:txBody>
      </p:sp>
      <p:sp>
        <p:nvSpPr>
          <p:cNvPr id="375" name="nodeCWE"/>
          <p:cNvSpPr/>
          <p:nvPr/>
        </p:nvSpPr>
        <p:spPr>
          <a:xfrm>
            <a:off x="15854597" y="10393381"/>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375</a:t>
            </a:r>
          </a:p>
        </p:txBody>
      </p:sp>
      <p:sp>
        <p:nvSpPr>
          <p:cNvPr id="491" name="nodeCWE"/>
          <p:cNvSpPr/>
          <p:nvPr/>
        </p:nvSpPr>
        <p:spPr>
          <a:xfrm>
            <a:off x="17902212" y="10874831"/>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491</a:t>
            </a:r>
          </a:p>
        </p:txBody>
      </p:sp>
      <p:sp>
        <p:nvSpPr>
          <p:cNvPr id="492" name="nodeCWE"/>
          <p:cNvSpPr/>
          <p:nvPr/>
        </p:nvSpPr>
        <p:spPr>
          <a:xfrm>
            <a:off x="18955632" y="10570304"/>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492</a:t>
            </a:r>
          </a:p>
        </p:txBody>
      </p:sp>
      <p:sp>
        <p:nvSpPr>
          <p:cNvPr id="493" name="nodeCWE"/>
          <p:cNvSpPr/>
          <p:nvPr/>
        </p:nvSpPr>
        <p:spPr>
          <a:xfrm>
            <a:off x="19736686" y="9785740"/>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493</a:t>
            </a:r>
          </a:p>
        </p:txBody>
      </p:sp>
      <p:sp>
        <p:nvSpPr>
          <p:cNvPr id="498" name="nodeCWE"/>
          <p:cNvSpPr/>
          <p:nvPr/>
        </p:nvSpPr>
        <p:spPr>
          <a:xfrm>
            <a:off x="20260029" y="8828693"/>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498</a:t>
            </a:r>
          </a:p>
        </p:txBody>
      </p:sp>
      <p:sp>
        <p:nvSpPr>
          <p:cNvPr id="499" name="nodeCWE"/>
          <p:cNvSpPr/>
          <p:nvPr/>
        </p:nvSpPr>
        <p:spPr>
          <a:xfrm>
            <a:off x="20143889" y="7770408"/>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499</a:t>
            </a:r>
          </a:p>
        </p:txBody>
      </p:sp>
      <p:sp>
        <p:nvSpPr>
          <p:cNvPr id="582" name="nodeCWE"/>
          <p:cNvSpPr/>
          <p:nvPr/>
        </p:nvSpPr>
        <p:spPr>
          <a:xfrm>
            <a:off x="19510029" y="6898620"/>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582</a:t>
            </a:r>
          </a:p>
        </p:txBody>
      </p:sp>
      <p:sp>
        <p:nvSpPr>
          <p:cNvPr id="583" name="nodeCWE"/>
          <p:cNvSpPr/>
          <p:nvPr/>
        </p:nvSpPr>
        <p:spPr>
          <a:xfrm>
            <a:off x="18589698" y="6316453"/>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583</a:t>
            </a:r>
          </a:p>
        </p:txBody>
      </p:sp>
      <p:sp>
        <p:nvSpPr>
          <p:cNvPr id="608" name="nodeCWE"/>
          <p:cNvSpPr/>
          <p:nvPr/>
        </p:nvSpPr>
        <p:spPr>
          <a:xfrm>
            <a:off x="17581203" y="5904892"/>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608</a:t>
            </a:r>
          </a:p>
        </p:txBody>
      </p:sp>
      <p:sp>
        <p:nvSpPr>
          <p:cNvPr id="767" name="nodeCWE"/>
          <p:cNvSpPr/>
          <p:nvPr/>
        </p:nvSpPr>
        <p:spPr>
          <a:xfrm>
            <a:off x="16435564" y="6050326"/>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767</a:t>
            </a:r>
          </a:p>
        </p:txBody>
      </p:sp>
      <p:sp>
        <p:nvSpPr>
          <p:cNvPr id="681" name="nodeCWE"/>
          <p:cNvSpPr/>
          <p:nvPr/>
        </p:nvSpPr>
        <p:spPr>
          <a:xfrm>
            <a:off x="11017565" y="11454245"/>
            <a:ext cx="1000000" cy="1000000"/>
          </a:xfrm>
          <a:prstGeom prst="ellipse">
            <a:avLst/>
          </a:prstGeom>
          <a:ln w="70000" cmpd="dbl">
            <a:solidFill>
              <a:srgbClr val="BFEF45"/>
            </a:solidFill>
            <a:prstDash val="sysDot"/>
          </a:ln>
        </p:spPr>
        <p:txBody>
          <a:bodyPr lIns="0" tIns="0" rIns="0" bIns="0" rtlCol="0" anchor="ctr"/>
          <a:lstStyle/>
          <a:p>
            <a:pPr algn="ctr"/>
            <a:r>
              <a:rPr sz="3600">
                <a:solidFill>
                  <a:srgbClr val="000000"/>
                </a:solidFill>
              </a:rPr>
              <a:t>681</a:t>
            </a:r>
          </a:p>
        </p:txBody>
      </p:sp>
      <p:sp>
        <p:nvSpPr>
          <p:cNvPr id="843" name="nodeCWE"/>
          <p:cNvSpPr/>
          <p:nvPr/>
        </p:nvSpPr>
        <p:spPr>
          <a:xfrm>
            <a:off x="13610395" y="12089961"/>
            <a:ext cx="1000000" cy="1000000"/>
          </a:xfrm>
          <a:prstGeom prst="ellipse">
            <a:avLst/>
          </a:prstGeom>
          <a:ln w="70000" cmpd="dbl">
            <a:solidFill>
              <a:srgbClr val="911EB4"/>
            </a:solidFill>
            <a:prstDash val="sysDot"/>
          </a:ln>
        </p:spPr>
        <p:txBody>
          <a:bodyPr lIns="0" tIns="0" rIns="0" bIns="0" rtlCol="0" anchor="ctr"/>
          <a:lstStyle/>
          <a:p>
            <a:pPr algn="ctr"/>
            <a:r>
              <a:rPr sz="3600">
                <a:solidFill>
                  <a:srgbClr val="000000"/>
                </a:solidFill>
              </a:rPr>
              <a:t>843</a:t>
            </a:r>
          </a:p>
        </p:txBody>
      </p:sp>
      <p:sp>
        <p:nvSpPr>
          <p:cNvPr id="386" name="nodeCWE"/>
          <p:cNvSpPr/>
          <p:nvPr/>
        </p:nvSpPr>
        <p:spPr>
          <a:xfrm>
            <a:off x="14822147" y="11529008"/>
            <a:ext cx="1000000" cy="1000000"/>
          </a:xfrm>
          <a:prstGeom prst="ellipse">
            <a:avLst/>
          </a:prstGeom>
          <a:ln w="70000" cmpd="dbl">
            <a:solidFill>
              <a:srgbClr val="4D4DFF"/>
            </a:solidFill>
            <a:prstDash val="sysDot"/>
          </a:ln>
        </p:spPr>
        <p:txBody>
          <a:bodyPr lIns="0" tIns="0" rIns="0" bIns="0" rtlCol="0" anchor="ctr"/>
          <a:lstStyle/>
          <a:p>
            <a:pPr algn="ctr"/>
            <a:r>
              <a:rPr sz="3600">
                <a:solidFill>
                  <a:srgbClr val="000000"/>
                </a:solidFill>
              </a:rPr>
              <a:t>386</a:t>
            </a:r>
          </a:p>
        </p:txBody>
      </p:sp>
      <p:sp>
        <p:nvSpPr>
          <p:cNvPr id="486" name="nodeCWE"/>
          <p:cNvSpPr/>
          <p:nvPr/>
        </p:nvSpPr>
        <p:spPr>
          <a:xfrm>
            <a:off x="20241676" y="21343762"/>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486</a:t>
            </a:r>
          </a:p>
        </p:txBody>
      </p:sp>
      <p:sp>
        <p:nvSpPr>
          <p:cNvPr id="595" name="nodeCWE"/>
          <p:cNvSpPr/>
          <p:nvPr/>
        </p:nvSpPr>
        <p:spPr>
          <a:xfrm>
            <a:off x="20881980" y="20434456"/>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595</a:t>
            </a:r>
          </a:p>
        </p:txBody>
      </p:sp>
      <p:sp>
        <p:nvSpPr>
          <p:cNvPr id="1054" name="nodeCWE"/>
          <p:cNvSpPr/>
          <p:nvPr/>
        </p:nvSpPr>
        <p:spPr>
          <a:xfrm>
            <a:off x="14407325" y="16693066"/>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1054</a:t>
            </a:r>
          </a:p>
        </p:txBody>
      </p:sp>
      <p:sp>
        <p:nvSpPr>
          <p:cNvPr id="1057" name="nodeCWE"/>
          <p:cNvSpPr/>
          <p:nvPr/>
        </p:nvSpPr>
        <p:spPr>
          <a:xfrm>
            <a:off x="15425355" y="17071938"/>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1057</a:t>
            </a:r>
          </a:p>
        </p:txBody>
      </p:sp>
      <p:sp>
        <p:nvSpPr>
          <p:cNvPr id="1062" name="nodeCWE"/>
          <p:cNvSpPr/>
          <p:nvPr/>
        </p:nvSpPr>
        <p:spPr>
          <a:xfrm>
            <a:off x="16500149" y="16975749"/>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1062</a:t>
            </a:r>
          </a:p>
        </p:txBody>
      </p:sp>
      <p:sp>
        <p:nvSpPr>
          <p:cNvPr id="1083" name="nodeCWE"/>
          <p:cNvSpPr/>
          <p:nvPr/>
        </p:nvSpPr>
        <p:spPr>
          <a:xfrm>
            <a:off x="17446544" y="16400509"/>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1083</a:t>
            </a:r>
          </a:p>
        </p:txBody>
      </p:sp>
      <p:sp>
        <p:nvSpPr>
          <p:cNvPr id="1090" name="nodeCWE"/>
          <p:cNvSpPr/>
          <p:nvPr/>
        </p:nvSpPr>
        <p:spPr>
          <a:xfrm>
            <a:off x="18039386" y="15529676"/>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1090</a:t>
            </a:r>
          </a:p>
        </p:txBody>
      </p:sp>
      <p:sp>
        <p:nvSpPr>
          <p:cNvPr id="766" name="nodeCWE"/>
          <p:cNvSpPr/>
          <p:nvPr/>
        </p:nvSpPr>
        <p:spPr>
          <a:xfrm>
            <a:off x="13700219" y="15856434"/>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766</a:t>
            </a:r>
          </a:p>
        </p:txBody>
      </p:sp>
      <p:sp>
        <p:nvSpPr>
          <p:cNvPr id="1045" name="nodeCWE"/>
          <p:cNvSpPr/>
          <p:nvPr/>
        </p:nvSpPr>
        <p:spPr>
          <a:xfrm>
            <a:off x="18655919" y="17002405"/>
            <a:ext cx="1000000" cy="1000000"/>
          </a:xfrm>
          <a:prstGeom prst="ellipse">
            <a:avLst/>
          </a:prstGeom>
          <a:ln w="70000" cmpd="sng">
            <a:solidFill>
              <a:srgbClr val="F58231"/>
            </a:solidFill>
            <a:prstDash val="solid"/>
          </a:ln>
        </p:spPr>
        <p:txBody>
          <a:bodyPr lIns="0" tIns="0" rIns="0" bIns="0" rtlCol="0" anchor="ctr"/>
          <a:lstStyle/>
          <a:p>
            <a:pPr algn="ctr"/>
            <a:r>
              <a:rPr sz="2700">
                <a:solidFill>
                  <a:srgbClr val="000000"/>
                </a:solidFill>
              </a:rPr>
              <a:t>1045</a:t>
            </a:r>
          </a:p>
        </p:txBody>
      </p:sp>
      <p:sp>
        <p:nvSpPr>
          <p:cNvPr id="1079" name="nodeCWE"/>
          <p:cNvSpPr/>
          <p:nvPr/>
        </p:nvSpPr>
        <p:spPr>
          <a:xfrm>
            <a:off x="19742640" y="16852830"/>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1079</a:t>
            </a:r>
          </a:p>
        </p:txBody>
      </p:sp>
      <p:sp>
        <p:nvSpPr>
          <p:cNvPr id="1082" name="nodeCWE"/>
          <p:cNvSpPr/>
          <p:nvPr/>
        </p:nvSpPr>
        <p:spPr>
          <a:xfrm>
            <a:off x="20712461" y="16371626"/>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1082</a:t>
            </a:r>
          </a:p>
        </p:txBody>
      </p:sp>
      <p:sp>
        <p:nvSpPr>
          <p:cNvPr id="1087" name="nodeCWE"/>
          <p:cNvSpPr/>
          <p:nvPr/>
        </p:nvSpPr>
        <p:spPr>
          <a:xfrm>
            <a:off x="21506263" y="15615068"/>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1087</a:t>
            </a:r>
          </a:p>
        </p:txBody>
      </p:sp>
      <p:sp>
        <p:nvSpPr>
          <p:cNvPr id="1097" name="nodeCWE"/>
          <p:cNvSpPr/>
          <p:nvPr/>
        </p:nvSpPr>
        <p:spPr>
          <a:xfrm>
            <a:off x="21659959" y="14541815"/>
            <a:ext cx="1000000" cy="1000000"/>
          </a:xfrm>
          <a:prstGeom prst="ellipse">
            <a:avLst/>
          </a:prstGeom>
          <a:ln w="70000" cmpd="dbl">
            <a:solidFill>
              <a:srgbClr val="F58231"/>
            </a:solidFill>
            <a:prstDash val="sysDot"/>
          </a:ln>
        </p:spPr>
        <p:txBody>
          <a:bodyPr lIns="0" tIns="0" rIns="0" bIns="0" rtlCol="0" anchor="ctr"/>
          <a:lstStyle/>
          <a:p>
            <a:pPr algn="ctr"/>
            <a:r>
              <a:rPr sz="2700">
                <a:solidFill>
                  <a:srgbClr val="000000"/>
                </a:solidFill>
              </a:rPr>
              <a:t>1097</a:t>
            </a:r>
          </a:p>
        </p:txBody>
      </p:sp>
      <p:sp>
        <p:nvSpPr>
          <p:cNvPr id="1098" name="nodeCWE"/>
          <p:cNvSpPr/>
          <p:nvPr/>
        </p:nvSpPr>
        <p:spPr>
          <a:xfrm>
            <a:off x="21159959" y="13618887"/>
            <a:ext cx="1000000" cy="1000000"/>
          </a:xfrm>
          <a:prstGeom prst="ellipse">
            <a:avLst/>
          </a:prstGeom>
          <a:ln w="70000" cmpd="sng">
            <a:solidFill>
              <a:srgbClr val="F58231"/>
            </a:solidFill>
            <a:prstDash val="solid"/>
          </a:ln>
        </p:spPr>
        <p:txBody>
          <a:bodyPr lIns="0" tIns="0" rIns="0" bIns="0" rtlCol="0" anchor="ctr"/>
          <a:lstStyle/>
          <a:p>
            <a:pPr algn="ctr"/>
            <a:r>
              <a:rPr sz="2700">
                <a:solidFill>
                  <a:srgbClr val="000000"/>
                </a:solidFill>
              </a:rPr>
              <a:t>1098</a:t>
            </a:r>
          </a:p>
        </p:txBody>
      </p:sp>
      <p:sp>
        <p:nvSpPr>
          <p:cNvPr id="1043" name="nodeCWE"/>
          <p:cNvSpPr/>
          <p:nvPr/>
        </p:nvSpPr>
        <p:spPr>
          <a:xfrm>
            <a:off x="22620072" y="13365685"/>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1043</a:t>
            </a:r>
          </a:p>
        </p:txBody>
      </p:sp>
      <p:sp>
        <p:nvSpPr>
          <p:cNvPr id="1055" name="nodeCWE"/>
          <p:cNvSpPr/>
          <p:nvPr/>
        </p:nvSpPr>
        <p:spPr>
          <a:xfrm>
            <a:off x="22934084" y="12307798"/>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1055</a:t>
            </a:r>
          </a:p>
        </p:txBody>
      </p:sp>
      <p:sp>
        <p:nvSpPr>
          <p:cNvPr id="1074" name="nodeCWE"/>
          <p:cNvSpPr/>
          <p:nvPr/>
        </p:nvSpPr>
        <p:spPr>
          <a:xfrm>
            <a:off x="22764993" y="11273957"/>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1074</a:t>
            </a:r>
          </a:p>
        </p:txBody>
      </p:sp>
      <p:sp>
        <p:nvSpPr>
          <p:cNvPr id="1086" name="nodeCWE"/>
          <p:cNvSpPr/>
          <p:nvPr/>
        </p:nvSpPr>
        <p:spPr>
          <a:xfrm>
            <a:off x="22099943" y="10428662"/>
            <a:ext cx="1000000" cy="1000000"/>
          </a:xfrm>
          <a:prstGeom prst="ellipse">
            <a:avLst/>
          </a:prstGeom>
          <a:ln w="70000" cmpd="dbl">
            <a:solidFill>
              <a:srgbClr val="E6194B"/>
            </a:solidFill>
            <a:prstDash val="sysDot"/>
          </a:ln>
        </p:spPr>
        <p:txBody>
          <a:bodyPr lIns="0" tIns="0" rIns="0" bIns="0" rtlCol="0" anchor="ctr"/>
          <a:lstStyle/>
          <a:p>
            <a:pPr algn="ctr"/>
            <a:r>
              <a:rPr sz="2700">
                <a:solidFill>
                  <a:srgbClr val="000000"/>
                </a:solidFill>
              </a:rPr>
              <a:t>1086</a:t>
            </a:r>
          </a:p>
        </p:txBody>
      </p:sp>
      <p:sp>
        <p:nvSpPr>
          <p:cNvPr id="1102" name="nodeCWE"/>
          <p:cNvSpPr/>
          <p:nvPr/>
        </p:nvSpPr>
        <p:spPr>
          <a:xfrm>
            <a:off x="12458248" y="14048061"/>
            <a:ext cx="1000000" cy="1000000"/>
          </a:xfrm>
          <a:prstGeom prst="ellipse">
            <a:avLst/>
          </a:prstGeom>
          <a:ln w="70000" cmpd="dbl">
            <a:solidFill>
              <a:srgbClr val="C8C8DA"/>
            </a:solidFill>
            <a:prstDash val="sysDot"/>
          </a:ln>
        </p:spPr>
        <p:txBody>
          <a:bodyPr lIns="0" tIns="0" rIns="0" bIns="0" rtlCol="0" anchor="ctr"/>
          <a:lstStyle/>
          <a:p>
            <a:pPr algn="ctr"/>
            <a:r>
              <a:rPr sz="2700">
                <a:solidFill>
                  <a:srgbClr val="000000"/>
                </a:solidFill>
              </a:rPr>
              <a:t>1102</a:t>
            </a:r>
          </a:p>
        </p:txBody>
      </p:sp>
      <p:sp>
        <p:nvSpPr>
          <p:cNvPr id="1105" name="nodeCWE"/>
          <p:cNvSpPr/>
          <p:nvPr/>
        </p:nvSpPr>
        <p:spPr>
          <a:xfrm>
            <a:off x="12986474" y="15012479"/>
            <a:ext cx="1000000" cy="1000000"/>
          </a:xfrm>
          <a:prstGeom prst="ellipse">
            <a:avLst/>
          </a:prstGeom>
          <a:ln w="70000" cmpd="dbl">
            <a:solidFill>
              <a:srgbClr val="4D4DFF"/>
            </a:solidFill>
            <a:prstDash val="sysDot"/>
          </a:ln>
        </p:spPr>
        <p:txBody>
          <a:bodyPr lIns="0" tIns="0" rIns="0" bIns="0" rtlCol="0" anchor="ctr"/>
          <a:lstStyle/>
          <a:p>
            <a:pPr algn="ctr"/>
            <a:r>
              <a:rPr sz="2700">
                <a:solidFill>
                  <a:srgbClr val="000000"/>
                </a:solidFill>
              </a:rPr>
              <a:t>1105</a:t>
            </a:r>
          </a:p>
        </p:txBody>
      </p:sp>
      <p:sp>
        <p:nvSpPr>
          <p:cNvPr id="588" name="nodeCWE"/>
          <p:cNvSpPr/>
          <p:nvPr/>
        </p:nvSpPr>
        <p:spPr>
          <a:xfrm>
            <a:off x="12474056" y="12991834"/>
            <a:ext cx="1000000" cy="1000000"/>
          </a:xfrm>
          <a:prstGeom prst="ellipse">
            <a:avLst/>
          </a:prstGeom>
          <a:ln w="70000" cmpd="sng">
            <a:solidFill>
              <a:srgbClr val="C8C8DA"/>
            </a:solidFill>
            <a:prstDash val="solid"/>
          </a:ln>
        </p:spPr>
        <p:txBody>
          <a:bodyPr lIns="0" tIns="0" rIns="0" bIns="0" rtlCol="0" anchor="ctr"/>
          <a:lstStyle/>
          <a:p>
            <a:pPr algn="ctr"/>
            <a:r>
              <a:rPr sz="3600">
                <a:solidFill>
                  <a:srgbClr val="000000"/>
                </a:solidFill>
              </a:rPr>
              <a:t>588</a:t>
            </a:r>
          </a:p>
        </p:txBody>
      </p:sp>
      <p:sp>
        <p:nvSpPr>
          <p:cNvPr id="500" name="nodeCWE"/>
          <p:cNvSpPr/>
          <p:nvPr/>
        </p:nvSpPr>
        <p:spPr>
          <a:xfrm>
            <a:off x="22415934" y="8987872"/>
            <a:ext cx="1000000" cy="1000000"/>
          </a:xfrm>
          <a:prstGeom prst="ellipse">
            <a:avLst/>
          </a:prstGeom>
          <a:ln w="70000" cmpd="sng">
            <a:solidFill>
              <a:srgbClr val="4D4DFF"/>
            </a:solidFill>
            <a:prstDash val="solid"/>
          </a:ln>
        </p:spPr>
        <p:txBody>
          <a:bodyPr lIns="0" tIns="0" rIns="0" bIns="0" rtlCol="0" anchor="ctr"/>
          <a:lstStyle/>
          <a:p>
            <a:pPr algn="ctr"/>
            <a:r>
              <a:rPr sz="3600">
                <a:solidFill>
                  <a:srgbClr val="000000"/>
                </a:solidFill>
              </a:rPr>
              <a:t>500</a:t>
            </a:r>
          </a:p>
        </p:txBody>
      </p:sp>
      <p:sp>
        <p:nvSpPr>
          <p:cNvPr id="192" name="nodeCWE"/>
          <p:cNvSpPr/>
          <p:nvPr/>
        </p:nvSpPr>
        <p:spPr>
          <a:xfrm>
            <a:off x="8723417" y="10818900"/>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192</a:t>
            </a:r>
          </a:p>
        </p:txBody>
      </p:sp>
      <p:sp>
        <p:nvSpPr>
          <p:cNvPr id="194" name="nodeCWE"/>
          <p:cNvSpPr/>
          <p:nvPr/>
        </p:nvSpPr>
        <p:spPr>
          <a:xfrm>
            <a:off x="8517096" y="11818900"/>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194</a:t>
            </a:r>
          </a:p>
        </p:txBody>
      </p:sp>
      <p:sp>
        <p:nvSpPr>
          <p:cNvPr id="195" name="nodeCWE"/>
          <p:cNvSpPr/>
          <p:nvPr/>
        </p:nvSpPr>
        <p:spPr>
          <a:xfrm>
            <a:off x="8771462" y="12832424"/>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195</a:t>
            </a:r>
          </a:p>
        </p:txBody>
      </p:sp>
      <p:sp>
        <p:nvSpPr>
          <p:cNvPr id="196" name="nodeCWE"/>
          <p:cNvSpPr/>
          <p:nvPr/>
        </p:nvSpPr>
        <p:spPr>
          <a:xfrm>
            <a:off x="9457688" y="13617732"/>
            <a:ext cx="1000000" cy="1000000"/>
          </a:xfrm>
          <a:prstGeom prst="ellipse">
            <a:avLst/>
          </a:prstGeom>
          <a:ln w="70000" cmpd="sng">
            <a:solidFill>
              <a:srgbClr val="F032E6"/>
            </a:solidFill>
            <a:prstDash val="solid"/>
          </a:ln>
        </p:spPr>
        <p:txBody>
          <a:bodyPr lIns="0" tIns="0" rIns="0" bIns="0" rtlCol="0" anchor="ctr"/>
          <a:lstStyle/>
          <a:p>
            <a:pPr algn="ctr"/>
            <a:r>
              <a:rPr sz="3600">
                <a:solidFill>
                  <a:srgbClr val="000000"/>
                </a:solidFill>
              </a:rPr>
              <a:t>196</a:t>
            </a:r>
          </a:p>
        </p:txBody>
      </p:sp>
      <p:sp>
        <p:nvSpPr>
          <p:cNvPr id="597" name="nodeCWE"/>
          <p:cNvSpPr/>
          <p:nvPr/>
        </p:nvSpPr>
        <p:spPr>
          <a:xfrm>
            <a:off x="22934084" y="21931157"/>
            <a:ext cx="1000000" cy="1000000"/>
          </a:xfrm>
          <a:prstGeom prst="ellipse">
            <a:avLst/>
          </a:prstGeom>
          <a:ln w="70000" cmpd="sng">
            <a:solidFill>
              <a:srgbClr val="FFE119"/>
            </a:solidFill>
            <a:prstDash val="solid"/>
          </a:ln>
        </p:spPr>
        <p:txBody>
          <a:bodyPr lIns="0" tIns="0" rIns="0" bIns="0" rtlCol="0" anchor="ctr"/>
          <a:lstStyle/>
          <a:p>
            <a:pPr algn="ctr"/>
            <a:r>
              <a:rPr sz="3600">
                <a:solidFill>
                  <a:srgbClr val="000000"/>
                </a:solidFill>
              </a:rPr>
              <a:t>597</a:t>
            </a:r>
          </a:p>
        </p:txBody>
      </p:sp>
      <p:sp>
        <p:nvSpPr>
          <p:cNvPr id="188" name="nodeCWE"/>
          <p:cNvSpPr/>
          <p:nvPr/>
        </p:nvSpPr>
        <p:spPr>
          <a:xfrm>
            <a:off x="12529753" y="17209364"/>
            <a:ext cx="1000000" cy="1000000"/>
          </a:xfrm>
          <a:prstGeom prst="ellipse">
            <a:avLst/>
          </a:prstGeom>
          <a:ln w="70000" cmpd="dbl">
            <a:solidFill>
              <a:srgbClr val="FFE119"/>
            </a:solidFill>
            <a:prstDash val="sysDot"/>
          </a:ln>
        </p:spPr>
        <p:txBody>
          <a:bodyPr lIns="0" tIns="0" rIns="0" bIns="0" rtlCol="0" anchor="ctr"/>
          <a:lstStyle/>
          <a:p>
            <a:pPr algn="ctr"/>
            <a:r>
              <a:rPr sz="3600">
                <a:solidFill>
                  <a:srgbClr val="000000"/>
                </a:solidFill>
              </a:rPr>
              <a:t>188</a:t>
            </a:r>
          </a:p>
        </p:txBody>
      </p:sp>
      <p:cxnSp>
        <p:nvCxnSpPr>
          <p:cNvPr id="74" name="arrowConnector"/>
          <p:cNvCxnSpPr>
            <a:stCxn id="664" idx="2"/>
            <a:endCxn id="471" idx="6"/>
          </p:cNvCxnSpPr>
          <p:nvPr/>
        </p:nvCxnSpPr>
        <p:spPr>
          <a:xfrm flipH="1">
            <a:off x="11551831" y="6856250"/>
            <a:ext cx="1731025" cy="4759"/>
          </a:xfrm>
          <a:prstGeom prst="straightConnector1">
            <a:avLst/>
          </a:prstGeom>
          <a:ln w="36700">
            <a:solidFill>
              <a:schemeClr val="tx1"/>
            </a:solidFill>
            <a:prstDash val="solid"/>
            <a:headEnd type="none" w="lg" len="lg"/>
            <a:tailEnd type="stealth" w="lg" len="lg"/>
          </a:ln>
        </p:spPr>
      </p:cxnSp>
      <p:cxnSp>
        <p:nvCxnSpPr>
          <p:cNvPr id="2" name="arrowConnector"/>
          <p:cNvCxnSpPr>
            <a:stCxn id="664" idx="2"/>
            <a:endCxn id="495" idx="6"/>
          </p:cNvCxnSpPr>
          <p:nvPr/>
        </p:nvCxnSpPr>
        <p:spPr>
          <a:xfrm flipH="1">
            <a:off x="11435283" y="6856250"/>
            <a:ext cx="1847573" cy="1068709"/>
          </a:xfrm>
          <a:prstGeom prst="straightConnector1">
            <a:avLst/>
          </a:prstGeom>
          <a:ln w="36700">
            <a:solidFill>
              <a:schemeClr val="tx1"/>
            </a:solidFill>
            <a:prstDash val="solid"/>
            <a:headEnd type="none" w="lg" len="lg"/>
            <a:tailEnd type="stealth" w="lg" len="lg"/>
          </a:ln>
        </p:spPr>
      </p:cxnSp>
      <p:cxnSp>
        <p:nvCxnSpPr>
          <p:cNvPr id="3" name="arrowConnector"/>
          <p:cNvCxnSpPr>
            <a:stCxn id="664" idx="3"/>
            <a:endCxn id="496" idx="7"/>
          </p:cNvCxnSpPr>
          <p:nvPr/>
        </p:nvCxnSpPr>
        <p:spPr>
          <a:xfrm flipH="1">
            <a:off x="11788836" y="7209803"/>
            <a:ext cx="1640467" cy="1337700"/>
          </a:xfrm>
          <a:prstGeom prst="straightConnector1">
            <a:avLst/>
          </a:prstGeom>
          <a:ln w="36700">
            <a:solidFill>
              <a:schemeClr val="tx1"/>
            </a:solidFill>
            <a:prstDash val="solid"/>
            <a:headEnd type="none" w="lg" len="lg"/>
            <a:tailEnd type="stealth" w="lg" len="lg"/>
          </a:ln>
        </p:spPr>
      </p:cxnSp>
      <p:cxnSp>
        <p:nvCxnSpPr>
          <p:cNvPr id="4" name="arrowConnector"/>
          <p:cNvCxnSpPr>
            <a:stCxn id="664" idx="3"/>
            <a:endCxn id="580" idx="7"/>
          </p:cNvCxnSpPr>
          <p:nvPr/>
        </p:nvCxnSpPr>
        <p:spPr>
          <a:xfrm flipH="1">
            <a:off x="12703756" y="7209803"/>
            <a:ext cx="725547" cy="1996979"/>
          </a:xfrm>
          <a:prstGeom prst="straightConnector1">
            <a:avLst/>
          </a:prstGeom>
          <a:ln w="36700">
            <a:solidFill>
              <a:schemeClr val="tx1"/>
            </a:solidFill>
            <a:prstDash val="solid"/>
            <a:headEnd type="none" w="lg" len="lg"/>
            <a:tailEnd type="stealth" w="lg" len="lg"/>
          </a:ln>
        </p:spPr>
      </p:cxnSp>
      <p:cxnSp>
        <p:nvCxnSpPr>
          <p:cNvPr id="5" name="arrowConnector"/>
          <p:cNvCxnSpPr>
            <a:stCxn id="664" idx="5"/>
            <a:endCxn id="668" idx="1"/>
          </p:cNvCxnSpPr>
          <p:nvPr/>
        </p:nvCxnSpPr>
        <p:spPr>
          <a:xfrm>
            <a:off x="14136409" y="7209803"/>
            <a:ext cx="3284391" cy="1460330"/>
          </a:xfrm>
          <a:prstGeom prst="straightConnector1">
            <a:avLst/>
          </a:prstGeom>
          <a:ln w="36700">
            <a:solidFill>
              <a:schemeClr val="tx1"/>
            </a:solidFill>
            <a:prstDash val="solid"/>
            <a:headEnd type="none" w="lg" len="lg"/>
            <a:tailEnd type="stealth" w="lg" len="lg"/>
          </a:ln>
        </p:spPr>
      </p:cxnSp>
      <p:cxnSp>
        <p:nvCxnSpPr>
          <p:cNvPr id="6" name="arrowConnector"/>
          <p:cNvCxnSpPr>
            <a:stCxn id="664" idx="4"/>
            <a:endCxn id="704" idx="0"/>
          </p:cNvCxnSpPr>
          <p:nvPr/>
        </p:nvCxnSpPr>
        <p:spPr>
          <a:xfrm flipH="1">
            <a:off x="13481958" y="7356250"/>
            <a:ext cx="300898" cy="1947626"/>
          </a:xfrm>
          <a:prstGeom prst="straightConnector1">
            <a:avLst/>
          </a:prstGeom>
          <a:ln w="36700">
            <a:solidFill>
              <a:schemeClr val="tx1"/>
            </a:solidFill>
            <a:prstDash val="solid"/>
            <a:headEnd type="none" w="lg" len="lg"/>
            <a:tailEnd type="stealth" w="lg" len="lg"/>
          </a:ln>
        </p:spPr>
      </p:cxnSp>
      <p:cxnSp>
        <p:nvCxnSpPr>
          <p:cNvPr id="7" name="arrowConnector"/>
          <p:cNvCxnSpPr>
            <a:stCxn id="664" idx="4"/>
            <a:endCxn id="706" idx="0"/>
          </p:cNvCxnSpPr>
          <p:nvPr/>
        </p:nvCxnSpPr>
        <p:spPr>
          <a:xfrm>
            <a:off x="13782856" y="7356250"/>
            <a:ext cx="892195" cy="1634788"/>
          </a:xfrm>
          <a:prstGeom prst="straightConnector1">
            <a:avLst/>
          </a:prstGeom>
          <a:ln w="36700">
            <a:solidFill>
              <a:schemeClr val="tx1"/>
            </a:solidFill>
            <a:prstDash val="solid"/>
            <a:headEnd type="none" w="lg" len="lg"/>
            <a:tailEnd type="stealth" w="lg" len="lg"/>
          </a:ln>
        </p:spPr>
      </p:cxnSp>
      <p:cxnSp>
        <p:nvCxnSpPr>
          <p:cNvPr id="8" name="arrowConnector"/>
          <p:cNvCxnSpPr>
            <a:stCxn id="664" idx="5"/>
            <a:endCxn id="749" idx="1"/>
          </p:cNvCxnSpPr>
          <p:nvPr/>
        </p:nvCxnSpPr>
        <p:spPr>
          <a:xfrm>
            <a:off x="14136409" y="7209803"/>
            <a:ext cx="1020880" cy="1201629"/>
          </a:xfrm>
          <a:prstGeom prst="straightConnector1">
            <a:avLst/>
          </a:prstGeom>
          <a:ln w="36700">
            <a:solidFill>
              <a:schemeClr val="tx1"/>
            </a:solidFill>
            <a:prstDash val="solid"/>
            <a:headEnd type="none" w="lg" len="lg"/>
            <a:tailEnd type="stealth" w="lg" len="lg"/>
          </a:ln>
        </p:spPr>
      </p:cxnSp>
      <p:cxnSp>
        <p:nvCxnSpPr>
          <p:cNvPr id="9" name="arrowConnector"/>
          <p:cNvCxnSpPr>
            <a:stCxn id="682" idx="0"/>
            <a:endCxn id="128" idx="4"/>
          </p:cNvCxnSpPr>
          <p:nvPr/>
        </p:nvCxnSpPr>
        <p:spPr>
          <a:xfrm flipH="1" flipV="1">
            <a:off x="11674186" y="18198008"/>
            <a:ext cx="723013" cy="1569031"/>
          </a:xfrm>
          <a:prstGeom prst="straightConnector1">
            <a:avLst/>
          </a:prstGeom>
          <a:ln w="36700">
            <a:solidFill>
              <a:schemeClr val="tx1"/>
            </a:solidFill>
            <a:prstDash val="solid"/>
            <a:headEnd type="none" w="lg" len="lg"/>
            <a:tailEnd type="stealth" w="lg" len="lg"/>
          </a:ln>
        </p:spPr>
      </p:cxnSp>
      <p:cxnSp>
        <p:nvCxnSpPr>
          <p:cNvPr id="10" name="arrowConnector"/>
          <p:cNvCxnSpPr>
            <a:stCxn id="682" idx="1"/>
            <a:endCxn id="131" idx="5"/>
          </p:cNvCxnSpPr>
          <p:nvPr/>
        </p:nvCxnSpPr>
        <p:spPr>
          <a:xfrm flipH="1" flipV="1">
            <a:off x="11020646" y="18524614"/>
            <a:ext cx="1023000" cy="1388872"/>
          </a:xfrm>
          <a:prstGeom prst="straightConnector1">
            <a:avLst/>
          </a:prstGeom>
          <a:ln w="36700">
            <a:solidFill>
              <a:schemeClr val="tx1"/>
            </a:solidFill>
            <a:prstDash val="solid"/>
            <a:headEnd type="none" w="lg" len="lg"/>
            <a:tailEnd type="stealth" w="lg" len="lg"/>
          </a:ln>
        </p:spPr>
      </p:cxnSp>
      <p:cxnSp>
        <p:nvCxnSpPr>
          <p:cNvPr id="11" name="arrowConnector"/>
          <p:cNvCxnSpPr>
            <a:stCxn id="682" idx="5"/>
            <a:endCxn id="1335" idx="1"/>
          </p:cNvCxnSpPr>
          <p:nvPr/>
        </p:nvCxnSpPr>
        <p:spPr>
          <a:xfrm>
            <a:off x="12750752" y="20620592"/>
            <a:ext cx="1749036" cy="719105"/>
          </a:xfrm>
          <a:prstGeom prst="straightConnector1">
            <a:avLst/>
          </a:prstGeom>
          <a:ln w="36700">
            <a:solidFill>
              <a:schemeClr val="tx1"/>
            </a:solidFill>
            <a:prstDash val="solid"/>
            <a:headEnd type="none" w="lg" len="lg"/>
            <a:tailEnd type="stealth" w="lg" len="lg"/>
          </a:ln>
        </p:spPr>
      </p:cxnSp>
      <p:cxnSp>
        <p:nvCxnSpPr>
          <p:cNvPr id="12" name="arrowConnector"/>
          <p:cNvCxnSpPr>
            <a:stCxn id="682" idx="6"/>
            <a:endCxn id="1339" idx="2"/>
          </p:cNvCxnSpPr>
          <p:nvPr/>
        </p:nvCxnSpPr>
        <p:spPr>
          <a:xfrm>
            <a:off x="12897199" y="20267039"/>
            <a:ext cx="1622044" cy="295650"/>
          </a:xfrm>
          <a:prstGeom prst="straightConnector1">
            <a:avLst/>
          </a:prstGeom>
          <a:ln w="36700">
            <a:solidFill>
              <a:schemeClr val="tx1"/>
            </a:solidFill>
            <a:prstDash val="solid"/>
            <a:headEnd type="none" w="lg" len="lg"/>
            <a:tailEnd type="stealth" w="lg" len="lg"/>
          </a:ln>
        </p:spPr>
      </p:cxnSp>
      <p:cxnSp>
        <p:nvCxnSpPr>
          <p:cNvPr id="13" name="arrowConnector"/>
          <p:cNvCxnSpPr>
            <a:stCxn id="682" idx="1"/>
            <a:endCxn id="135" idx="5"/>
          </p:cNvCxnSpPr>
          <p:nvPr/>
        </p:nvCxnSpPr>
        <p:spPr>
          <a:xfrm flipH="1" flipV="1">
            <a:off x="10186460" y="19267039"/>
            <a:ext cx="1857186" cy="646447"/>
          </a:xfrm>
          <a:prstGeom prst="straightConnector1">
            <a:avLst/>
          </a:prstGeom>
          <a:ln w="36700">
            <a:solidFill>
              <a:schemeClr val="tx1"/>
            </a:solidFill>
            <a:prstDash val="solid"/>
            <a:headEnd type="none" w="lg" len="lg"/>
            <a:tailEnd type="stealth" w="lg" len="lg"/>
          </a:ln>
        </p:spPr>
      </p:cxnSp>
      <p:cxnSp>
        <p:nvCxnSpPr>
          <p:cNvPr id="14" name="arrowConnector"/>
          <p:cNvCxnSpPr>
            <a:stCxn id="682" idx="2"/>
            <a:endCxn id="190" idx="6"/>
          </p:cNvCxnSpPr>
          <p:nvPr/>
        </p:nvCxnSpPr>
        <p:spPr>
          <a:xfrm flipH="1" flipV="1">
            <a:off x="9875127" y="19856009"/>
            <a:ext cx="2022072" cy="411030"/>
          </a:xfrm>
          <a:prstGeom prst="straightConnector1">
            <a:avLst/>
          </a:prstGeom>
          <a:ln w="36700">
            <a:solidFill>
              <a:schemeClr val="tx1"/>
            </a:solidFill>
            <a:prstDash val="solid"/>
            <a:headEnd type="none" w="lg" len="lg"/>
            <a:tailEnd type="stealth" w="lg" len="lg"/>
          </a:ln>
        </p:spPr>
      </p:cxnSp>
      <p:cxnSp>
        <p:nvCxnSpPr>
          <p:cNvPr id="15" name="arrowConnector"/>
          <p:cNvCxnSpPr>
            <a:stCxn id="682" idx="2"/>
            <a:endCxn id="191" idx="6"/>
          </p:cNvCxnSpPr>
          <p:nvPr/>
        </p:nvCxnSpPr>
        <p:spPr>
          <a:xfrm flipH="1">
            <a:off x="10121406" y="20267039"/>
            <a:ext cx="1775793" cy="677940"/>
          </a:xfrm>
          <a:prstGeom prst="straightConnector1">
            <a:avLst/>
          </a:prstGeom>
          <a:ln w="36700">
            <a:solidFill>
              <a:schemeClr val="tx1"/>
            </a:solidFill>
            <a:prstDash val="solid"/>
            <a:headEnd type="none" w="lg" len="lg"/>
            <a:tailEnd type="stealth" w="lg" len="lg"/>
          </a:ln>
        </p:spPr>
      </p:cxnSp>
      <p:cxnSp>
        <p:nvCxnSpPr>
          <p:cNvPr id="16" name="arrowConnector"/>
          <p:cNvCxnSpPr>
            <a:stCxn id="682" idx="3"/>
            <a:endCxn id="193" idx="7"/>
          </p:cNvCxnSpPr>
          <p:nvPr/>
        </p:nvCxnSpPr>
        <p:spPr>
          <a:xfrm flipH="1">
            <a:off x="10274533" y="20620592"/>
            <a:ext cx="1769113" cy="1028293"/>
          </a:xfrm>
          <a:prstGeom prst="straightConnector1">
            <a:avLst/>
          </a:prstGeom>
          <a:ln w="36700">
            <a:solidFill>
              <a:schemeClr val="tx1"/>
            </a:solidFill>
            <a:prstDash val="solid"/>
            <a:headEnd type="none" w="lg" len="lg"/>
            <a:tailEnd type="stealth" w="lg" len="lg"/>
          </a:ln>
        </p:spPr>
      </p:cxnSp>
      <p:cxnSp>
        <p:nvCxnSpPr>
          <p:cNvPr id="17" name="arrowConnector"/>
          <p:cNvCxnSpPr>
            <a:stCxn id="682" idx="3"/>
            <a:endCxn id="369" idx="7"/>
          </p:cNvCxnSpPr>
          <p:nvPr/>
        </p:nvCxnSpPr>
        <p:spPr>
          <a:xfrm flipH="1">
            <a:off x="11146713" y="20620592"/>
            <a:ext cx="896933" cy="1715322"/>
          </a:xfrm>
          <a:prstGeom prst="straightConnector1">
            <a:avLst/>
          </a:prstGeom>
          <a:ln w="36700">
            <a:solidFill>
              <a:schemeClr val="tx1"/>
            </a:solidFill>
            <a:prstDash val="solid"/>
            <a:headEnd type="none" w="lg" len="lg"/>
            <a:tailEnd type="stealth" w="lg" len="lg"/>
          </a:ln>
        </p:spPr>
      </p:cxnSp>
      <p:cxnSp>
        <p:nvCxnSpPr>
          <p:cNvPr id="18" name="arrowConnector"/>
          <p:cNvCxnSpPr>
            <a:stCxn id="682" idx="4"/>
            <a:endCxn id="467" idx="0"/>
          </p:cNvCxnSpPr>
          <p:nvPr/>
        </p:nvCxnSpPr>
        <p:spPr>
          <a:xfrm flipH="1">
            <a:off x="11890595" y="20767039"/>
            <a:ext cx="506604" cy="1689365"/>
          </a:xfrm>
          <a:prstGeom prst="straightConnector1">
            <a:avLst/>
          </a:prstGeom>
          <a:ln w="36700">
            <a:solidFill>
              <a:schemeClr val="tx1"/>
            </a:solidFill>
            <a:prstDash val="solid"/>
            <a:headEnd type="none" w="lg" len="lg"/>
            <a:tailEnd type="stealth" w="lg" len="lg"/>
          </a:ln>
        </p:spPr>
      </p:cxnSp>
      <p:cxnSp>
        <p:nvCxnSpPr>
          <p:cNvPr id="19" name="arrowConnector"/>
          <p:cNvCxnSpPr>
            <a:stCxn id="682" idx="4"/>
            <a:endCxn id="468" idx="0"/>
          </p:cNvCxnSpPr>
          <p:nvPr/>
        </p:nvCxnSpPr>
        <p:spPr>
          <a:xfrm>
            <a:off x="12397199" y="20767039"/>
            <a:ext cx="656276" cy="1597065"/>
          </a:xfrm>
          <a:prstGeom prst="straightConnector1">
            <a:avLst/>
          </a:prstGeom>
          <a:ln w="36700">
            <a:solidFill>
              <a:schemeClr val="tx1"/>
            </a:solidFill>
            <a:prstDash val="solid"/>
            <a:headEnd type="none" w="lg" len="lg"/>
            <a:tailEnd type="stealth" w="lg" len="lg"/>
          </a:ln>
        </p:spPr>
      </p:cxnSp>
      <p:cxnSp>
        <p:nvCxnSpPr>
          <p:cNvPr id="20" name="arrowConnector"/>
          <p:cNvCxnSpPr>
            <a:stCxn id="682" idx="5"/>
            <a:endCxn id="469" idx="1"/>
          </p:cNvCxnSpPr>
          <p:nvPr/>
        </p:nvCxnSpPr>
        <p:spPr>
          <a:xfrm>
            <a:off x="12750752" y="20620592"/>
            <a:ext cx="1035648" cy="1537076"/>
          </a:xfrm>
          <a:prstGeom prst="straightConnector1">
            <a:avLst/>
          </a:prstGeom>
          <a:ln w="36700">
            <a:solidFill>
              <a:schemeClr val="tx1"/>
            </a:solidFill>
            <a:prstDash val="solid"/>
            <a:headEnd type="none" w="lg" len="lg"/>
            <a:tailEnd type="stealth" w="lg" len="lg"/>
          </a:ln>
        </p:spPr>
      </p:cxnSp>
      <p:cxnSp>
        <p:nvCxnSpPr>
          <p:cNvPr id="21" name="arrowConnector"/>
          <p:cNvCxnSpPr>
            <a:stCxn id="697" idx="5"/>
            <a:endCxn id="1023" idx="1"/>
          </p:cNvCxnSpPr>
          <p:nvPr/>
        </p:nvCxnSpPr>
        <p:spPr>
          <a:xfrm>
            <a:off x="16420282" y="19438715"/>
            <a:ext cx="603136" cy="1955324"/>
          </a:xfrm>
          <a:prstGeom prst="straightConnector1">
            <a:avLst/>
          </a:prstGeom>
          <a:ln w="36700">
            <a:solidFill>
              <a:schemeClr val="tx1"/>
            </a:solidFill>
            <a:prstDash val="solid"/>
            <a:headEnd type="none" w="lg" len="lg"/>
            <a:tailEnd type="stealth" w="lg" len="lg"/>
          </a:ln>
        </p:spPr>
      </p:cxnSp>
      <p:cxnSp>
        <p:nvCxnSpPr>
          <p:cNvPr id="22" name="arrowConnector"/>
          <p:cNvCxnSpPr>
            <a:stCxn id="697" idx="5"/>
            <a:endCxn id="1024" idx="1"/>
          </p:cNvCxnSpPr>
          <p:nvPr/>
        </p:nvCxnSpPr>
        <p:spPr>
          <a:xfrm>
            <a:off x="16420282" y="19438715"/>
            <a:ext cx="1557801" cy="1451073"/>
          </a:xfrm>
          <a:prstGeom prst="straightConnector1">
            <a:avLst/>
          </a:prstGeom>
          <a:ln w="36700">
            <a:solidFill>
              <a:schemeClr val="tx1"/>
            </a:solidFill>
            <a:prstDash val="solid"/>
            <a:headEnd type="none" w="lg" len="lg"/>
            <a:tailEnd type="stealth" w="lg" len="lg"/>
          </a:ln>
        </p:spPr>
      </p:cxnSp>
      <p:cxnSp>
        <p:nvCxnSpPr>
          <p:cNvPr id="23" name="arrowConnector"/>
          <p:cNvCxnSpPr>
            <a:stCxn id="697" idx="5"/>
            <a:endCxn id="1025" idx="1"/>
          </p:cNvCxnSpPr>
          <p:nvPr/>
        </p:nvCxnSpPr>
        <p:spPr>
          <a:xfrm>
            <a:off x="16420282" y="19438715"/>
            <a:ext cx="2147991" cy="518107"/>
          </a:xfrm>
          <a:prstGeom prst="straightConnector1">
            <a:avLst/>
          </a:prstGeom>
          <a:ln w="36700">
            <a:solidFill>
              <a:schemeClr val="tx1"/>
            </a:solidFill>
            <a:prstDash val="solid"/>
            <a:headEnd type="none" w="lg" len="lg"/>
            <a:tailEnd type="stealth" w="lg" len="lg"/>
          </a:ln>
        </p:spPr>
      </p:cxnSp>
      <p:cxnSp>
        <p:nvCxnSpPr>
          <p:cNvPr id="24" name="arrowConnector"/>
          <p:cNvCxnSpPr>
            <a:stCxn id="697" idx="6"/>
            <a:endCxn id="1077" idx="2"/>
          </p:cNvCxnSpPr>
          <p:nvPr/>
        </p:nvCxnSpPr>
        <p:spPr>
          <a:xfrm>
            <a:off x="16566729" y="19085162"/>
            <a:ext cx="2035350" cy="171272"/>
          </a:xfrm>
          <a:prstGeom prst="straightConnector1">
            <a:avLst/>
          </a:prstGeom>
          <a:ln w="36700">
            <a:solidFill>
              <a:schemeClr val="tx1"/>
            </a:solidFill>
            <a:prstDash val="solid"/>
            <a:headEnd type="none" w="lg" len="lg"/>
            <a:tailEnd type="stealth" w="lg" len="lg"/>
          </a:ln>
        </p:spPr>
      </p:cxnSp>
      <p:cxnSp>
        <p:nvCxnSpPr>
          <p:cNvPr id="25" name="arrowConnector"/>
          <p:cNvCxnSpPr>
            <a:stCxn id="697" idx="4"/>
            <a:endCxn id="581" idx="0"/>
          </p:cNvCxnSpPr>
          <p:nvPr/>
        </p:nvCxnSpPr>
        <p:spPr>
          <a:xfrm>
            <a:off x="16066729" y="19585162"/>
            <a:ext cx="241277" cy="1944030"/>
          </a:xfrm>
          <a:prstGeom prst="straightConnector1">
            <a:avLst/>
          </a:prstGeom>
          <a:ln w="36700">
            <a:solidFill>
              <a:schemeClr val="tx1"/>
            </a:solidFill>
            <a:prstDash val="solid"/>
            <a:headEnd type="none" w="lg" len="lg"/>
            <a:tailEnd type="stealth" w="lg" len="lg"/>
          </a:ln>
        </p:spPr>
      </p:cxnSp>
      <p:cxnSp>
        <p:nvCxnSpPr>
          <p:cNvPr id="26" name="arrowConnector"/>
          <p:cNvCxnSpPr>
            <a:stCxn id="710" idx="3"/>
            <a:endCxn id="1061" idx="7"/>
          </p:cNvCxnSpPr>
          <p:nvPr/>
        </p:nvCxnSpPr>
        <p:spPr>
          <a:xfrm flipH="1">
            <a:off x="16770949" y="13088623"/>
            <a:ext cx="965196" cy="1285021"/>
          </a:xfrm>
          <a:prstGeom prst="straightConnector1">
            <a:avLst/>
          </a:prstGeom>
          <a:ln w="36700">
            <a:solidFill>
              <a:schemeClr val="tx1"/>
            </a:solidFill>
            <a:prstDash val="solid"/>
            <a:headEnd type="none" w="lg" len="lg"/>
            <a:tailEnd type="stealth" w="lg" len="lg"/>
          </a:ln>
        </p:spPr>
      </p:cxnSp>
      <p:cxnSp>
        <p:nvCxnSpPr>
          <p:cNvPr id="27" name="arrowConnector"/>
          <p:cNvCxnSpPr>
            <a:stCxn id="710" idx="5"/>
            <a:endCxn id="1076" idx="1"/>
          </p:cNvCxnSpPr>
          <p:nvPr/>
        </p:nvCxnSpPr>
        <p:spPr>
          <a:xfrm>
            <a:off x="18443251" y="13088623"/>
            <a:ext cx="563296" cy="1343748"/>
          </a:xfrm>
          <a:prstGeom prst="straightConnector1">
            <a:avLst/>
          </a:prstGeom>
          <a:ln w="36700">
            <a:solidFill>
              <a:schemeClr val="tx1"/>
            </a:solidFill>
            <a:prstDash val="solid"/>
            <a:headEnd type="none" w="lg" len="lg"/>
            <a:tailEnd type="stealth" w="lg" len="lg"/>
          </a:ln>
        </p:spPr>
      </p:cxnSp>
      <p:cxnSp>
        <p:nvCxnSpPr>
          <p:cNvPr id="28" name="arrowConnector"/>
          <p:cNvCxnSpPr>
            <a:stCxn id="710" idx="6"/>
            <a:endCxn id="1093" idx="2"/>
          </p:cNvCxnSpPr>
          <p:nvPr/>
        </p:nvCxnSpPr>
        <p:spPr>
          <a:xfrm flipV="1">
            <a:off x="18589698" y="12460967"/>
            <a:ext cx="1554191" cy="274103"/>
          </a:xfrm>
          <a:prstGeom prst="straightConnector1">
            <a:avLst/>
          </a:prstGeom>
          <a:ln w="36700">
            <a:solidFill>
              <a:schemeClr val="tx1"/>
            </a:solidFill>
            <a:prstDash val="solid"/>
            <a:headEnd type="none" w="lg" len="lg"/>
            <a:tailEnd type="stealth" w="lg" len="lg"/>
          </a:ln>
        </p:spPr>
      </p:cxnSp>
      <p:cxnSp>
        <p:nvCxnSpPr>
          <p:cNvPr id="29" name="arrowConnector"/>
          <p:cNvCxnSpPr>
            <a:stCxn id="710" idx="2"/>
            <a:endCxn id="758" idx="6"/>
          </p:cNvCxnSpPr>
          <p:nvPr/>
        </p:nvCxnSpPr>
        <p:spPr>
          <a:xfrm flipH="1">
            <a:off x="16141672" y="12735070"/>
            <a:ext cx="1448026" cy="833837"/>
          </a:xfrm>
          <a:prstGeom prst="straightConnector1">
            <a:avLst/>
          </a:prstGeom>
          <a:ln w="36700">
            <a:solidFill>
              <a:schemeClr val="tx1"/>
            </a:solidFill>
            <a:prstDash val="solid"/>
            <a:headEnd type="none" w="lg" len="lg"/>
            <a:tailEnd type="stealth" w="lg" len="lg"/>
          </a:ln>
        </p:spPr>
      </p:cxnSp>
      <p:cxnSp>
        <p:nvCxnSpPr>
          <p:cNvPr id="30" name="arrowConnector"/>
          <p:cNvCxnSpPr>
            <a:stCxn id="668" idx="4"/>
            <a:endCxn id="374" idx="0"/>
          </p:cNvCxnSpPr>
          <p:nvPr/>
        </p:nvCxnSpPr>
        <p:spPr>
          <a:xfrm flipH="1">
            <a:off x="17328989" y="9523686"/>
            <a:ext cx="445364" cy="1365064"/>
          </a:xfrm>
          <a:prstGeom prst="straightConnector1">
            <a:avLst/>
          </a:prstGeom>
          <a:ln w="36700">
            <a:solidFill>
              <a:schemeClr val="tx1"/>
            </a:solidFill>
            <a:prstDash val="solid"/>
            <a:headEnd type="none" w="lg" len="lg"/>
            <a:tailEnd type="stealth" w="lg" len="lg"/>
          </a:ln>
        </p:spPr>
      </p:cxnSp>
      <p:cxnSp>
        <p:nvCxnSpPr>
          <p:cNvPr id="31" name="arrowConnector"/>
          <p:cNvCxnSpPr>
            <a:stCxn id="668" idx="3"/>
            <a:endCxn id="375" idx="7"/>
          </p:cNvCxnSpPr>
          <p:nvPr/>
        </p:nvCxnSpPr>
        <p:spPr>
          <a:xfrm flipH="1">
            <a:off x="16708150" y="9377239"/>
            <a:ext cx="712650" cy="1162589"/>
          </a:xfrm>
          <a:prstGeom prst="straightConnector1">
            <a:avLst/>
          </a:prstGeom>
          <a:ln w="36700">
            <a:solidFill>
              <a:schemeClr val="tx1"/>
            </a:solidFill>
            <a:prstDash val="solid"/>
            <a:headEnd type="none" w="lg" len="lg"/>
            <a:tailEnd type="stealth" w="lg" len="lg"/>
          </a:ln>
        </p:spPr>
      </p:cxnSp>
      <p:cxnSp>
        <p:nvCxnSpPr>
          <p:cNvPr id="32" name="arrowConnector"/>
          <p:cNvCxnSpPr>
            <a:stCxn id="668" idx="4"/>
            <a:endCxn id="491" idx="0"/>
          </p:cNvCxnSpPr>
          <p:nvPr/>
        </p:nvCxnSpPr>
        <p:spPr>
          <a:xfrm>
            <a:off x="17774353" y="9523686"/>
            <a:ext cx="627859" cy="1351145"/>
          </a:xfrm>
          <a:prstGeom prst="straightConnector1">
            <a:avLst/>
          </a:prstGeom>
          <a:ln w="36700">
            <a:solidFill>
              <a:schemeClr val="tx1"/>
            </a:solidFill>
            <a:prstDash val="solid"/>
            <a:headEnd type="none" w="lg" len="lg"/>
            <a:tailEnd type="stealth" w="lg" len="lg"/>
          </a:ln>
        </p:spPr>
      </p:cxnSp>
      <p:cxnSp>
        <p:nvCxnSpPr>
          <p:cNvPr id="33" name="arrowConnector"/>
          <p:cNvCxnSpPr>
            <a:stCxn id="668" idx="5"/>
            <a:endCxn id="492" idx="1"/>
          </p:cNvCxnSpPr>
          <p:nvPr/>
        </p:nvCxnSpPr>
        <p:spPr>
          <a:xfrm>
            <a:off x="18127906" y="9377239"/>
            <a:ext cx="974173" cy="1339512"/>
          </a:xfrm>
          <a:prstGeom prst="straightConnector1">
            <a:avLst/>
          </a:prstGeom>
          <a:ln w="36700">
            <a:solidFill>
              <a:schemeClr val="tx1"/>
            </a:solidFill>
            <a:prstDash val="solid"/>
            <a:headEnd type="none" w="lg" len="lg"/>
            <a:tailEnd type="stealth" w="lg" len="lg"/>
          </a:ln>
        </p:spPr>
      </p:cxnSp>
      <p:cxnSp>
        <p:nvCxnSpPr>
          <p:cNvPr id="34" name="arrowConnector"/>
          <p:cNvCxnSpPr>
            <a:stCxn id="668" idx="5"/>
            <a:endCxn id="493" idx="1"/>
          </p:cNvCxnSpPr>
          <p:nvPr/>
        </p:nvCxnSpPr>
        <p:spPr>
          <a:xfrm>
            <a:off x="18127906" y="9377239"/>
            <a:ext cx="1755227" cy="554948"/>
          </a:xfrm>
          <a:prstGeom prst="straightConnector1">
            <a:avLst/>
          </a:prstGeom>
          <a:ln w="36700">
            <a:solidFill>
              <a:schemeClr val="tx1"/>
            </a:solidFill>
            <a:prstDash val="solid"/>
            <a:headEnd type="none" w="lg" len="lg"/>
            <a:tailEnd type="stealth" w="lg" len="lg"/>
          </a:ln>
        </p:spPr>
      </p:cxnSp>
      <p:cxnSp>
        <p:nvCxnSpPr>
          <p:cNvPr id="35" name="arrowConnector"/>
          <p:cNvCxnSpPr>
            <a:stCxn id="668" idx="6"/>
            <a:endCxn id="498" idx="2"/>
          </p:cNvCxnSpPr>
          <p:nvPr/>
        </p:nvCxnSpPr>
        <p:spPr>
          <a:xfrm>
            <a:off x="18274353" y="9023686"/>
            <a:ext cx="1985676" cy="305007"/>
          </a:xfrm>
          <a:prstGeom prst="straightConnector1">
            <a:avLst/>
          </a:prstGeom>
          <a:ln w="36700">
            <a:solidFill>
              <a:schemeClr val="tx1"/>
            </a:solidFill>
            <a:prstDash val="solid"/>
            <a:headEnd type="none" w="lg" len="lg"/>
            <a:tailEnd type="stealth" w="lg" len="lg"/>
          </a:ln>
        </p:spPr>
      </p:cxnSp>
      <p:cxnSp>
        <p:nvCxnSpPr>
          <p:cNvPr id="36" name="arrowConnector"/>
          <p:cNvCxnSpPr>
            <a:stCxn id="668" idx="6"/>
            <a:endCxn id="499" idx="2"/>
          </p:cNvCxnSpPr>
          <p:nvPr/>
        </p:nvCxnSpPr>
        <p:spPr>
          <a:xfrm flipV="1">
            <a:off x="18274353" y="8270408"/>
            <a:ext cx="1869536" cy="753278"/>
          </a:xfrm>
          <a:prstGeom prst="straightConnector1">
            <a:avLst/>
          </a:prstGeom>
          <a:ln w="36700">
            <a:solidFill>
              <a:schemeClr val="tx1"/>
            </a:solidFill>
            <a:prstDash val="solid"/>
            <a:headEnd type="none" w="lg" len="lg"/>
            <a:tailEnd type="stealth" w="lg" len="lg"/>
          </a:ln>
        </p:spPr>
      </p:cxnSp>
      <p:cxnSp>
        <p:nvCxnSpPr>
          <p:cNvPr id="37" name="arrowConnector"/>
          <p:cNvCxnSpPr>
            <a:stCxn id="668" idx="7"/>
            <a:endCxn id="582" idx="3"/>
          </p:cNvCxnSpPr>
          <p:nvPr/>
        </p:nvCxnSpPr>
        <p:spPr>
          <a:xfrm flipV="1">
            <a:off x="18127906" y="7752173"/>
            <a:ext cx="1528570" cy="917960"/>
          </a:xfrm>
          <a:prstGeom prst="straightConnector1">
            <a:avLst/>
          </a:prstGeom>
          <a:ln w="36700">
            <a:solidFill>
              <a:schemeClr val="tx1"/>
            </a:solidFill>
            <a:prstDash val="solid"/>
            <a:headEnd type="none" w="lg" len="lg"/>
            <a:tailEnd type="stealth" w="lg" len="lg"/>
          </a:ln>
        </p:spPr>
      </p:cxnSp>
      <p:cxnSp>
        <p:nvCxnSpPr>
          <p:cNvPr id="38" name="arrowConnector"/>
          <p:cNvCxnSpPr>
            <a:stCxn id="668" idx="7"/>
            <a:endCxn id="583" idx="3"/>
          </p:cNvCxnSpPr>
          <p:nvPr/>
        </p:nvCxnSpPr>
        <p:spPr>
          <a:xfrm flipV="1">
            <a:off x="18127906" y="7170006"/>
            <a:ext cx="608239" cy="1500127"/>
          </a:xfrm>
          <a:prstGeom prst="straightConnector1">
            <a:avLst/>
          </a:prstGeom>
          <a:ln w="36700">
            <a:solidFill>
              <a:schemeClr val="tx1"/>
            </a:solidFill>
            <a:prstDash val="solid"/>
            <a:headEnd type="none" w="lg" len="lg"/>
            <a:tailEnd type="stealth" w="lg" len="lg"/>
          </a:ln>
        </p:spPr>
      </p:cxnSp>
      <p:cxnSp>
        <p:nvCxnSpPr>
          <p:cNvPr id="39" name="arrowConnector"/>
          <p:cNvCxnSpPr>
            <a:stCxn id="668" idx="0"/>
            <a:endCxn id="608" idx="4"/>
          </p:cNvCxnSpPr>
          <p:nvPr/>
        </p:nvCxnSpPr>
        <p:spPr>
          <a:xfrm flipV="1">
            <a:off x="17774353" y="6904892"/>
            <a:ext cx="306850" cy="1618794"/>
          </a:xfrm>
          <a:prstGeom prst="straightConnector1">
            <a:avLst/>
          </a:prstGeom>
          <a:ln w="36700">
            <a:solidFill>
              <a:schemeClr val="tx1"/>
            </a:solidFill>
            <a:prstDash val="solid"/>
            <a:headEnd type="none" w="lg" len="lg"/>
            <a:tailEnd type="stealth" w="lg" len="lg"/>
          </a:ln>
        </p:spPr>
      </p:cxnSp>
      <p:cxnSp>
        <p:nvCxnSpPr>
          <p:cNvPr id="40" name="arrowConnector"/>
          <p:cNvCxnSpPr>
            <a:stCxn id="668" idx="0"/>
            <a:endCxn id="767" idx="4"/>
          </p:cNvCxnSpPr>
          <p:nvPr/>
        </p:nvCxnSpPr>
        <p:spPr>
          <a:xfrm flipH="1" flipV="1">
            <a:off x="16935564" y="7050326"/>
            <a:ext cx="838789" cy="1473360"/>
          </a:xfrm>
          <a:prstGeom prst="straightConnector1">
            <a:avLst/>
          </a:prstGeom>
          <a:ln w="36700">
            <a:solidFill>
              <a:schemeClr val="tx1"/>
            </a:solidFill>
            <a:prstDash val="solid"/>
            <a:headEnd type="none" w="lg" len="lg"/>
            <a:tailEnd type="stealth" w="lg" len="lg"/>
          </a:ln>
        </p:spPr>
      </p:cxnSp>
      <p:cxnSp>
        <p:nvCxnSpPr>
          <p:cNvPr id="41" name="arrowConnector"/>
          <p:cNvCxnSpPr>
            <a:stCxn id="704" idx="3"/>
            <a:endCxn id="681" idx="7"/>
          </p:cNvCxnSpPr>
          <p:nvPr/>
        </p:nvCxnSpPr>
        <p:spPr>
          <a:xfrm flipH="1">
            <a:off x="11871118" y="10157429"/>
            <a:ext cx="1257287" cy="1443263"/>
          </a:xfrm>
          <a:prstGeom prst="straightConnector1">
            <a:avLst/>
          </a:prstGeom>
          <a:ln w="36700">
            <a:solidFill>
              <a:schemeClr val="tx1"/>
            </a:solidFill>
            <a:prstDash val="solid"/>
            <a:headEnd type="none" w="lg" len="lg"/>
            <a:tailEnd type="stealth" w="lg" len="lg"/>
          </a:ln>
        </p:spPr>
      </p:cxnSp>
      <p:cxnSp>
        <p:nvCxnSpPr>
          <p:cNvPr id="42" name="arrowConnector"/>
          <p:cNvCxnSpPr>
            <a:stCxn id="704" idx="4"/>
            <a:endCxn id="843" idx="0"/>
          </p:cNvCxnSpPr>
          <p:nvPr/>
        </p:nvCxnSpPr>
        <p:spPr>
          <a:xfrm>
            <a:off x="13481958" y="10303876"/>
            <a:ext cx="628437" cy="1786085"/>
          </a:xfrm>
          <a:prstGeom prst="straightConnector1">
            <a:avLst/>
          </a:prstGeom>
          <a:ln w="36700">
            <a:solidFill>
              <a:schemeClr val="tx1"/>
            </a:solidFill>
            <a:prstDash val="solid"/>
            <a:headEnd type="none" w="lg" len="lg"/>
            <a:tailEnd type="stealth" w="lg" len="lg"/>
          </a:ln>
        </p:spPr>
      </p:cxnSp>
      <p:cxnSp>
        <p:nvCxnSpPr>
          <p:cNvPr id="43" name="arrowConnector"/>
          <p:cNvCxnSpPr>
            <a:stCxn id="706" idx="4"/>
            <a:endCxn id="386" idx="0"/>
          </p:cNvCxnSpPr>
          <p:nvPr/>
        </p:nvCxnSpPr>
        <p:spPr>
          <a:xfrm>
            <a:off x="14675051" y="9991038"/>
            <a:ext cx="647096" cy="1537970"/>
          </a:xfrm>
          <a:prstGeom prst="straightConnector1">
            <a:avLst/>
          </a:prstGeom>
          <a:ln w="36700">
            <a:solidFill>
              <a:schemeClr val="tx1"/>
            </a:solidFill>
            <a:prstDash val="solid"/>
            <a:headEnd type="none" w="lg" len="lg"/>
            <a:tailEnd type="stealth" w="lg" len="lg"/>
          </a:ln>
        </p:spPr>
      </p:cxnSp>
      <p:cxnSp>
        <p:nvCxnSpPr>
          <p:cNvPr id="44" name="arrowConnector"/>
          <p:cNvCxnSpPr>
            <a:stCxn id="1025" idx="5"/>
            <a:endCxn id="486" idx="1"/>
          </p:cNvCxnSpPr>
          <p:nvPr/>
        </p:nvCxnSpPr>
        <p:spPr>
          <a:xfrm>
            <a:off x="19275379" y="20663928"/>
            <a:ext cx="1112744" cy="826281"/>
          </a:xfrm>
          <a:prstGeom prst="straightConnector1">
            <a:avLst/>
          </a:prstGeom>
          <a:ln w="36700">
            <a:solidFill>
              <a:schemeClr val="tx1"/>
            </a:solidFill>
            <a:prstDash val="solid"/>
            <a:headEnd type="none" w="lg" len="lg"/>
            <a:tailEnd type="stealth" w="lg" len="lg"/>
          </a:ln>
        </p:spPr>
      </p:cxnSp>
      <p:cxnSp>
        <p:nvCxnSpPr>
          <p:cNvPr id="45" name="arrowConnector"/>
          <p:cNvCxnSpPr>
            <a:stCxn id="1025" idx="6"/>
            <a:endCxn id="595" idx="2"/>
          </p:cNvCxnSpPr>
          <p:nvPr/>
        </p:nvCxnSpPr>
        <p:spPr>
          <a:xfrm>
            <a:off x="19421826" y="20310375"/>
            <a:ext cx="1460154" cy="624081"/>
          </a:xfrm>
          <a:prstGeom prst="straightConnector1">
            <a:avLst/>
          </a:prstGeom>
          <a:ln w="36700">
            <a:solidFill>
              <a:schemeClr val="tx1"/>
            </a:solidFill>
            <a:prstDash val="solid"/>
            <a:headEnd type="none" w="lg" len="lg"/>
            <a:tailEnd type="stealth" w="lg" len="lg"/>
          </a:ln>
        </p:spPr>
      </p:cxnSp>
      <p:cxnSp>
        <p:nvCxnSpPr>
          <p:cNvPr id="46" name="arrowConnector"/>
          <p:cNvCxnSpPr>
            <a:stCxn id="1061" idx="3"/>
            <a:endCxn id="1054" idx="7"/>
          </p:cNvCxnSpPr>
          <p:nvPr/>
        </p:nvCxnSpPr>
        <p:spPr>
          <a:xfrm flipH="1">
            <a:off x="15260878" y="15080750"/>
            <a:ext cx="802965" cy="1758763"/>
          </a:xfrm>
          <a:prstGeom prst="straightConnector1">
            <a:avLst/>
          </a:prstGeom>
          <a:ln w="36700">
            <a:solidFill>
              <a:schemeClr val="tx1"/>
            </a:solidFill>
            <a:prstDash val="solid"/>
            <a:headEnd type="none" w="lg" len="lg"/>
            <a:tailEnd type="stealth" w="lg" len="lg"/>
          </a:ln>
        </p:spPr>
      </p:cxnSp>
      <p:cxnSp>
        <p:nvCxnSpPr>
          <p:cNvPr id="47" name="arrowConnector"/>
          <p:cNvCxnSpPr>
            <a:stCxn id="1061" idx="4"/>
            <a:endCxn id="1057" idx="0"/>
          </p:cNvCxnSpPr>
          <p:nvPr/>
        </p:nvCxnSpPr>
        <p:spPr>
          <a:xfrm flipH="1">
            <a:off x="15925355" y="15227197"/>
            <a:ext cx="492041" cy="1844741"/>
          </a:xfrm>
          <a:prstGeom prst="straightConnector1">
            <a:avLst/>
          </a:prstGeom>
          <a:ln w="36700">
            <a:solidFill>
              <a:schemeClr val="tx1"/>
            </a:solidFill>
            <a:prstDash val="solid"/>
            <a:headEnd type="none" w="lg" len="lg"/>
            <a:tailEnd type="stealth" w="lg" len="lg"/>
          </a:ln>
        </p:spPr>
      </p:cxnSp>
      <p:cxnSp>
        <p:nvCxnSpPr>
          <p:cNvPr id="48" name="arrowConnector"/>
          <p:cNvCxnSpPr>
            <a:stCxn id="1061" idx="4"/>
            <a:endCxn id="1062" idx="0"/>
          </p:cNvCxnSpPr>
          <p:nvPr/>
        </p:nvCxnSpPr>
        <p:spPr>
          <a:xfrm>
            <a:off x="16417396" y="15227197"/>
            <a:ext cx="582753" cy="1748552"/>
          </a:xfrm>
          <a:prstGeom prst="straightConnector1">
            <a:avLst/>
          </a:prstGeom>
          <a:ln w="36700">
            <a:solidFill>
              <a:schemeClr val="tx1"/>
            </a:solidFill>
            <a:prstDash val="solid"/>
            <a:headEnd type="none" w="lg" len="lg"/>
            <a:tailEnd type="stealth" w="lg" len="lg"/>
          </a:ln>
        </p:spPr>
      </p:cxnSp>
      <p:cxnSp>
        <p:nvCxnSpPr>
          <p:cNvPr id="49" name="arrowConnector"/>
          <p:cNvCxnSpPr>
            <a:stCxn id="1061" idx="5"/>
            <a:endCxn id="1083" idx="1"/>
          </p:cNvCxnSpPr>
          <p:nvPr/>
        </p:nvCxnSpPr>
        <p:spPr>
          <a:xfrm>
            <a:off x="16770949" y="15080750"/>
            <a:ext cx="822042" cy="1466206"/>
          </a:xfrm>
          <a:prstGeom prst="straightConnector1">
            <a:avLst/>
          </a:prstGeom>
          <a:ln w="36700">
            <a:solidFill>
              <a:schemeClr val="tx1"/>
            </a:solidFill>
            <a:prstDash val="solid"/>
            <a:headEnd type="none" w="lg" len="lg"/>
            <a:tailEnd type="stealth" w="lg" len="lg"/>
          </a:ln>
        </p:spPr>
      </p:cxnSp>
      <p:cxnSp>
        <p:nvCxnSpPr>
          <p:cNvPr id="50" name="arrowConnector"/>
          <p:cNvCxnSpPr>
            <a:stCxn id="1061" idx="5"/>
            <a:endCxn id="1090" idx="1"/>
          </p:cNvCxnSpPr>
          <p:nvPr/>
        </p:nvCxnSpPr>
        <p:spPr>
          <a:xfrm>
            <a:off x="16770949" y="15080750"/>
            <a:ext cx="1414884" cy="595373"/>
          </a:xfrm>
          <a:prstGeom prst="straightConnector1">
            <a:avLst/>
          </a:prstGeom>
          <a:ln w="36700">
            <a:solidFill>
              <a:schemeClr val="tx1"/>
            </a:solidFill>
            <a:prstDash val="solid"/>
            <a:headEnd type="none" w="lg" len="lg"/>
            <a:tailEnd type="stealth" w="lg" len="lg"/>
          </a:ln>
        </p:spPr>
      </p:cxnSp>
      <p:cxnSp>
        <p:nvCxnSpPr>
          <p:cNvPr id="51" name="arrowConnector"/>
          <p:cNvCxnSpPr>
            <a:stCxn id="1061" idx="3"/>
            <a:endCxn id="766" idx="7"/>
          </p:cNvCxnSpPr>
          <p:nvPr/>
        </p:nvCxnSpPr>
        <p:spPr>
          <a:xfrm flipH="1">
            <a:off x="14553772" y="15080750"/>
            <a:ext cx="1510071" cy="922131"/>
          </a:xfrm>
          <a:prstGeom prst="straightConnector1">
            <a:avLst/>
          </a:prstGeom>
          <a:ln w="36700">
            <a:solidFill>
              <a:schemeClr val="tx1"/>
            </a:solidFill>
            <a:prstDash val="solid"/>
            <a:headEnd type="none" w="lg" len="lg"/>
            <a:tailEnd type="stealth" w="lg" len="lg"/>
          </a:ln>
        </p:spPr>
      </p:cxnSp>
      <p:cxnSp>
        <p:nvCxnSpPr>
          <p:cNvPr id="52" name="arrowConnector"/>
          <p:cNvCxnSpPr>
            <a:stCxn id="1076" idx="4"/>
            <a:endCxn id="1045" idx="0"/>
          </p:cNvCxnSpPr>
          <p:nvPr/>
        </p:nvCxnSpPr>
        <p:spPr>
          <a:xfrm flipH="1">
            <a:off x="19155919" y="15285924"/>
            <a:ext cx="204181" cy="1716481"/>
          </a:xfrm>
          <a:prstGeom prst="straightConnector1">
            <a:avLst/>
          </a:prstGeom>
          <a:ln w="36700">
            <a:solidFill>
              <a:schemeClr val="tx1"/>
            </a:solidFill>
            <a:prstDash val="solid"/>
            <a:headEnd type="none" w="lg" len="lg"/>
            <a:tailEnd type="stealth" w="lg" len="lg"/>
          </a:ln>
        </p:spPr>
      </p:cxnSp>
      <p:cxnSp>
        <p:nvCxnSpPr>
          <p:cNvPr id="53" name="arrowConnector"/>
          <p:cNvCxnSpPr>
            <a:stCxn id="1076" idx="4"/>
            <a:endCxn id="1079" idx="0"/>
          </p:cNvCxnSpPr>
          <p:nvPr/>
        </p:nvCxnSpPr>
        <p:spPr>
          <a:xfrm>
            <a:off x="19360100" y="15285924"/>
            <a:ext cx="882540" cy="1566906"/>
          </a:xfrm>
          <a:prstGeom prst="straightConnector1">
            <a:avLst/>
          </a:prstGeom>
          <a:ln w="36700">
            <a:solidFill>
              <a:schemeClr val="tx1"/>
            </a:solidFill>
            <a:prstDash val="solid"/>
            <a:headEnd type="none" w="lg" len="lg"/>
            <a:tailEnd type="stealth" w="lg" len="lg"/>
          </a:ln>
        </p:spPr>
      </p:cxnSp>
      <p:cxnSp>
        <p:nvCxnSpPr>
          <p:cNvPr id="54" name="arrowConnector"/>
          <p:cNvCxnSpPr>
            <a:stCxn id="1076" idx="5"/>
            <a:endCxn id="1082" idx="1"/>
          </p:cNvCxnSpPr>
          <p:nvPr/>
        </p:nvCxnSpPr>
        <p:spPr>
          <a:xfrm>
            <a:off x="19713653" y="15139477"/>
            <a:ext cx="1145255" cy="1378596"/>
          </a:xfrm>
          <a:prstGeom prst="straightConnector1">
            <a:avLst/>
          </a:prstGeom>
          <a:ln w="36700">
            <a:solidFill>
              <a:schemeClr val="tx1"/>
            </a:solidFill>
            <a:prstDash val="solid"/>
            <a:headEnd type="none" w="lg" len="lg"/>
            <a:tailEnd type="stealth" w="lg" len="lg"/>
          </a:ln>
        </p:spPr>
      </p:cxnSp>
      <p:cxnSp>
        <p:nvCxnSpPr>
          <p:cNvPr id="55" name="arrowConnector"/>
          <p:cNvCxnSpPr>
            <a:stCxn id="1076" idx="5"/>
            <a:endCxn id="1087" idx="1"/>
          </p:cNvCxnSpPr>
          <p:nvPr/>
        </p:nvCxnSpPr>
        <p:spPr>
          <a:xfrm>
            <a:off x="19713653" y="15139477"/>
            <a:ext cx="1939057" cy="622038"/>
          </a:xfrm>
          <a:prstGeom prst="straightConnector1">
            <a:avLst/>
          </a:prstGeom>
          <a:ln w="36700">
            <a:solidFill>
              <a:schemeClr val="tx1"/>
            </a:solidFill>
            <a:prstDash val="solid"/>
            <a:headEnd type="none" w="lg" len="lg"/>
            <a:tailEnd type="stealth" w="lg" len="lg"/>
          </a:ln>
        </p:spPr>
      </p:cxnSp>
      <p:cxnSp>
        <p:nvCxnSpPr>
          <p:cNvPr id="56" name="arrowConnector"/>
          <p:cNvCxnSpPr>
            <a:stCxn id="1076" idx="6"/>
            <a:endCxn id="1097" idx="2"/>
          </p:cNvCxnSpPr>
          <p:nvPr/>
        </p:nvCxnSpPr>
        <p:spPr>
          <a:xfrm>
            <a:off x="19860100" y="14785924"/>
            <a:ext cx="1799859" cy="255891"/>
          </a:xfrm>
          <a:prstGeom prst="straightConnector1">
            <a:avLst/>
          </a:prstGeom>
          <a:ln w="36700">
            <a:solidFill>
              <a:schemeClr val="tx1"/>
            </a:solidFill>
            <a:prstDash val="solid"/>
            <a:headEnd type="none" w="lg" len="lg"/>
            <a:tailEnd type="stealth" w="lg" len="lg"/>
          </a:ln>
        </p:spPr>
      </p:cxnSp>
      <p:cxnSp>
        <p:nvCxnSpPr>
          <p:cNvPr id="57" name="arrowConnector"/>
          <p:cNvCxnSpPr>
            <a:stCxn id="1076" idx="6"/>
            <a:endCxn id="1098" idx="2"/>
          </p:cNvCxnSpPr>
          <p:nvPr/>
        </p:nvCxnSpPr>
        <p:spPr>
          <a:xfrm flipV="1">
            <a:off x="19860100" y="14118887"/>
            <a:ext cx="1299859" cy="667037"/>
          </a:xfrm>
          <a:prstGeom prst="straightConnector1">
            <a:avLst/>
          </a:prstGeom>
          <a:ln w="36700">
            <a:solidFill>
              <a:schemeClr val="tx1"/>
            </a:solidFill>
            <a:prstDash val="solid"/>
            <a:headEnd type="none" w="lg" len="lg"/>
            <a:tailEnd type="stealth" w="lg" len="lg"/>
          </a:ln>
        </p:spPr>
      </p:cxnSp>
      <p:cxnSp>
        <p:nvCxnSpPr>
          <p:cNvPr id="58" name="arrowConnector"/>
          <p:cNvCxnSpPr>
            <a:stCxn id="1093" idx="5"/>
            <a:endCxn id="1043" idx="1"/>
          </p:cNvCxnSpPr>
          <p:nvPr/>
        </p:nvCxnSpPr>
        <p:spPr>
          <a:xfrm>
            <a:off x="20997442" y="12814520"/>
            <a:ext cx="1769077" cy="697612"/>
          </a:xfrm>
          <a:prstGeom prst="straightConnector1">
            <a:avLst/>
          </a:prstGeom>
          <a:ln w="36700">
            <a:solidFill>
              <a:schemeClr val="tx1"/>
            </a:solidFill>
            <a:prstDash val="solid"/>
            <a:headEnd type="none" w="lg" len="lg"/>
            <a:tailEnd type="stealth" w="lg" len="lg"/>
          </a:ln>
        </p:spPr>
      </p:cxnSp>
      <p:cxnSp>
        <p:nvCxnSpPr>
          <p:cNvPr id="59" name="arrowConnector"/>
          <p:cNvCxnSpPr>
            <a:stCxn id="1093" idx="6"/>
            <a:endCxn id="1055" idx="2"/>
          </p:cNvCxnSpPr>
          <p:nvPr/>
        </p:nvCxnSpPr>
        <p:spPr>
          <a:xfrm>
            <a:off x="21143889" y="12460967"/>
            <a:ext cx="1790195" cy="346831"/>
          </a:xfrm>
          <a:prstGeom prst="straightConnector1">
            <a:avLst/>
          </a:prstGeom>
          <a:ln w="36700">
            <a:solidFill>
              <a:schemeClr val="tx1"/>
            </a:solidFill>
            <a:prstDash val="solid"/>
            <a:headEnd type="none" w="lg" len="lg"/>
            <a:tailEnd type="stealth" w="lg" len="lg"/>
          </a:ln>
        </p:spPr>
      </p:cxnSp>
      <p:cxnSp>
        <p:nvCxnSpPr>
          <p:cNvPr id="60" name="arrowConnector"/>
          <p:cNvCxnSpPr>
            <a:stCxn id="1093" idx="6"/>
            <a:endCxn id="1074" idx="2"/>
          </p:cNvCxnSpPr>
          <p:nvPr/>
        </p:nvCxnSpPr>
        <p:spPr>
          <a:xfrm flipV="1">
            <a:off x="21143889" y="11773957"/>
            <a:ext cx="1621104" cy="687010"/>
          </a:xfrm>
          <a:prstGeom prst="straightConnector1">
            <a:avLst/>
          </a:prstGeom>
          <a:ln w="36700">
            <a:solidFill>
              <a:schemeClr val="tx1"/>
            </a:solidFill>
            <a:prstDash val="solid"/>
            <a:headEnd type="none" w="lg" len="lg"/>
            <a:tailEnd type="stealth" w="lg" len="lg"/>
          </a:ln>
        </p:spPr>
      </p:cxnSp>
      <p:cxnSp>
        <p:nvCxnSpPr>
          <p:cNvPr id="61" name="arrowConnector"/>
          <p:cNvCxnSpPr>
            <a:stCxn id="1093" idx="7"/>
            <a:endCxn id="1086" idx="3"/>
          </p:cNvCxnSpPr>
          <p:nvPr/>
        </p:nvCxnSpPr>
        <p:spPr>
          <a:xfrm flipV="1">
            <a:off x="20997442" y="11282215"/>
            <a:ext cx="1248948" cy="825199"/>
          </a:xfrm>
          <a:prstGeom prst="straightConnector1">
            <a:avLst/>
          </a:prstGeom>
          <a:ln w="36700">
            <a:solidFill>
              <a:schemeClr val="tx1"/>
            </a:solidFill>
            <a:prstDash val="solid"/>
            <a:headEnd type="none" w="lg" len="lg"/>
            <a:tailEnd type="stealth" w="lg" len="lg"/>
          </a:ln>
        </p:spPr>
      </p:cxnSp>
      <p:cxnSp>
        <p:nvCxnSpPr>
          <p:cNvPr id="62" name="arrowConnector"/>
          <p:cNvCxnSpPr>
            <a:stCxn id="758" idx="2"/>
            <a:endCxn id="1102" idx="6"/>
          </p:cNvCxnSpPr>
          <p:nvPr/>
        </p:nvCxnSpPr>
        <p:spPr>
          <a:xfrm flipH="1">
            <a:off x="13458248" y="13568907"/>
            <a:ext cx="1683424" cy="979154"/>
          </a:xfrm>
          <a:prstGeom prst="straightConnector1">
            <a:avLst/>
          </a:prstGeom>
          <a:ln w="36700">
            <a:solidFill>
              <a:schemeClr val="tx1"/>
            </a:solidFill>
            <a:prstDash val="solid"/>
            <a:headEnd type="none" w="lg" len="lg"/>
            <a:tailEnd type="stealth" w="lg" len="lg"/>
          </a:ln>
        </p:spPr>
      </p:cxnSp>
      <p:cxnSp>
        <p:nvCxnSpPr>
          <p:cNvPr id="63" name="arrowConnector"/>
          <p:cNvCxnSpPr>
            <a:stCxn id="758" idx="3"/>
            <a:endCxn id="1105" idx="7"/>
          </p:cNvCxnSpPr>
          <p:nvPr/>
        </p:nvCxnSpPr>
        <p:spPr>
          <a:xfrm flipH="1">
            <a:off x="13840027" y="13922460"/>
            <a:ext cx="1448092" cy="1236466"/>
          </a:xfrm>
          <a:prstGeom prst="straightConnector1">
            <a:avLst/>
          </a:prstGeom>
          <a:ln w="36700">
            <a:solidFill>
              <a:schemeClr val="tx1"/>
            </a:solidFill>
            <a:prstDash val="solid"/>
            <a:headEnd type="none" w="lg" len="lg"/>
            <a:tailEnd type="stealth" w="lg" len="lg"/>
          </a:ln>
        </p:spPr>
      </p:cxnSp>
      <p:cxnSp>
        <p:nvCxnSpPr>
          <p:cNvPr id="64" name="arrowConnector"/>
          <p:cNvCxnSpPr>
            <a:stCxn id="1061" idx="2"/>
            <a:endCxn id="1105" idx="6"/>
          </p:cNvCxnSpPr>
          <p:nvPr/>
        </p:nvCxnSpPr>
        <p:spPr>
          <a:xfrm flipH="1">
            <a:off x="13986474" y="14727197"/>
            <a:ext cx="1930922" cy="785282"/>
          </a:xfrm>
          <a:prstGeom prst="straightConnector1">
            <a:avLst/>
          </a:prstGeom>
          <a:ln w="36700">
            <a:solidFill>
              <a:schemeClr val="tx1"/>
            </a:solidFill>
            <a:prstDash val="solid"/>
            <a:headEnd type="none" w="lg" len="lg"/>
            <a:tailEnd type="stealth" w="lg" len="lg"/>
          </a:ln>
        </p:spPr>
      </p:cxnSp>
      <p:cxnSp>
        <p:nvCxnSpPr>
          <p:cNvPr id="65" name="arrowConnector"/>
          <p:cNvCxnSpPr>
            <a:stCxn id="704" idx="4"/>
            <a:endCxn id="588" idx="0"/>
          </p:cNvCxnSpPr>
          <p:nvPr/>
        </p:nvCxnSpPr>
        <p:spPr>
          <a:xfrm flipH="1">
            <a:off x="12974056" y="10303876"/>
            <a:ext cx="507902" cy="2687958"/>
          </a:xfrm>
          <a:prstGeom prst="straightConnector1">
            <a:avLst/>
          </a:prstGeom>
          <a:ln w="36700">
            <a:solidFill>
              <a:schemeClr val="tx1"/>
            </a:solidFill>
            <a:prstDash val="solid"/>
            <a:headEnd type="none" w="lg" len="lg"/>
            <a:tailEnd type="stealth" w="lg" len="lg"/>
          </a:ln>
        </p:spPr>
      </p:cxnSp>
      <p:cxnSp>
        <p:nvCxnSpPr>
          <p:cNvPr id="66" name="arrowConnector"/>
          <p:cNvCxnSpPr>
            <a:stCxn id="758" idx="2"/>
            <a:endCxn id="588" idx="6"/>
          </p:cNvCxnSpPr>
          <p:nvPr/>
        </p:nvCxnSpPr>
        <p:spPr>
          <a:xfrm flipH="1" flipV="1">
            <a:off x="13474056" y="13491834"/>
            <a:ext cx="1667616" cy="77073"/>
          </a:xfrm>
          <a:prstGeom prst="straightConnector1">
            <a:avLst/>
          </a:prstGeom>
          <a:ln w="36700">
            <a:solidFill>
              <a:schemeClr val="tx1"/>
            </a:solidFill>
            <a:prstDash val="solid"/>
            <a:headEnd type="none" w="lg" len="lg"/>
            <a:tailEnd type="stealth" w="lg" len="lg"/>
          </a:ln>
        </p:spPr>
      </p:cxnSp>
      <p:cxnSp>
        <p:nvCxnSpPr>
          <p:cNvPr id="67" name="arrowConnector"/>
          <p:cNvCxnSpPr>
            <a:stCxn id="493" idx="6"/>
            <a:endCxn id="500" idx="2"/>
          </p:cNvCxnSpPr>
          <p:nvPr/>
        </p:nvCxnSpPr>
        <p:spPr>
          <a:xfrm flipV="1">
            <a:off x="20736686" y="9487872"/>
            <a:ext cx="1679248" cy="797868"/>
          </a:xfrm>
          <a:prstGeom prst="straightConnector1">
            <a:avLst/>
          </a:prstGeom>
          <a:ln w="36700">
            <a:solidFill>
              <a:schemeClr val="tx1"/>
            </a:solidFill>
            <a:prstDash val="solid"/>
            <a:headEnd type="none" w="lg" len="lg"/>
            <a:tailEnd type="stealth" w="lg" len="lg"/>
          </a:ln>
        </p:spPr>
      </p:cxnSp>
      <p:cxnSp>
        <p:nvCxnSpPr>
          <p:cNvPr id="68" name="arrowConnector"/>
          <p:cNvCxnSpPr>
            <a:stCxn id="681" idx="2"/>
            <a:endCxn id="192" idx="6"/>
          </p:cNvCxnSpPr>
          <p:nvPr/>
        </p:nvCxnSpPr>
        <p:spPr>
          <a:xfrm flipH="1" flipV="1">
            <a:off x="9723417" y="11318900"/>
            <a:ext cx="1294148" cy="635345"/>
          </a:xfrm>
          <a:prstGeom prst="straightConnector1">
            <a:avLst/>
          </a:prstGeom>
          <a:ln w="36700">
            <a:solidFill>
              <a:schemeClr val="tx1"/>
            </a:solidFill>
            <a:prstDash val="solid"/>
            <a:headEnd type="none" w="lg" len="lg"/>
            <a:tailEnd type="stealth" w="lg" len="lg"/>
          </a:ln>
        </p:spPr>
      </p:cxnSp>
      <p:cxnSp>
        <p:nvCxnSpPr>
          <p:cNvPr id="69" name="arrowConnector"/>
          <p:cNvCxnSpPr>
            <a:stCxn id="681" idx="2"/>
            <a:endCxn id="194" idx="6"/>
          </p:cNvCxnSpPr>
          <p:nvPr/>
        </p:nvCxnSpPr>
        <p:spPr>
          <a:xfrm flipH="1">
            <a:off x="9517096" y="11954245"/>
            <a:ext cx="1500469" cy="364655"/>
          </a:xfrm>
          <a:prstGeom prst="straightConnector1">
            <a:avLst/>
          </a:prstGeom>
          <a:ln w="36700">
            <a:solidFill>
              <a:schemeClr val="tx1"/>
            </a:solidFill>
            <a:prstDash val="solid"/>
            <a:headEnd type="none" w="lg" len="lg"/>
            <a:tailEnd type="stealth" w="lg" len="lg"/>
          </a:ln>
        </p:spPr>
      </p:cxnSp>
      <p:cxnSp>
        <p:nvCxnSpPr>
          <p:cNvPr id="70" name="arrowConnector"/>
          <p:cNvCxnSpPr>
            <a:stCxn id="681" idx="3"/>
            <a:endCxn id="195" idx="7"/>
          </p:cNvCxnSpPr>
          <p:nvPr/>
        </p:nvCxnSpPr>
        <p:spPr>
          <a:xfrm flipH="1">
            <a:off x="9625015" y="12307798"/>
            <a:ext cx="1538997" cy="671073"/>
          </a:xfrm>
          <a:prstGeom prst="straightConnector1">
            <a:avLst/>
          </a:prstGeom>
          <a:ln w="36700">
            <a:solidFill>
              <a:schemeClr val="tx1"/>
            </a:solidFill>
            <a:prstDash val="solid"/>
            <a:headEnd type="none" w="lg" len="lg"/>
            <a:tailEnd type="stealth" w="lg" len="lg"/>
          </a:ln>
        </p:spPr>
      </p:cxnSp>
      <p:cxnSp>
        <p:nvCxnSpPr>
          <p:cNvPr id="71" name="arrowConnector"/>
          <p:cNvCxnSpPr>
            <a:stCxn id="681" idx="3"/>
            <a:endCxn id="196" idx="7"/>
          </p:cNvCxnSpPr>
          <p:nvPr/>
        </p:nvCxnSpPr>
        <p:spPr>
          <a:xfrm flipH="1">
            <a:off x="10311241" y="12307798"/>
            <a:ext cx="852771" cy="1456381"/>
          </a:xfrm>
          <a:prstGeom prst="straightConnector1">
            <a:avLst/>
          </a:prstGeom>
          <a:ln w="36700">
            <a:solidFill>
              <a:schemeClr val="tx1"/>
            </a:solidFill>
            <a:prstDash val="solid"/>
            <a:headEnd type="none" w="lg" len="lg"/>
            <a:tailEnd type="stealth" w="lg" len="lg"/>
          </a:ln>
        </p:spPr>
      </p:cxnSp>
      <p:cxnSp>
        <p:nvCxnSpPr>
          <p:cNvPr id="72" name="arrowConnector"/>
          <p:cNvCxnSpPr>
            <a:stCxn id="595" idx="5"/>
            <a:endCxn id="597" idx="1"/>
          </p:cNvCxnSpPr>
          <p:nvPr/>
        </p:nvCxnSpPr>
        <p:spPr>
          <a:xfrm>
            <a:off x="21735533" y="21288009"/>
            <a:ext cx="1344998" cy="789595"/>
          </a:xfrm>
          <a:prstGeom prst="straightConnector1">
            <a:avLst/>
          </a:prstGeom>
          <a:ln w="36700">
            <a:solidFill>
              <a:schemeClr val="tx1"/>
            </a:solidFill>
            <a:prstDash val="solid"/>
            <a:headEnd type="none" w="lg" len="lg"/>
            <a:tailEnd type="stealth" w="lg" len="lg"/>
          </a:ln>
        </p:spPr>
      </p:cxnSp>
      <p:cxnSp>
        <p:nvCxnSpPr>
          <p:cNvPr id="73" name="arrowConnector"/>
          <p:cNvCxnSpPr>
            <a:stCxn id="1105" idx="4"/>
            <a:endCxn id="188" idx="0"/>
          </p:cNvCxnSpPr>
          <p:nvPr/>
        </p:nvCxnSpPr>
        <p:spPr>
          <a:xfrm flipH="1">
            <a:off x="13029753" y="16012479"/>
            <a:ext cx="456721" cy="1196885"/>
          </a:xfrm>
          <a:prstGeom prst="straightConnector1">
            <a:avLst/>
          </a:prstGeom>
          <a:ln w="36700">
            <a:solidFill>
              <a:schemeClr val="tx1"/>
            </a:solidFill>
            <a:prstDash val="solid"/>
            <a:headEnd type="none" w="lg" len="lg"/>
            <a:tailEnd type="stealth" w="lg" len="lg"/>
          </a:ln>
        </p:spPr>
      </p:cxnSp>
      <p:grpSp>
        <p:nvGrpSpPr>
          <p:cNvPr id="75" name="GroupLegendNode"/>
          <p:cNvGrpSpPr/>
          <p:nvPr/>
        </p:nvGrpSpPr>
        <p:grpSpPr>
          <a:xfrm>
            <a:off x="32117693" y="25852362"/>
            <a:ext cx="16047523" cy="1200329"/>
            <a:chOff x="30772678" y="44240717"/>
            <a:chExt cx="16047523" cy="1200329"/>
          </a:xfrm>
        </p:grpSpPr>
        <p:sp>
          <p:nvSpPr>
            <p:cNvPr id="76" name="legendNode"/>
            <p:cNvSpPr/>
            <p:nvPr/>
          </p:nvSpPr>
          <p:spPr>
            <a:xfrm>
              <a:off x="30772678" y="43585646"/>
              <a:ext cx="1000000" cy="1000000"/>
            </a:xfrm>
            <a:prstGeom prst="ellipse">
              <a:avLst/>
            </a:prstGeom>
            <a:ln w="70000" cmpd="sng">
              <a:solidFill>
                <a:srgbClr val="FFFFFF"/>
              </a:solidFill>
            </a:ln>
          </p:spPr>
        </p:sp>
        <p:sp>
          <p:nvSpPr>
            <p:cNvPr id="77" name="legendNodeTextBox"/>
            <p:cNvSpPr/>
            <p:nvPr/>
          </p:nvSpPr>
          <p:spPr>
            <a:xfrm>
              <a:off x="30664756" y="44490717"/>
              <a:ext cx="16047523" cy="1200329"/>
            </a:xfrm>
          </p:spPr>
          <p:txBody>
            <a:bodyPr/>
            <a:lstStyle/>
            <a:p>
              <a:r>
                <a:rPr sz="3600" u="sng"/>
                <a:t>CWEs by Abstraction:</a:t>
              </a:r>
            </a:p>
          </p:txBody>
        </p:sp>
      </p:grpSp>
      <p:grpSp>
        <p:nvGrpSpPr>
          <p:cNvPr id="78" name="GroupLegendNode"/>
          <p:cNvGrpSpPr/>
          <p:nvPr/>
        </p:nvGrpSpPr>
        <p:grpSpPr>
          <a:xfrm>
            <a:off x="32117693" y="27052362"/>
            <a:ext cx="16047523" cy="1200329"/>
            <a:chOff x="30772678" y="44240717"/>
            <a:chExt cx="16047523" cy="1200329"/>
          </a:xfrm>
        </p:grpSpPr>
        <p:sp>
          <p:nvSpPr>
            <p:cNvPr id="79" name="legendNode"/>
            <p:cNvSpPr/>
            <p:nvPr/>
          </p:nvSpPr>
          <p:spPr>
            <a:xfrm>
              <a:off x="30772678" y="44366120"/>
              <a:ext cx="1000000" cy="1000000"/>
            </a:xfrm>
            <a:prstGeom prst="ellipse">
              <a:avLst/>
            </a:prstGeom>
            <a:ln w="70000" cmpd="dbl">
              <a:solidFill>
                <a:srgbClr val="7F7F7F"/>
              </a:solidFill>
              <a:prstDash val="solid"/>
            </a:ln>
          </p:spPr>
        </p:sp>
        <p:sp>
          <p:nvSpPr>
            <p:cNvPr id="80" name="legendNodeTextBox"/>
            <p:cNvSpPr/>
            <p:nvPr/>
          </p:nvSpPr>
          <p:spPr>
            <a:xfrm>
              <a:off x="32225704" y="44490717"/>
              <a:ext cx="16047523" cy="1200329"/>
            </a:xfrm>
          </p:spPr>
          <p:txBody>
            <a:bodyPr/>
            <a:lstStyle/>
            <a:p>
              <a:r>
                <a:rPr sz="3600"/>
                <a:t>Pillar</a:t>
              </a:r>
            </a:p>
          </p:txBody>
        </p:sp>
      </p:grpSp>
      <p:grpSp>
        <p:nvGrpSpPr>
          <p:cNvPr id="81" name="GroupLegendNode"/>
          <p:cNvGrpSpPr/>
          <p:nvPr/>
        </p:nvGrpSpPr>
        <p:grpSpPr>
          <a:xfrm>
            <a:off x="32117693" y="28252362"/>
            <a:ext cx="16047523" cy="1200329"/>
            <a:chOff x="30772678" y="44240717"/>
            <a:chExt cx="16047523" cy="1200329"/>
          </a:xfrm>
        </p:grpSpPr>
        <p:sp>
          <p:nvSpPr>
            <p:cNvPr id="82" name="legendNode"/>
            <p:cNvSpPr/>
            <p:nvPr/>
          </p:nvSpPr>
          <p:spPr>
            <a:xfrm>
              <a:off x="30772678" y="44366120"/>
              <a:ext cx="1000000" cy="1000000"/>
            </a:xfrm>
            <a:prstGeom prst="ellipse">
              <a:avLst/>
            </a:prstGeom>
            <a:ln w="70000" cmpd="sng">
              <a:solidFill>
                <a:srgbClr val="7F7F7F"/>
              </a:solidFill>
              <a:prstDash val="sysDot"/>
            </a:ln>
          </p:spPr>
        </p:sp>
        <p:sp>
          <p:nvSpPr>
            <p:cNvPr id="83" name="legendNodeTextBox"/>
            <p:cNvSpPr/>
            <p:nvPr/>
          </p:nvSpPr>
          <p:spPr>
            <a:xfrm>
              <a:off x="32225704" y="44490717"/>
              <a:ext cx="16047523" cy="1200329"/>
            </a:xfrm>
          </p:spPr>
          <p:txBody>
            <a:bodyPr/>
            <a:lstStyle/>
            <a:p>
              <a:r>
                <a:rPr sz="3600"/>
                <a:t>Class</a:t>
              </a:r>
            </a:p>
          </p:txBody>
        </p:sp>
      </p:grpSp>
      <p:grpSp>
        <p:nvGrpSpPr>
          <p:cNvPr id="84" name="GroupLegendNode"/>
          <p:cNvGrpSpPr/>
          <p:nvPr/>
        </p:nvGrpSpPr>
        <p:grpSpPr>
          <a:xfrm>
            <a:off x="32117693" y="29452362"/>
            <a:ext cx="16047523" cy="1200329"/>
            <a:chOff x="30772678" y="44240717"/>
            <a:chExt cx="16047523" cy="1200329"/>
          </a:xfrm>
        </p:grpSpPr>
        <p:sp>
          <p:nvSpPr>
            <p:cNvPr id="85" name="legendNode"/>
            <p:cNvSpPr/>
            <p:nvPr/>
          </p:nvSpPr>
          <p:spPr>
            <a:xfrm>
              <a:off x="30772678" y="44366120"/>
              <a:ext cx="1000000" cy="1000000"/>
            </a:xfrm>
            <a:prstGeom prst="ellipse">
              <a:avLst/>
            </a:prstGeom>
            <a:ln w="70000" cmpd="dbl">
              <a:solidFill>
                <a:srgbClr val="7F7F7F"/>
              </a:solidFill>
              <a:prstDash val="sysDot"/>
            </a:ln>
          </p:spPr>
        </p:sp>
        <p:sp>
          <p:nvSpPr>
            <p:cNvPr id="86" name="legendNodeTextBox"/>
            <p:cNvSpPr/>
            <p:nvPr/>
          </p:nvSpPr>
          <p:spPr>
            <a:xfrm>
              <a:off x="32225704" y="44490717"/>
              <a:ext cx="16047523" cy="1200329"/>
            </a:xfrm>
          </p:spPr>
          <p:txBody>
            <a:bodyPr/>
            <a:lstStyle/>
            <a:p>
              <a:r>
                <a:rPr sz="3600"/>
                <a:t>Base</a:t>
              </a:r>
            </a:p>
          </p:txBody>
        </p:sp>
      </p:grpSp>
      <p:grpSp>
        <p:nvGrpSpPr>
          <p:cNvPr id="87" name="GroupLegendNode"/>
          <p:cNvGrpSpPr/>
          <p:nvPr/>
        </p:nvGrpSpPr>
        <p:grpSpPr>
          <a:xfrm>
            <a:off x="32117693" y="30652362"/>
            <a:ext cx="16047523" cy="1200329"/>
            <a:chOff x="30772678" y="44240717"/>
            <a:chExt cx="16047523" cy="1200329"/>
          </a:xfrm>
        </p:grpSpPr>
        <p:sp>
          <p:nvSpPr>
            <p:cNvPr id="88" name="legendNode"/>
            <p:cNvSpPr/>
            <p:nvPr/>
          </p:nvSpPr>
          <p:spPr>
            <a:xfrm>
              <a:off x="30772678" y="44366120"/>
              <a:ext cx="1000000" cy="1000000"/>
            </a:xfrm>
            <a:prstGeom prst="ellipse">
              <a:avLst/>
            </a:prstGeom>
            <a:ln w="70000" cmpd="sng">
              <a:solidFill>
                <a:srgbClr val="7F7F7F"/>
              </a:solidFill>
              <a:prstDash val="solid"/>
            </a:ln>
          </p:spPr>
        </p:sp>
        <p:sp>
          <p:nvSpPr>
            <p:cNvPr id="89" name="legendNodeTextBox"/>
            <p:cNvSpPr/>
            <p:nvPr/>
          </p:nvSpPr>
          <p:spPr>
            <a:xfrm>
              <a:off x="32225704" y="44490717"/>
              <a:ext cx="16047523" cy="1200329"/>
            </a:xfrm>
          </p:spPr>
          <p:txBody>
            <a:bodyPr/>
            <a:lstStyle/>
            <a:p>
              <a:r>
                <a:rPr sz="3600"/>
                <a:t>Variant</a:t>
              </a:r>
            </a:p>
          </p:txBody>
        </p:sp>
      </p:grpSp>
      <p:grpSp>
        <p:nvGrpSpPr>
          <p:cNvPr id="90" name="GroupLegendNode"/>
          <p:cNvGrpSpPr/>
          <p:nvPr/>
        </p:nvGrpSpPr>
        <p:grpSpPr>
          <a:xfrm>
            <a:off x="32117693" y="31852362"/>
            <a:ext cx="16047523" cy="1200329"/>
            <a:chOff x="30772678" y="44240717"/>
            <a:chExt cx="16047523" cy="1200329"/>
          </a:xfrm>
        </p:grpSpPr>
        <p:sp>
          <p:nvSpPr>
            <p:cNvPr id="91" name="legendNode"/>
            <p:cNvSpPr/>
            <p:nvPr/>
          </p:nvSpPr>
          <p:spPr>
            <a:xfrm>
              <a:off x="30772678" y="44366120"/>
              <a:ext cx="1000000" cy="1000000"/>
            </a:xfrm>
            <a:prstGeom prst="ellipse">
              <a:avLst/>
            </a:prstGeom>
            <a:ln w="70000" cmpd="thickThin">
              <a:solidFill>
                <a:srgbClr val="7F7F7F"/>
              </a:solidFill>
              <a:prstDash val="solid"/>
            </a:ln>
          </p:spPr>
        </p:sp>
        <p:sp>
          <p:nvSpPr>
            <p:cNvPr id="92" name="legendNodeTextBox"/>
            <p:cNvSpPr/>
            <p:nvPr/>
          </p:nvSpPr>
          <p:spPr>
            <a:xfrm>
              <a:off x="32225704" y="44490717"/>
              <a:ext cx="16047523" cy="1200329"/>
            </a:xfrm>
          </p:spPr>
          <p:txBody>
            <a:bodyPr/>
            <a:lstStyle/>
            <a:p>
              <a:r>
                <a:rPr sz="3600"/>
                <a:t>Compound</a:t>
              </a:r>
            </a:p>
          </p:txBody>
        </p:sp>
      </p:grpSp>
      <p:grpSp>
        <p:nvGrpSpPr>
          <p:cNvPr id="93" name="GroupLegendNode"/>
          <p:cNvGrpSpPr/>
          <p:nvPr/>
        </p:nvGrpSpPr>
        <p:grpSpPr>
          <a:xfrm>
            <a:off x="10765567" y="25852362"/>
            <a:ext cx="16047523" cy="1200329"/>
            <a:chOff x="30772678" y="44240717"/>
            <a:chExt cx="16047523" cy="1200329"/>
          </a:xfrm>
        </p:grpSpPr>
        <p:sp>
          <p:nvSpPr>
            <p:cNvPr id="94" name="legendNode"/>
            <p:cNvSpPr/>
            <p:nvPr/>
          </p:nvSpPr>
          <p:spPr>
            <a:xfrm>
              <a:off x="30772678" y="43585646"/>
              <a:ext cx="1000000" cy="1000000"/>
            </a:xfrm>
            <a:prstGeom prst="ellipse">
              <a:avLst/>
            </a:prstGeom>
            <a:ln w="70000" cmpd="sng">
              <a:solidFill>
                <a:srgbClr val="FFFFFF"/>
              </a:solidFill>
            </a:ln>
          </p:spPr>
        </p:sp>
        <p:sp>
          <p:nvSpPr>
            <p:cNvPr id="95" name="legendNodeTextBox"/>
            <p:cNvSpPr/>
            <p:nvPr/>
          </p:nvSpPr>
          <p:spPr>
            <a:xfrm>
              <a:off x="30664756" y="44490717"/>
              <a:ext cx="16047523" cy="1200329"/>
            </a:xfrm>
          </p:spPr>
          <p:txBody>
            <a:bodyPr/>
            <a:lstStyle/>
            <a:p>
              <a:r>
                <a:rPr sz="3600" u="sng"/>
                <a:t>CWEs by DCL Access Error:</a:t>
              </a:r>
            </a:p>
          </p:txBody>
        </p:sp>
      </p:grpSp>
      <p:grpSp>
        <p:nvGrpSpPr>
          <p:cNvPr id="129" name="GroupLegendNode"/>
          <p:cNvGrpSpPr/>
          <p:nvPr/>
        </p:nvGrpSpPr>
        <p:grpSpPr>
          <a:xfrm>
            <a:off x="10765567" y="27052362"/>
            <a:ext cx="16047523" cy="1200329"/>
            <a:chOff x="30772678" y="44240717"/>
            <a:chExt cx="16047523" cy="1200329"/>
          </a:xfrm>
        </p:grpSpPr>
        <p:sp>
          <p:nvSpPr>
            <p:cNvPr id="130" name="legendNode"/>
            <p:cNvSpPr/>
            <p:nvPr/>
          </p:nvSpPr>
          <p:spPr>
            <a:xfrm>
              <a:off x="30772678" y="44366120"/>
              <a:ext cx="1000000" cy="1000000"/>
            </a:xfrm>
            <a:prstGeom prst="ellipse">
              <a:avLst/>
            </a:prstGeom>
            <a:ln w="70000" cmpd="sng">
              <a:solidFill>
                <a:srgbClr val="4D4DFF"/>
              </a:solidFill>
            </a:ln>
          </p:spPr>
        </p:sp>
        <p:sp>
          <p:nvSpPr>
            <p:cNvPr id="132" name="legendNodeTextBox"/>
            <p:cNvSpPr/>
            <p:nvPr/>
          </p:nvSpPr>
          <p:spPr>
            <a:xfrm>
              <a:off x="32225704" y="44490717"/>
              <a:ext cx="16047523" cy="1200329"/>
            </a:xfrm>
          </p:spPr>
          <p:txBody>
            <a:bodyPr/>
            <a:lstStyle/>
            <a:p>
              <a:r>
                <a:rPr sz="3600"/>
                <a:t>Wrong Access</a:t>
              </a:r>
            </a:p>
          </p:txBody>
        </p:sp>
      </p:grpSp>
      <p:grpSp>
        <p:nvGrpSpPr>
          <p:cNvPr id="133" name="GroupLegendNode"/>
          <p:cNvGrpSpPr/>
          <p:nvPr/>
        </p:nvGrpSpPr>
        <p:grpSpPr>
          <a:xfrm>
            <a:off x="10765567" y="26852362"/>
            <a:ext cx="16047523" cy="1200329"/>
            <a:chOff x="30772678" y="44240717"/>
            <a:chExt cx="16047523" cy="1200329"/>
          </a:xfrm>
        </p:grpSpPr>
        <p:sp>
          <p:nvSpPr>
            <p:cNvPr id="134" name="legendNode"/>
            <p:cNvSpPr/>
            <p:nvPr/>
          </p:nvSpPr>
          <p:spPr>
            <a:xfrm>
              <a:off x="30772678" y="43585646"/>
              <a:ext cx="1000000" cy="1000000"/>
            </a:xfrm>
            <a:prstGeom prst="ellipse">
              <a:avLst/>
            </a:prstGeom>
            <a:ln w="70000" cmpd="sng">
              <a:solidFill>
                <a:srgbClr val="FFFFFF"/>
              </a:solidFill>
            </a:ln>
          </p:spPr>
        </p:sp>
        <p:sp>
          <p:nvSpPr>
            <p:cNvPr id="136" name="legendNodeTextBox"/>
            <p:cNvSpPr/>
            <p:nvPr/>
          </p:nvSpPr>
          <p:spPr>
            <a:xfrm>
              <a:off x="30664756" y="44490717"/>
              <a:ext cx="16047523" cy="1200329"/>
            </a:xfrm>
          </p:spPr>
          <p:txBody>
            <a:bodyPr/>
            <a:lstStyle/>
            <a:p>
              <a:r>
                <a:rPr sz="3600" u="sng"/>
                <a:t>CWEs by TCM Type Compute Error:</a:t>
              </a:r>
            </a:p>
          </p:txBody>
        </p:sp>
      </p:grpSp>
      <p:grpSp>
        <p:nvGrpSpPr>
          <p:cNvPr id="137" name="GroupLegendNode"/>
          <p:cNvGrpSpPr/>
          <p:nvPr/>
        </p:nvGrpSpPr>
        <p:grpSpPr>
          <a:xfrm>
            <a:off x="10765567" y="28052362"/>
            <a:ext cx="16047523" cy="1200329"/>
            <a:chOff x="30772678" y="44240717"/>
            <a:chExt cx="16047523" cy="1200329"/>
          </a:xfrm>
        </p:grpSpPr>
        <p:sp>
          <p:nvSpPr>
            <p:cNvPr id="138" name="legendNode"/>
            <p:cNvSpPr/>
            <p:nvPr/>
          </p:nvSpPr>
          <p:spPr>
            <a:xfrm>
              <a:off x="30772678" y="44366120"/>
              <a:ext cx="1000000" cy="1000000"/>
            </a:xfrm>
            <a:prstGeom prst="ellipse">
              <a:avLst/>
            </a:prstGeom>
            <a:ln w="70000" cmpd="sng">
              <a:solidFill>
                <a:srgbClr val="C724B1"/>
              </a:solidFill>
            </a:ln>
          </p:spPr>
        </p:sp>
        <p:sp>
          <p:nvSpPr>
            <p:cNvPr id="139" name="legendNodeTextBox"/>
            <p:cNvSpPr/>
            <p:nvPr/>
          </p:nvSpPr>
          <p:spPr>
            <a:xfrm>
              <a:off x="32225704" y="44490717"/>
              <a:ext cx="16047523" cy="1200329"/>
            </a:xfrm>
          </p:spPr>
          <p:txBody>
            <a:bodyPr/>
            <a:lstStyle/>
            <a:p>
              <a:r>
                <a:rPr sz="3600"/>
                <a:t>Undefined</a:t>
              </a:r>
            </a:p>
          </p:txBody>
        </p:sp>
      </p:grpSp>
      <p:grpSp>
        <p:nvGrpSpPr>
          <p:cNvPr id="140" name="GroupLegendNode"/>
          <p:cNvGrpSpPr/>
          <p:nvPr/>
        </p:nvGrpSpPr>
        <p:grpSpPr>
          <a:xfrm>
            <a:off x="10765567" y="275852362"/>
            <a:ext cx="16047523" cy="1200329"/>
            <a:chOff x="30772678" y="44240717"/>
            <a:chExt cx="16047523" cy="1200329"/>
          </a:xfrm>
        </p:grpSpPr>
        <p:sp>
          <p:nvSpPr>
            <p:cNvPr id="141" name="legendNode"/>
            <p:cNvSpPr/>
            <p:nvPr/>
          </p:nvSpPr>
          <p:spPr>
            <a:xfrm>
              <a:off x="30772678" y="43585646"/>
              <a:ext cx="1000000" cy="1000000"/>
            </a:xfrm>
            <a:prstGeom prst="ellipse">
              <a:avLst/>
            </a:prstGeom>
            <a:ln w="70000" cmpd="sng">
              <a:solidFill>
                <a:srgbClr val="FFFFFF"/>
              </a:solidFill>
            </a:ln>
          </p:spPr>
        </p:sp>
        <p:sp>
          <p:nvSpPr>
            <p:cNvPr id="142" name="legendNodeTextBox"/>
            <p:cNvSpPr/>
            <p:nvPr/>
          </p:nvSpPr>
          <p:spPr>
            <a:xfrm>
              <a:off x="30664756" y="44490717"/>
              <a:ext cx="16047523" cy="1200329"/>
            </a:xfrm>
          </p:spPr>
          <p:txBody>
            <a:bodyPr/>
            <a:lstStyle/>
            <a:p>
              <a:r>
                <a:rPr sz="3600" u="sng"/>
                <a:t>CWEs by DCL and NRS Improper Data Type:</a:t>
              </a:r>
            </a:p>
          </p:txBody>
        </p:sp>
      </p:grpSp>
      <p:grpSp>
        <p:nvGrpSpPr>
          <p:cNvPr id="143" name="GroupLegendNode"/>
          <p:cNvGrpSpPr/>
          <p:nvPr/>
        </p:nvGrpSpPr>
        <p:grpSpPr>
          <a:xfrm>
            <a:off x="10765567" y="277052362"/>
            <a:ext cx="16047523" cy="1200329"/>
            <a:chOff x="30772678" y="44240717"/>
            <a:chExt cx="16047523" cy="1200329"/>
          </a:xfrm>
        </p:grpSpPr>
        <p:sp>
          <p:nvSpPr>
            <p:cNvPr id="144" name="legendNode"/>
            <p:cNvSpPr/>
            <p:nvPr/>
          </p:nvSpPr>
          <p:spPr>
            <a:xfrm>
              <a:off x="30772678" y="44366120"/>
              <a:ext cx="1000000" cy="1000000"/>
            </a:xfrm>
            <a:prstGeom prst="ellipse">
              <a:avLst/>
            </a:prstGeom>
            <a:ln w="70000" cmpd="sng">
              <a:solidFill>
                <a:srgbClr val="E6194B"/>
              </a:solidFill>
            </a:ln>
          </p:spPr>
        </p:sp>
        <p:sp>
          <p:nvSpPr>
            <p:cNvPr id="145" name="legendNodeTextBox"/>
            <p:cNvSpPr/>
            <p:nvPr/>
          </p:nvSpPr>
          <p:spPr>
            <a:xfrm>
              <a:off x="32225704" y="44490717"/>
              <a:ext cx="16047523" cy="1200329"/>
            </a:xfrm>
          </p:spPr>
          <p:txBody>
            <a:bodyPr/>
            <a:lstStyle/>
            <a:p>
              <a:r>
                <a:rPr sz="3600"/>
                <a:t>Wrong Type</a:t>
              </a:r>
            </a:p>
          </p:txBody>
        </p:sp>
      </p:grpSp>
      <p:grpSp>
        <p:nvGrpSpPr>
          <p:cNvPr id="146" name="GroupLegendNode"/>
          <p:cNvGrpSpPr/>
          <p:nvPr/>
        </p:nvGrpSpPr>
        <p:grpSpPr>
          <a:xfrm>
            <a:off x="10765567" y="278252362"/>
            <a:ext cx="16047523" cy="1200329"/>
            <a:chOff x="30772678" y="44240717"/>
            <a:chExt cx="16047523" cy="1200329"/>
          </a:xfrm>
        </p:grpSpPr>
        <p:sp>
          <p:nvSpPr>
            <p:cNvPr id="147" name="legendNode"/>
            <p:cNvSpPr/>
            <p:nvPr/>
          </p:nvSpPr>
          <p:spPr>
            <a:xfrm>
              <a:off x="30772678" y="44366120"/>
              <a:ext cx="1000000" cy="1000000"/>
            </a:xfrm>
            <a:prstGeom prst="ellipse">
              <a:avLst/>
            </a:prstGeom>
            <a:ln w="70000" cmpd="sng">
              <a:solidFill>
                <a:srgbClr val="F58231"/>
              </a:solidFill>
            </a:ln>
          </p:spPr>
        </p:sp>
        <p:sp>
          <p:nvSpPr>
            <p:cNvPr id="148" name="legendNodeTextBox"/>
            <p:cNvSpPr/>
            <p:nvPr/>
          </p:nvSpPr>
          <p:spPr>
            <a:xfrm>
              <a:off x="32225704" y="44490717"/>
              <a:ext cx="16047523" cy="1200329"/>
            </a:xfrm>
          </p:spPr>
          <p:txBody>
            <a:bodyPr/>
            <a:lstStyle/>
            <a:p>
              <a:r>
                <a:rPr sz="3600"/>
                <a:t>Incomplete Type</a:t>
              </a:r>
            </a:p>
          </p:txBody>
        </p:sp>
      </p:grpSp>
      <p:grpSp>
        <p:nvGrpSpPr>
          <p:cNvPr id="149" name="GroupLegendNode"/>
          <p:cNvGrpSpPr/>
          <p:nvPr/>
        </p:nvGrpSpPr>
        <p:grpSpPr>
          <a:xfrm>
            <a:off x="17278697" y="25852362"/>
            <a:ext cx="16047523" cy="1200329"/>
            <a:chOff x="30772678" y="44240717"/>
            <a:chExt cx="16047523" cy="1200329"/>
          </a:xfrm>
        </p:grpSpPr>
        <p:sp>
          <p:nvSpPr>
            <p:cNvPr id="150" name="legendNode"/>
            <p:cNvSpPr/>
            <p:nvPr/>
          </p:nvSpPr>
          <p:spPr>
            <a:xfrm>
              <a:off x="30772678" y="43585646"/>
              <a:ext cx="1000000" cy="1000000"/>
            </a:xfrm>
            <a:prstGeom prst="ellipse">
              <a:avLst/>
            </a:prstGeom>
            <a:ln w="70000" cmpd="sng">
              <a:solidFill>
                <a:srgbClr val="FFFFFF"/>
              </a:solidFill>
            </a:ln>
          </p:spPr>
        </p:sp>
        <p:sp>
          <p:nvSpPr>
            <p:cNvPr id="151" name="legendNodeTextBox"/>
            <p:cNvSpPr/>
            <p:nvPr/>
          </p:nvSpPr>
          <p:spPr>
            <a:xfrm>
              <a:off x="30664756" y="44490717"/>
              <a:ext cx="16047523" cy="1200329"/>
            </a:xfrm>
          </p:spPr>
          <p:txBody>
            <a:bodyPr/>
            <a:lstStyle/>
            <a:p>
              <a:r>
                <a:rPr sz="3600" u="sng"/>
                <a:t>CWEs by TCV and TCM Improper Data Value:</a:t>
              </a:r>
            </a:p>
          </p:txBody>
        </p:sp>
      </p:grpSp>
      <p:grpSp>
        <p:nvGrpSpPr>
          <p:cNvPr id="152" name="GroupLegendNode"/>
          <p:cNvGrpSpPr/>
          <p:nvPr/>
        </p:nvGrpSpPr>
        <p:grpSpPr>
          <a:xfrm>
            <a:off x="17278697" y="27052362"/>
            <a:ext cx="16047523" cy="1200329"/>
            <a:chOff x="30772678" y="44240717"/>
            <a:chExt cx="16047523" cy="1200329"/>
          </a:xfrm>
        </p:grpSpPr>
        <p:sp>
          <p:nvSpPr>
            <p:cNvPr id="153" name="legendNode"/>
            <p:cNvSpPr/>
            <p:nvPr/>
          </p:nvSpPr>
          <p:spPr>
            <a:xfrm>
              <a:off x="30772678" y="44366120"/>
              <a:ext cx="1000000" cy="1000000"/>
            </a:xfrm>
            <a:prstGeom prst="ellipse">
              <a:avLst/>
            </a:prstGeom>
            <a:ln w="70000" cmpd="sng">
              <a:solidFill>
                <a:srgbClr val="FFE119"/>
              </a:solidFill>
            </a:ln>
          </p:spPr>
        </p:sp>
        <p:sp>
          <p:nvSpPr>
            <p:cNvPr id="154" name="legendNodeTextBox"/>
            <p:cNvSpPr/>
            <p:nvPr/>
          </p:nvSpPr>
          <p:spPr>
            <a:xfrm>
              <a:off x="32225704" y="44490717"/>
              <a:ext cx="16047523" cy="1200329"/>
            </a:xfrm>
          </p:spPr>
          <p:txBody>
            <a:bodyPr/>
            <a:lstStyle/>
            <a:p>
              <a:r>
                <a:rPr sz="3600"/>
                <a:t>Wrong Result</a:t>
              </a:r>
            </a:p>
          </p:txBody>
        </p:sp>
      </p:grpSp>
      <p:grpSp>
        <p:nvGrpSpPr>
          <p:cNvPr id="155" name="GroupLegendNode"/>
          <p:cNvGrpSpPr/>
          <p:nvPr/>
        </p:nvGrpSpPr>
        <p:grpSpPr>
          <a:xfrm>
            <a:off x="17278697" y="28252362"/>
            <a:ext cx="16047523" cy="1200329"/>
            <a:chOff x="30772678" y="44240717"/>
            <a:chExt cx="16047523" cy="1200329"/>
          </a:xfrm>
        </p:grpSpPr>
        <p:sp>
          <p:nvSpPr>
            <p:cNvPr id="156" name="legendNode"/>
            <p:cNvSpPr/>
            <p:nvPr/>
          </p:nvSpPr>
          <p:spPr>
            <a:xfrm>
              <a:off x="30772678" y="44366120"/>
              <a:ext cx="1000000" cy="1000000"/>
            </a:xfrm>
            <a:prstGeom prst="ellipse">
              <a:avLst/>
            </a:prstGeom>
            <a:ln w="70000" cmpd="sng">
              <a:solidFill>
                <a:srgbClr val="BFEF45"/>
              </a:solidFill>
            </a:ln>
          </p:spPr>
        </p:sp>
        <p:sp>
          <p:nvSpPr>
            <p:cNvPr id="157" name="legendNodeTextBox"/>
            <p:cNvSpPr/>
            <p:nvPr/>
          </p:nvSpPr>
          <p:spPr>
            <a:xfrm>
              <a:off x="32225704" y="44490717"/>
              <a:ext cx="16047523" cy="1200329"/>
            </a:xfrm>
          </p:spPr>
          <p:txBody>
            <a:bodyPr/>
            <a:lstStyle/>
            <a:p>
              <a:r>
                <a:rPr sz="3600"/>
                <a:t>Rounded Value</a:t>
              </a:r>
            </a:p>
          </p:txBody>
        </p:sp>
      </p:grpSp>
      <p:grpSp>
        <p:nvGrpSpPr>
          <p:cNvPr id="158" name="GroupLegendNode"/>
          <p:cNvGrpSpPr/>
          <p:nvPr/>
        </p:nvGrpSpPr>
        <p:grpSpPr>
          <a:xfrm>
            <a:off x="17278697" y="29452362"/>
            <a:ext cx="16047523" cy="1200329"/>
            <a:chOff x="30772678" y="44240717"/>
            <a:chExt cx="16047523" cy="1200329"/>
          </a:xfrm>
        </p:grpSpPr>
        <p:sp>
          <p:nvSpPr>
            <p:cNvPr id="159" name="legendNode"/>
            <p:cNvSpPr/>
            <p:nvPr/>
          </p:nvSpPr>
          <p:spPr>
            <a:xfrm>
              <a:off x="30772678" y="44366120"/>
              <a:ext cx="1000000" cy="1000000"/>
            </a:xfrm>
            <a:prstGeom prst="ellipse">
              <a:avLst/>
            </a:prstGeom>
            <a:ln w="70000" cmpd="sng">
              <a:solidFill>
                <a:srgbClr val="42D4F4"/>
              </a:solidFill>
            </a:ln>
          </p:spPr>
        </p:sp>
        <p:sp>
          <p:nvSpPr>
            <p:cNvPr id="160" name="legendNodeTextBox"/>
            <p:cNvSpPr/>
            <p:nvPr/>
          </p:nvSpPr>
          <p:spPr>
            <a:xfrm>
              <a:off x="32225704" y="44490717"/>
              <a:ext cx="16047523" cy="1200329"/>
            </a:xfrm>
          </p:spPr>
          <p:txBody>
            <a:bodyPr/>
            <a:lstStyle/>
            <a:p>
              <a:r>
                <a:rPr sz="3600"/>
                <a:t>Truncated Value</a:t>
              </a:r>
            </a:p>
          </p:txBody>
        </p:sp>
      </p:grpSp>
      <p:grpSp>
        <p:nvGrpSpPr>
          <p:cNvPr id="161" name="GroupLegendNode"/>
          <p:cNvGrpSpPr/>
          <p:nvPr/>
        </p:nvGrpSpPr>
        <p:grpSpPr>
          <a:xfrm>
            <a:off x="17278697" y="30652362"/>
            <a:ext cx="16047523" cy="1200329"/>
            <a:chOff x="30772678" y="44240717"/>
            <a:chExt cx="16047523" cy="1200329"/>
          </a:xfrm>
        </p:grpSpPr>
        <p:sp>
          <p:nvSpPr>
            <p:cNvPr id="162" name="legendNode"/>
            <p:cNvSpPr/>
            <p:nvPr/>
          </p:nvSpPr>
          <p:spPr>
            <a:xfrm>
              <a:off x="30772678" y="44366120"/>
              <a:ext cx="1000000" cy="1000000"/>
            </a:xfrm>
            <a:prstGeom prst="ellipse">
              <a:avLst/>
            </a:prstGeom>
            <a:ln w="70000" cmpd="sng">
              <a:solidFill>
                <a:srgbClr val="08748E"/>
              </a:solidFill>
            </a:ln>
          </p:spPr>
        </p:sp>
        <p:sp>
          <p:nvSpPr>
            <p:cNvPr id="163" name="legendNodeTextBox"/>
            <p:cNvSpPr/>
            <p:nvPr/>
          </p:nvSpPr>
          <p:spPr>
            <a:xfrm>
              <a:off x="32225704" y="44490717"/>
              <a:ext cx="16047523" cy="1200329"/>
            </a:xfrm>
          </p:spPr>
          <p:txBody>
            <a:bodyPr/>
            <a:lstStyle/>
            <a:p>
              <a:r>
                <a:rPr sz="3600"/>
                <a:t>Wrap Around</a:t>
              </a:r>
            </a:p>
          </p:txBody>
        </p:sp>
      </p:grpSp>
      <p:grpSp>
        <p:nvGrpSpPr>
          <p:cNvPr id="164" name="GroupLegendNode"/>
          <p:cNvGrpSpPr/>
          <p:nvPr/>
        </p:nvGrpSpPr>
        <p:grpSpPr>
          <a:xfrm>
            <a:off x="17278697" y="31852362"/>
            <a:ext cx="16047523" cy="1200329"/>
            <a:chOff x="30772678" y="44240717"/>
            <a:chExt cx="16047523" cy="1200329"/>
          </a:xfrm>
        </p:grpSpPr>
        <p:sp>
          <p:nvSpPr>
            <p:cNvPr id="165" name="legendNode"/>
            <p:cNvSpPr/>
            <p:nvPr/>
          </p:nvSpPr>
          <p:spPr>
            <a:xfrm>
              <a:off x="30772678" y="44366120"/>
              <a:ext cx="1000000" cy="1000000"/>
            </a:xfrm>
            <a:prstGeom prst="ellipse">
              <a:avLst/>
            </a:prstGeom>
            <a:ln w="70000" cmpd="sng">
              <a:solidFill>
                <a:srgbClr val="4363D8"/>
              </a:solidFill>
            </a:ln>
          </p:spPr>
        </p:sp>
        <p:sp>
          <p:nvSpPr>
            <p:cNvPr id="166" name="legendNodeTextBox"/>
            <p:cNvSpPr/>
            <p:nvPr/>
          </p:nvSpPr>
          <p:spPr>
            <a:xfrm>
              <a:off x="32225704" y="44490717"/>
              <a:ext cx="16047523" cy="1200329"/>
            </a:xfrm>
          </p:spPr>
          <p:txBody>
            <a:bodyPr/>
            <a:lstStyle/>
            <a:p>
              <a:r>
                <a:rPr sz="3600"/>
                <a:t>Under Range</a:t>
              </a:r>
            </a:p>
          </p:txBody>
        </p:sp>
      </p:grpSp>
      <p:grpSp>
        <p:nvGrpSpPr>
          <p:cNvPr id="167" name="GroupLegendNode"/>
          <p:cNvGrpSpPr/>
          <p:nvPr/>
        </p:nvGrpSpPr>
        <p:grpSpPr>
          <a:xfrm>
            <a:off x="17278697" y="33052362"/>
            <a:ext cx="16047523" cy="1200329"/>
            <a:chOff x="30772678" y="44240717"/>
            <a:chExt cx="16047523" cy="1200329"/>
          </a:xfrm>
        </p:grpSpPr>
        <p:sp>
          <p:nvSpPr>
            <p:cNvPr id="168" name="legendNode"/>
            <p:cNvSpPr/>
            <p:nvPr/>
          </p:nvSpPr>
          <p:spPr>
            <a:xfrm>
              <a:off x="30772678" y="44366120"/>
              <a:ext cx="1000000" cy="1000000"/>
            </a:xfrm>
            <a:prstGeom prst="ellipse">
              <a:avLst/>
            </a:prstGeom>
            <a:ln w="70000" cmpd="sng">
              <a:solidFill>
                <a:srgbClr val="911EB4"/>
              </a:solidFill>
            </a:ln>
          </p:spPr>
        </p:sp>
        <p:sp>
          <p:nvSpPr>
            <p:cNvPr id="169" name="legendNodeTextBox"/>
            <p:cNvSpPr/>
            <p:nvPr/>
          </p:nvSpPr>
          <p:spPr>
            <a:xfrm>
              <a:off x="32225704" y="44490717"/>
              <a:ext cx="16047523" cy="1200329"/>
            </a:xfrm>
          </p:spPr>
          <p:txBody>
            <a:bodyPr/>
            <a:lstStyle/>
            <a:p>
              <a:r>
                <a:rPr sz="3600"/>
                <a:t>Over Range</a:t>
              </a:r>
            </a:p>
          </p:txBody>
        </p:sp>
      </p:grpSp>
      <p:grpSp>
        <p:nvGrpSpPr>
          <p:cNvPr id="170" name="GroupLegendNode"/>
          <p:cNvGrpSpPr/>
          <p:nvPr/>
        </p:nvGrpSpPr>
        <p:grpSpPr>
          <a:xfrm>
            <a:off x="17278697" y="34252362"/>
            <a:ext cx="16047523" cy="1200329"/>
            <a:chOff x="30772678" y="44240717"/>
            <a:chExt cx="16047523" cy="1200329"/>
          </a:xfrm>
        </p:grpSpPr>
        <p:sp>
          <p:nvSpPr>
            <p:cNvPr id="171" name="legendNode"/>
            <p:cNvSpPr/>
            <p:nvPr/>
          </p:nvSpPr>
          <p:spPr>
            <a:xfrm>
              <a:off x="30772678" y="44366120"/>
              <a:ext cx="1000000" cy="1000000"/>
            </a:xfrm>
            <a:prstGeom prst="ellipse">
              <a:avLst/>
            </a:prstGeom>
            <a:ln w="70000" cmpd="sng">
              <a:solidFill>
                <a:srgbClr val="F032E6"/>
              </a:solidFill>
            </a:ln>
          </p:spPr>
        </p:sp>
        <p:sp>
          <p:nvSpPr>
            <p:cNvPr id="172" name="legendNodeTextBox"/>
            <p:cNvSpPr/>
            <p:nvPr/>
          </p:nvSpPr>
          <p:spPr>
            <a:xfrm>
              <a:off x="32225704" y="44490717"/>
              <a:ext cx="16047523" cy="1200329"/>
            </a:xfrm>
          </p:spPr>
          <p:txBody>
            <a:bodyPr/>
            <a:lstStyle/>
            <a:p>
              <a:r>
                <a:rPr sz="3600"/>
                <a:t>Flipped Sign</a:t>
              </a:r>
            </a:p>
          </p:txBody>
        </p:sp>
      </p:grpSp>
      <p:grpSp>
        <p:nvGrpSpPr>
          <p:cNvPr id="173" name="GroupLegendNode"/>
          <p:cNvGrpSpPr/>
          <p:nvPr/>
        </p:nvGrpSpPr>
        <p:grpSpPr>
          <a:xfrm>
            <a:off x="17278697" y="35452362"/>
            <a:ext cx="16047523" cy="1200329"/>
            <a:chOff x="30772678" y="44240717"/>
            <a:chExt cx="16047523" cy="1200329"/>
          </a:xfrm>
        </p:grpSpPr>
        <p:sp>
          <p:nvSpPr>
            <p:cNvPr id="174" name="legendNode"/>
            <p:cNvSpPr/>
            <p:nvPr/>
          </p:nvSpPr>
          <p:spPr>
            <a:xfrm>
              <a:off x="30772678" y="44366120"/>
              <a:ext cx="1000000" cy="1000000"/>
            </a:xfrm>
            <a:prstGeom prst="ellipse">
              <a:avLst/>
            </a:prstGeom>
            <a:ln w="70000" cmpd="sng">
              <a:solidFill>
                <a:srgbClr val="A9A9A9"/>
              </a:solidFill>
            </a:ln>
          </p:spPr>
        </p:sp>
        <p:sp>
          <p:nvSpPr>
            <p:cNvPr id="175" name="legendNodeTextBox"/>
            <p:cNvSpPr/>
            <p:nvPr/>
          </p:nvSpPr>
          <p:spPr>
            <a:xfrm>
              <a:off x="32225704" y="44490717"/>
              <a:ext cx="16047523" cy="1200329"/>
            </a:xfrm>
          </p:spPr>
          <p:txBody>
            <a:bodyPr/>
            <a:lstStyle/>
            <a:p>
              <a:r>
                <a:rPr sz="3600"/>
                <a:t>No Consequence (only cause listed)</a:t>
              </a:r>
            </a:p>
          </p:txBody>
        </p:sp>
      </p:grpSp>
      <p:graphicFrame>
        <p:nvGraphicFramePr>
          <p:cNvPr id="176" name="tableCWEs"/>
          <p:cNvGraphicFramePr>
            <a:graphicFrameLocks noGrp="1"/>
          </p:cNvGraphicFramePr>
          <p:nvPr/>
        </p:nvGraphicFramePr>
        <p:xfrm>
          <a:off x="1025648" y="41602875"/>
          <a:ext cx="28491199" cy="105704640"/>
        </p:xfrm>
        <a:graphic>
          <a:graphicData uri="http://schemas.openxmlformats.org/drawingml/2006/table">
            <a:tbl>
              <a:tblPr/>
              <a:tblGrid>
                <a:gridCol w="1948834">
                  <a:extLst>
                    <a:ext uri="{9D8B030D-6E8A-4147-A177-3AD203B41FA5}">
                      <a16:colId xmlns:a16="http://schemas.microsoft.com/office/drawing/2014/main" val="20000"/>
                    </a:ext>
                  </a:extLst>
                </a:gridCol>
                <a:gridCol w="9230333">
                  <a:extLst>
                    <a:ext uri="{9D8B030D-6E8A-4147-A177-3AD203B41FA5}">
                      <a16:colId xmlns:a16="http://schemas.microsoft.com/office/drawing/2014/main" val="20001"/>
                    </a:ext>
                  </a:extLst>
                </a:gridCol>
                <a:gridCol w="17312032">
                  <a:extLst>
                    <a:ext uri="{9D8B030D-6E8A-4147-A177-3AD203B41FA5}">
                      <a16:colId xmlns:a16="http://schemas.microsoft.com/office/drawing/2014/main" val="20002"/>
                    </a:ext>
                  </a:extLst>
                </a:gridCol>
              </a:tblGrid>
              <a:tr h="370840">
                <a:tc>
                  <a:txBody>
                    <a:bodyPr/>
                    <a:lstStyle/>
                    <a:p>
                      <a:r>
                        <a:rPr sz="3600" b="1"/>
                        <a:t>CWEs (#75)</a:t>
                      </a:r>
                    </a:p>
                  </a:txBody>
                  <a:tcPr/>
                </a:tc>
                <a:tc>
                  <a:txBody>
                    <a:bodyPr/>
                    <a:lstStyle/>
                    <a:p>
                      <a:r>
                        <a:rPr sz="3600" b="1"/>
                        <a:t>Name</a:t>
                      </a:r>
                    </a:p>
                  </a:txBody>
                  <a:tcPr/>
                </a:tc>
                <a:tc>
                  <a:txBody>
                    <a:bodyPr/>
                    <a:lstStyle/>
                    <a:p>
                      <a:r>
                        <a:rPr sz="3600" b="1"/>
                        <a:t>Description</a:t>
                      </a:r>
                    </a:p>
                  </a:txBody>
                  <a:tcPr/>
                </a:tc>
                <a:extLst>
                  <a:ext uri="{0D108BD9-81ED-4DB2-BD59-A6C34878D82A}">
                    <a16:rowId xmlns:a16="http://schemas.microsoft.com/office/drawing/2014/main" val="10000"/>
                  </a:ext>
                </a:extLst>
              </a:tr>
              <a:tr h="370840">
                <a:tc>
                  <a:txBody>
                    <a:bodyPr/>
                    <a:lstStyle/>
                    <a:p>
                      <a:r>
                        <a:rPr sz="3600">
                          <a:hlinkClick r:id="rId2"/>
                        </a:rPr>
                        <a:t>CWE-664</a:t>
                      </a:r>
                    </a:p>
                  </a:txBody>
                  <a:tcPr/>
                </a:tc>
                <a:tc>
                  <a:txBody>
                    <a:bodyPr/>
                    <a:lstStyle/>
                    <a:p>
                      <a:r>
                        <a:rPr sz="3600">
                          <a:highlight>
                            <a:schemeClr val="accent1"/>
                          </a:highlight>
                        </a:rPr>
                        <a:t>Improper Control of a Resource Through its Lifetime</a:t>
                      </a:r>
                    </a:p>
                  </a:txBody>
                  <a:tcPr/>
                </a:tc>
                <a:tc>
                  <a:txBody>
                    <a:bodyPr/>
                    <a:lstStyle/>
                    <a:p>
                      <a:r>
                        <a:rPr sz="3600">
                          <a:highlight>
                            <a:schemeClr val="accent1"/>
                          </a:highlight>
                        </a:rPr>
                        <a:t>The software does not maintain or incorrectly maintains control over a resource throughout its lifetime of creation, use, and release.</a:t>
                      </a:r>
                    </a:p>
                  </a:txBody>
                  <a:tcPr/>
                </a:tc>
                <a:extLst>
                  <a:ext uri="{0D108BD9-81ED-4DB2-BD59-A6C34878D82A}">
                    <a16:rowId xmlns:a16="http://schemas.microsoft.com/office/drawing/2014/main" val="10001"/>
                  </a:ext>
                </a:extLst>
              </a:tr>
              <a:tr h="370840">
                <a:tc>
                  <a:txBody>
                    <a:bodyPr/>
                    <a:lstStyle/>
                    <a:p>
                      <a:r>
                        <a:rPr sz="3600">
                          <a:hlinkClick r:id="rId3"/>
                        </a:rPr>
                        <a:t>CWE-682</a:t>
                      </a:r>
                    </a:p>
                  </a:txBody>
                  <a:tcPr/>
                </a:tc>
                <a:tc>
                  <a:txBody>
                    <a:bodyPr/>
                    <a:lstStyle/>
                    <a:p>
                      <a:r>
                        <a:rPr sz="3600">
                          <a:highlight>
                            <a:schemeClr val="accent1"/>
                          </a:highlight>
                        </a:rPr>
                        <a:t>Incorrect Calculation</a:t>
                      </a:r>
                    </a:p>
                  </a:txBody>
                  <a:tcPr/>
                </a:tc>
                <a:tc>
                  <a:txBody>
                    <a:bodyPr/>
                    <a:lstStyle/>
                    <a:p>
                      <a:r>
                        <a:rPr sz="3600">
                          <a:highlight>
                            <a:schemeClr val="accent1"/>
                          </a:highlight>
                        </a:rPr>
                        <a:t>The software performs a calculation that generates incorrect or unintended results that are later used in security-critical decisions or resource management.</a:t>
                      </a:r>
                    </a:p>
                  </a:txBody>
                  <a:tcPr/>
                </a:tc>
                <a:extLst>
                  <a:ext uri="{0D108BD9-81ED-4DB2-BD59-A6C34878D82A}">
                    <a16:rowId xmlns:a16="http://schemas.microsoft.com/office/drawing/2014/main" val="10002"/>
                  </a:ext>
                </a:extLst>
              </a:tr>
              <a:tr h="370840">
                <a:tc>
                  <a:txBody>
                    <a:bodyPr/>
                    <a:lstStyle/>
                    <a:p>
                      <a:r>
                        <a:rPr sz="3600">
                          <a:hlinkClick r:id="rId4"/>
                        </a:rPr>
                        <a:t>CWE-697</a:t>
                      </a:r>
                    </a:p>
                  </a:txBody>
                  <a:tcPr/>
                </a:tc>
                <a:tc>
                  <a:txBody>
                    <a:bodyPr/>
                    <a:lstStyle/>
                    <a:p>
                      <a:r>
                        <a:rPr sz="3600">
                          <a:highlight>
                            <a:schemeClr val="accent1"/>
                          </a:highlight>
                        </a:rPr>
                        <a:t>Incorrect Comparison</a:t>
                      </a:r>
                    </a:p>
                  </a:txBody>
                  <a:tcPr/>
                </a:tc>
                <a:tc>
                  <a:txBody>
                    <a:bodyPr/>
                    <a:lstStyle/>
                    <a:p>
                      <a:r>
                        <a:rPr sz="3600">
                          <a:highlight>
                            <a:schemeClr val="accent1"/>
                          </a:highlight>
                        </a:rPr>
                        <a:t>The software compares two entities in a security-relevant context, but the comparison is incorrect, which may lead to resultant weaknesses.</a:t>
                      </a:r>
                    </a:p>
                  </a:txBody>
                  <a:tcPr/>
                </a:tc>
                <a:extLst>
                  <a:ext uri="{0D108BD9-81ED-4DB2-BD59-A6C34878D82A}">
                    <a16:rowId xmlns:a16="http://schemas.microsoft.com/office/drawing/2014/main" val="10003"/>
                  </a:ext>
                </a:extLst>
              </a:tr>
              <a:tr h="370840">
                <a:tc>
                  <a:txBody>
                    <a:bodyPr/>
                    <a:lstStyle/>
                    <a:p>
                      <a:r>
                        <a:rPr sz="3600">
                          <a:hlinkClick r:id="rId5"/>
                        </a:rPr>
                        <a:t>CWE-710</a:t>
                      </a:r>
                    </a:p>
                  </a:txBody>
                  <a:tcPr/>
                </a:tc>
                <a:tc>
                  <a:txBody>
                    <a:bodyPr/>
                    <a:lstStyle/>
                    <a:p>
                      <a:r>
                        <a:rPr sz="3600">
                          <a:highlight>
                            <a:schemeClr val="accent1"/>
                          </a:highlight>
                        </a:rPr>
                        <a:t>Improper Adherence to Coding Standards</a:t>
                      </a:r>
                    </a:p>
                  </a:txBody>
                  <a:tcPr/>
                </a:tc>
                <a:tc>
                  <a:txBody>
                    <a:bodyPr/>
                    <a:lstStyle/>
                    <a:p>
                      <a:r>
                        <a:rPr sz="3600">
                          <a:highlight>
                            <a:schemeClr val="accent1"/>
                          </a:highlight>
                        </a:rPr>
                        <a:t>The software does not follow certain coding rules for development, which can lead to resultant weaknesses or increase the severity of the associated vulnerabilities.</a:t>
                      </a:r>
                    </a:p>
                  </a:txBody>
                  <a:tcPr/>
                </a:tc>
                <a:extLst>
                  <a:ext uri="{0D108BD9-81ED-4DB2-BD59-A6C34878D82A}">
                    <a16:rowId xmlns:a16="http://schemas.microsoft.com/office/drawing/2014/main" val="10004"/>
                  </a:ext>
                </a:extLst>
              </a:tr>
              <a:tr h="370840">
                <a:tc>
                  <a:txBody>
                    <a:bodyPr/>
                    <a:lstStyle/>
                    <a:p>
                      <a:r>
                        <a:rPr sz="3600">
                          <a:hlinkClick r:id="rId6"/>
                        </a:rPr>
                        <a:t>CWE-471</a:t>
                      </a:r>
                    </a:p>
                  </a:txBody>
                  <a:tcPr/>
                </a:tc>
                <a:tc>
                  <a:txBody>
                    <a:bodyPr/>
                    <a:lstStyle/>
                    <a:p>
                      <a:r>
                        <a:rPr sz="3600">
                          <a:highlight>
                            <a:schemeClr val="accent1"/>
                          </a:highlight>
                        </a:rPr>
                        <a:t>Modification of Assumed-Immutable Data (MAID)</a:t>
                      </a:r>
                    </a:p>
                  </a:txBody>
                  <a:tcPr/>
                </a:tc>
                <a:tc>
                  <a:txBody>
                    <a:bodyPr/>
                    <a:lstStyle/>
                    <a:p>
                      <a:r>
                        <a:rPr sz="3600">
                          <a:highlight>
                            <a:schemeClr val="accent1"/>
                          </a:highlight>
                        </a:rPr>
                        <a:t>The software does not properly protect an assumed-immutable element from being modified by an attacker.</a:t>
                      </a:r>
                    </a:p>
                  </a:txBody>
                  <a:tcPr/>
                </a:tc>
                <a:extLst>
                  <a:ext uri="{0D108BD9-81ED-4DB2-BD59-A6C34878D82A}">
                    <a16:rowId xmlns:a16="http://schemas.microsoft.com/office/drawing/2014/main" val="10005"/>
                  </a:ext>
                </a:extLst>
              </a:tr>
              <a:tr h="370840">
                <a:tc>
                  <a:txBody>
                    <a:bodyPr/>
                    <a:lstStyle/>
                    <a:p>
                      <a:r>
                        <a:rPr sz="3600">
                          <a:hlinkClick r:id="rId7"/>
                        </a:rPr>
                        <a:t>CWE-495</a:t>
                      </a:r>
                    </a:p>
                  </a:txBody>
                  <a:tcPr/>
                </a:tc>
                <a:tc>
                  <a:txBody>
                    <a:bodyPr/>
                    <a:lstStyle/>
                    <a:p>
                      <a:r>
                        <a:rPr sz="3600">
                          <a:highlight>
                            <a:schemeClr val="accent1"/>
                          </a:highlight>
                        </a:rPr>
                        <a:t>Private Data Structure Returned From A Public Method</a:t>
                      </a:r>
                    </a:p>
                  </a:txBody>
                  <a:tcPr/>
                </a:tc>
                <a:tc>
                  <a:txBody>
                    <a:bodyPr/>
                    <a:lstStyle/>
                    <a:p>
                      <a:r>
                        <a:rPr sz="3600">
                          <a:highlight>
                            <a:schemeClr val="accent1"/>
                          </a:highlight>
                        </a:rPr>
                        <a:t>The product has a method that is declared public, but returns a reference to a private data structure, which could then be modified in unexpected ways.</a:t>
                      </a:r>
                    </a:p>
                  </a:txBody>
                  <a:tcPr/>
                </a:tc>
                <a:extLst>
                  <a:ext uri="{0D108BD9-81ED-4DB2-BD59-A6C34878D82A}">
                    <a16:rowId xmlns:a16="http://schemas.microsoft.com/office/drawing/2014/main" val="10006"/>
                  </a:ext>
                </a:extLst>
              </a:tr>
              <a:tr h="370840">
                <a:tc>
                  <a:txBody>
                    <a:bodyPr/>
                    <a:lstStyle/>
                    <a:p>
                      <a:r>
                        <a:rPr sz="3600">
                          <a:hlinkClick r:id="rId8"/>
                        </a:rPr>
                        <a:t>CWE-496</a:t>
                      </a:r>
                    </a:p>
                  </a:txBody>
                  <a:tcPr/>
                </a:tc>
                <a:tc>
                  <a:txBody>
                    <a:bodyPr/>
                    <a:lstStyle/>
                    <a:p>
                      <a:r>
                        <a:rPr sz="3600">
                          <a:highlight>
                            <a:schemeClr val="accent1"/>
                          </a:highlight>
                        </a:rPr>
                        <a:t>Public Data Assigned to Private Array-Typed Field</a:t>
                      </a:r>
                    </a:p>
                  </a:txBody>
                  <a:tcPr/>
                </a:tc>
                <a:tc>
                  <a:txBody>
                    <a:bodyPr/>
                    <a:lstStyle/>
                    <a:p>
                      <a:r>
                        <a:rPr sz="3600">
                          <a:highlight>
                            <a:schemeClr val="accent1"/>
                          </a:highlight>
                        </a:rPr>
                        <a:t>Assigning public data to a private array is equivalent to giving public access to the array.</a:t>
                      </a:r>
                    </a:p>
                  </a:txBody>
                  <a:tcPr/>
                </a:tc>
                <a:extLst>
                  <a:ext uri="{0D108BD9-81ED-4DB2-BD59-A6C34878D82A}">
                    <a16:rowId xmlns:a16="http://schemas.microsoft.com/office/drawing/2014/main" val="10007"/>
                  </a:ext>
                </a:extLst>
              </a:tr>
              <a:tr h="370840">
                <a:tc>
                  <a:txBody>
                    <a:bodyPr/>
                    <a:lstStyle/>
                    <a:p>
                      <a:r>
                        <a:rPr sz="3600">
                          <a:hlinkClick r:id="rId9"/>
                        </a:rPr>
                        <a:t>CWE-580</a:t>
                      </a:r>
                    </a:p>
                  </a:txBody>
                  <a:tcPr/>
                </a:tc>
                <a:tc>
                  <a:txBody>
                    <a:bodyPr/>
                    <a:lstStyle/>
                    <a:p>
                      <a:r>
                        <a:rPr sz="3600">
                          <a:highlight>
                            <a:schemeClr val="accent1"/>
                          </a:highlight>
                        </a:rPr>
                        <a:t>clone() Method Without super.clone()</a:t>
                      </a:r>
                    </a:p>
                  </a:txBody>
                  <a:tcPr/>
                </a:tc>
                <a:tc>
                  <a:txBody>
                    <a:bodyPr/>
                    <a:lstStyle/>
                    <a:p>
                      <a:r>
                        <a:rPr sz="3600">
                          <a:highlight>
                            <a:schemeClr val="accent1"/>
                          </a:highlight>
                        </a:rPr>
                        <a:t>The software contains a clone() method that does not call super.clone() to obtain the new object.</a:t>
                      </a:r>
                    </a:p>
                  </a:txBody>
                  <a:tcPr/>
                </a:tc>
                <a:extLst>
                  <a:ext uri="{0D108BD9-81ED-4DB2-BD59-A6C34878D82A}">
                    <a16:rowId xmlns:a16="http://schemas.microsoft.com/office/drawing/2014/main" val="10008"/>
                  </a:ext>
                </a:extLst>
              </a:tr>
              <a:tr h="370840">
                <a:tc>
                  <a:txBody>
                    <a:bodyPr/>
                    <a:lstStyle/>
                    <a:p>
                      <a:r>
                        <a:rPr sz="3600">
                          <a:hlinkClick r:id="rId10"/>
                        </a:rPr>
                        <a:t>CWE-668</a:t>
                      </a:r>
                    </a:p>
                  </a:txBody>
                  <a:tcPr/>
                </a:tc>
                <a:tc>
                  <a:txBody>
                    <a:bodyPr/>
                    <a:lstStyle/>
                    <a:p>
                      <a:r>
                        <a:rPr sz="3600">
                          <a:highlight>
                            <a:schemeClr val="accent1"/>
                          </a:highlight>
                        </a:rPr>
                        <a:t>Exposure of Resource to Wrong Sphere</a:t>
                      </a:r>
                    </a:p>
                  </a:txBody>
                  <a:tcPr/>
                </a:tc>
                <a:tc>
                  <a:txBody>
                    <a:bodyPr/>
                    <a:lstStyle/>
                    <a:p>
                      <a:r>
                        <a:rPr sz="3600">
                          <a:highlight>
                            <a:schemeClr val="accent1"/>
                          </a:highlight>
                        </a:rPr>
                        <a:t>The product exposes a resource to the wrong control sphere, providing unintended actors with inappropriate access to the resource.</a:t>
                      </a:r>
                    </a:p>
                  </a:txBody>
                  <a:tcPr/>
                </a:tc>
                <a:extLst>
                  <a:ext uri="{0D108BD9-81ED-4DB2-BD59-A6C34878D82A}">
                    <a16:rowId xmlns:a16="http://schemas.microsoft.com/office/drawing/2014/main" val="10009"/>
                  </a:ext>
                </a:extLst>
              </a:tr>
              <a:tr h="370840">
                <a:tc>
                  <a:txBody>
                    <a:bodyPr/>
                    <a:lstStyle/>
                    <a:p>
                      <a:r>
                        <a:rPr sz="3600">
                          <a:hlinkClick r:id="rId11"/>
                        </a:rPr>
                        <a:t>CWE-704</a:t>
                      </a:r>
                    </a:p>
                  </a:txBody>
                  <a:tcPr/>
                </a:tc>
                <a:tc>
                  <a:txBody>
                    <a:bodyPr/>
                    <a:lstStyle/>
                    <a:p>
                      <a:r>
                        <a:rPr sz="3600">
                          <a:highlight>
                            <a:schemeClr val="accent1"/>
                          </a:highlight>
                        </a:rPr>
                        <a:t>Incorrect Type Conversion or Cast</a:t>
                      </a:r>
                    </a:p>
                  </a:txBody>
                  <a:tcPr/>
                </a:tc>
                <a:tc>
                  <a:txBody>
                    <a:bodyPr/>
                    <a:lstStyle/>
                    <a:p>
                      <a:r>
                        <a:rPr sz="3600">
                          <a:highlight>
                            <a:schemeClr val="accent1"/>
                          </a:highlight>
                        </a:rPr>
                        <a:t>The software does not correctly convert an object, resource, or structure from one type to a different type.</a:t>
                      </a:r>
                    </a:p>
                  </a:txBody>
                  <a:tcPr/>
                </a:tc>
                <a:extLst>
                  <a:ext uri="{0D108BD9-81ED-4DB2-BD59-A6C34878D82A}">
                    <a16:rowId xmlns:a16="http://schemas.microsoft.com/office/drawing/2014/main" val="10010"/>
                  </a:ext>
                </a:extLst>
              </a:tr>
              <a:tr h="370840">
                <a:tc>
                  <a:txBody>
                    <a:bodyPr/>
                    <a:lstStyle/>
                    <a:p>
                      <a:r>
                        <a:rPr sz="3600">
                          <a:hlinkClick r:id="rId12"/>
                        </a:rPr>
                        <a:t>CWE-706</a:t>
                      </a:r>
                    </a:p>
                  </a:txBody>
                  <a:tcPr/>
                </a:tc>
                <a:tc>
                  <a:txBody>
                    <a:bodyPr/>
                    <a:lstStyle/>
                    <a:p>
                      <a:r>
                        <a:rPr sz="3600">
                          <a:highlight>
                            <a:schemeClr val="accent1"/>
                          </a:highlight>
                        </a:rPr>
                        <a:t>Use of Incorrectly-Resolved Name or Reference</a:t>
                      </a:r>
                    </a:p>
                  </a:txBody>
                  <a:tcPr/>
                </a:tc>
                <a:tc>
                  <a:txBody>
                    <a:bodyPr/>
                    <a:lstStyle/>
                    <a:p>
                      <a:r>
                        <a:rPr sz="3600">
                          <a:highlight>
                            <a:schemeClr val="accent1"/>
                          </a:highlight>
                        </a:rPr>
                        <a:t>The software uses a name or reference to access a resource, but the name/reference resolves to a resource that is outside of the intended control sphere.</a:t>
                      </a:r>
                    </a:p>
                  </a:txBody>
                  <a:tcPr/>
                </a:tc>
                <a:extLst>
                  <a:ext uri="{0D108BD9-81ED-4DB2-BD59-A6C34878D82A}">
                    <a16:rowId xmlns:a16="http://schemas.microsoft.com/office/drawing/2014/main" val="10011"/>
                  </a:ext>
                </a:extLst>
              </a:tr>
              <a:tr h="370840">
                <a:tc>
                  <a:txBody>
                    <a:bodyPr/>
                    <a:lstStyle/>
                    <a:p>
                      <a:r>
                        <a:rPr sz="3600">
                          <a:hlinkClick r:id="rId13"/>
                        </a:rPr>
                        <a:t>CWE-749</a:t>
                      </a:r>
                    </a:p>
                  </a:txBody>
                  <a:tcPr/>
                </a:tc>
                <a:tc>
                  <a:txBody>
                    <a:bodyPr/>
                    <a:lstStyle/>
                    <a:p>
                      <a:r>
                        <a:rPr sz="3600">
                          <a:highlight>
                            <a:schemeClr val="accent1"/>
                          </a:highlight>
                        </a:rPr>
                        <a:t>Exposed Dangerous Method or Function</a:t>
                      </a:r>
                    </a:p>
                  </a:txBody>
                  <a:tcPr/>
                </a:tc>
                <a:tc>
                  <a:txBody>
                    <a:bodyPr/>
                    <a:lstStyle/>
                    <a:p>
                      <a:r>
                        <a:rPr sz="3600">
                          <a:highlight>
                            <a:schemeClr val="accent1"/>
                          </a:highlight>
                        </a:rPr>
                        <a:t>The software provides an Applications Programming Interface (API) or similar interface for interaction with external actors, but the interface includes a dangerous method or function that is not properly restricted.</a:t>
                      </a:r>
                    </a:p>
                  </a:txBody>
                  <a:tcPr/>
                </a:tc>
                <a:extLst>
                  <a:ext uri="{0D108BD9-81ED-4DB2-BD59-A6C34878D82A}">
                    <a16:rowId xmlns:a16="http://schemas.microsoft.com/office/drawing/2014/main" val="10012"/>
                  </a:ext>
                </a:extLst>
              </a:tr>
              <a:tr h="370840">
                <a:tc>
                  <a:txBody>
                    <a:bodyPr/>
                    <a:lstStyle/>
                    <a:p>
                      <a:r>
                        <a:rPr sz="3600">
                          <a:hlinkClick r:id="rId14"/>
                        </a:rPr>
                        <a:t>CWE-128</a:t>
                      </a:r>
                    </a:p>
                  </a:txBody>
                  <a:tcPr/>
                </a:tc>
                <a:tc>
                  <a:txBody>
                    <a:bodyPr/>
                    <a:lstStyle/>
                    <a:p>
                      <a:r>
                        <a:rPr sz="3600">
                          <a:highlight>
                            <a:schemeClr val="accent1"/>
                          </a:highlight>
                        </a:rPr>
                        <a:t>Wrap-around Error</a:t>
                      </a:r>
                    </a:p>
                  </a:txBody>
                  <a:tcPr/>
                </a:tc>
                <a:tc>
                  <a:txBody>
                    <a:bodyPr/>
                    <a:lstStyle/>
                    <a:p>
                      <a:r>
                        <a:rPr sz="3600">
                          <a:highlight>
                            <a:schemeClr val="accent1"/>
                          </a:highlight>
                        </a:rPr>
                        <a:t>Wrap around errors occur whenever a value is incremented past the maximum value for its type and therefore "wraps around" to a very small, negative, or undefined value.</a:t>
                      </a:r>
                    </a:p>
                  </a:txBody>
                  <a:tcPr/>
                </a:tc>
                <a:extLst>
                  <a:ext uri="{0D108BD9-81ED-4DB2-BD59-A6C34878D82A}">
                    <a16:rowId xmlns:a16="http://schemas.microsoft.com/office/drawing/2014/main" val="10013"/>
                  </a:ext>
                </a:extLst>
              </a:tr>
              <a:tr h="370840">
                <a:tc>
                  <a:txBody>
                    <a:bodyPr/>
                    <a:lstStyle/>
                    <a:p>
                      <a:r>
                        <a:rPr sz="3600">
                          <a:hlinkClick r:id="rId15"/>
                        </a:rPr>
                        <a:t>CWE-131</a:t>
                      </a:r>
                    </a:p>
                  </a:txBody>
                  <a:tcPr/>
                </a:tc>
                <a:tc>
                  <a:txBody>
                    <a:bodyPr/>
                    <a:lstStyle/>
                    <a:p>
                      <a:r>
                        <a:rPr sz="3600">
                          <a:highlight>
                            <a:schemeClr val="accent1"/>
                          </a:highlight>
                        </a:rPr>
                        <a:t>Incorrect Calculation of Buffer Size</a:t>
                      </a:r>
                    </a:p>
                  </a:txBody>
                  <a:tcPr/>
                </a:tc>
                <a:tc>
                  <a:txBody>
                    <a:bodyPr/>
                    <a:lstStyle/>
                    <a:p>
                      <a:r>
                        <a:rPr sz="3600">
                          <a:highlight>
                            <a:schemeClr val="accent1"/>
                          </a:highlight>
                        </a:rPr>
                        <a:t>The software does not correctly calculate the size to be used when allocating a buffer, which could lead to a buffer overflow.</a:t>
                      </a:r>
                    </a:p>
                  </a:txBody>
                  <a:tcPr/>
                </a:tc>
                <a:extLst>
                  <a:ext uri="{0D108BD9-81ED-4DB2-BD59-A6C34878D82A}">
                    <a16:rowId xmlns:a16="http://schemas.microsoft.com/office/drawing/2014/main" val="10014"/>
                  </a:ext>
                </a:extLst>
              </a:tr>
              <a:tr h="370840">
                <a:tc>
                  <a:txBody>
                    <a:bodyPr/>
                    <a:lstStyle/>
                    <a:p>
                      <a:r>
                        <a:rPr sz="3600">
                          <a:hlinkClick r:id="rId16"/>
                        </a:rPr>
                        <a:t>CWE-1335</a:t>
                      </a:r>
                    </a:p>
                  </a:txBody>
                  <a:tcPr/>
                </a:tc>
                <a:tc>
                  <a:txBody>
                    <a:bodyPr/>
                    <a:lstStyle/>
                    <a:p>
                      <a:r>
                        <a:rPr sz="3600">
                          <a:highlight>
                            <a:schemeClr val="accent1"/>
                          </a:highlight>
                        </a:rPr>
                        <a:t>Incorrect Bitwise Shift of Integer</a:t>
                      </a:r>
                    </a:p>
                  </a:txBody>
                  <a:tcPr/>
                </a:tc>
                <a:tc>
                  <a:txBody>
                    <a:bodyPr/>
                    <a:lstStyle/>
                    <a:p>
                      <a:r>
                        <a:rPr sz="3600">
                          <a:highlight>
                            <a:schemeClr val="accent1"/>
                          </a:highlight>
                        </a:rPr>
                        <a:t>An integer value is specified to be shifted by a negative amount or an amount greater than or equal to the number of bits contained in the value causing an unexpected or indeterminate result.</a:t>
                      </a:r>
                    </a:p>
                  </a:txBody>
                  <a:tcPr/>
                </a:tc>
                <a:extLst>
                  <a:ext uri="{0D108BD9-81ED-4DB2-BD59-A6C34878D82A}">
                    <a16:rowId xmlns:a16="http://schemas.microsoft.com/office/drawing/2014/main" val="10015"/>
                  </a:ext>
                </a:extLst>
              </a:tr>
              <a:tr h="370840">
                <a:tc>
                  <a:txBody>
                    <a:bodyPr/>
                    <a:lstStyle/>
                    <a:p>
                      <a:r>
                        <a:rPr sz="3600">
                          <a:hlinkClick r:id="rId17"/>
                        </a:rPr>
                        <a:t>CWE-1339</a:t>
                      </a:r>
                    </a:p>
                  </a:txBody>
                  <a:tcPr/>
                </a:tc>
                <a:tc>
                  <a:txBody>
                    <a:bodyPr/>
                    <a:lstStyle/>
                    <a:p>
                      <a:r>
                        <a:rPr sz="3600">
                          <a:highlight>
                            <a:schemeClr val="accent1"/>
                          </a:highlight>
                        </a:rPr>
                        <a:t>Insufficient Precision or Accuracy of a Real Number</a:t>
                      </a:r>
                    </a:p>
                  </a:txBody>
                  <a:tcPr/>
                </a:tc>
                <a:tc>
                  <a:txBody>
                    <a:bodyPr/>
                    <a:lstStyle/>
                    <a:p>
                      <a:r>
                        <a:rPr sz="3600">
                          <a:highlight>
                            <a:schemeClr val="accent1"/>
                          </a:highlight>
                        </a:rPr>
                        <a:t>The program processes a real number with an implementation in which the number’s representation does not preserve required accuracy and precision in its fractional part, causing an incorrect result.</a:t>
                      </a:r>
                    </a:p>
                  </a:txBody>
                  <a:tcPr/>
                </a:tc>
                <a:extLst>
                  <a:ext uri="{0D108BD9-81ED-4DB2-BD59-A6C34878D82A}">
                    <a16:rowId xmlns:a16="http://schemas.microsoft.com/office/drawing/2014/main" val="10016"/>
                  </a:ext>
                </a:extLst>
              </a:tr>
              <a:tr h="370840">
                <a:tc>
                  <a:txBody>
                    <a:bodyPr/>
                    <a:lstStyle/>
                    <a:p>
                      <a:r>
                        <a:rPr sz="3600">
                          <a:hlinkClick r:id="rId18"/>
                        </a:rPr>
                        <a:t>CWE-135</a:t>
                      </a:r>
                    </a:p>
                  </a:txBody>
                  <a:tcPr/>
                </a:tc>
                <a:tc>
                  <a:txBody>
                    <a:bodyPr/>
                    <a:lstStyle/>
                    <a:p>
                      <a:r>
                        <a:rPr sz="3600">
                          <a:highlight>
                            <a:schemeClr val="accent1"/>
                          </a:highlight>
                        </a:rPr>
                        <a:t>Incorrect Calculation of Multi-Byte String Length</a:t>
                      </a:r>
                    </a:p>
                  </a:txBody>
                  <a:tcPr/>
                </a:tc>
                <a:tc>
                  <a:txBody>
                    <a:bodyPr/>
                    <a:lstStyle/>
                    <a:p>
                      <a:r>
                        <a:rPr sz="3600">
                          <a:highlight>
                            <a:schemeClr val="accent1"/>
                          </a:highlight>
                        </a:rPr>
                        <a:t>The software does not correctly calculate the length of strings that can contain wide or multi-byte characters.</a:t>
                      </a:r>
                    </a:p>
                  </a:txBody>
                  <a:tcPr/>
                </a:tc>
                <a:extLst>
                  <a:ext uri="{0D108BD9-81ED-4DB2-BD59-A6C34878D82A}">
                    <a16:rowId xmlns:a16="http://schemas.microsoft.com/office/drawing/2014/main" val="10017"/>
                  </a:ext>
                </a:extLst>
              </a:tr>
              <a:tr h="370840">
                <a:tc>
                  <a:txBody>
                    <a:bodyPr/>
                    <a:lstStyle/>
                    <a:p>
                      <a:r>
                        <a:rPr sz="3600">
                          <a:hlinkClick r:id="rId19"/>
                        </a:rPr>
                        <a:t>CWE-190</a:t>
                      </a:r>
                    </a:p>
                  </a:txBody>
                  <a:tcPr/>
                </a:tc>
                <a:tc>
                  <a:txBody>
                    <a:bodyPr/>
                    <a:lstStyle/>
                    <a:p>
                      <a:r>
                        <a:rPr sz="3600">
                          <a:highlight>
                            <a:schemeClr val="accent1"/>
                          </a:highlight>
                        </a:rPr>
                        <a:t>Integer Overflow or Wraparound</a:t>
                      </a:r>
                    </a:p>
                  </a:txBody>
                  <a:tcPr/>
                </a:tc>
                <a:tc>
                  <a:txBody>
                    <a:bodyPr/>
                    <a:lstStyle/>
                    <a:p>
                      <a:r>
                        <a:rPr sz="3600">
                          <a:highlight>
                            <a:schemeClr val="accent1"/>
                          </a:highlight>
                        </a:rPr>
                        <a:t>The software performs a calculation that can produce an integer overflow or wraparound, when the logic assumes that the resulting value will always be larger than the original value. This can introduce other weaknesses when the calculation is used for resource management or execution control.</a:t>
                      </a:r>
                    </a:p>
                  </a:txBody>
                  <a:tcPr/>
                </a:tc>
                <a:extLst>
                  <a:ext uri="{0D108BD9-81ED-4DB2-BD59-A6C34878D82A}">
                    <a16:rowId xmlns:a16="http://schemas.microsoft.com/office/drawing/2014/main" val="10018"/>
                  </a:ext>
                </a:extLst>
              </a:tr>
              <a:tr h="370840">
                <a:tc>
                  <a:txBody>
                    <a:bodyPr/>
                    <a:lstStyle/>
                    <a:p>
                      <a:r>
                        <a:rPr sz="3600">
                          <a:hlinkClick r:id="rId20"/>
                        </a:rPr>
                        <a:t>CWE-191</a:t>
                      </a:r>
                    </a:p>
                  </a:txBody>
                  <a:tcPr/>
                </a:tc>
                <a:tc>
                  <a:txBody>
                    <a:bodyPr/>
                    <a:lstStyle/>
                    <a:p>
                      <a:r>
                        <a:rPr sz="3600">
                          <a:highlight>
                            <a:schemeClr val="accent1"/>
                          </a:highlight>
                        </a:rPr>
                        <a:t>Integer Underflow (Wrap or Wraparound)</a:t>
                      </a:r>
                    </a:p>
                  </a:txBody>
                  <a:tcPr/>
                </a:tc>
                <a:tc>
                  <a:txBody>
                    <a:bodyPr/>
                    <a:lstStyle/>
                    <a:p>
                      <a:r>
                        <a:rPr sz="3600">
                          <a:highlight>
                            <a:schemeClr val="accent1"/>
                          </a:highlight>
                        </a:rPr>
                        <a:t>The product subtracts one value from another, such that the result is less than the minimum allowable integer value, which produces a value that is not equal to the correct result.</a:t>
                      </a:r>
                    </a:p>
                  </a:txBody>
                  <a:tcPr/>
                </a:tc>
                <a:extLst>
                  <a:ext uri="{0D108BD9-81ED-4DB2-BD59-A6C34878D82A}">
                    <a16:rowId xmlns:a16="http://schemas.microsoft.com/office/drawing/2014/main" val="10019"/>
                  </a:ext>
                </a:extLst>
              </a:tr>
              <a:tr h="370840">
                <a:tc>
                  <a:txBody>
                    <a:bodyPr/>
                    <a:lstStyle/>
                    <a:p>
                      <a:r>
                        <a:rPr sz="3600">
                          <a:hlinkClick r:id="rId21"/>
                        </a:rPr>
                        <a:t>CWE-193</a:t>
                      </a:r>
                    </a:p>
                  </a:txBody>
                  <a:tcPr/>
                </a:tc>
                <a:tc>
                  <a:txBody>
                    <a:bodyPr/>
                    <a:lstStyle/>
                    <a:p>
                      <a:r>
                        <a:rPr sz="3600">
                          <a:highlight>
                            <a:schemeClr val="accent1"/>
                          </a:highlight>
                        </a:rPr>
                        <a:t>Off-by-one Error</a:t>
                      </a:r>
                    </a:p>
                  </a:txBody>
                  <a:tcPr/>
                </a:tc>
                <a:tc>
                  <a:txBody>
                    <a:bodyPr/>
                    <a:lstStyle/>
                    <a:p>
                      <a:r>
                        <a:rPr sz="3600">
                          <a:highlight>
                            <a:schemeClr val="accent1"/>
                          </a:highlight>
                        </a:rPr>
                        <a:t>A product calculates or uses an incorrect maximum or minimum value that is 1 more, or 1 less, than the correct value.</a:t>
                      </a:r>
                    </a:p>
                  </a:txBody>
                  <a:tcPr/>
                </a:tc>
                <a:extLst>
                  <a:ext uri="{0D108BD9-81ED-4DB2-BD59-A6C34878D82A}">
                    <a16:rowId xmlns:a16="http://schemas.microsoft.com/office/drawing/2014/main" val="10020"/>
                  </a:ext>
                </a:extLst>
              </a:tr>
              <a:tr h="370840">
                <a:tc>
                  <a:txBody>
                    <a:bodyPr/>
                    <a:lstStyle/>
                    <a:p>
                      <a:r>
                        <a:rPr sz="3600">
                          <a:hlinkClick r:id="rId22"/>
                        </a:rPr>
                        <a:t>CWE-369</a:t>
                      </a:r>
                    </a:p>
                  </a:txBody>
                  <a:tcPr/>
                </a:tc>
                <a:tc>
                  <a:txBody>
                    <a:bodyPr/>
                    <a:lstStyle/>
                    <a:p>
                      <a:r>
                        <a:rPr sz="3600">
                          <a:highlight>
                            <a:schemeClr val="accent1"/>
                          </a:highlight>
                        </a:rPr>
                        <a:t>Divide By Zero</a:t>
                      </a:r>
                    </a:p>
                  </a:txBody>
                  <a:tcPr/>
                </a:tc>
                <a:tc>
                  <a:txBody>
                    <a:bodyPr/>
                    <a:lstStyle/>
                    <a:p>
                      <a:r>
                        <a:rPr sz="3600">
                          <a:highlight>
                            <a:schemeClr val="accent1"/>
                          </a:highlight>
                        </a:rPr>
                        <a:t>The product divides a value by zero.</a:t>
                      </a:r>
                    </a:p>
                  </a:txBody>
                  <a:tcPr/>
                </a:tc>
                <a:extLst>
                  <a:ext uri="{0D108BD9-81ED-4DB2-BD59-A6C34878D82A}">
                    <a16:rowId xmlns:a16="http://schemas.microsoft.com/office/drawing/2014/main" val="10021"/>
                  </a:ext>
                </a:extLst>
              </a:tr>
              <a:tr h="370840">
                <a:tc>
                  <a:txBody>
                    <a:bodyPr/>
                    <a:lstStyle/>
                    <a:p>
                      <a:r>
                        <a:rPr sz="3600">
                          <a:hlinkClick r:id="rId23"/>
                        </a:rPr>
                        <a:t>CWE-467</a:t>
                      </a:r>
                    </a:p>
                  </a:txBody>
                  <a:tcPr/>
                </a:tc>
                <a:tc>
                  <a:txBody>
                    <a:bodyPr/>
                    <a:lstStyle/>
                    <a:p>
                      <a:r>
                        <a:rPr sz="3600">
                          <a:highlight>
                            <a:schemeClr val="accent1"/>
                          </a:highlight>
                        </a:rPr>
                        <a:t>Use of sizeof() on a Pointer Type</a:t>
                      </a:r>
                    </a:p>
                  </a:txBody>
                  <a:tcPr/>
                </a:tc>
                <a:tc>
                  <a:txBody>
                    <a:bodyPr/>
                    <a:lstStyle/>
                    <a:p>
                      <a:r>
                        <a:rPr sz="3600">
                          <a:highlight>
                            <a:schemeClr val="accent1"/>
                          </a:highlight>
                        </a:rPr>
                        <a:t>The code calls sizeof() on a malloced pointer type, which always returns the wordsize/8. This can produce an unexpected result if the programmer intended to determine how much memory has been allocated.</a:t>
                      </a:r>
                    </a:p>
                  </a:txBody>
                  <a:tcPr/>
                </a:tc>
                <a:extLst>
                  <a:ext uri="{0D108BD9-81ED-4DB2-BD59-A6C34878D82A}">
                    <a16:rowId xmlns:a16="http://schemas.microsoft.com/office/drawing/2014/main" val="10022"/>
                  </a:ext>
                </a:extLst>
              </a:tr>
              <a:tr h="370840">
                <a:tc>
                  <a:txBody>
                    <a:bodyPr/>
                    <a:lstStyle/>
                    <a:p>
                      <a:r>
                        <a:rPr sz="3600">
                          <a:hlinkClick r:id="rId24"/>
                        </a:rPr>
                        <a:t>CWE-468</a:t>
                      </a:r>
                    </a:p>
                  </a:txBody>
                  <a:tcPr/>
                </a:tc>
                <a:tc>
                  <a:txBody>
                    <a:bodyPr/>
                    <a:lstStyle/>
                    <a:p>
                      <a:r>
                        <a:rPr sz="3600">
                          <a:highlight>
                            <a:schemeClr val="accent1"/>
                          </a:highlight>
                        </a:rPr>
                        <a:t>Incorrect Pointer Scaling</a:t>
                      </a:r>
                    </a:p>
                  </a:txBody>
                  <a:tcPr/>
                </a:tc>
                <a:tc>
                  <a:txBody>
                    <a:bodyPr/>
                    <a:lstStyle/>
                    <a:p>
                      <a:r>
                        <a:rPr sz="3600">
                          <a:highlight>
                            <a:schemeClr val="accent1"/>
                          </a:highlight>
                        </a:rPr>
                        <a:t>In C and C++, one may often accidentally refer to the wrong memory due to the semantics of when math operations are implicitly scaled.</a:t>
                      </a:r>
                    </a:p>
                  </a:txBody>
                  <a:tcPr/>
                </a:tc>
                <a:extLst>
                  <a:ext uri="{0D108BD9-81ED-4DB2-BD59-A6C34878D82A}">
                    <a16:rowId xmlns:a16="http://schemas.microsoft.com/office/drawing/2014/main" val="10023"/>
                  </a:ext>
                </a:extLst>
              </a:tr>
              <a:tr h="370840">
                <a:tc>
                  <a:txBody>
                    <a:bodyPr/>
                    <a:lstStyle/>
                    <a:p>
                      <a:r>
                        <a:rPr sz="3600">
                          <a:hlinkClick r:id="rId25"/>
                        </a:rPr>
                        <a:t>CWE-469</a:t>
                      </a:r>
                    </a:p>
                  </a:txBody>
                  <a:tcPr/>
                </a:tc>
                <a:tc>
                  <a:txBody>
                    <a:bodyPr/>
                    <a:lstStyle/>
                    <a:p>
                      <a:r>
                        <a:rPr sz="3600">
                          <a:highlight>
                            <a:schemeClr val="accent1"/>
                          </a:highlight>
                        </a:rPr>
                        <a:t>Use of Pointer Subtraction to Determine Size</a:t>
                      </a:r>
                    </a:p>
                  </a:txBody>
                  <a:tcPr/>
                </a:tc>
                <a:tc>
                  <a:txBody>
                    <a:bodyPr/>
                    <a:lstStyle/>
                    <a:p>
                      <a:r>
                        <a:rPr sz="3600">
                          <a:highlight>
                            <a:schemeClr val="accent1"/>
                          </a:highlight>
                        </a:rPr>
                        <a:t>The application subtracts one pointer from another in order to determine size, but this calculation can be incorrect if the pointers do not exist in the same memory chunk.</a:t>
                      </a:r>
                    </a:p>
                  </a:txBody>
                  <a:tcPr/>
                </a:tc>
                <a:extLst>
                  <a:ext uri="{0D108BD9-81ED-4DB2-BD59-A6C34878D82A}">
                    <a16:rowId xmlns:a16="http://schemas.microsoft.com/office/drawing/2014/main" val="10024"/>
                  </a:ext>
                </a:extLst>
              </a:tr>
              <a:tr h="370840">
                <a:tc>
                  <a:txBody>
                    <a:bodyPr/>
                    <a:lstStyle/>
                    <a:p>
                      <a:r>
                        <a:rPr sz="3600">
                          <a:hlinkClick r:id="rId26"/>
                        </a:rPr>
                        <a:t>CWE-1023</a:t>
                      </a:r>
                    </a:p>
                  </a:txBody>
                  <a:tcPr/>
                </a:tc>
                <a:tc>
                  <a:txBody>
                    <a:bodyPr/>
                    <a:lstStyle/>
                    <a:p>
                      <a:r>
                        <a:rPr sz="3600">
                          <a:highlight>
                            <a:schemeClr val="accent1"/>
                          </a:highlight>
                        </a:rPr>
                        <a:t>Incomplete Comparison with Missing Factors</a:t>
                      </a:r>
                    </a:p>
                  </a:txBody>
                  <a:tcPr/>
                </a:tc>
                <a:tc>
                  <a:txBody>
                    <a:bodyPr/>
                    <a:lstStyle/>
                    <a:p>
                      <a:r>
                        <a:rPr sz="3600">
                          <a:highlight>
                            <a:schemeClr val="accent1"/>
                          </a:highlight>
                        </a:rPr>
                        <a:t>The software performs a comparison between entities that must consider multiple factors or characteristics of each entity, but the comparison does not include one or more of these factors.</a:t>
                      </a:r>
                    </a:p>
                  </a:txBody>
                  <a:tcPr/>
                </a:tc>
                <a:extLst>
                  <a:ext uri="{0D108BD9-81ED-4DB2-BD59-A6C34878D82A}">
                    <a16:rowId xmlns:a16="http://schemas.microsoft.com/office/drawing/2014/main" val="10025"/>
                  </a:ext>
                </a:extLst>
              </a:tr>
              <a:tr h="370840">
                <a:tc>
                  <a:txBody>
                    <a:bodyPr/>
                    <a:lstStyle/>
                    <a:p>
                      <a:r>
                        <a:rPr sz="3600">
                          <a:hlinkClick r:id="rId27"/>
                        </a:rPr>
                        <a:t>CWE-1024</a:t>
                      </a:r>
                    </a:p>
                  </a:txBody>
                  <a:tcPr/>
                </a:tc>
                <a:tc>
                  <a:txBody>
                    <a:bodyPr/>
                    <a:lstStyle/>
                    <a:p>
                      <a:r>
                        <a:rPr sz="3600">
                          <a:highlight>
                            <a:schemeClr val="accent1"/>
                          </a:highlight>
                        </a:rPr>
                        <a:t>Comparison of Incompatible Types</a:t>
                      </a:r>
                    </a:p>
                  </a:txBody>
                  <a:tcPr/>
                </a:tc>
                <a:tc>
                  <a:txBody>
                    <a:bodyPr/>
                    <a:lstStyle/>
                    <a:p>
                      <a:r>
                        <a:rPr sz="3600">
                          <a:highlight>
                            <a:schemeClr val="accent1"/>
                          </a:highlight>
                        </a:rPr>
                        <a:t>The software performs a comparison between two entities, but the entities are of different, incompatible types that cannot be guaranteed to provide correct results when they are directly compared.</a:t>
                      </a:r>
                    </a:p>
                  </a:txBody>
                  <a:tcPr/>
                </a:tc>
                <a:extLst>
                  <a:ext uri="{0D108BD9-81ED-4DB2-BD59-A6C34878D82A}">
                    <a16:rowId xmlns:a16="http://schemas.microsoft.com/office/drawing/2014/main" val="10026"/>
                  </a:ext>
                </a:extLst>
              </a:tr>
              <a:tr h="370840">
                <a:tc>
                  <a:txBody>
                    <a:bodyPr/>
                    <a:lstStyle/>
                    <a:p>
                      <a:r>
                        <a:rPr sz="3600">
                          <a:hlinkClick r:id="rId28"/>
                        </a:rPr>
                        <a:t>CWE-1025</a:t>
                      </a:r>
                    </a:p>
                  </a:txBody>
                  <a:tcPr/>
                </a:tc>
                <a:tc>
                  <a:txBody>
                    <a:bodyPr/>
                    <a:lstStyle/>
                    <a:p>
                      <a:r>
                        <a:rPr sz="3600">
                          <a:highlight>
                            <a:schemeClr val="accent1"/>
                          </a:highlight>
                        </a:rPr>
                        <a:t>Comparison Using Wrong Factors</a:t>
                      </a:r>
                    </a:p>
                  </a:txBody>
                  <a:tcPr/>
                </a:tc>
                <a:tc>
                  <a:txBody>
                    <a:bodyPr/>
                    <a:lstStyle/>
                    <a:p>
                      <a:r>
                        <a:rPr sz="3600">
                          <a:highlight>
                            <a:schemeClr val="accent1"/>
                          </a:highlight>
                        </a:rPr>
                        <a:t>The code performs a comparison between two entities, but the comparison examines the wrong factors or characteristics of the entities, which can lead to incorrect results and resultant weaknesses.</a:t>
                      </a:r>
                    </a:p>
                  </a:txBody>
                  <a:tcPr/>
                </a:tc>
                <a:extLst>
                  <a:ext uri="{0D108BD9-81ED-4DB2-BD59-A6C34878D82A}">
                    <a16:rowId xmlns:a16="http://schemas.microsoft.com/office/drawing/2014/main" val="10027"/>
                  </a:ext>
                </a:extLst>
              </a:tr>
              <a:tr h="370840">
                <a:tc>
                  <a:txBody>
                    <a:bodyPr/>
                    <a:lstStyle/>
                    <a:p>
                      <a:r>
                        <a:rPr sz="3600">
                          <a:hlinkClick r:id="rId29"/>
                        </a:rPr>
                        <a:t>CWE-1077</a:t>
                      </a:r>
                    </a:p>
                  </a:txBody>
                  <a:tcPr/>
                </a:tc>
                <a:tc>
                  <a:txBody>
                    <a:bodyPr/>
                    <a:lstStyle/>
                    <a:p>
                      <a:r>
                        <a:rPr sz="3600">
                          <a:highlight>
                            <a:schemeClr val="accent1"/>
                          </a:highlight>
                        </a:rPr>
                        <a:t>Floating Point Comparison with Incorrect Operator</a:t>
                      </a:r>
                    </a:p>
                  </a:txBody>
                  <a:tcPr/>
                </a:tc>
                <a:tc>
                  <a:txBody>
                    <a:bodyPr/>
                    <a:lstStyle/>
                    <a:p>
                      <a:r>
                        <a:rPr sz="3600">
                          <a:highlight>
                            <a:schemeClr val="accent1"/>
                          </a:highlight>
                        </a:rPr>
                        <a:t>The code performs a comparison such as an
        equality test between two float (floating point) values, but
        it uses comparison operators that do not account for the
        possibility of loss of precision.</a:t>
                      </a:r>
                    </a:p>
                  </a:txBody>
                  <a:tcPr/>
                </a:tc>
                <a:extLst>
                  <a:ext uri="{0D108BD9-81ED-4DB2-BD59-A6C34878D82A}">
                    <a16:rowId xmlns:a16="http://schemas.microsoft.com/office/drawing/2014/main" val="10028"/>
                  </a:ext>
                </a:extLst>
              </a:tr>
              <a:tr h="370840">
                <a:tc>
                  <a:txBody>
                    <a:bodyPr/>
                    <a:lstStyle/>
                    <a:p>
                      <a:r>
                        <a:rPr sz="3600">
                          <a:hlinkClick r:id="rId30"/>
                        </a:rPr>
                        <a:t>CWE-581</a:t>
                      </a:r>
                    </a:p>
                  </a:txBody>
                  <a:tcPr/>
                </a:tc>
                <a:tc>
                  <a:txBody>
                    <a:bodyPr/>
                    <a:lstStyle/>
                    <a:p>
                      <a:r>
                        <a:rPr sz="3600">
                          <a:highlight>
                            <a:schemeClr val="accent1"/>
                          </a:highlight>
                        </a:rPr>
                        <a:t>Object Model Violation: Just One of Equals and Hashcode Defined</a:t>
                      </a:r>
                    </a:p>
                  </a:txBody>
                  <a:tcPr/>
                </a:tc>
                <a:tc>
                  <a:txBody>
                    <a:bodyPr/>
                    <a:lstStyle/>
                    <a:p>
                      <a:r>
                        <a:rPr sz="3600">
                          <a:highlight>
                            <a:schemeClr val="accent1"/>
                          </a:highlight>
                        </a:rPr>
                        <a:t>The software does not maintain equal hashcodes for equal objects.</a:t>
                      </a:r>
                    </a:p>
                  </a:txBody>
                  <a:tcPr/>
                </a:tc>
                <a:extLst>
                  <a:ext uri="{0D108BD9-81ED-4DB2-BD59-A6C34878D82A}">
                    <a16:rowId xmlns:a16="http://schemas.microsoft.com/office/drawing/2014/main" val="10029"/>
                  </a:ext>
                </a:extLst>
              </a:tr>
              <a:tr h="370840">
                <a:tc>
                  <a:txBody>
                    <a:bodyPr/>
                    <a:lstStyle/>
                    <a:p>
                      <a:r>
                        <a:rPr sz="3600">
                          <a:hlinkClick r:id="rId31"/>
                        </a:rPr>
                        <a:t>CWE-1061</a:t>
                      </a:r>
                    </a:p>
                  </a:txBody>
                  <a:tcPr/>
                </a:tc>
                <a:tc>
                  <a:txBody>
                    <a:bodyPr/>
                    <a:lstStyle/>
                    <a:p>
                      <a:r>
                        <a:rPr sz="3600">
                          <a:highlight>
                            <a:schemeClr val="accent1"/>
                          </a:highlight>
                        </a:rPr>
                        <a:t>Insufficient Encapsulation</a:t>
                      </a:r>
                    </a:p>
                  </a:txBody>
                  <a:tcPr/>
                </a:tc>
                <a:tc>
                  <a:txBody>
                    <a:bodyPr/>
                    <a:lstStyle/>
                    <a:p>
                      <a:r>
                        <a:rPr sz="3600">
                          <a:highlight>
                            <a:schemeClr val="accent1"/>
                          </a:highlight>
                        </a:rPr>
                        <a:t>The software does not sufficiently hide the internal representation and implementation details of data or methods, which might allow external components or modules to modify data unexpectedly, invoke unexpected functionality, or introduce dependencies that the programmer did not intend.</a:t>
                      </a:r>
                    </a:p>
                  </a:txBody>
                  <a:tcPr/>
                </a:tc>
                <a:extLst>
                  <a:ext uri="{0D108BD9-81ED-4DB2-BD59-A6C34878D82A}">
                    <a16:rowId xmlns:a16="http://schemas.microsoft.com/office/drawing/2014/main" val="10030"/>
                  </a:ext>
                </a:extLst>
              </a:tr>
              <a:tr h="370840">
                <a:tc>
                  <a:txBody>
                    <a:bodyPr/>
                    <a:lstStyle/>
                    <a:p>
                      <a:r>
                        <a:rPr sz="3600">
                          <a:hlinkClick r:id="rId32"/>
                        </a:rPr>
                        <a:t>CWE-1076</a:t>
                      </a:r>
                    </a:p>
                  </a:txBody>
                  <a:tcPr/>
                </a:tc>
                <a:tc>
                  <a:txBody>
                    <a:bodyPr/>
                    <a:lstStyle/>
                    <a:p>
                      <a:r>
                        <a:rPr sz="3600">
                          <a:highlight>
                            <a:schemeClr val="accent1"/>
                          </a:highlight>
                        </a:rPr>
                        <a:t>Insufficient Adherence to Expected Conventions</a:t>
                      </a:r>
                    </a:p>
                  </a:txBody>
                  <a:tcPr/>
                </a:tc>
                <a:tc>
                  <a:txBody>
                    <a:bodyPr/>
                    <a:lstStyle/>
                    <a:p>
                      <a:r>
                        <a:rPr sz="3600">
                          <a:highlight>
                            <a:schemeClr val="accent1"/>
                          </a:highlight>
                        </a:rPr>
                        <a:t>The product's architecture, source code, design, documentation,
					or other artifact does not follow required conventions.</a:t>
                      </a:r>
                    </a:p>
                  </a:txBody>
                  <a:tcPr/>
                </a:tc>
                <a:extLst>
                  <a:ext uri="{0D108BD9-81ED-4DB2-BD59-A6C34878D82A}">
                    <a16:rowId xmlns:a16="http://schemas.microsoft.com/office/drawing/2014/main" val="10031"/>
                  </a:ext>
                </a:extLst>
              </a:tr>
              <a:tr h="370840">
                <a:tc>
                  <a:txBody>
                    <a:bodyPr/>
                    <a:lstStyle/>
                    <a:p>
                      <a:r>
                        <a:rPr sz="3600">
                          <a:hlinkClick r:id="rId33"/>
                        </a:rPr>
                        <a:t>CWE-1093</a:t>
                      </a:r>
                    </a:p>
                  </a:txBody>
                  <a:tcPr/>
                </a:tc>
                <a:tc>
                  <a:txBody>
                    <a:bodyPr/>
                    <a:lstStyle/>
                    <a:p>
                      <a:r>
                        <a:rPr sz="3600">
                          <a:highlight>
                            <a:schemeClr val="accent1"/>
                          </a:highlight>
                        </a:rPr>
                        <a:t>Excessively Complex Data Representation</a:t>
                      </a:r>
                    </a:p>
                  </a:txBody>
                  <a:tcPr/>
                </a:tc>
                <a:tc>
                  <a:txBody>
                    <a:bodyPr/>
                    <a:lstStyle/>
                    <a:p>
                      <a:r>
                        <a:rPr sz="3600">
                          <a:highlight>
                            <a:schemeClr val="accent1"/>
                          </a:highlight>
                        </a:rPr>
                        <a:t>The software uses an unnecessarily complex internal representation for its data structures or interrelationships between those structures.</a:t>
                      </a:r>
                    </a:p>
                  </a:txBody>
                  <a:tcPr/>
                </a:tc>
                <a:extLst>
                  <a:ext uri="{0D108BD9-81ED-4DB2-BD59-A6C34878D82A}">
                    <a16:rowId xmlns:a16="http://schemas.microsoft.com/office/drawing/2014/main" val="10032"/>
                  </a:ext>
                </a:extLst>
              </a:tr>
              <a:tr h="370840">
                <a:tc>
                  <a:txBody>
                    <a:bodyPr/>
                    <a:lstStyle/>
                    <a:p>
                      <a:r>
                        <a:rPr sz="3600">
                          <a:hlinkClick r:id="rId34"/>
                        </a:rPr>
                        <a:t>CWE-758</a:t>
                      </a:r>
                    </a:p>
                  </a:txBody>
                  <a:tcPr/>
                </a:tc>
                <a:tc>
                  <a:txBody>
                    <a:bodyPr/>
                    <a:lstStyle/>
                    <a:p>
                      <a:r>
                        <a:rPr sz="3600">
                          <a:highlight>
                            <a:schemeClr val="accent1"/>
                          </a:highlight>
                        </a:rPr>
                        <a:t>Reliance on Undefined, Unspecified, or Implementation-Defined Behavior</a:t>
                      </a:r>
                    </a:p>
                  </a:txBody>
                  <a:tcPr/>
                </a:tc>
                <a:tc>
                  <a:txBody>
                    <a:bodyPr/>
                    <a:lstStyle/>
                    <a:p>
                      <a:r>
                        <a:rPr sz="3600">
                          <a:highlight>
                            <a:schemeClr val="accent1"/>
                          </a:highlight>
                        </a:rPr>
                        <a:t>The software uses an API function, data structure, or other entity in a way that relies on properties that are not always guaranteed to hold for that entity.</a:t>
                      </a:r>
                    </a:p>
                  </a:txBody>
                  <a:tcPr/>
                </a:tc>
                <a:extLst>
                  <a:ext uri="{0D108BD9-81ED-4DB2-BD59-A6C34878D82A}">
                    <a16:rowId xmlns:a16="http://schemas.microsoft.com/office/drawing/2014/main" val="10033"/>
                  </a:ext>
                </a:extLst>
              </a:tr>
              <a:tr h="370840">
                <a:tc>
                  <a:txBody>
                    <a:bodyPr/>
                    <a:lstStyle/>
                    <a:p>
                      <a:r>
                        <a:rPr sz="3600">
                          <a:hlinkClick r:id="rId35"/>
                        </a:rPr>
                        <a:t>CWE-374</a:t>
                      </a:r>
                    </a:p>
                  </a:txBody>
                  <a:tcPr/>
                </a:tc>
                <a:tc>
                  <a:txBody>
                    <a:bodyPr/>
                    <a:lstStyle/>
                    <a:p>
                      <a:r>
                        <a:rPr sz="3600">
                          <a:highlight>
                            <a:schemeClr val="accent1"/>
                          </a:highlight>
                        </a:rPr>
                        <a:t>Passing Mutable Objects to an Untrusted Method</a:t>
                      </a:r>
                    </a:p>
                  </a:txBody>
                  <a:tcPr/>
                </a:tc>
                <a:tc>
                  <a:txBody>
                    <a:bodyPr/>
                    <a:lstStyle/>
                    <a:p>
                      <a:r>
                        <a:rPr sz="3600">
                          <a:highlight>
                            <a:schemeClr val="accent1"/>
                          </a:highlight>
                        </a:rPr>
                        <a:t>The program sends non-cloned mutable data as an argument to a method or function.</a:t>
                      </a:r>
                    </a:p>
                  </a:txBody>
                  <a:tcPr/>
                </a:tc>
                <a:extLst>
                  <a:ext uri="{0D108BD9-81ED-4DB2-BD59-A6C34878D82A}">
                    <a16:rowId xmlns:a16="http://schemas.microsoft.com/office/drawing/2014/main" val="10034"/>
                  </a:ext>
                </a:extLst>
              </a:tr>
              <a:tr h="370840">
                <a:tc>
                  <a:txBody>
                    <a:bodyPr/>
                    <a:lstStyle/>
                    <a:p>
                      <a:r>
                        <a:rPr sz="3600">
                          <a:hlinkClick r:id="rId36"/>
                        </a:rPr>
                        <a:t>CWE-375</a:t>
                      </a:r>
                    </a:p>
                  </a:txBody>
                  <a:tcPr/>
                </a:tc>
                <a:tc>
                  <a:txBody>
                    <a:bodyPr/>
                    <a:lstStyle/>
                    <a:p>
                      <a:r>
                        <a:rPr sz="3600">
                          <a:highlight>
                            <a:schemeClr val="accent1"/>
                          </a:highlight>
                        </a:rPr>
                        <a:t>Returning a Mutable Object to an Untrusted Caller</a:t>
                      </a:r>
                    </a:p>
                  </a:txBody>
                  <a:tcPr/>
                </a:tc>
                <a:tc>
                  <a:txBody>
                    <a:bodyPr/>
                    <a:lstStyle/>
                    <a:p>
                      <a:r>
                        <a:rPr sz="3600">
                          <a:highlight>
                            <a:schemeClr val="accent1"/>
                          </a:highlight>
                        </a:rPr>
                        <a:t>Sending non-cloned mutable data as a return value may result in that data being altered or deleted by the calling function.</a:t>
                      </a:r>
                    </a:p>
                  </a:txBody>
                  <a:tcPr/>
                </a:tc>
                <a:extLst>
                  <a:ext uri="{0D108BD9-81ED-4DB2-BD59-A6C34878D82A}">
                    <a16:rowId xmlns:a16="http://schemas.microsoft.com/office/drawing/2014/main" val="10035"/>
                  </a:ext>
                </a:extLst>
              </a:tr>
              <a:tr h="370840">
                <a:tc>
                  <a:txBody>
                    <a:bodyPr/>
                    <a:lstStyle/>
                    <a:p>
                      <a:r>
                        <a:rPr sz="3600">
                          <a:hlinkClick r:id="rId37"/>
                        </a:rPr>
                        <a:t>CWE-491</a:t>
                      </a:r>
                    </a:p>
                  </a:txBody>
                  <a:tcPr/>
                </a:tc>
                <a:tc>
                  <a:txBody>
                    <a:bodyPr/>
                    <a:lstStyle/>
                    <a:p>
                      <a:r>
                        <a:rPr sz="3600">
                          <a:highlight>
                            <a:schemeClr val="accent1"/>
                          </a:highlight>
                        </a:rPr>
                        <a:t>Public cloneable() Method Without Final ('Object Hijack')</a:t>
                      </a:r>
                    </a:p>
                  </a:txBody>
                  <a:tcPr/>
                </a:tc>
                <a:tc>
                  <a:txBody>
                    <a:bodyPr/>
                    <a:lstStyle/>
                    <a:p>
                      <a:r>
                        <a:rPr sz="3600">
                          <a:highlight>
                            <a:schemeClr val="accent1"/>
                          </a:highlight>
                        </a:rPr>
                        <a:t>A class has a cloneable() method that is not declared final, which allows an object to be created without calling the constructor. This can cause the object to be in an unexpected state.</a:t>
                      </a:r>
                    </a:p>
                  </a:txBody>
                  <a:tcPr/>
                </a:tc>
                <a:extLst>
                  <a:ext uri="{0D108BD9-81ED-4DB2-BD59-A6C34878D82A}">
                    <a16:rowId xmlns:a16="http://schemas.microsoft.com/office/drawing/2014/main" val="10036"/>
                  </a:ext>
                </a:extLst>
              </a:tr>
              <a:tr h="370840">
                <a:tc>
                  <a:txBody>
                    <a:bodyPr/>
                    <a:lstStyle/>
                    <a:p>
                      <a:r>
                        <a:rPr sz="3600">
                          <a:hlinkClick r:id="rId38"/>
                        </a:rPr>
                        <a:t>CWE-492</a:t>
                      </a:r>
                    </a:p>
                  </a:txBody>
                  <a:tcPr/>
                </a:tc>
                <a:tc>
                  <a:txBody>
                    <a:bodyPr/>
                    <a:lstStyle/>
                    <a:p>
                      <a:r>
                        <a:rPr sz="3600">
                          <a:highlight>
                            <a:schemeClr val="accent1"/>
                          </a:highlight>
                        </a:rPr>
                        <a:t>Use of Inner Class Containing Sensitive Data</a:t>
                      </a:r>
                    </a:p>
                  </a:txBody>
                  <a:tcPr/>
                </a:tc>
                <a:tc>
                  <a:txBody>
                    <a:bodyPr/>
                    <a:lstStyle/>
                    <a:p>
                      <a:r>
                        <a:rPr sz="3600">
                          <a:highlight>
                            <a:schemeClr val="accent1"/>
                          </a:highlight>
                        </a:rPr>
                        <a:t>Inner classes are translated into classes that are accessible at package scope and may expose code that the programmer intended to keep private to attackers.</a:t>
                      </a:r>
                    </a:p>
                  </a:txBody>
                  <a:tcPr/>
                </a:tc>
                <a:extLst>
                  <a:ext uri="{0D108BD9-81ED-4DB2-BD59-A6C34878D82A}">
                    <a16:rowId xmlns:a16="http://schemas.microsoft.com/office/drawing/2014/main" val="10037"/>
                  </a:ext>
                </a:extLst>
              </a:tr>
              <a:tr h="370840">
                <a:tc>
                  <a:txBody>
                    <a:bodyPr/>
                    <a:lstStyle/>
                    <a:p>
                      <a:r>
                        <a:rPr sz="3600">
                          <a:hlinkClick r:id="rId39"/>
                        </a:rPr>
                        <a:t>CWE-493</a:t>
                      </a:r>
                    </a:p>
                  </a:txBody>
                  <a:tcPr/>
                </a:tc>
                <a:tc>
                  <a:txBody>
                    <a:bodyPr/>
                    <a:lstStyle/>
                    <a:p>
                      <a:r>
                        <a:rPr sz="3600">
                          <a:highlight>
                            <a:schemeClr val="accent1"/>
                          </a:highlight>
                        </a:rPr>
                        <a:t>Critical Public Variable Without Final Modifier</a:t>
                      </a:r>
                    </a:p>
                  </a:txBody>
                  <a:tcPr/>
                </a:tc>
                <a:tc>
                  <a:txBody>
                    <a:bodyPr/>
                    <a:lstStyle/>
                    <a:p>
                      <a:r>
                        <a:rPr sz="3600">
                          <a:highlight>
                            <a:schemeClr val="accent1"/>
                          </a:highlight>
                        </a:rPr>
                        <a:t>The product has a critical public variable that is not final, which allows the variable to be modified to contain unexpected values.</a:t>
                      </a:r>
                    </a:p>
                  </a:txBody>
                  <a:tcPr/>
                </a:tc>
                <a:extLst>
                  <a:ext uri="{0D108BD9-81ED-4DB2-BD59-A6C34878D82A}">
                    <a16:rowId xmlns:a16="http://schemas.microsoft.com/office/drawing/2014/main" val="10038"/>
                  </a:ext>
                </a:extLst>
              </a:tr>
              <a:tr h="370840">
                <a:tc>
                  <a:txBody>
                    <a:bodyPr/>
                    <a:lstStyle/>
                    <a:p>
                      <a:r>
                        <a:rPr sz="3600">
                          <a:hlinkClick r:id="rId40"/>
                        </a:rPr>
                        <a:t>CWE-498</a:t>
                      </a:r>
                    </a:p>
                  </a:txBody>
                  <a:tcPr/>
                </a:tc>
                <a:tc>
                  <a:txBody>
                    <a:bodyPr/>
                    <a:lstStyle/>
                    <a:p>
                      <a:r>
                        <a:rPr sz="3600">
                          <a:highlight>
                            <a:schemeClr val="accent1"/>
                          </a:highlight>
                        </a:rPr>
                        <a:t>Cloneable Class Containing Sensitive Information</a:t>
                      </a:r>
                    </a:p>
                  </a:txBody>
                  <a:tcPr/>
                </a:tc>
                <a:tc>
                  <a:txBody>
                    <a:bodyPr/>
                    <a:lstStyle/>
                    <a:p>
                      <a:r>
                        <a:rPr sz="3600">
                          <a:highlight>
                            <a:schemeClr val="accent1"/>
                          </a:highlight>
                        </a:rPr>
                        <a:t>The code contains a class with sensitive data, but the class is cloneable. The data can then be accessed by cloning the class.</a:t>
                      </a:r>
                    </a:p>
                  </a:txBody>
                  <a:tcPr/>
                </a:tc>
                <a:extLst>
                  <a:ext uri="{0D108BD9-81ED-4DB2-BD59-A6C34878D82A}">
                    <a16:rowId xmlns:a16="http://schemas.microsoft.com/office/drawing/2014/main" val="10039"/>
                  </a:ext>
                </a:extLst>
              </a:tr>
              <a:tr h="370840">
                <a:tc>
                  <a:txBody>
                    <a:bodyPr/>
                    <a:lstStyle/>
                    <a:p>
                      <a:r>
                        <a:rPr sz="3600">
                          <a:hlinkClick r:id="rId41"/>
                        </a:rPr>
                        <a:t>CWE-499</a:t>
                      </a:r>
                    </a:p>
                  </a:txBody>
                  <a:tcPr/>
                </a:tc>
                <a:tc>
                  <a:txBody>
                    <a:bodyPr/>
                    <a:lstStyle/>
                    <a:p>
                      <a:r>
                        <a:rPr sz="3600">
                          <a:highlight>
                            <a:schemeClr val="accent1"/>
                          </a:highlight>
                        </a:rPr>
                        <a:t>Serializable Class Containing Sensitive Data</a:t>
                      </a:r>
                    </a:p>
                  </a:txBody>
                  <a:tcPr/>
                </a:tc>
                <a:tc>
                  <a:txBody>
                    <a:bodyPr/>
                    <a:lstStyle/>
                    <a:p>
                      <a:r>
                        <a:rPr sz="3600">
                          <a:highlight>
                            <a:schemeClr val="accent1"/>
                          </a:highlight>
                        </a:rPr>
                        <a:t>The code contains a class with sensitive data, but the class does not explicitly deny serialization. The data can be accessed by serializing the class through another class.</a:t>
                      </a:r>
                    </a:p>
                  </a:txBody>
                  <a:tcPr/>
                </a:tc>
                <a:extLst>
                  <a:ext uri="{0D108BD9-81ED-4DB2-BD59-A6C34878D82A}">
                    <a16:rowId xmlns:a16="http://schemas.microsoft.com/office/drawing/2014/main" val="10040"/>
                  </a:ext>
                </a:extLst>
              </a:tr>
              <a:tr h="370840">
                <a:tc>
                  <a:txBody>
                    <a:bodyPr/>
                    <a:lstStyle/>
                    <a:p>
                      <a:r>
                        <a:rPr sz="3600">
                          <a:hlinkClick r:id="rId42"/>
                        </a:rPr>
                        <a:t>CWE-582</a:t>
                      </a:r>
                    </a:p>
                  </a:txBody>
                  <a:tcPr/>
                </a:tc>
                <a:tc>
                  <a:txBody>
                    <a:bodyPr/>
                    <a:lstStyle/>
                    <a:p>
                      <a:r>
                        <a:rPr sz="3600">
                          <a:highlight>
                            <a:schemeClr val="accent1"/>
                          </a:highlight>
                        </a:rPr>
                        <a:t>Array Declared Public, Final, and Static</a:t>
                      </a:r>
                    </a:p>
                  </a:txBody>
                  <a:tcPr/>
                </a:tc>
                <a:tc>
                  <a:txBody>
                    <a:bodyPr/>
                    <a:lstStyle/>
                    <a:p>
                      <a:r>
                        <a:rPr sz="3600">
                          <a:highlight>
                            <a:schemeClr val="accent1"/>
                          </a:highlight>
                        </a:rPr>
                        <a:t>The program declares an array public, final, and static, which is not sufficient to prevent the array's contents from being modified.</a:t>
                      </a:r>
                    </a:p>
                  </a:txBody>
                  <a:tcPr/>
                </a:tc>
                <a:extLst>
                  <a:ext uri="{0D108BD9-81ED-4DB2-BD59-A6C34878D82A}">
                    <a16:rowId xmlns:a16="http://schemas.microsoft.com/office/drawing/2014/main" val="10041"/>
                  </a:ext>
                </a:extLst>
              </a:tr>
              <a:tr h="370840">
                <a:tc>
                  <a:txBody>
                    <a:bodyPr/>
                    <a:lstStyle/>
                    <a:p>
                      <a:r>
                        <a:rPr sz="3600">
                          <a:hlinkClick r:id="rId43"/>
                        </a:rPr>
                        <a:t>CWE-583</a:t>
                      </a:r>
                    </a:p>
                  </a:txBody>
                  <a:tcPr/>
                </a:tc>
                <a:tc>
                  <a:txBody>
                    <a:bodyPr/>
                    <a:lstStyle/>
                    <a:p>
                      <a:r>
                        <a:rPr sz="3600">
                          <a:highlight>
                            <a:schemeClr val="accent1"/>
                          </a:highlight>
                        </a:rPr>
                        <a:t>finalize() Method Declared Public</a:t>
                      </a:r>
                    </a:p>
                  </a:txBody>
                  <a:tcPr/>
                </a:tc>
                <a:tc>
                  <a:txBody>
                    <a:bodyPr/>
                    <a:lstStyle/>
                    <a:p>
                      <a:r>
                        <a:rPr sz="3600">
                          <a:highlight>
                            <a:schemeClr val="accent1"/>
                          </a:highlight>
                        </a:rPr>
                        <a:t>The program violates secure coding principles for mobile code by declaring a finalize() method public.</a:t>
                      </a:r>
                    </a:p>
                  </a:txBody>
                  <a:tcPr/>
                </a:tc>
                <a:extLst>
                  <a:ext uri="{0D108BD9-81ED-4DB2-BD59-A6C34878D82A}">
                    <a16:rowId xmlns:a16="http://schemas.microsoft.com/office/drawing/2014/main" val="10042"/>
                  </a:ext>
                </a:extLst>
              </a:tr>
              <a:tr h="370840">
                <a:tc>
                  <a:txBody>
                    <a:bodyPr/>
                    <a:lstStyle/>
                    <a:p>
                      <a:r>
                        <a:rPr sz="3600">
                          <a:hlinkClick r:id="rId44"/>
                        </a:rPr>
                        <a:t>CWE-608</a:t>
                      </a:r>
                    </a:p>
                  </a:txBody>
                  <a:tcPr/>
                </a:tc>
                <a:tc>
                  <a:txBody>
                    <a:bodyPr/>
                    <a:lstStyle/>
                    <a:p>
                      <a:r>
                        <a:rPr sz="3600">
                          <a:highlight>
                            <a:schemeClr val="accent1"/>
                          </a:highlight>
                        </a:rPr>
                        <a:t>Struts: Non-private Field in ActionForm Class</a:t>
                      </a:r>
                    </a:p>
                  </a:txBody>
                  <a:tcPr/>
                </a:tc>
                <a:tc>
                  <a:txBody>
                    <a:bodyPr/>
                    <a:lstStyle/>
                    <a:p>
                      <a:r>
                        <a:rPr sz="3600">
                          <a:highlight>
                            <a:schemeClr val="accent1"/>
                          </a:highlight>
                        </a:rPr>
                        <a:t>An ActionForm class contains a field that has not been declared private, which can be accessed without using a setter or getter.</a:t>
                      </a:r>
                    </a:p>
                  </a:txBody>
                  <a:tcPr/>
                </a:tc>
                <a:extLst>
                  <a:ext uri="{0D108BD9-81ED-4DB2-BD59-A6C34878D82A}">
                    <a16:rowId xmlns:a16="http://schemas.microsoft.com/office/drawing/2014/main" val="10043"/>
                  </a:ext>
                </a:extLst>
              </a:tr>
              <a:tr h="370840">
                <a:tc>
                  <a:txBody>
                    <a:bodyPr/>
                    <a:lstStyle/>
                    <a:p>
                      <a:r>
                        <a:rPr sz="3600">
                          <a:hlinkClick r:id="rId45"/>
                        </a:rPr>
                        <a:t>CWE-767</a:t>
                      </a:r>
                    </a:p>
                  </a:txBody>
                  <a:tcPr/>
                </a:tc>
                <a:tc>
                  <a:txBody>
                    <a:bodyPr/>
                    <a:lstStyle/>
                    <a:p>
                      <a:r>
                        <a:rPr sz="3600">
                          <a:highlight>
                            <a:schemeClr val="accent1"/>
                          </a:highlight>
                        </a:rPr>
                        <a:t>Access to Critical Private Variable via Public Method</a:t>
                      </a:r>
                    </a:p>
                  </a:txBody>
                  <a:tcPr/>
                </a:tc>
                <a:tc>
                  <a:txBody>
                    <a:bodyPr/>
                    <a:lstStyle/>
                    <a:p>
                      <a:r>
                        <a:rPr sz="3600">
                          <a:highlight>
                            <a:schemeClr val="accent1"/>
                          </a:highlight>
                        </a:rPr>
                        <a:t>The software defines a public method that reads or modifies a private variable.</a:t>
                      </a:r>
                    </a:p>
                  </a:txBody>
                  <a:tcPr/>
                </a:tc>
                <a:extLst>
                  <a:ext uri="{0D108BD9-81ED-4DB2-BD59-A6C34878D82A}">
                    <a16:rowId xmlns:a16="http://schemas.microsoft.com/office/drawing/2014/main" val="10044"/>
                  </a:ext>
                </a:extLst>
              </a:tr>
              <a:tr h="370840">
                <a:tc>
                  <a:txBody>
                    <a:bodyPr/>
                    <a:lstStyle/>
                    <a:p>
                      <a:r>
                        <a:rPr sz="3600">
                          <a:hlinkClick r:id="rId46"/>
                        </a:rPr>
                        <a:t>CWE-681</a:t>
                      </a:r>
                    </a:p>
                  </a:txBody>
                  <a:tcPr/>
                </a:tc>
                <a:tc>
                  <a:txBody>
                    <a:bodyPr/>
                    <a:lstStyle/>
                    <a:p>
                      <a:r>
                        <a:rPr sz="3600">
                          <a:highlight>
                            <a:schemeClr val="accent1"/>
                          </a:highlight>
                        </a:rPr>
                        <a:t>Incorrect Conversion between Numeric Types</a:t>
                      </a:r>
                    </a:p>
                  </a:txBody>
                  <a:tcPr/>
                </a:tc>
                <a:tc>
                  <a:txBody>
                    <a:bodyPr/>
                    <a:lstStyle/>
                    <a:p>
                      <a:r>
                        <a:rPr sz="3600">
                          <a:highlight>
                            <a:schemeClr val="accent1"/>
                          </a:highlight>
                        </a:rPr>
                        <a:t>When converting from one data type to another, such as long to integer, data can be omitted or translated in a way that produces unexpected values. If the resulting values are used in a sensitive context, then dangerous behaviors may occur.</a:t>
                      </a:r>
                    </a:p>
                  </a:txBody>
                  <a:tcPr/>
                </a:tc>
                <a:extLst>
                  <a:ext uri="{0D108BD9-81ED-4DB2-BD59-A6C34878D82A}">
                    <a16:rowId xmlns:a16="http://schemas.microsoft.com/office/drawing/2014/main" val="10045"/>
                  </a:ext>
                </a:extLst>
              </a:tr>
              <a:tr h="370840">
                <a:tc>
                  <a:txBody>
                    <a:bodyPr/>
                    <a:lstStyle/>
                    <a:p>
                      <a:r>
                        <a:rPr sz="3600">
                          <a:hlinkClick r:id="rId47"/>
                        </a:rPr>
                        <a:t>CWE-843</a:t>
                      </a:r>
                    </a:p>
                  </a:txBody>
                  <a:tcPr/>
                </a:tc>
                <a:tc>
                  <a:txBody>
                    <a:bodyPr/>
                    <a:lstStyle/>
                    <a:p>
                      <a:r>
                        <a:rPr sz="3600">
                          <a:highlight>
                            <a:schemeClr val="accent1"/>
                          </a:highlight>
                        </a:rPr>
                        <a:t>Access of Resource Using Incompatible Type ('Type Confusion')</a:t>
                      </a:r>
                    </a:p>
                  </a:txBody>
                  <a:tcPr/>
                </a:tc>
                <a:tc>
                  <a:txBody>
                    <a:bodyPr/>
                    <a:lstStyle/>
                    <a:p>
                      <a:r>
                        <a:rPr sz="3600">
                          <a:highlight>
                            <a:schemeClr val="accent1"/>
                          </a:highlight>
                        </a:rPr>
                        <a:t>The program allocates or initializes a resource such as a pointer, object, or variable using one type, but it later accesses that resource using a type that is incompatible with the original type.</a:t>
                      </a:r>
                    </a:p>
                  </a:txBody>
                  <a:tcPr/>
                </a:tc>
                <a:extLst>
                  <a:ext uri="{0D108BD9-81ED-4DB2-BD59-A6C34878D82A}">
                    <a16:rowId xmlns:a16="http://schemas.microsoft.com/office/drawing/2014/main" val="10046"/>
                  </a:ext>
                </a:extLst>
              </a:tr>
              <a:tr h="370840">
                <a:tc>
                  <a:txBody>
                    <a:bodyPr/>
                    <a:lstStyle/>
                    <a:p>
                      <a:r>
                        <a:rPr sz="3600">
                          <a:hlinkClick r:id="rId48"/>
                        </a:rPr>
                        <a:t>CWE-386</a:t>
                      </a:r>
                    </a:p>
                  </a:txBody>
                  <a:tcPr/>
                </a:tc>
                <a:tc>
                  <a:txBody>
                    <a:bodyPr/>
                    <a:lstStyle/>
                    <a:p>
                      <a:r>
                        <a:rPr sz="3600">
                          <a:highlight>
                            <a:schemeClr val="accent1"/>
                          </a:highlight>
                        </a:rPr>
                        <a:t>Symbolic Name not Mapping to Correct Object</a:t>
                      </a:r>
                    </a:p>
                  </a:txBody>
                  <a:tcPr/>
                </a:tc>
                <a:tc>
                  <a:txBody>
                    <a:bodyPr/>
                    <a:lstStyle/>
                    <a:p>
                      <a:r>
                        <a:rPr sz="3600">
                          <a:highlight>
                            <a:schemeClr val="accent1"/>
                          </a:highlight>
                        </a:rPr>
                        <a:t>A constant symbolic reference to an object is used, even though the reference can resolve to a different object over time.</a:t>
                      </a:r>
                    </a:p>
                  </a:txBody>
                  <a:tcPr/>
                </a:tc>
                <a:extLst>
                  <a:ext uri="{0D108BD9-81ED-4DB2-BD59-A6C34878D82A}">
                    <a16:rowId xmlns:a16="http://schemas.microsoft.com/office/drawing/2014/main" val="10047"/>
                  </a:ext>
                </a:extLst>
              </a:tr>
              <a:tr h="370840">
                <a:tc>
                  <a:txBody>
                    <a:bodyPr/>
                    <a:lstStyle/>
                    <a:p>
                      <a:r>
                        <a:rPr sz="3600">
                          <a:hlinkClick r:id="rId49"/>
                        </a:rPr>
                        <a:t>CWE-486</a:t>
                      </a:r>
                    </a:p>
                  </a:txBody>
                  <a:tcPr/>
                </a:tc>
                <a:tc>
                  <a:txBody>
                    <a:bodyPr/>
                    <a:lstStyle/>
                    <a:p>
                      <a:r>
                        <a:rPr sz="3600">
                          <a:highlight>
                            <a:schemeClr val="accent1"/>
                          </a:highlight>
                        </a:rPr>
                        <a:t>Comparison of Classes by Name</a:t>
                      </a:r>
                    </a:p>
                  </a:txBody>
                  <a:tcPr/>
                </a:tc>
                <a:tc>
                  <a:txBody>
                    <a:bodyPr/>
                    <a:lstStyle/>
                    <a:p>
                      <a:r>
                        <a:rPr sz="3600">
                          <a:highlight>
                            <a:schemeClr val="accent1"/>
                          </a:highlight>
                        </a:rPr>
                        <a:t>The program compares classes by name, which can cause it to use the wrong class when multiple classes can have the same name.</a:t>
                      </a:r>
                    </a:p>
                  </a:txBody>
                  <a:tcPr/>
                </a:tc>
                <a:extLst>
                  <a:ext uri="{0D108BD9-81ED-4DB2-BD59-A6C34878D82A}">
                    <a16:rowId xmlns:a16="http://schemas.microsoft.com/office/drawing/2014/main" val="10048"/>
                  </a:ext>
                </a:extLst>
              </a:tr>
              <a:tr h="370840">
                <a:tc>
                  <a:txBody>
                    <a:bodyPr/>
                    <a:lstStyle/>
                    <a:p>
                      <a:r>
                        <a:rPr sz="3600">
                          <a:hlinkClick r:id="rId50"/>
                        </a:rPr>
                        <a:t>CWE-595</a:t>
                      </a:r>
                    </a:p>
                  </a:txBody>
                  <a:tcPr/>
                </a:tc>
                <a:tc>
                  <a:txBody>
                    <a:bodyPr/>
                    <a:lstStyle/>
                    <a:p>
                      <a:r>
                        <a:rPr sz="3600">
                          <a:highlight>
                            <a:schemeClr val="accent1"/>
                          </a:highlight>
                        </a:rPr>
                        <a:t>Comparison of Object References Instead of Object Contents</a:t>
                      </a:r>
                    </a:p>
                  </a:txBody>
                  <a:tcPr/>
                </a:tc>
                <a:tc>
                  <a:txBody>
                    <a:bodyPr/>
                    <a:lstStyle/>
                    <a:p>
                      <a:r>
                        <a:rPr sz="3600">
                          <a:highlight>
                            <a:schemeClr val="accent1"/>
                          </a:highlight>
                        </a:rPr>
                        <a:t>The program compares object references instead of the contents of the objects themselves, preventing it from detecting equivalent objects.</a:t>
                      </a:r>
                    </a:p>
                  </a:txBody>
                  <a:tcPr/>
                </a:tc>
                <a:extLst>
                  <a:ext uri="{0D108BD9-81ED-4DB2-BD59-A6C34878D82A}">
                    <a16:rowId xmlns:a16="http://schemas.microsoft.com/office/drawing/2014/main" val="10049"/>
                  </a:ext>
                </a:extLst>
              </a:tr>
              <a:tr h="370840">
                <a:tc>
                  <a:txBody>
                    <a:bodyPr/>
                    <a:lstStyle/>
                    <a:p>
                      <a:r>
                        <a:rPr sz="3600">
                          <a:hlinkClick r:id="rId51"/>
                        </a:rPr>
                        <a:t>CWE-1054</a:t>
                      </a:r>
                    </a:p>
                  </a:txBody>
                  <a:tcPr/>
                </a:tc>
                <a:tc>
                  <a:txBody>
                    <a:bodyPr/>
                    <a:lstStyle/>
                    <a:p>
                      <a:r>
                        <a:rPr sz="3600">
                          <a:highlight>
                            <a:schemeClr val="accent1"/>
                          </a:highlight>
                        </a:rPr>
                        <a:t>Invocation of a Control Element at an Unnecessarily Deep Horizontal Layer</a:t>
                      </a:r>
                    </a:p>
                  </a:txBody>
                  <a:tcPr/>
                </a:tc>
                <a:tc>
                  <a:txBody>
                    <a:bodyPr/>
                    <a:lstStyle/>
                    <a:p>
                      <a:r>
                        <a:rPr sz="3600">
                          <a:highlight>
                            <a:schemeClr val="accent1"/>
                          </a:highlight>
                        </a:rPr>
                        <a:t>The code at one architectural layer invokes code that resides
					at a deeper layer than the adjacent layer, i.e., the invocation skips at least one
					layer, and the invoked code is not part of a vertical utility layer that can be referenced from any horizontal layer.</a:t>
                      </a:r>
                    </a:p>
                  </a:txBody>
                  <a:tcPr/>
                </a:tc>
                <a:extLst>
                  <a:ext uri="{0D108BD9-81ED-4DB2-BD59-A6C34878D82A}">
                    <a16:rowId xmlns:a16="http://schemas.microsoft.com/office/drawing/2014/main" val="10050"/>
                  </a:ext>
                </a:extLst>
              </a:tr>
              <a:tr h="370840">
                <a:tc>
                  <a:txBody>
                    <a:bodyPr/>
                    <a:lstStyle/>
                    <a:p>
                      <a:r>
                        <a:rPr sz="3600">
                          <a:hlinkClick r:id="rId52"/>
                        </a:rPr>
                        <a:t>CWE-1057</a:t>
                      </a:r>
                    </a:p>
                  </a:txBody>
                  <a:tcPr/>
                </a:tc>
                <a:tc>
                  <a:txBody>
                    <a:bodyPr/>
                    <a:lstStyle/>
                    <a:p>
                      <a:r>
                        <a:rPr sz="3600">
                          <a:highlight>
                            <a:schemeClr val="accent1"/>
                          </a:highlight>
                        </a:rPr>
                        <a:t>Data Access Operations Outside of Expected Data Manager Component</a:t>
                      </a:r>
                    </a:p>
                  </a:txBody>
                  <a:tcPr/>
                </a:tc>
                <a:tc>
                  <a:txBody>
                    <a:bodyPr/>
                    <a:lstStyle/>
                    <a:p>
                      <a:r>
                        <a:rPr sz="3600">
                          <a:highlight>
                            <a:schemeClr val="accent1"/>
                          </a:highlight>
                        </a:rPr>
                        <a:t>The software uses a dedicated, central data manager component as required by design, but it contains code that performs data-access operations that do not use this data manager.</a:t>
                      </a:r>
                    </a:p>
                  </a:txBody>
                  <a:tcPr/>
                </a:tc>
                <a:extLst>
                  <a:ext uri="{0D108BD9-81ED-4DB2-BD59-A6C34878D82A}">
                    <a16:rowId xmlns:a16="http://schemas.microsoft.com/office/drawing/2014/main" val="10051"/>
                  </a:ext>
                </a:extLst>
              </a:tr>
              <a:tr h="370840">
                <a:tc>
                  <a:txBody>
                    <a:bodyPr/>
                    <a:lstStyle/>
                    <a:p>
                      <a:r>
                        <a:rPr sz="3600">
                          <a:hlinkClick r:id="rId53"/>
                        </a:rPr>
                        <a:t>CWE-1062</a:t>
                      </a:r>
                    </a:p>
                  </a:txBody>
                  <a:tcPr/>
                </a:tc>
                <a:tc>
                  <a:txBody>
                    <a:bodyPr/>
                    <a:lstStyle/>
                    <a:p>
                      <a:r>
                        <a:rPr sz="3600">
                          <a:highlight>
                            <a:schemeClr val="accent1"/>
                          </a:highlight>
                        </a:rPr>
                        <a:t>Parent Class with References to Child Class</a:t>
                      </a:r>
                    </a:p>
                  </a:txBody>
                  <a:tcPr/>
                </a:tc>
                <a:tc>
                  <a:txBody>
                    <a:bodyPr/>
                    <a:lstStyle/>
                    <a:p>
                      <a:r>
                        <a:rPr sz="3600">
                          <a:highlight>
                            <a:schemeClr val="accent1"/>
                          </a:highlight>
                        </a:rPr>
                        <a:t>The code has a parent class that contains references to a child class, its methods, or its members.</a:t>
                      </a:r>
                    </a:p>
                  </a:txBody>
                  <a:tcPr/>
                </a:tc>
                <a:extLst>
                  <a:ext uri="{0D108BD9-81ED-4DB2-BD59-A6C34878D82A}">
                    <a16:rowId xmlns:a16="http://schemas.microsoft.com/office/drawing/2014/main" val="10052"/>
                  </a:ext>
                </a:extLst>
              </a:tr>
              <a:tr h="370840">
                <a:tc>
                  <a:txBody>
                    <a:bodyPr/>
                    <a:lstStyle/>
                    <a:p>
                      <a:r>
                        <a:rPr sz="3600">
                          <a:hlinkClick r:id="rId54"/>
                        </a:rPr>
                        <a:t>CWE-1083</a:t>
                      </a:r>
                    </a:p>
                  </a:txBody>
                  <a:tcPr/>
                </a:tc>
                <a:tc>
                  <a:txBody>
                    <a:bodyPr/>
                    <a:lstStyle/>
                    <a:p>
                      <a:r>
                        <a:rPr sz="3600">
                          <a:highlight>
                            <a:schemeClr val="accent1"/>
                          </a:highlight>
                        </a:rPr>
                        <a:t>Data Access from Outside Expected Data Manager Component</a:t>
                      </a:r>
                    </a:p>
                  </a:txBody>
                  <a:tcPr/>
                </a:tc>
                <a:tc>
                  <a:txBody>
                    <a:bodyPr/>
                    <a:lstStyle/>
                    <a:p>
                      <a:r>
                        <a:rPr sz="3600">
                          <a:highlight>
                            <a:schemeClr val="accent1"/>
                          </a:highlight>
                        </a:rPr>
                        <a:t>The software is intended to manage data access through a particular data manager component such as a relational or non-SQL database, but it contains code that performs data access operations without using that component.</a:t>
                      </a:r>
                    </a:p>
                  </a:txBody>
                  <a:tcPr/>
                </a:tc>
                <a:extLst>
                  <a:ext uri="{0D108BD9-81ED-4DB2-BD59-A6C34878D82A}">
                    <a16:rowId xmlns:a16="http://schemas.microsoft.com/office/drawing/2014/main" val="10053"/>
                  </a:ext>
                </a:extLst>
              </a:tr>
              <a:tr h="370840">
                <a:tc>
                  <a:txBody>
                    <a:bodyPr/>
                    <a:lstStyle/>
                    <a:p>
                      <a:r>
                        <a:rPr sz="3600">
                          <a:hlinkClick r:id="rId55"/>
                        </a:rPr>
                        <a:t>CWE-1090</a:t>
                      </a:r>
                    </a:p>
                  </a:txBody>
                  <a:tcPr/>
                </a:tc>
                <a:tc>
                  <a:txBody>
                    <a:bodyPr/>
                    <a:lstStyle/>
                    <a:p>
                      <a:r>
                        <a:rPr sz="3600">
                          <a:highlight>
                            <a:schemeClr val="accent1"/>
                          </a:highlight>
                        </a:rPr>
                        <a:t>Method Containing Access of a Member Element from Another Class</a:t>
                      </a:r>
                    </a:p>
                  </a:txBody>
                  <a:tcPr/>
                </a:tc>
                <a:tc>
                  <a:txBody>
                    <a:bodyPr/>
                    <a:lstStyle/>
                    <a:p>
                      <a:r>
                        <a:rPr sz="3600">
                          <a:highlight>
                            <a:schemeClr val="accent1"/>
                          </a:highlight>
                        </a:rPr>
                        <a:t>A method for a class performs an operation that directly
					accesses a member element from another class.</a:t>
                      </a:r>
                    </a:p>
                  </a:txBody>
                  <a:tcPr/>
                </a:tc>
                <a:extLst>
                  <a:ext uri="{0D108BD9-81ED-4DB2-BD59-A6C34878D82A}">
                    <a16:rowId xmlns:a16="http://schemas.microsoft.com/office/drawing/2014/main" val="10054"/>
                  </a:ext>
                </a:extLst>
              </a:tr>
              <a:tr h="370840">
                <a:tc>
                  <a:txBody>
                    <a:bodyPr/>
                    <a:lstStyle/>
                    <a:p>
                      <a:r>
                        <a:rPr sz="3600">
                          <a:hlinkClick r:id="rId56"/>
                        </a:rPr>
                        <a:t>CWE-766</a:t>
                      </a:r>
                    </a:p>
                  </a:txBody>
                  <a:tcPr/>
                </a:tc>
                <a:tc>
                  <a:txBody>
                    <a:bodyPr/>
                    <a:lstStyle/>
                    <a:p>
                      <a:r>
                        <a:rPr sz="3600">
                          <a:highlight>
                            <a:schemeClr val="accent1"/>
                          </a:highlight>
                        </a:rPr>
                        <a:t>Critical Data Element Declared Public</a:t>
                      </a:r>
                    </a:p>
                  </a:txBody>
                  <a:tcPr/>
                </a:tc>
                <a:tc>
                  <a:txBody>
                    <a:bodyPr/>
                    <a:lstStyle/>
                    <a:p>
                      <a:r>
                        <a:rPr sz="3600">
                          <a:highlight>
                            <a:schemeClr val="accent1"/>
                          </a:highlight>
                        </a:rPr>
                        <a:t>The software declares a critical variable, field, or member to be public when intended security policy requires it to be private.</a:t>
                      </a:r>
                    </a:p>
                  </a:txBody>
                  <a:tcPr/>
                </a:tc>
                <a:extLst>
                  <a:ext uri="{0D108BD9-81ED-4DB2-BD59-A6C34878D82A}">
                    <a16:rowId xmlns:a16="http://schemas.microsoft.com/office/drawing/2014/main" val="10055"/>
                  </a:ext>
                </a:extLst>
              </a:tr>
              <a:tr h="370840">
                <a:tc>
                  <a:txBody>
                    <a:bodyPr/>
                    <a:lstStyle/>
                    <a:p>
                      <a:r>
                        <a:rPr sz="3600">
                          <a:hlinkClick r:id="rId57"/>
                        </a:rPr>
                        <a:t>CWE-1045</a:t>
                      </a:r>
                    </a:p>
                  </a:txBody>
                  <a:tcPr/>
                </a:tc>
                <a:tc>
                  <a:txBody>
                    <a:bodyPr/>
                    <a:lstStyle/>
                    <a:p>
                      <a:r>
                        <a:rPr sz="3600">
                          <a:highlight>
                            <a:schemeClr val="accent1"/>
                          </a:highlight>
                        </a:rPr>
                        <a:t>Parent Class with a Virtual Destructor and a Child Class without a Virtual Destructor</a:t>
                      </a:r>
                    </a:p>
                  </a:txBody>
                  <a:tcPr/>
                </a:tc>
                <a:tc>
                  <a:txBody>
                    <a:bodyPr/>
                    <a:lstStyle/>
                    <a:p>
                      <a:r>
                        <a:rPr sz="3600">
                          <a:highlight>
                            <a:schemeClr val="accent1"/>
                          </a:highlight>
                        </a:rPr>
                        <a:t>A parent class has a virtual destructor method, but the parent has a child class that does not have a virtual destructor.</a:t>
                      </a:r>
                    </a:p>
                  </a:txBody>
                  <a:tcPr/>
                </a:tc>
                <a:extLst>
                  <a:ext uri="{0D108BD9-81ED-4DB2-BD59-A6C34878D82A}">
                    <a16:rowId xmlns:a16="http://schemas.microsoft.com/office/drawing/2014/main" val="10056"/>
                  </a:ext>
                </a:extLst>
              </a:tr>
              <a:tr h="370840">
                <a:tc>
                  <a:txBody>
                    <a:bodyPr/>
                    <a:lstStyle/>
                    <a:p>
                      <a:r>
                        <a:rPr sz="3600">
                          <a:hlinkClick r:id="rId58"/>
                        </a:rPr>
                        <a:t>CWE-1079</a:t>
                      </a:r>
                    </a:p>
                  </a:txBody>
                  <a:tcPr/>
                </a:tc>
                <a:tc>
                  <a:txBody>
                    <a:bodyPr/>
                    <a:lstStyle/>
                    <a:p>
                      <a:r>
                        <a:rPr sz="3600">
                          <a:highlight>
                            <a:schemeClr val="accent1"/>
                          </a:highlight>
                        </a:rPr>
                        <a:t>Parent Class without Virtual Destructor Method</a:t>
                      </a:r>
                    </a:p>
                  </a:txBody>
                  <a:tcPr/>
                </a:tc>
                <a:tc>
                  <a:txBody>
                    <a:bodyPr/>
                    <a:lstStyle/>
                    <a:p>
                      <a:r>
                        <a:rPr sz="3600">
                          <a:highlight>
                            <a:schemeClr val="accent1"/>
                          </a:highlight>
                        </a:rPr>
                        <a:t>A parent class contains one or more child classes, but the parent class does not have a virtual destructor method.</a:t>
                      </a:r>
                    </a:p>
                  </a:txBody>
                  <a:tcPr/>
                </a:tc>
                <a:extLst>
                  <a:ext uri="{0D108BD9-81ED-4DB2-BD59-A6C34878D82A}">
                    <a16:rowId xmlns:a16="http://schemas.microsoft.com/office/drawing/2014/main" val="10057"/>
                  </a:ext>
                </a:extLst>
              </a:tr>
              <a:tr h="370840">
                <a:tc>
                  <a:txBody>
                    <a:bodyPr/>
                    <a:lstStyle/>
                    <a:p>
                      <a:r>
                        <a:rPr sz="3600">
                          <a:hlinkClick r:id="rId59"/>
                        </a:rPr>
                        <a:t>CWE-1082</a:t>
                      </a:r>
                    </a:p>
                  </a:txBody>
                  <a:tcPr/>
                </a:tc>
                <a:tc>
                  <a:txBody>
                    <a:bodyPr/>
                    <a:lstStyle/>
                    <a:p>
                      <a:r>
                        <a:rPr sz="3600">
                          <a:highlight>
                            <a:schemeClr val="accent1"/>
                          </a:highlight>
                        </a:rPr>
                        <a:t>Class Instance Self Destruction Control Element</a:t>
                      </a:r>
                    </a:p>
                  </a:txBody>
                  <a:tcPr/>
                </a:tc>
                <a:tc>
                  <a:txBody>
                    <a:bodyPr/>
                    <a:lstStyle/>
                    <a:p>
                      <a:r>
                        <a:rPr sz="3600">
                          <a:highlight>
                            <a:schemeClr val="accent1"/>
                          </a:highlight>
                        </a:rPr>
                        <a:t>The code contains a class instance that calls the method or function to delete or destroy itself.</a:t>
                      </a:r>
                    </a:p>
                  </a:txBody>
                  <a:tcPr/>
                </a:tc>
                <a:extLst>
                  <a:ext uri="{0D108BD9-81ED-4DB2-BD59-A6C34878D82A}">
                    <a16:rowId xmlns:a16="http://schemas.microsoft.com/office/drawing/2014/main" val="10058"/>
                  </a:ext>
                </a:extLst>
              </a:tr>
              <a:tr h="370840">
                <a:tc>
                  <a:txBody>
                    <a:bodyPr/>
                    <a:lstStyle/>
                    <a:p>
                      <a:r>
                        <a:rPr sz="3600">
                          <a:hlinkClick r:id="rId60"/>
                        </a:rPr>
                        <a:t>CWE-1087</a:t>
                      </a:r>
                    </a:p>
                  </a:txBody>
                  <a:tcPr/>
                </a:tc>
                <a:tc>
                  <a:txBody>
                    <a:bodyPr/>
                    <a:lstStyle/>
                    <a:p>
                      <a:r>
                        <a:rPr sz="3600">
                          <a:highlight>
                            <a:schemeClr val="accent1"/>
                          </a:highlight>
                        </a:rPr>
                        <a:t>Class with Virtual Method without a Virtual Destructor</a:t>
                      </a:r>
                    </a:p>
                  </a:txBody>
                  <a:tcPr/>
                </a:tc>
                <a:tc>
                  <a:txBody>
                    <a:bodyPr/>
                    <a:lstStyle/>
                    <a:p>
                      <a:r>
                        <a:rPr sz="3600">
                          <a:highlight>
                            <a:schemeClr val="accent1"/>
                          </a:highlight>
                        </a:rPr>
                        <a:t>A class contains a virtual method, but the method does not have an associated virtual destructor.</a:t>
                      </a:r>
                    </a:p>
                  </a:txBody>
                  <a:tcPr/>
                </a:tc>
                <a:extLst>
                  <a:ext uri="{0D108BD9-81ED-4DB2-BD59-A6C34878D82A}">
                    <a16:rowId xmlns:a16="http://schemas.microsoft.com/office/drawing/2014/main" val="10059"/>
                  </a:ext>
                </a:extLst>
              </a:tr>
              <a:tr h="370840">
                <a:tc>
                  <a:txBody>
                    <a:bodyPr/>
                    <a:lstStyle/>
                    <a:p>
                      <a:r>
                        <a:rPr sz="3600">
                          <a:hlinkClick r:id="rId61"/>
                        </a:rPr>
                        <a:t>CWE-1097</a:t>
                      </a:r>
                    </a:p>
                  </a:txBody>
                  <a:tcPr/>
                </a:tc>
                <a:tc>
                  <a:txBody>
                    <a:bodyPr/>
                    <a:lstStyle/>
                    <a:p>
                      <a:r>
                        <a:rPr sz="3600">
                          <a:highlight>
                            <a:schemeClr val="accent1"/>
                          </a:highlight>
                        </a:rPr>
                        <a:t>Persistent Storable Data Element without Associated Comparison Control Element</a:t>
                      </a:r>
                    </a:p>
                  </a:txBody>
                  <a:tcPr/>
                </a:tc>
                <a:tc>
                  <a:txBody>
                    <a:bodyPr/>
                    <a:lstStyle/>
                    <a:p>
                      <a:r>
                        <a:rPr sz="3600">
                          <a:highlight>
                            <a:schemeClr val="accent1"/>
                          </a:highlight>
                        </a:rPr>
                        <a:t>The software uses a storable data element that does not have
					all of the associated functions or methods that are necessary to support
					comparison.</a:t>
                      </a:r>
                    </a:p>
                  </a:txBody>
                  <a:tcPr/>
                </a:tc>
                <a:extLst>
                  <a:ext uri="{0D108BD9-81ED-4DB2-BD59-A6C34878D82A}">
                    <a16:rowId xmlns:a16="http://schemas.microsoft.com/office/drawing/2014/main" val="10060"/>
                  </a:ext>
                </a:extLst>
              </a:tr>
              <a:tr h="370840">
                <a:tc>
                  <a:txBody>
                    <a:bodyPr/>
                    <a:lstStyle/>
                    <a:p>
                      <a:r>
                        <a:rPr sz="3600">
                          <a:hlinkClick r:id="rId62"/>
                        </a:rPr>
                        <a:t>CWE-1098</a:t>
                      </a:r>
                    </a:p>
                  </a:txBody>
                  <a:tcPr/>
                </a:tc>
                <a:tc>
                  <a:txBody>
                    <a:bodyPr/>
                    <a:lstStyle/>
                    <a:p>
                      <a:r>
                        <a:rPr sz="3600">
                          <a:highlight>
                            <a:schemeClr val="accent1"/>
                          </a:highlight>
                        </a:rPr>
                        <a:t>Data Element containing Pointer Item without Proper Copy Control Element</a:t>
                      </a:r>
                    </a:p>
                  </a:txBody>
                  <a:tcPr/>
                </a:tc>
                <a:tc>
                  <a:txBody>
                    <a:bodyPr/>
                    <a:lstStyle/>
                    <a:p>
                      <a:r>
                        <a:rPr sz="3600">
                          <a:highlight>
                            <a:schemeClr val="accent1"/>
                          </a:highlight>
                        </a:rPr>
                        <a:t>The code contains a data element with a pointer that does not have an associated copy or constructor method.</a:t>
                      </a:r>
                    </a:p>
                  </a:txBody>
                  <a:tcPr/>
                </a:tc>
                <a:extLst>
                  <a:ext uri="{0D108BD9-81ED-4DB2-BD59-A6C34878D82A}">
                    <a16:rowId xmlns:a16="http://schemas.microsoft.com/office/drawing/2014/main" val="10061"/>
                  </a:ext>
                </a:extLst>
              </a:tr>
              <a:tr h="370840">
                <a:tc>
                  <a:txBody>
                    <a:bodyPr/>
                    <a:lstStyle/>
                    <a:p>
                      <a:r>
                        <a:rPr sz="3600">
                          <a:hlinkClick r:id="rId63"/>
                        </a:rPr>
                        <a:t>CWE-1043</a:t>
                      </a:r>
                    </a:p>
                  </a:txBody>
                  <a:tcPr/>
                </a:tc>
                <a:tc>
                  <a:txBody>
                    <a:bodyPr/>
                    <a:lstStyle/>
                    <a:p>
                      <a:r>
                        <a:rPr sz="3600">
                          <a:highlight>
                            <a:schemeClr val="accent1"/>
                          </a:highlight>
                        </a:rPr>
                        <a:t>Data Element Aggregating an Excessively Large Number of Non-Primitive Elements</a:t>
                      </a:r>
                    </a:p>
                  </a:txBody>
                  <a:tcPr/>
                </a:tc>
                <a:tc>
                  <a:txBody>
                    <a:bodyPr/>
                    <a:lstStyle/>
                    <a:p>
                      <a:r>
                        <a:rPr sz="3600">
                          <a:highlight>
                            <a:schemeClr val="accent1"/>
                          </a:highlight>
                        </a:rPr>
                        <a:t>The software uses a data element that has an excessively large
					number of sub-elements with non-primitive data types such as structures or aggregated objects.</a:t>
                      </a:r>
                    </a:p>
                  </a:txBody>
                  <a:tcPr/>
                </a:tc>
                <a:extLst>
                  <a:ext uri="{0D108BD9-81ED-4DB2-BD59-A6C34878D82A}">
                    <a16:rowId xmlns:a16="http://schemas.microsoft.com/office/drawing/2014/main" val="10062"/>
                  </a:ext>
                </a:extLst>
              </a:tr>
              <a:tr h="370840">
                <a:tc>
                  <a:txBody>
                    <a:bodyPr/>
                    <a:lstStyle/>
                    <a:p>
                      <a:r>
                        <a:rPr sz="3600">
                          <a:hlinkClick r:id="rId64"/>
                        </a:rPr>
                        <a:t>CWE-1055</a:t>
                      </a:r>
                    </a:p>
                  </a:txBody>
                  <a:tcPr/>
                </a:tc>
                <a:tc>
                  <a:txBody>
                    <a:bodyPr/>
                    <a:lstStyle/>
                    <a:p>
                      <a:r>
                        <a:rPr sz="3600">
                          <a:highlight>
                            <a:schemeClr val="accent1"/>
                          </a:highlight>
                        </a:rPr>
                        <a:t>Multiple Inheritance from Concrete Classes</a:t>
                      </a:r>
                    </a:p>
                  </a:txBody>
                  <a:tcPr/>
                </a:tc>
                <a:tc>
                  <a:txBody>
                    <a:bodyPr/>
                    <a:lstStyle/>
                    <a:p>
                      <a:r>
                        <a:rPr sz="3600">
                          <a:highlight>
                            <a:schemeClr val="accent1"/>
                          </a:highlight>
                        </a:rPr>
                        <a:t>The software contains a class with inheritance from more than
					one concrete class.</a:t>
                      </a:r>
                    </a:p>
                  </a:txBody>
                  <a:tcPr/>
                </a:tc>
                <a:extLst>
                  <a:ext uri="{0D108BD9-81ED-4DB2-BD59-A6C34878D82A}">
                    <a16:rowId xmlns:a16="http://schemas.microsoft.com/office/drawing/2014/main" val="10063"/>
                  </a:ext>
                </a:extLst>
              </a:tr>
              <a:tr h="370840">
                <a:tc>
                  <a:txBody>
                    <a:bodyPr/>
                    <a:lstStyle/>
                    <a:p>
                      <a:r>
                        <a:rPr sz="3600">
                          <a:hlinkClick r:id="rId65"/>
                        </a:rPr>
                        <a:t>CWE-1074</a:t>
                      </a:r>
                    </a:p>
                  </a:txBody>
                  <a:tcPr/>
                </a:tc>
                <a:tc>
                  <a:txBody>
                    <a:bodyPr/>
                    <a:lstStyle/>
                    <a:p>
                      <a:r>
                        <a:rPr sz="3600">
                          <a:highlight>
                            <a:schemeClr val="accent1"/>
                          </a:highlight>
                        </a:rPr>
                        <a:t>Class with Excessively Deep Inheritance</a:t>
                      </a:r>
                    </a:p>
                  </a:txBody>
                  <a:tcPr/>
                </a:tc>
                <a:tc>
                  <a:txBody>
                    <a:bodyPr/>
                    <a:lstStyle/>
                    <a:p>
                      <a:r>
                        <a:rPr sz="3600">
                          <a:highlight>
                            <a:schemeClr val="accent1"/>
                          </a:highlight>
                        </a:rPr>
                        <a:t>A class has an inheritance level that is too high, i.e., it
					has a large number of parent classes.</a:t>
                      </a:r>
                    </a:p>
                  </a:txBody>
                  <a:tcPr/>
                </a:tc>
                <a:extLst>
                  <a:ext uri="{0D108BD9-81ED-4DB2-BD59-A6C34878D82A}">
                    <a16:rowId xmlns:a16="http://schemas.microsoft.com/office/drawing/2014/main" val="10064"/>
                  </a:ext>
                </a:extLst>
              </a:tr>
              <a:tr h="370840">
                <a:tc>
                  <a:txBody>
                    <a:bodyPr/>
                    <a:lstStyle/>
                    <a:p>
                      <a:r>
                        <a:rPr sz="3600">
                          <a:hlinkClick r:id="rId66"/>
                        </a:rPr>
                        <a:t>CWE-1086</a:t>
                      </a:r>
                    </a:p>
                  </a:txBody>
                  <a:tcPr/>
                </a:tc>
                <a:tc>
                  <a:txBody>
                    <a:bodyPr/>
                    <a:lstStyle/>
                    <a:p>
                      <a:r>
                        <a:rPr sz="3600">
                          <a:highlight>
                            <a:schemeClr val="accent1"/>
                          </a:highlight>
                        </a:rPr>
                        <a:t>Class with Excessive Number of Child Classes</a:t>
                      </a:r>
                    </a:p>
                  </a:txBody>
                  <a:tcPr/>
                </a:tc>
                <a:tc>
                  <a:txBody>
                    <a:bodyPr/>
                    <a:lstStyle/>
                    <a:p>
                      <a:r>
                        <a:rPr sz="3600">
                          <a:highlight>
                            <a:schemeClr val="accent1"/>
                          </a:highlight>
                        </a:rPr>
                        <a:t>A class contains an unnecessarily large number of
					children.</a:t>
                      </a:r>
                    </a:p>
                  </a:txBody>
                  <a:tcPr/>
                </a:tc>
                <a:extLst>
                  <a:ext uri="{0D108BD9-81ED-4DB2-BD59-A6C34878D82A}">
                    <a16:rowId xmlns:a16="http://schemas.microsoft.com/office/drawing/2014/main" val="10065"/>
                  </a:ext>
                </a:extLst>
              </a:tr>
              <a:tr h="370840">
                <a:tc>
                  <a:txBody>
                    <a:bodyPr/>
                    <a:lstStyle/>
                    <a:p>
                      <a:r>
                        <a:rPr sz="3600">
                          <a:hlinkClick r:id="rId67"/>
                        </a:rPr>
                        <a:t>CWE-1102</a:t>
                      </a:r>
                    </a:p>
                  </a:txBody>
                  <a:tcPr/>
                </a:tc>
                <a:tc>
                  <a:txBody>
                    <a:bodyPr/>
                    <a:lstStyle/>
                    <a:p>
                      <a:r>
                        <a:rPr sz="3600">
                          <a:highlight>
                            <a:schemeClr val="accent1"/>
                          </a:highlight>
                        </a:rPr>
                        <a:t>Reliance on Machine-Dependent Data Representation</a:t>
                      </a:r>
                    </a:p>
                  </a:txBody>
                  <a:tcPr/>
                </a:tc>
                <a:tc>
                  <a:txBody>
                    <a:bodyPr/>
                    <a:lstStyle/>
                    <a:p>
                      <a:r>
                        <a:rPr sz="3600">
                          <a:highlight>
                            <a:schemeClr val="accent1"/>
                          </a:highlight>
                        </a:rPr>
                        <a:t>The code uses a data representation that relies on low-level
					data representation or constructs that may vary across different processors,
					physical machines, OSes, or other physical components.</a:t>
                      </a:r>
                    </a:p>
                  </a:txBody>
                  <a:tcPr/>
                </a:tc>
                <a:extLst>
                  <a:ext uri="{0D108BD9-81ED-4DB2-BD59-A6C34878D82A}">
                    <a16:rowId xmlns:a16="http://schemas.microsoft.com/office/drawing/2014/main" val="10066"/>
                  </a:ext>
                </a:extLst>
              </a:tr>
              <a:tr h="370840">
                <a:tc>
                  <a:txBody>
                    <a:bodyPr/>
                    <a:lstStyle/>
                    <a:p>
                      <a:r>
                        <a:rPr sz="3600">
                          <a:hlinkClick r:id="rId68"/>
                        </a:rPr>
                        <a:t>CWE-1105</a:t>
                      </a:r>
                    </a:p>
                  </a:txBody>
                  <a:tcPr/>
                </a:tc>
                <a:tc>
                  <a:txBody>
                    <a:bodyPr/>
                    <a:lstStyle/>
                    <a:p>
                      <a:r>
                        <a:rPr sz="3600">
                          <a:highlight>
                            <a:schemeClr val="accent1"/>
                          </a:highlight>
                        </a:rPr>
                        <a:t>Insufficient Encapsulation of Machine-Dependent Functionality</a:t>
                      </a:r>
                    </a:p>
                  </a:txBody>
                  <a:tcPr/>
                </a:tc>
                <a:tc>
                  <a:txBody>
                    <a:bodyPr/>
                    <a:lstStyle/>
                    <a:p>
                      <a:r>
                        <a:rPr sz="3600">
                          <a:highlight>
                            <a:schemeClr val="accent1"/>
                          </a:highlight>
                        </a:rPr>
                        <a:t>The product or code uses machine-dependent functionality, but
					it does not sufficiently encapsulate or isolate this functionality from
					the rest of the code.</a:t>
                      </a:r>
                    </a:p>
                  </a:txBody>
                  <a:tcPr/>
                </a:tc>
                <a:extLst>
                  <a:ext uri="{0D108BD9-81ED-4DB2-BD59-A6C34878D82A}">
                    <a16:rowId xmlns:a16="http://schemas.microsoft.com/office/drawing/2014/main" val="10067"/>
                  </a:ext>
                </a:extLst>
              </a:tr>
              <a:tr h="370840">
                <a:tc>
                  <a:txBody>
                    <a:bodyPr/>
                    <a:lstStyle/>
                    <a:p>
                      <a:r>
                        <a:rPr sz="3600">
                          <a:hlinkClick r:id="rId69"/>
                        </a:rPr>
                        <a:t>CWE-588</a:t>
                      </a:r>
                    </a:p>
                  </a:txBody>
                  <a:tcPr/>
                </a:tc>
                <a:tc>
                  <a:txBody>
                    <a:bodyPr/>
                    <a:lstStyle/>
                    <a:p>
                      <a:r>
                        <a:rPr sz="3600">
                          <a:highlight>
                            <a:schemeClr val="accent1"/>
                          </a:highlight>
                        </a:rPr>
                        <a:t>Attempt to Access Child of a Non-structure Pointer</a:t>
                      </a:r>
                    </a:p>
                  </a:txBody>
                  <a:tcPr/>
                </a:tc>
                <a:tc>
                  <a:txBody>
                    <a:bodyPr/>
                    <a:lstStyle/>
                    <a:p>
                      <a:r>
                        <a:rPr sz="3600">
                          <a:highlight>
                            <a:schemeClr val="accent1"/>
                          </a:highlight>
                        </a:rPr>
                        <a:t>Casting a non-structure type to a structure type and accessing a field can lead to memory access errors or data corruption.</a:t>
                      </a:r>
                    </a:p>
                  </a:txBody>
                  <a:tcPr/>
                </a:tc>
                <a:extLst>
                  <a:ext uri="{0D108BD9-81ED-4DB2-BD59-A6C34878D82A}">
                    <a16:rowId xmlns:a16="http://schemas.microsoft.com/office/drawing/2014/main" val="10068"/>
                  </a:ext>
                </a:extLst>
              </a:tr>
              <a:tr h="370840">
                <a:tc>
                  <a:txBody>
                    <a:bodyPr/>
                    <a:lstStyle/>
                    <a:p>
                      <a:r>
                        <a:rPr sz="3600">
                          <a:hlinkClick r:id="rId70"/>
                        </a:rPr>
                        <a:t>CWE-500</a:t>
                      </a:r>
                    </a:p>
                  </a:txBody>
                  <a:tcPr/>
                </a:tc>
                <a:tc>
                  <a:txBody>
                    <a:bodyPr/>
                    <a:lstStyle/>
                    <a:p>
                      <a:r>
                        <a:rPr sz="3600">
                          <a:highlight>
                            <a:schemeClr val="accent1"/>
                          </a:highlight>
                        </a:rPr>
                        <a:t>Public Static Field Not Marked Final</a:t>
                      </a:r>
                    </a:p>
                  </a:txBody>
                  <a:tcPr/>
                </a:tc>
                <a:tc>
                  <a:txBody>
                    <a:bodyPr/>
                    <a:lstStyle/>
                    <a:p>
                      <a:r>
                        <a:rPr sz="3600">
                          <a:highlight>
                            <a:schemeClr val="accent1"/>
                          </a:highlight>
                        </a:rPr>
                        <a:t>An object contains a public static field that is not marked final, which might allow it to be modified in unexpected ways.</a:t>
                      </a:r>
                    </a:p>
                  </a:txBody>
                  <a:tcPr/>
                </a:tc>
                <a:extLst>
                  <a:ext uri="{0D108BD9-81ED-4DB2-BD59-A6C34878D82A}">
                    <a16:rowId xmlns:a16="http://schemas.microsoft.com/office/drawing/2014/main" val="10069"/>
                  </a:ext>
                </a:extLst>
              </a:tr>
              <a:tr h="370840">
                <a:tc>
                  <a:txBody>
                    <a:bodyPr/>
                    <a:lstStyle/>
                    <a:p>
                      <a:r>
                        <a:rPr sz="3600">
                          <a:hlinkClick r:id="rId71"/>
                        </a:rPr>
                        <a:t>CWE-192</a:t>
                      </a:r>
                    </a:p>
                  </a:txBody>
                  <a:tcPr/>
                </a:tc>
                <a:tc>
                  <a:txBody>
                    <a:bodyPr/>
                    <a:lstStyle/>
                    <a:p>
                      <a:r>
                        <a:rPr sz="3600">
                          <a:highlight>
                            <a:schemeClr val="accent1"/>
                          </a:highlight>
                        </a:rPr>
                        <a:t>Integer Coercion Error</a:t>
                      </a:r>
                    </a:p>
                  </a:txBody>
                  <a:tcPr/>
                </a:tc>
                <a:tc>
                  <a:txBody>
                    <a:bodyPr/>
                    <a:lstStyle/>
                    <a:p>
                      <a:r>
                        <a:rPr sz="3600">
                          <a:highlight>
                            <a:schemeClr val="accent1"/>
                          </a:highlight>
                        </a:rPr>
                        <a:t>Integer coercion refers to a set of flaws pertaining to the type casting, extension, or truncation of primitive data types.</a:t>
                      </a:r>
                    </a:p>
                  </a:txBody>
                  <a:tcPr/>
                </a:tc>
                <a:extLst>
                  <a:ext uri="{0D108BD9-81ED-4DB2-BD59-A6C34878D82A}">
                    <a16:rowId xmlns:a16="http://schemas.microsoft.com/office/drawing/2014/main" val="10070"/>
                  </a:ext>
                </a:extLst>
              </a:tr>
              <a:tr h="370840">
                <a:tc>
                  <a:txBody>
                    <a:bodyPr/>
                    <a:lstStyle/>
                    <a:p>
                      <a:r>
                        <a:rPr sz="3600">
                          <a:hlinkClick r:id="rId72"/>
                        </a:rPr>
                        <a:t>CWE-194</a:t>
                      </a:r>
                    </a:p>
                  </a:txBody>
                  <a:tcPr/>
                </a:tc>
                <a:tc>
                  <a:txBody>
                    <a:bodyPr/>
                    <a:lstStyle/>
                    <a:p>
                      <a:r>
                        <a:rPr sz="3600">
                          <a:highlight>
                            <a:schemeClr val="accent1"/>
                          </a:highlight>
                        </a:rPr>
                        <a:t>Unexpected Sign Extension</a:t>
                      </a:r>
                    </a:p>
                  </a:txBody>
                  <a:tcPr/>
                </a:tc>
                <a:tc>
                  <a:txBody>
                    <a:bodyPr/>
                    <a:lstStyle/>
                    <a:p>
                      <a:r>
                        <a:rPr sz="3600">
                          <a:highlight>
                            <a:schemeClr val="accent1"/>
                          </a:highlight>
                        </a:rPr>
                        <a:t>The software performs an operation on a number that causes it to be sign extended when it is transformed into a larger data type. When the original number is negative, this can produce unexpected values that lead to resultant weaknesses.</a:t>
                      </a:r>
                    </a:p>
                  </a:txBody>
                  <a:tcPr/>
                </a:tc>
                <a:extLst>
                  <a:ext uri="{0D108BD9-81ED-4DB2-BD59-A6C34878D82A}">
                    <a16:rowId xmlns:a16="http://schemas.microsoft.com/office/drawing/2014/main" val="10071"/>
                  </a:ext>
                </a:extLst>
              </a:tr>
              <a:tr h="370840">
                <a:tc>
                  <a:txBody>
                    <a:bodyPr/>
                    <a:lstStyle/>
                    <a:p>
                      <a:r>
                        <a:rPr sz="3600">
                          <a:hlinkClick r:id="rId73"/>
                        </a:rPr>
                        <a:t>CWE-195</a:t>
                      </a:r>
                    </a:p>
                  </a:txBody>
                  <a:tcPr/>
                </a:tc>
                <a:tc>
                  <a:txBody>
                    <a:bodyPr/>
                    <a:lstStyle/>
                    <a:p>
                      <a:r>
                        <a:rPr sz="3600">
                          <a:highlight>
                            <a:schemeClr val="accent1"/>
                          </a:highlight>
                        </a:rPr>
                        <a:t>Signed to Unsigned Conversion Error</a:t>
                      </a:r>
                    </a:p>
                  </a:txBody>
                  <a:tcPr/>
                </a:tc>
                <a:tc>
                  <a:txBody>
                    <a:bodyPr/>
                    <a:lstStyle/>
                    <a:p>
                      <a:r>
                        <a:rPr sz="3600">
                          <a:highlight>
                            <a:schemeClr val="accent1"/>
                          </a:highlight>
                        </a:rPr>
                        <a:t>The software uses a signed primitive and performs a cast to an unsigned primitive, which can produce an unexpected value if the value of the signed primitive can not be represented using an unsigned primitive.</a:t>
                      </a:r>
                    </a:p>
                  </a:txBody>
                  <a:tcPr/>
                </a:tc>
                <a:extLst>
                  <a:ext uri="{0D108BD9-81ED-4DB2-BD59-A6C34878D82A}">
                    <a16:rowId xmlns:a16="http://schemas.microsoft.com/office/drawing/2014/main" val="10072"/>
                  </a:ext>
                </a:extLst>
              </a:tr>
              <a:tr h="370840">
                <a:tc>
                  <a:txBody>
                    <a:bodyPr/>
                    <a:lstStyle/>
                    <a:p>
                      <a:r>
                        <a:rPr sz="3600">
                          <a:hlinkClick r:id="rId74"/>
                        </a:rPr>
                        <a:t>CWE-196</a:t>
                      </a:r>
                    </a:p>
                  </a:txBody>
                  <a:tcPr/>
                </a:tc>
                <a:tc>
                  <a:txBody>
                    <a:bodyPr/>
                    <a:lstStyle/>
                    <a:p>
                      <a:r>
                        <a:rPr sz="3600">
                          <a:highlight>
                            <a:schemeClr val="accent1"/>
                          </a:highlight>
                        </a:rPr>
                        <a:t>Unsigned to Signed Conversion Error</a:t>
                      </a:r>
                    </a:p>
                  </a:txBody>
                  <a:tcPr/>
                </a:tc>
                <a:tc>
                  <a:txBody>
                    <a:bodyPr/>
                    <a:lstStyle/>
                    <a:p>
                      <a:r>
                        <a:rPr sz="3600">
                          <a:highlight>
                            <a:schemeClr val="accent1"/>
                          </a:highlight>
                        </a:rPr>
                        <a:t>The software uses an unsigned primitive and performs a cast to a signed primitive, which can produce an unexpected value if the value of the unsigned primitive can not be represented using a signed primitive.</a:t>
                      </a:r>
                    </a:p>
                  </a:txBody>
                  <a:tcPr/>
                </a:tc>
                <a:extLst>
                  <a:ext uri="{0D108BD9-81ED-4DB2-BD59-A6C34878D82A}">
                    <a16:rowId xmlns:a16="http://schemas.microsoft.com/office/drawing/2014/main" val="10073"/>
                  </a:ext>
                </a:extLst>
              </a:tr>
              <a:tr h="370840">
                <a:tc>
                  <a:txBody>
                    <a:bodyPr/>
                    <a:lstStyle/>
                    <a:p>
                      <a:r>
                        <a:rPr sz="3600">
                          <a:hlinkClick r:id="rId75"/>
                        </a:rPr>
                        <a:t>CWE-597</a:t>
                      </a:r>
                    </a:p>
                  </a:txBody>
                  <a:tcPr/>
                </a:tc>
                <a:tc>
                  <a:txBody>
                    <a:bodyPr/>
                    <a:lstStyle/>
                    <a:p>
                      <a:r>
                        <a:rPr sz="3600">
                          <a:highlight>
                            <a:schemeClr val="accent1"/>
                          </a:highlight>
                        </a:rPr>
                        <a:t>Use of Wrong Operator in String Comparison</a:t>
                      </a:r>
                    </a:p>
                  </a:txBody>
                  <a:tcPr/>
                </a:tc>
                <a:tc>
                  <a:txBody>
                    <a:bodyPr/>
                    <a:lstStyle/>
                    <a:p>
                      <a:r>
                        <a:rPr sz="3600">
                          <a:highlight>
                            <a:schemeClr val="accent1"/>
                          </a:highlight>
                        </a:rPr>
                        <a:t>The product uses the wrong operator when comparing a string, such as using "==" when the .equals() method should be used instead.</a:t>
                      </a:r>
                    </a:p>
                  </a:txBody>
                  <a:tcPr/>
                </a:tc>
                <a:extLst>
                  <a:ext uri="{0D108BD9-81ED-4DB2-BD59-A6C34878D82A}">
                    <a16:rowId xmlns:a16="http://schemas.microsoft.com/office/drawing/2014/main" val="10074"/>
                  </a:ext>
                </a:extLst>
              </a:tr>
              <a:tr h="370840">
                <a:tc>
                  <a:txBody>
                    <a:bodyPr/>
                    <a:lstStyle/>
                    <a:p>
                      <a:r>
                        <a:rPr sz="3600">
                          <a:hlinkClick r:id="rId76"/>
                        </a:rPr>
                        <a:t>CWE-188</a:t>
                      </a:r>
                    </a:p>
                  </a:txBody>
                  <a:tcPr/>
                </a:tc>
                <a:tc>
                  <a:txBody>
                    <a:bodyPr/>
                    <a:lstStyle/>
                    <a:p>
                      <a:r>
                        <a:rPr sz="3600">
                          <a:highlight>
                            <a:schemeClr val="accent1"/>
                          </a:highlight>
                        </a:rPr>
                        <a:t>Reliance on Data/Memory Layout</a:t>
                      </a:r>
                    </a:p>
                  </a:txBody>
                  <a:tcPr/>
                </a:tc>
                <a:tc>
                  <a:txBody>
                    <a:bodyPr/>
                    <a:lstStyle/>
                    <a:p>
                      <a:r>
                        <a:rPr sz="3600">
                          <a:highlight>
                            <a:schemeClr val="accent1"/>
                          </a:highlight>
                        </a:rPr>
                        <a:t>The software makes invalid assumptions about how protocol data or memory is organized at a lower level, resulting in unintended program behavior.</a:t>
                      </a:r>
                    </a:p>
                  </a:txBody>
                  <a:tcPr/>
                </a:tc>
                <a:extLst>
                  <a:ext uri="{0D108BD9-81ED-4DB2-BD59-A6C34878D82A}">
                    <a16:rowId xmlns:a16="http://schemas.microsoft.com/office/drawing/2014/main" val="1007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2C2D6"/>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5489</Words>
  <Application>Microsoft Office PowerPoint</Application>
  <PresentationFormat>Custom</PresentationFormat>
  <Paragraphs>644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Bojanova, Irena V. (Fed)</dc:creator>
  <cp:lastModifiedBy>Bojanova, Irena V. (Fed)</cp:lastModifiedBy>
  <cp:revision>1</cp:revision>
  <dcterms:modified xsi:type="dcterms:W3CDTF">2022-07-25T17:01:18Z</dcterms:modified>
</cp:coreProperties>
</file>