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Glacial Indifference" pitchFamily="2" charset="0"/>
      <p:regular r:id="rId18"/>
    </p:embeddedFont>
    <p:embeddedFont>
      <p:font typeface="Glacial Indifference Bold" pitchFamily="2" charset="0"/>
      <p:regular r:id="rId19"/>
      <p:bold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48" autoAdjust="0"/>
  </p:normalViewPr>
  <p:slideViewPr>
    <p:cSldViewPr>
      <p:cViewPr varScale="1">
        <p:scale>
          <a:sx n="71" d="100"/>
          <a:sy n="71" d="100"/>
        </p:scale>
        <p:origin x="76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22.04.20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22.04.20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8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3503530" y="-228992"/>
            <a:ext cx="5013462" cy="4054005"/>
          </a:xfrm>
          <a:prstGeom prst="rect">
            <a:avLst/>
          </a:prstGeom>
          <a:solidFill>
            <a:srgbClr val="FDFDFD"/>
          </a:solidFill>
        </p:spPr>
      </p:sp>
      <p:grpSp>
        <p:nvGrpSpPr>
          <p:cNvPr id="3" name="Group 3"/>
          <p:cNvGrpSpPr/>
          <p:nvPr/>
        </p:nvGrpSpPr>
        <p:grpSpPr>
          <a:xfrm>
            <a:off x="12550435" y="2465664"/>
            <a:ext cx="2138011" cy="2138011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18F9A"/>
            </a:solidFill>
          </p:spPr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3561485" y="2251688"/>
            <a:ext cx="1494936" cy="1494936"/>
            <a:chOff x="-2540" y="-2540"/>
            <a:chExt cx="6355080" cy="6355080"/>
          </a:xfrm>
        </p:grpSpPr>
        <p:sp>
          <p:nvSpPr>
            <p:cNvPr id="6" name="Freeform 6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028700" y="5411626"/>
            <a:ext cx="10417289" cy="3846674"/>
            <a:chOff x="0" y="0"/>
            <a:chExt cx="13889718" cy="5128898"/>
          </a:xfrm>
        </p:grpSpPr>
        <p:sp>
          <p:nvSpPr>
            <p:cNvPr id="8" name="TextBox 8"/>
            <p:cNvSpPr txBox="1"/>
            <p:nvPr/>
          </p:nvSpPr>
          <p:spPr>
            <a:xfrm>
              <a:off x="0" y="9525"/>
              <a:ext cx="13889718" cy="693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24"/>
                </a:lnSpc>
              </a:pPr>
              <a:r>
                <a:rPr lang="en-US" sz="3500" spc="385">
                  <a:solidFill>
                    <a:srgbClr val="FDFDFD"/>
                  </a:solidFill>
                  <a:latin typeface="Glacial Indifference Bold"/>
                </a:rPr>
                <a:t>MEF UNIVERSITY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594681"/>
              <a:ext cx="13889718" cy="25134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423"/>
                </a:lnSpc>
              </a:pPr>
              <a:r>
                <a:rPr lang="en-US" sz="6400" b="1" spc="-64" dirty="0">
                  <a:solidFill>
                    <a:srgbClr val="FDFDFD"/>
                  </a:solidFill>
                  <a:latin typeface="League Spartan Italics"/>
                </a:rPr>
                <a:t>Solving TSP Problem with Genetic Algorithm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4541523"/>
              <a:ext cx="13889718" cy="587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49"/>
                </a:lnSpc>
              </a:pPr>
              <a:r>
                <a:rPr lang="en-US" sz="3000" spc="210" dirty="0">
                  <a:solidFill>
                    <a:srgbClr val="FDFDFD"/>
                  </a:solidFill>
                  <a:latin typeface="Glacial Indifference"/>
                </a:rPr>
                <a:t>Presented by Ibrahim </a:t>
              </a:r>
              <a:r>
                <a:rPr lang="en-US" sz="3000" spc="210" dirty="0" err="1">
                  <a:solidFill>
                    <a:srgbClr val="FDFDFD"/>
                  </a:solidFill>
                  <a:latin typeface="Glacial Indifference"/>
                </a:rPr>
                <a:t>Onur</a:t>
              </a:r>
              <a:r>
                <a:rPr lang="en-US" sz="3000" spc="210" dirty="0">
                  <a:solidFill>
                    <a:srgbClr val="FDFDFD"/>
                  </a:solidFill>
                  <a:latin typeface="Glacial Indifference"/>
                </a:rPr>
                <a:t> </a:t>
              </a:r>
              <a:r>
                <a:rPr lang="en-US" sz="3000" spc="210" dirty="0" err="1">
                  <a:solidFill>
                    <a:srgbClr val="FDFDFD"/>
                  </a:solidFill>
                  <a:latin typeface="Glacial Indifference"/>
                </a:rPr>
                <a:t>Serbetci</a:t>
              </a:r>
              <a:endParaRPr lang="en-US" sz="3000" spc="210" dirty="0">
                <a:solidFill>
                  <a:srgbClr val="FDFDFD"/>
                </a:solidFill>
                <a:latin typeface="Glacial Indifference"/>
              </a:endParaRPr>
            </a:p>
          </p:txBody>
        </p:sp>
      </p:grpSp>
      <p:sp>
        <p:nvSpPr>
          <p:cNvPr id="11" name="AutoShape 11"/>
          <p:cNvSpPr/>
          <p:nvPr/>
        </p:nvSpPr>
        <p:spPr>
          <a:xfrm>
            <a:off x="17140215" y="2129838"/>
            <a:ext cx="119085" cy="8229600"/>
          </a:xfrm>
          <a:prstGeom prst="rect">
            <a:avLst/>
          </a:prstGeom>
          <a:solidFill>
            <a:srgbClr val="318F9A"/>
          </a:solidFill>
        </p:spPr>
      </p:sp>
      <p:sp>
        <p:nvSpPr>
          <p:cNvPr id="12" name="AutoShape 12"/>
          <p:cNvSpPr/>
          <p:nvPr/>
        </p:nvSpPr>
        <p:spPr>
          <a:xfrm>
            <a:off x="-211377" y="-211377"/>
            <a:ext cx="1284046" cy="1950007"/>
          </a:xfrm>
          <a:prstGeom prst="rect">
            <a:avLst/>
          </a:prstGeom>
          <a:solidFill>
            <a:srgbClr val="FDFDFD"/>
          </a:solidFill>
        </p:spPr>
      </p:sp>
      <p:sp>
        <p:nvSpPr>
          <p:cNvPr id="13" name="AutoShape 13"/>
          <p:cNvSpPr/>
          <p:nvPr/>
        </p:nvSpPr>
        <p:spPr>
          <a:xfrm>
            <a:off x="-203237" y="1028700"/>
            <a:ext cx="10869754" cy="125413"/>
          </a:xfrm>
          <a:prstGeom prst="rect">
            <a:avLst/>
          </a:prstGeom>
          <a:solidFill>
            <a:srgbClr val="318F9A"/>
          </a:solid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50000"/>
          </a:blip>
          <a:srcRect l="35277" r="38005"/>
          <a:stretch>
            <a:fillRect/>
          </a:stretch>
        </p:blipFill>
        <p:spPr>
          <a:xfrm>
            <a:off x="-246607" y="-296328"/>
            <a:ext cx="4218457" cy="10756353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739641" y="8548370"/>
            <a:ext cx="2492568" cy="1985237"/>
          </a:xfrm>
          <a:prstGeom prst="rect">
            <a:avLst/>
          </a:prstGeom>
          <a:solidFill>
            <a:srgbClr val="318F9A"/>
          </a:solidFill>
        </p:spPr>
      </p:sp>
      <p:sp>
        <p:nvSpPr>
          <p:cNvPr id="4" name="AutoShape 4"/>
          <p:cNvSpPr/>
          <p:nvPr/>
        </p:nvSpPr>
        <p:spPr>
          <a:xfrm>
            <a:off x="1926383" y="5143500"/>
            <a:ext cx="119085" cy="8229600"/>
          </a:xfrm>
          <a:prstGeom prst="rect">
            <a:avLst/>
          </a:prstGeom>
          <a:solidFill>
            <a:srgbClr val="04383F"/>
          </a:solidFill>
        </p:spPr>
      </p:sp>
      <p:grpSp>
        <p:nvGrpSpPr>
          <p:cNvPr id="5" name="Group 5"/>
          <p:cNvGrpSpPr/>
          <p:nvPr/>
        </p:nvGrpSpPr>
        <p:grpSpPr>
          <a:xfrm rot="5400000">
            <a:off x="1329066" y="1202618"/>
            <a:ext cx="1194200" cy="1194200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 rot="5400000">
            <a:off x="1807778" y="1767347"/>
            <a:ext cx="835006" cy="835006"/>
            <a:chOff x="-2540" y="-2540"/>
            <a:chExt cx="6355080" cy="6355080"/>
          </a:xfrm>
        </p:grpSpPr>
        <p:sp>
          <p:nvSpPr>
            <p:cNvPr id="8" name="Freeform 8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318F9A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4777650" y="6728058"/>
            <a:ext cx="12481650" cy="328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00"/>
              </a:lnSpc>
            </a:pPr>
            <a:endParaRPr/>
          </a:p>
        </p:txBody>
      </p:sp>
      <p:grpSp>
        <p:nvGrpSpPr>
          <p:cNvPr id="10" name="Group 10"/>
          <p:cNvGrpSpPr/>
          <p:nvPr/>
        </p:nvGrpSpPr>
        <p:grpSpPr>
          <a:xfrm>
            <a:off x="4777650" y="1799718"/>
            <a:ext cx="12593949" cy="5756508"/>
            <a:chOff x="0" y="0"/>
            <a:chExt cx="16791932" cy="7675344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123825"/>
              <a:ext cx="16791932" cy="14183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8960"/>
                </a:lnSpc>
              </a:pPr>
              <a:r>
                <a:rPr lang="en-US" sz="6400" spc="704">
                  <a:solidFill>
                    <a:srgbClr val="04383F"/>
                  </a:solidFill>
                  <a:latin typeface="League Spartan Italics"/>
                </a:rPr>
                <a:t>REFERENCES</a:t>
              </a:r>
            </a:p>
          </p:txBody>
        </p:sp>
        <p:sp>
          <p:nvSpPr>
            <p:cNvPr id="12" name="AutoShape 12"/>
            <p:cNvSpPr/>
            <p:nvPr/>
          </p:nvSpPr>
          <p:spPr>
            <a:xfrm>
              <a:off x="19360" y="1640846"/>
              <a:ext cx="16772573" cy="167217"/>
            </a:xfrm>
            <a:prstGeom prst="rect">
              <a:avLst/>
            </a:prstGeom>
            <a:solidFill>
              <a:srgbClr val="04383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30373" y="5617599"/>
              <a:ext cx="16642200" cy="20577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sz="2800" spc="28">
                  <a:solidFill>
                    <a:srgbClr val="04383F"/>
                  </a:solidFill>
                  <a:latin typeface="Glacial Indifference"/>
                </a:rPr>
                <a:t>Stack Abuse. 2020. Traveling Salesman Problem With Genetic Algorithms In Java. [online] Available at: &lt;https://stackabuse.com/traveling-salesman-problem-with-genetic-algorithms-in-java/&gt; [Accessed 22 April 2020].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30373" y="3084901"/>
              <a:ext cx="16642200" cy="13529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sz="2800" spc="28">
                  <a:solidFill>
                    <a:srgbClr val="04383F"/>
                  </a:solidFill>
                  <a:latin typeface="Glacial Indifference"/>
                </a:rPr>
                <a:t>Fu, C., Zhang, L., Wang, X. and Qiao, L., 2018. Solving TSP problem with improved genetic algorithm.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8F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4222" y="-246607"/>
            <a:ext cx="5048692" cy="4071620"/>
          </a:xfrm>
          <a:prstGeom prst="rect">
            <a:avLst/>
          </a:prstGeom>
          <a:solidFill>
            <a:srgbClr val="FDFDFD"/>
          </a:solidFill>
        </p:spPr>
      </p:sp>
      <p:sp>
        <p:nvSpPr>
          <p:cNvPr id="3" name="AutoShape 3"/>
          <p:cNvSpPr/>
          <p:nvPr/>
        </p:nvSpPr>
        <p:spPr>
          <a:xfrm>
            <a:off x="1028700" y="2344329"/>
            <a:ext cx="119085" cy="8229600"/>
          </a:xfrm>
          <a:prstGeom prst="rect">
            <a:avLst/>
          </a:prstGeom>
          <a:solidFill>
            <a:srgbClr val="04383F"/>
          </a:solidFill>
        </p:spPr>
      </p:sp>
      <p:sp>
        <p:nvSpPr>
          <p:cNvPr id="4" name="AutoShape 4"/>
          <p:cNvSpPr/>
          <p:nvPr/>
        </p:nvSpPr>
        <p:spPr>
          <a:xfrm>
            <a:off x="17215332" y="-176148"/>
            <a:ext cx="1284046" cy="1914778"/>
          </a:xfrm>
          <a:prstGeom prst="rect">
            <a:avLst/>
          </a:prstGeom>
          <a:solidFill>
            <a:srgbClr val="FDFDFD"/>
          </a:solidFill>
        </p:spPr>
      </p:sp>
      <p:sp>
        <p:nvSpPr>
          <p:cNvPr id="5" name="AutoShape 5"/>
          <p:cNvSpPr/>
          <p:nvPr/>
        </p:nvSpPr>
        <p:spPr>
          <a:xfrm>
            <a:off x="7707632" y="1028700"/>
            <a:ext cx="10869754" cy="125413"/>
          </a:xfrm>
          <a:prstGeom prst="rect">
            <a:avLst/>
          </a:prstGeom>
          <a:solidFill>
            <a:srgbClr val="04383F"/>
          </a:solidFill>
        </p:spPr>
      </p:sp>
      <p:grpSp>
        <p:nvGrpSpPr>
          <p:cNvPr id="6" name="Group 6"/>
          <p:cNvGrpSpPr/>
          <p:nvPr/>
        </p:nvGrpSpPr>
        <p:grpSpPr>
          <a:xfrm>
            <a:off x="6461958" y="7150856"/>
            <a:ext cx="10797342" cy="2107444"/>
            <a:chOff x="0" y="0"/>
            <a:chExt cx="14396455" cy="2809925"/>
          </a:xfrm>
        </p:grpSpPr>
        <p:sp>
          <p:nvSpPr>
            <p:cNvPr id="7" name="TextBox 7"/>
            <p:cNvSpPr txBox="1"/>
            <p:nvPr/>
          </p:nvSpPr>
          <p:spPr>
            <a:xfrm>
              <a:off x="0" y="-142875"/>
              <a:ext cx="14396455" cy="16668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0500"/>
                </a:lnSpc>
              </a:pPr>
              <a:r>
                <a:rPr lang="en-US" sz="7500" spc="825">
                  <a:solidFill>
                    <a:srgbClr val="04383F"/>
                  </a:solidFill>
                  <a:latin typeface="League Spartan Italics"/>
                </a:rPr>
                <a:t>THANK YOU!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20404" y="2080310"/>
              <a:ext cx="14376051" cy="7296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620"/>
                </a:lnSpc>
              </a:pPr>
              <a:r>
                <a:rPr lang="en-US" sz="3300" spc="495">
                  <a:solidFill>
                    <a:srgbClr val="04383F"/>
                  </a:solidFill>
                  <a:latin typeface="Glacial Indifference"/>
                </a:rPr>
                <a:t>IBRAHIM ONUR SEBETCI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28992" y="-211377"/>
            <a:ext cx="5013462" cy="4036391"/>
          </a:xfrm>
          <a:prstGeom prst="rect">
            <a:avLst/>
          </a:prstGeom>
          <a:solidFill>
            <a:srgbClr val="04383F"/>
          </a:solidFill>
        </p:spPr>
      </p:sp>
      <p:sp>
        <p:nvSpPr>
          <p:cNvPr id="3" name="AutoShape 3"/>
          <p:cNvSpPr/>
          <p:nvPr/>
        </p:nvSpPr>
        <p:spPr>
          <a:xfrm>
            <a:off x="426563" y="2615940"/>
            <a:ext cx="119085" cy="8229600"/>
          </a:xfrm>
          <a:prstGeom prst="rect">
            <a:avLst/>
          </a:prstGeom>
          <a:solidFill>
            <a:srgbClr val="318F9A"/>
          </a:solidFill>
        </p:spPr>
      </p:sp>
      <p:sp>
        <p:nvSpPr>
          <p:cNvPr id="4" name="AutoShape 4"/>
          <p:cNvSpPr/>
          <p:nvPr/>
        </p:nvSpPr>
        <p:spPr>
          <a:xfrm>
            <a:off x="17215332" y="-176148"/>
            <a:ext cx="1319275" cy="1914778"/>
          </a:xfrm>
          <a:prstGeom prst="rect">
            <a:avLst/>
          </a:prstGeom>
          <a:solidFill>
            <a:srgbClr val="04383F"/>
          </a:solidFill>
        </p:spPr>
      </p:sp>
      <p:sp>
        <p:nvSpPr>
          <p:cNvPr id="5" name="AutoShape 5"/>
          <p:cNvSpPr/>
          <p:nvPr/>
        </p:nvSpPr>
        <p:spPr>
          <a:xfrm>
            <a:off x="7707632" y="1028700"/>
            <a:ext cx="10869754" cy="125413"/>
          </a:xfrm>
          <a:prstGeom prst="rect">
            <a:avLst/>
          </a:prstGeom>
          <a:solidFill>
            <a:srgbClr val="318F9A"/>
          </a:solidFill>
        </p:spPr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924616" y="7891481"/>
            <a:ext cx="5290716" cy="1216011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28700" y="5296513"/>
            <a:ext cx="5996582" cy="3961787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7494283" y="2132557"/>
            <a:ext cx="9765017" cy="4959395"/>
            <a:chOff x="0" y="0"/>
            <a:chExt cx="13020023" cy="6612526"/>
          </a:xfrm>
        </p:grpSpPr>
        <p:sp>
          <p:nvSpPr>
            <p:cNvPr id="9" name="TextBox 9"/>
            <p:cNvSpPr txBox="1"/>
            <p:nvPr/>
          </p:nvSpPr>
          <p:spPr>
            <a:xfrm>
              <a:off x="0" y="-142875"/>
              <a:ext cx="13020023" cy="16668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0500"/>
                </a:lnSpc>
              </a:pPr>
              <a:r>
                <a:rPr lang="en-US" sz="7500" spc="825" dirty="0">
                  <a:solidFill>
                    <a:srgbClr val="04383F"/>
                  </a:solidFill>
                  <a:latin typeface="League Spartan Italics"/>
                </a:rPr>
                <a:t>WHAT IS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2178291"/>
              <a:ext cx="13020023" cy="8176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5180"/>
                </a:lnSpc>
              </a:pPr>
              <a:r>
                <a:rPr lang="en-US" sz="3700" spc="443">
                  <a:solidFill>
                    <a:srgbClr val="04383F"/>
                  </a:solidFill>
                  <a:latin typeface="League Spartan Italics"/>
                </a:rPr>
                <a:t>TSP PROBLEM?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3621676"/>
              <a:ext cx="13020023" cy="2990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95300" lvl="1" indent="-247650" algn="just">
                <a:lnSpc>
                  <a:spcPts val="4500"/>
                </a:lnSpc>
                <a:buFont typeface="Arial"/>
                <a:buChar char="•"/>
              </a:pPr>
              <a:r>
                <a:rPr lang="en-US" sz="3000" spc="30">
                  <a:solidFill>
                    <a:srgbClr val="04383F"/>
                  </a:solidFill>
                  <a:latin typeface="Glacial Indifference"/>
                </a:rPr>
                <a:t>One of the most famous problems in mathematics </a:t>
              </a:r>
            </a:p>
            <a:p>
              <a:pPr marL="495300" lvl="1" indent="-247650" algn="just">
                <a:lnSpc>
                  <a:spcPts val="4500"/>
                </a:lnSpc>
                <a:buFont typeface="Arial"/>
                <a:buChar char="•"/>
              </a:pPr>
              <a:r>
                <a:rPr lang="en-US" sz="3000" spc="30">
                  <a:solidFill>
                    <a:srgbClr val="04383F"/>
                  </a:solidFill>
                  <a:latin typeface="Glacial Indifference"/>
                </a:rPr>
                <a:t>It's hard to solve computationally</a:t>
              </a:r>
            </a:p>
            <a:p>
              <a:pPr marL="495300" lvl="1" indent="-247650" algn="just">
                <a:lnSpc>
                  <a:spcPts val="4500"/>
                </a:lnSpc>
                <a:buFont typeface="Arial"/>
                <a:buChar char="•"/>
              </a:pPr>
              <a:r>
                <a:rPr lang="en-US" sz="3000" spc="30">
                  <a:solidFill>
                    <a:srgbClr val="04383F"/>
                  </a:solidFill>
                  <a:latin typeface="Glacial Indifference"/>
                </a:rPr>
                <a:t>D(Vi,Vi+1) is distance bitween two cities</a:t>
              </a:r>
            </a:p>
            <a:p>
              <a:pPr marL="495300" lvl="1" indent="-247650" algn="just">
                <a:lnSpc>
                  <a:spcPts val="4500"/>
                </a:lnSpc>
                <a:buFont typeface="Arial"/>
                <a:buChar char="•"/>
              </a:pPr>
              <a:r>
                <a:rPr lang="en-US" sz="3000" spc="30">
                  <a:solidFill>
                    <a:srgbClr val="04383F"/>
                  </a:solidFill>
                  <a:latin typeface="Glacial Indifference"/>
                </a:rPr>
                <a:t>Min of target function is objective function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16377" y="4286063"/>
            <a:ext cx="6522339" cy="3973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00"/>
              </a:lnSpc>
            </a:pPr>
            <a:r>
              <a:rPr lang="en-US" sz="4200" spc="42">
                <a:solidFill>
                  <a:srgbClr val="04383F"/>
                </a:solidFill>
                <a:latin typeface="Glacial Indifference"/>
              </a:rPr>
              <a:t>Assuming that the number of each city is an integer 1,2,3,...,n. </a:t>
            </a:r>
          </a:p>
          <a:p>
            <a:pPr>
              <a:lnSpc>
                <a:spcPts val="6300"/>
              </a:lnSpc>
            </a:pPr>
            <a:r>
              <a:rPr lang="en-US" sz="4200" spc="42">
                <a:solidFill>
                  <a:srgbClr val="04383F"/>
                </a:solidFill>
                <a:latin typeface="Glacial Indifference"/>
              </a:rPr>
              <a:t>For example,</a:t>
            </a:r>
          </a:p>
          <a:p>
            <a:pPr>
              <a:lnSpc>
                <a:spcPts val="6300"/>
              </a:lnSpc>
            </a:pPr>
            <a:r>
              <a:rPr lang="en-US" sz="4200" spc="42">
                <a:solidFill>
                  <a:srgbClr val="04383F"/>
                </a:solidFill>
                <a:latin typeface="Glacial Indifference"/>
              </a:rPr>
              <a:t>{1, 3, 4, 2, 6, 9, 10, 8, 5, 7}</a:t>
            </a:r>
          </a:p>
        </p:txBody>
      </p:sp>
      <p:sp>
        <p:nvSpPr>
          <p:cNvPr id="3" name="AutoShape 3"/>
          <p:cNvSpPr/>
          <p:nvPr/>
        </p:nvSpPr>
        <p:spPr>
          <a:xfrm>
            <a:off x="17215332" y="-211377"/>
            <a:ext cx="1301660" cy="1950007"/>
          </a:xfrm>
          <a:prstGeom prst="rect">
            <a:avLst/>
          </a:prstGeom>
          <a:solidFill>
            <a:srgbClr val="04383F"/>
          </a:solidFill>
        </p:spPr>
      </p:sp>
      <p:sp>
        <p:nvSpPr>
          <p:cNvPr id="4" name="AutoShape 4"/>
          <p:cNvSpPr/>
          <p:nvPr/>
        </p:nvSpPr>
        <p:spPr>
          <a:xfrm>
            <a:off x="2839405" y="869315"/>
            <a:ext cx="15766959" cy="125413"/>
          </a:xfrm>
          <a:prstGeom prst="rect">
            <a:avLst/>
          </a:prstGeom>
          <a:solidFill>
            <a:srgbClr val="318F9A"/>
          </a:solidFill>
        </p:spPr>
      </p:sp>
      <p:sp>
        <p:nvSpPr>
          <p:cNvPr id="5" name="AutoShape 5"/>
          <p:cNvSpPr/>
          <p:nvPr/>
        </p:nvSpPr>
        <p:spPr>
          <a:xfrm>
            <a:off x="-211377" y="8548370"/>
            <a:ext cx="1284046" cy="1985237"/>
          </a:xfrm>
          <a:prstGeom prst="rect">
            <a:avLst/>
          </a:prstGeom>
          <a:solidFill>
            <a:srgbClr val="04383F"/>
          </a:solidFill>
        </p:spPr>
      </p:sp>
      <p:sp>
        <p:nvSpPr>
          <p:cNvPr id="6" name="AutoShape 6"/>
          <p:cNvSpPr/>
          <p:nvPr/>
        </p:nvSpPr>
        <p:spPr>
          <a:xfrm>
            <a:off x="476791" y="2441886"/>
            <a:ext cx="119085" cy="8229600"/>
          </a:xfrm>
          <a:prstGeom prst="rect">
            <a:avLst/>
          </a:prstGeom>
          <a:solidFill>
            <a:srgbClr val="318F9A"/>
          </a:solidFill>
        </p:spPr>
      </p:sp>
      <p:grpSp>
        <p:nvGrpSpPr>
          <p:cNvPr id="7" name="Group 7"/>
          <p:cNvGrpSpPr/>
          <p:nvPr/>
        </p:nvGrpSpPr>
        <p:grpSpPr>
          <a:xfrm rot="3994440">
            <a:off x="765337" y="616379"/>
            <a:ext cx="1075468" cy="1075468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 rot="3994440">
            <a:off x="1361012" y="1053035"/>
            <a:ext cx="677655" cy="677655"/>
            <a:chOff x="-2540" y="-2540"/>
            <a:chExt cx="6355080" cy="6355080"/>
          </a:xfrm>
        </p:grpSpPr>
        <p:sp>
          <p:nvSpPr>
            <p:cNvPr id="10" name="Freeform 10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318F9A"/>
            </a:solidFill>
          </p:spPr>
        </p:sp>
      </p:grpSp>
      <p:sp>
        <p:nvSpPr>
          <p:cNvPr id="11" name="AutoShape 11"/>
          <p:cNvSpPr/>
          <p:nvPr/>
        </p:nvSpPr>
        <p:spPr>
          <a:xfrm>
            <a:off x="9024915" y="2304007"/>
            <a:ext cx="119085" cy="8229600"/>
          </a:xfrm>
          <a:prstGeom prst="rect">
            <a:avLst/>
          </a:prstGeom>
          <a:solidFill>
            <a:srgbClr val="318F9A"/>
          </a:solidFill>
        </p:spPr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373297" y="7348325"/>
            <a:ext cx="5637332" cy="911569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2456726" y="2923784"/>
            <a:ext cx="4906224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39"/>
              </a:lnSpc>
            </a:pPr>
            <a:r>
              <a:rPr lang="en-US" sz="5600" spc="616">
                <a:solidFill>
                  <a:srgbClr val="04383F"/>
                </a:solidFill>
                <a:latin typeface="League Spartan Italics"/>
              </a:rPr>
              <a:t>ENCODE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427270" y="2923784"/>
            <a:ext cx="7529388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39"/>
              </a:lnSpc>
            </a:pPr>
            <a:r>
              <a:rPr lang="en-US" sz="5600" spc="616">
                <a:solidFill>
                  <a:srgbClr val="04383F"/>
                </a:solidFill>
                <a:latin typeface="League Spartan Italics"/>
              </a:rPr>
              <a:t>INITIAL POP 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115823" y="4286063"/>
            <a:ext cx="6522339" cy="2373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00"/>
              </a:lnSpc>
            </a:pPr>
            <a:r>
              <a:rPr lang="en-US" sz="4200" spc="42">
                <a:solidFill>
                  <a:srgbClr val="04383F"/>
                </a:solidFill>
                <a:latin typeface="Glacial Indifference"/>
              </a:rPr>
              <a:t>A random function is used to generate an initialization population.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854285" y="978694"/>
            <a:ext cx="12579429" cy="847623"/>
            <a:chOff x="0" y="-66675"/>
            <a:chExt cx="16772573" cy="1130165"/>
          </a:xfrm>
        </p:grpSpPr>
        <p:sp>
          <p:nvSpPr>
            <p:cNvPr id="3" name="TextBox 3"/>
            <p:cNvSpPr txBox="1"/>
            <p:nvPr/>
          </p:nvSpPr>
          <p:spPr>
            <a:xfrm>
              <a:off x="4699224" y="-66675"/>
              <a:ext cx="7374124" cy="8037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sz="3600" b="1" spc="395" dirty="0">
                  <a:solidFill>
                    <a:srgbClr val="04383F"/>
                  </a:solidFill>
                  <a:latin typeface="League Spartan Italics"/>
                </a:rPr>
                <a:t>FITNESS FUNCTION</a:t>
              </a:r>
            </a:p>
          </p:txBody>
        </p:sp>
        <p:sp>
          <p:nvSpPr>
            <p:cNvPr id="4" name="AutoShape 4"/>
            <p:cNvSpPr/>
            <p:nvPr/>
          </p:nvSpPr>
          <p:spPr>
            <a:xfrm>
              <a:off x="0" y="896273"/>
              <a:ext cx="16772573" cy="167217"/>
            </a:xfrm>
            <a:prstGeom prst="rect">
              <a:avLst/>
            </a:prstGeom>
            <a:solidFill>
              <a:srgbClr val="04383F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667512" y="6586610"/>
            <a:ext cx="8952976" cy="1758137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2854285" y="2574081"/>
            <a:ext cx="12579429" cy="3173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00"/>
              </a:lnSpc>
            </a:pPr>
            <a:r>
              <a:rPr lang="en-US" sz="4200" spc="42">
                <a:solidFill>
                  <a:srgbClr val="04383F"/>
                </a:solidFill>
                <a:latin typeface="Glacial Indifference"/>
              </a:rPr>
              <a:t>Whether the individual evolution of a population is a better solution to the problem, that is, to see its adaptability, the standard of evaluation is the value of the fitness function.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854285" y="8604885"/>
            <a:ext cx="12579429" cy="653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00"/>
              </a:lnSpc>
            </a:pPr>
            <a:r>
              <a:rPr lang="en-US" sz="3600" spc="36">
                <a:solidFill>
                  <a:srgbClr val="04383F"/>
                </a:solidFill>
                <a:latin typeface="Glacial Indifference"/>
              </a:rPr>
              <a:t>*Ri represents the path 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612594" y="978694"/>
            <a:ext cx="12579429" cy="921852"/>
            <a:chOff x="0" y="-66675"/>
            <a:chExt cx="16772573" cy="1229136"/>
          </a:xfrm>
        </p:grpSpPr>
        <p:sp>
          <p:nvSpPr>
            <p:cNvPr id="3" name="TextBox 3"/>
            <p:cNvSpPr txBox="1"/>
            <p:nvPr/>
          </p:nvSpPr>
          <p:spPr>
            <a:xfrm>
              <a:off x="4215840" y="-66675"/>
              <a:ext cx="9280805" cy="803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sz="3600" b="1" spc="395" dirty="0">
                  <a:solidFill>
                    <a:srgbClr val="04383F"/>
                  </a:solidFill>
                  <a:latin typeface="League Spartan Italics"/>
                </a:rPr>
                <a:t>SELECTION OPERATION</a:t>
              </a:r>
            </a:p>
          </p:txBody>
        </p:sp>
        <p:sp>
          <p:nvSpPr>
            <p:cNvPr id="4" name="AutoShape 4"/>
            <p:cNvSpPr/>
            <p:nvPr/>
          </p:nvSpPr>
          <p:spPr>
            <a:xfrm>
              <a:off x="0" y="995244"/>
              <a:ext cx="16772573" cy="167217"/>
            </a:xfrm>
            <a:prstGeom prst="rect">
              <a:avLst/>
            </a:prstGeom>
            <a:solidFill>
              <a:srgbClr val="04383F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167090" y="6223559"/>
            <a:ext cx="5953819" cy="1933457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2854285" y="2574081"/>
            <a:ext cx="12579429" cy="3173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00"/>
              </a:lnSpc>
            </a:pPr>
            <a:r>
              <a:rPr lang="en-US" sz="4200" spc="42">
                <a:solidFill>
                  <a:srgbClr val="04383F"/>
                </a:solidFill>
                <a:latin typeface="Glacial Indifference"/>
              </a:rPr>
              <a:t>The selection operation is to generate a new population with higher values of the fitness function from the current population by a certain selection probability.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854285" y="8604885"/>
            <a:ext cx="12579429" cy="653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00"/>
              </a:lnSpc>
            </a:pPr>
            <a:r>
              <a:rPr lang="en-US" sz="3600" spc="36">
                <a:solidFill>
                  <a:srgbClr val="04383F"/>
                </a:solidFill>
                <a:latin typeface="Glacial Indifference"/>
              </a:rPr>
              <a:t>*qi represents the each genome in current population.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612594" y="978694"/>
            <a:ext cx="12579429" cy="921852"/>
            <a:chOff x="0" y="-66675"/>
            <a:chExt cx="16772573" cy="1229136"/>
          </a:xfrm>
        </p:grpSpPr>
        <p:sp>
          <p:nvSpPr>
            <p:cNvPr id="3" name="TextBox 3"/>
            <p:cNvSpPr txBox="1"/>
            <p:nvPr/>
          </p:nvSpPr>
          <p:spPr>
            <a:xfrm>
              <a:off x="3826448" y="-66675"/>
              <a:ext cx="9764187" cy="803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sz="3600" b="1" spc="395" dirty="0">
                  <a:solidFill>
                    <a:srgbClr val="04383F"/>
                  </a:solidFill>
                  <a:latin typeface="League Spartan Italics"/>
                </a:rPr>
                <a:t>CROSSOVER OPERATION</a:t>
              </a:r>
            </a:p>
          </p:txBody>
        </p:sp>
        <p:sp>
          <p:nvSpPr>
            <p:cNvPr id="4" name="AutoShape 4"/>
            <p:cNvSpPr/>
            <p:nvPr/>
          </p:nvSpPr>
          <p:spPr>
            <a:xfrm>
              <a:off x="0" y="995244"/>
              <a:ext cx="16772573" cy="167217"/>
            </a:xfrm>
            <a:prstGeom prst="rect">
              <a:avLst/>
            </a:prstGeom>
            <a:solidFill>
              <a:srgbClr val="04383F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 t="4739" b="4739"/>
          <a:stretch>
            <a:fillRect/>
          </a:stretch>
        </p:blipFill>
        <p:spPr>
          <a:xfrm>
            <a:off x="4652137" y="6497879"/>
            <a:ext cx="8500343" cy="2760421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2854285" y="2574081"/>
            <a:ext cx="12579429" cy="3173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00"/>
              </a:lnSpc>
            </a:pPr>
            <a:r>
              <a:rPr lang="en-US" sz="4200" spc="42">
                <a:solidFill>
                  <a:srgbClr val="04383F"/>
                </a:solidFill>
                <a:latin typeface="Glacial Indifference"/>
              </a:rPr>
              <a:t>Partial crossover method can ensure that the high-quality chromosomes can be inherited to the next generation, which is conducive to improving the performance of genetic algorithm.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39405" y="1595755"/>
            <a:ext cx="14112415" cy="3952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00"/>
              </a:lnSpc>
            </a:pPr>
            <a:r>
              <a:rPr lang="en-US" sz="7500" spc="825">
                <a:solidFill>
                  <a:srgbClr val="04383F"/>
                </a:solidFill>
                <a:latin typeface="League Spartan Italics"/>
              </a:rPr>
              <a:t>SIMULATION EXPERIMENTS AND RESULTS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429480" y="6406142"/>
            <a:ext cx="6522339" cy="1728747"/>
            <a:chOff x="0" y="0"/>
            <a:chExt cx="8696452" cy="2304996"/>
          </a:xfrm>
        </p:grpSpPr>
        <p:sp>
          <p:nvSpPr>
            <p:cNvPr id="4" name="TextBox 4"/>
            <p:cNvSpPr txBox="1"/>
            <p:nvPr/>
          </p:nvSpPr>
          <p:spPr>
            <a:xfrm>
              <a:off x="0" y="-66675"/>
              <a:ext cx="8696452" cy="7296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20"/>
                </a:lnSpc>
              </a:pPr>
              <a:r>
                <a:rPr lang="en-US" sz="3300" spc="495">
                  <a:solidFill>
                    <a:srgbClr val="04383F"/>
                  </a:solidFill>
                  <a:latin typeface="Glacial Indifference"/>
                </a:rPr>
                <a:t>NOTICEABLY DECREASING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838146"/>
              <a:ext cx="8696452" cy="146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 spc="30">
                  <a:solidFill>
                    <a:srgbClr val="04383F"/>
                  </a:solidFill>
                  <a:latin typeface="Glacial Indifference"/>
                </a:rPr>
                <a:t>Objective function is decreasing meanly 17,72%.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839405" y="6406142"/>
            <a:ext cx="6522339" cy="2300247"/>
            <a:chOff x="0" y="0"/>
            <a:chExt cx="8696452" cy="3066996"/>
          </a:xfrm>
        </p:grpSpPr>
        <p:sp>
          <p:nvSpPr>
            <p:cNvPr id="7" name="TextBox 7"/>
            <p:cNvSpPr txBox="1"/>
            <p:nvPr/>
          </p:nvSpPr>
          <p:spPr>
            <a:xfrm>
              <a:off x="0" y="-66675"/>
              <a:ext cx="8696452" cy="7296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20"/>
                </a:lnSpc>
              </a:pPr>
              <a:r>
                <a:rPr lang="en-US" sz="3300" spc="495">
                  <a:solidFill>
                    <a:srgbClr val="04383F"/>
                  </a:solidFill>
                  <a:latin typeface="Glacial Indifference"/>
                </a:rPr>
                <a:t>IN TWO LANGUAGES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838146"/>
              <a:ext cx="8696452" cy="2228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 spc="30">
                  <a:solidFill>
                    <a:srgbClr val="04383F"/>
                  </a:solidFill>
                  <a:latin typeface="Glacial Indifference"/>
                </a:rPr>
                <a:t>Runned in two programming languages which are python and java then results are saved.</a:t>
              </a:r>
            </a:p>
          </p:txBody>
        </p:sp>
      </p:grpSp>
      <p:sp>
        <p:nvSpPr>
          <p:cNvPr id="9" name="AutoShape 9"/>
          <p:cNvSpPr/>
          <p:nvPr/>
        </p:nvSpPr>
        <p:spPr>
          <a:xfrm>
            <a:off x="17215332" y="-211377"/>
            <a:ext cx="1301660" cy="1950007"/>
          </a:xfrm>
          <a:prstGeom prst="rect">
            <a:avLst/>
          </a:prstGeom>
          <a:solidFill>
            <a:srgbClr val="04383F"/>
          </a:solidFill>
        </p:spPr>
      </p:sp>
      <p:sp>
        <p:nvSpPr>
          <p:cNvPr id="10" name="AutoShape 10"/>
          <p:cNvSpPr/>
          <p:nvPr/>
        </p:nvSpPr>
        <p:spPr>
          <a:xfrm>
            <a:off x="2839405" y="869315"/>
            <a:ext cx="15766959" cy="125413"/>
          </a:xfrm>
          <a:prstGeom prst="rect">
            <a:avLst/>
          </a:prstGeom>
          <a:solidFill>
            <a:srgbClr val="318F9A"/>
          </a:solidFill>
        </p:spPr>
      </p:sp>
      <p:sp>
        <p:nvSpPr>
          <p:cNvPr id="11" name="AutoShape 11"/>
          <p:cNvSpPr/>
          <p:nvPr/>
        </p:nvSpPr>
        <p:spPr>
          <a:xfrm>
            <a:off x="-211377" y="8548370"/>
            <a:ext cx="1284046" cy="1985237"/>
          </a:xfrm>
          <a:prstGeom prst="rect">
            <a:avLst/>
          </a:prstGeom>
          <a:solidFill>
            <a:srgbClr val="04383F"/>
          </a:solidFill>
        </p:spPr>
      </p:sp>
      <p:sp>
        <p:nvSpPr>
          <p:cNvPr id="12" name="AutoShape 12"/>
          <p:cNvSpPr/>
          <p:nvPr/>
        </p:nvSpPr>
        <p:spPr>
          <a:xfrm>
            <a:off x="476791" y="2441886"/>
            <a:ext cx="119085" cy="8229600"/>
          </a:xfrm>
          <a:prstGeom prst="rect">
            <a:avLst/>
          </a:prstGeom>
          <a:solidFill>
            <a:srgbClr val="318F9A"/>
          </a:solidFill>
        </p:spPr>
      </p:sp>
      <p:grpSp>
        <p:nvGrpSpPr>
          <p:cNvPr id="13" name="Group 13"/>
          <p:cNvGrpSpPr/>
          <p:nvPr/>
        </p:nvGrpSpPr>
        <p:grpSpPr>
          <a:xfrm rot="3994440">
            <a:off x="765337" y="616379"/>
            <a:ext cx="1075468" cy="1075468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15" name="Group 15"/>
          <p:cNvGrpSpPr>
            <a:grpSpLocks noChangeAspect="1"/>
          </p:cNvGrpSpPr>
          <p:nvPr/>
        </p:nvGrpSpPr>
        <p:grpSpPr>
          <a:xfrm rot="3994440">
            <a:off x="1361012" y="1053035"/>
            <a:ext cx="677655" cy="677655"/>
            <a:chOff x="-2540" y="-2540"/>
            <a:chExt cx="6355080" cy="6355080"/>
          </a:xfrm>
        </p:grpSpPr>
        <p:sp>
          <p:nvSpPr>
            <p:cNvPr id="16" name="Freeform 16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318F9A"/>
            </a:solidFill>
          </p:spPr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215332" y="-211377"/>
            <a:ext cx="1301660" cy="1950007"/>
          </a:xfrm>
          <a:prstGeom prst="rect">
            <a:avLst/>
          </a:prstGeom>
          <a:solidFill>
            <a:srgbClr val="04383F"/>
          </a:solidFill>
        </p:spPr>
      </p:sp>
      <p:sp>
        <p:nvSpPr>
          <p:cNvPr id="3" name="AutoShape 3"/>
          <p:cNvSpPr/>
          <p:nvPr/>
        </p:nvSpPr>
        <p:spPr>
          <a:xfrm>
            <a:off x="2839405" y="869315"/>
            <a:ext cx="15766959" cy="125413"/>
          </a:xfrm>
          <a:prstGeom prst="rect">
            <a:avLst/>
          </a:prstGeom>
          <a:solidFill>
            <a:srgbClr val="318F9A"/>
          </a:solidFill>
        </p:spPr>
      </p:sp>
      <p:sp>
        <p:nvSpPr>
          <p:cNvPr id="4" name="AutoShape 4"/>
          <p:cNvSpPr/>
          <p:nvPr/>
        </p:nvSpPr>
        <p:spPr>
          <a:xfrm>
            <a:off x="-211377" y="8548370"/>
            <a:ext cx="1284046" cy="1985237"/>
          </a:xfrm>
          <a:prstGeom prst="rect">
            <a:avLst/>
          </a:prstGeom>
          <a:solidFill>
            <a:srgbClr val="04383F"/>
          </a:solidFill>
        </p:spPr>
      </p:sp>
      <p:sp>
        <p:nvSpPr>
          <p:cNvPr id="5" name="AutoShape 5"/>
          <p:cNvSpPr/>
          <p:nvPr/>
        </p:nvSpPr>
        <p:spPr>
          <a:xfrm>
            <a:off x="476791" y="2441886"/>
            <a:ext cx="119085" cy="8229600"/>
          </a:xfrm>
          <a:prstGeom prst="rect">
            <a:avLst/>
          </a:prstGeom>
          <a:solidFill>
            <a:srgbClr val="318F9A"/>
          </a:solidFill>
        </p:spPr>
      </p:sp>
      <p:grpSp>
        <p:nvGrpSpPr>
          <p:cNvPr id="6" name="Group 6"/>
          <p:cNvGrpSpPr/>
          <p:nvPr/>
        </p:nvGrpSpPr>
        <p:grpSpPr>
          <a:xfrm rot="3994440">
            <a:off x="765337" y="616379"/>
            <a:ext cx="1075468" cy="1075468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 rot="3994440">
            <a:off x="1361012" y="1053035"/>
            <a:ext cx="677655" cy="677655"/>
            <a:chOff x="-2540" y="-2540"/>
            <a:chExt cx="6355080" cy="6355080"/>
          </a:xfrm>
        </p:grpSpPr>
        <p:sp>
          <p:nvSpPr>
            <p:cNvPr id="9" name="Freeform 9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318F9A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243842" y="1577502"/>
            <a:ext cx="11800317" cy="4005927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9448304" y="6688116"/>
            <a:ext cx="5595855" cy="1728747"/>
            <a:chOff x="0" y="0"/>
            <a:chExt cx="7461140" cy="2304996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66675"/>
              <a:ext cx="7461140" cy="7296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20"/>
                </a:lnSpc>
              </a:pPr>
              <a:r>
                <a:rPr lang="en-US" sz="3300" spc="495">
                  <a:solidFill>
                    <a:srgbClr val="04383F"/>
                  </a:solidFill>
                  <a:latin typeface="Glacial Indifference"/>
                </a:rPr>
                <a:t>RUNTIME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838146"/>
              <a:ext cx="7461140" cy="146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 spc="30">
                  <a:solidFill>
                    <a:srgbClr val="04383F"/>
                  </a:solidFill>
                  <a:latin typeface="Glacial Indifference"/>
                </a:rPr>
                <a:t>Average runtime is 96,89 seconds.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243842" y="6688116"/>
            <a:ext cx="5575714" cy="1728747"/>
            <a:chOff x="0" y="0"/>
            <a:chExt cx="7434285" cy="2304996"/>
          </a:xfrm>
        </p:grpSpPr>
        <p:sp>
          <p:nvSpPr>
            <p:cNvPr id="15" name="TextBox 15"/>
            <p:cNvSpPr txBox="1"/>
            <p:nvPr/>
          </p:nvSpPr>
          <p:spPr>
            <a:xfrm>
              <a:off x="0" y="-66675"/>
              <a:ext cx="7434285" cy="7296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620"/>
                </a:lnSpc>
              </a:pPr>
              <a:r>
                <a:rPr lang="en-US" sz="3300" spc="495">
                  <a:solidFill>
                    <a:srgbClr val="04383F"/>
                  </a:solidFill>
                  <a:latin typeface="Glacial Indifference"/>
                </a:rPr>
                <a:t>TARGET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838146"/>
              <a:ext cx="7434285" cy="146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 spc="30">
                  <a:solidFill>
                    <a:srgbClr val="04383F"/>
                  </a:solidFill>
                  <a:latin typeface="Glacial Indifference"/>
                </a:rPr>
                <a:t>Target function result is decreasing by genetic algorithm.</a:t>
              </a: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5541632" y="5726598"/>
            <a:ext cx="7204736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 spc="270">
                <a:solidFill>
                  <a:srgbClr val="04383F"/>
                </a:solidFill>
                <a:latin typeface="Glacial Indifference"/>
              </a:rPr>
              <a:t>FIGURE 1. RUN SOLUTIONS BY DIFFERENT PARAMETERS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215332" y="-211377"/>
            <a:ext cx="1301660" cy="1950007"/>
          </a:xfrm>
          <a:prstGeom prst="rect">
            <a:avLst/>
          </a:prstGeom>
          <a:solidFill>
            <a:srgbClr val="04383F"/>
          </a:solidFill>
        </p:spPr>
      </p:sp>
      <p:sp>
        <p:nvSpPr>
          <p:cNvPr id="3" name="AutoShape 3"/>
          <p:cNvSpPr/>
          <p:nvPr/>
        </p:nvSpPr>
        <p:spPr>
          <a:xfrm>
            <a:off x="2839405" y="869315"/>
            <a:ext cx="15766959" cy="125413"/>
          </a:xfrm>
          <a:prstGeom prst="rect">
            <a:avLst/>
          </a:prstGeom>
          <a:solidFill>
            <a:srgbClr val="318F9A"/>
          </a:solidFill>
        </p:spPr>
      </p:sp>
      <p:sp>
        <p:nvSpPr>
          <p:cNvPr id="4" name="AutoShape 4"/>
          <p:cNvSpPr/>
          <p:nvPr/>
        </p:nvSpPr>
        <p:spPr>
          <a:xfrm>
            <a:off x="-211377" y="8548370"/>
            <a:ext cx="1284046" cy="1985237"/>
          </a:xfrm>
          <a:prstGeom prst="rect">
            <a:avLst/>
          </a:prstGeom>
          <a:solidFill>
            <a:srgbClr val="04383F"/>
          </a:solidFill>
        </p:spPr>
      </p:sp>
      <p:sp>
        <p:nvSpPr>
          <p:cNvPr id="5" name="AutoShape 5"/>
          <p:cNvSpPr/>
          <p:nvPr/>
        </p:nvSpPr>
        <p:spPr>
          <a:xfrm>
            <a:off x="476791" y="2441886"/>
            <a:ext cx="119085" cy="8229600"/>
          </a:xfrm>
          <a:prstGeom prst="rect">
            <a:avLst/>
          </a:prstGeom>
          <a:solidFill>
            <a:srgbClr val="318F9A"/>
          </a:solidFill>
        </p:spPr>
      </p:sp>
      <p:grpSp>
        <p:nvGrpSpPr>
          <p:cNvPr id="6" name="Group 6"/>
          <p:cNvGrpSpPr/>
          <p:nvPr/>
        </p:nvGrpSpPr>
        <p:grpSpPr>
          <a:xfrm rot="3994440">
            <a:off x="765337" y="616379"/>
            <a:ext cx="1075468" cy="1075468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 rot="3994440">
            <a:off x="1361012" y="1053035"/>
            <a:ext cx="677655" cy="677655"/>
            <a:chOff x="-2540" y="-2540"/>
            <a:chExt cx="6355080" cy="6355080"/>
          </a:xfrm>
        </p:grpSpPr>
        <p:sp>
          <p:nvSpPr>
            <p:cNvPr id="9" name="Freeform 9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318F9A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724396" y="1391863"/>
            <a:ext cx="8033568" cy="5674343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4402469" y="7529553"/>
            <a:ext cx="9483062" cy="1728747"/>
            <a:chOff x="0" y="0"/>
            <a:chExt cx="12644082" cy="2304996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66675"/>
              <a:ext cx="12644082" cy="7296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20"/>
                </a:lnSpc>
              </a:pPr>
              <a:r>
                <a:rPr lang="en-US" sz="3300" spc="495">
                  <a:solidFill>
                    <a:srgbClr val="04383F"/>
                  </a:solidFill>
                  <a:latin typeface="Glacial Indifference"/>
                </a:rPr>
                <a:t>RESULT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838146"/>
              <a:ext cx="12644082" cy="146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00"/>
                </a:lnSpc>
              </a:pPr>
              <a:r>
                <a:rPr lang="en-US" sz="3000" spc="30">
                  <a:solidFill>
                    <a:srgbClr val="04383F"/>
                  </a:solidFill>
                  <a:latin typeface="Glacial Indifference"/>
                </a:rPr>
                <a:t>In 500 iteration run, target function result is decreasing exponentially and stalling more than 250 iterations.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331</Words>
  <Application>Microsoft Macintosh PowerPoint</Application>
  <PresentationFormat>Custom</PresentationFormat>
  <Paragraphs>42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Glacial Indifference Bold</vt:lpstr>
      <vt:lpstr>Calibri</vt:lpstr>
      <vt:lpstr>League Spartan Italics</vt:lpstr>
      <vt:lpstr>Arial</vt:lpstr>
      <vt:lpstr>Glacial Indifference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ItoMachineLearning Hw4</dc:title>
  <cp:lastModifiedBy>Onur Şerbetçi</cp:lastModifiedBy>
  <cp:revision>2</cp:revision>
  <dcterms:created xsi:type="dcterms:W3CDTF">2006-08-16T00:00:00Z</dcterms:created>
  <dcterms:modified xsi:type="dcterms:W3CDTF">2020-04-22T02:17:23Z</dcterms:modified>
  <dc:identifier>DAD6HIf0AMA</dc:identifier>
</cp:coreProperties>
</file>