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99" r:id="rId2"/>
    <p:sldId id="279" r:id="rId3"/>
    <p:sldId id="258" r:id="rId4"/>
    <p:sldId id="340" r:id="rId5"/>
    <p:sldId id="341" r:id="rId6"/>
    <p:sldId id="339" r:id="rId7"/>
    <p:sldId id="319" r:id="rId8"/>
    <p:sldId id="31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xpectations and Title" id="{ED1B968F-C087-ED42-8529-8D2058AFA910}">
          <p14:sldIdLst>
            <p14:sldId id="299"/>
            <p14:sldId id="279"/>
            <p14:sldId id="258"/>
            <p14:sldId id="340"/>
            <p14:sldId id="341"/>
          </p14:sldIdLst>
        </p14:section>
        <p14:section name="Starter Activity" id="{5E0859AF-F835-854F-80A0-8D963E1CF2A0}">
          <p14:sldIdLst>
            <p14:sldId id="339"/>
            <p14:sldId id="319"/>
            <p14:sldId id="31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70EE"/>
    <a:srgbClr val="44546A"/>
    <a:srgbClr val="FF9400"/>
    <a:srgbClr val="008F00"/>
    <a:srgbClr val="D2E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53"/>
    <p:restoredTop sz="86346"/>
  </p:normalViewPr>
  <p:slideViewPr>
    <p:cSldViewPr snapToGrid="0" snapToObjects="1">
      <p:cViewPr varScale="1">
        <p:scale>
          <a:sx n="137" d="100"/>
          <a:sy n="137" d="100"/>
        </p:scale>
        <p:origin x="184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02426-54A0-1B46-A180-AE1058BB3AB7}" type="datetimeFigureOut">
              <a:rPr lang="en-US" smtClean="0"/>
              <a:t>2/27/18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16B72-1F28-6B43-AF77-08F9B5A91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264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=9gyO0ZOXQU4&amp;list=PLCiOXwirraUDRk5TlB2ulS3V2-0tB3vcS&amp;index=6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6B72-1F28-6B43-AF77-08F9B5A912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22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6B72-1F28-6B43-AF77-08F9B5A912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85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6B72-1F28-6B43-AF77-08F9B5A912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10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6B72-1F28-6B43-AF77-08F9B5A912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2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6B72-1F28-6B43-AF77-08F9B5A912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50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Highlight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6B72-1F28-6B43-AF77-08F9B5A912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68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was that? Any questions? How do you feel?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6B72-1F28-6B43-AF77-08F9B5A912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719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was that? Any questions? How do you feel?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6B72-1F28-6B43-AF77-08F9B5A912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33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477B6-BD94-764E-BF5D-8D5E2972E3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55A5B-C72A-FE4F-A093-CDB8C509B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2EA5E-9C65-2F46-82D8-988D03D89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E178-519C-CF41-8D5A-4A543B1846EF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BE219-BB68-A449-BB54-85D0894CE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F9439-8E0E-A14D-A963-03CB4FF0D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A7FD6-8378-8844-B67E-FC9DC42AD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22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8DEC3-C625-9344-8CAE-7035BC80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21F9E3-8550-7543-838D-9346B4DF9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A1B8E-15B4-5445-9658-CF2B990E3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E178-519C-CF41-8D5A-4A543B1846EF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CA33C-A143-BA49-8B88-52111FF40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BB383-BFED-704D-B659-AA728E731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A7FD6-8378-8844-B67E-FC9DC42AD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79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2C3E57-C67F-3547-A336-35535A8556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583914-4350-C64A-8A75-1C25DC97C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5ABD7-34AA-BA42-B984-DE2375ED5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E178-519C-CF41-8D5A-4A543B1846EF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C64DA-9E9C-C049-904C-7A2088767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E0070-284F-3141-BA4A-CC0D9E9D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A7FD6-8378-8844-B67E-FC9DC42AD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72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93DB9-0B95-754E-8CD8-98E081E28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8BA25-BC14-2845-B809-EC496382B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E2396-AD8D-AD47-B8A8-7B7955188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E178-519C-CF41-8D5A-4A543B1846EF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230AC-B808-5844-BFA6-CF1505FCC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58B2C-9E40-9640-892D-826DF7EAA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A7FD6-8378-8844-B67E-FC9DC42AD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61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70052-9D7B-4C4D-AD5A-2CDEF1662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85A9F-6E54-4E4B-B6F3-19AB2D122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AAD20-7E82-4940-B7BC-67678DD42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E178-519C-CF41-8D5A-4A543B1846EF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389EA-0D36-D342-8D4B-DF247BDE8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CBCB5-0B90-3F4C-9928-2654CFE32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A7FD6-8378-8844-B67E-FC9DC42AD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29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B9B78-5548-504E-A55D-33772D250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B3C80-A7E4-4B44-B572-DF5CBB46AB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1F2B41-CF8D-9847-9D07-A849E3E23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ED8FD-4E1A-6540-A750-AF6019E89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E178-519C-CF41-8D5A-4A543B1846EF}" type="datetimeFigureOut">
              <a:rPr lang="en-US" smtClean="0"/>
              <a:t>2/27/18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C516D-FD9C-5E43-BBF6-04609FC16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4B12D-E5A6-9F46-9A80-534C9DB6F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A7FD6-8378-8844-B67E-FC9DC42AD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31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A2E09-2419-8147-BF56-D6622479D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9A756-E560-234C-A19F-692545EDB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6F2A55-2A88-3B4F-ABE4-A08FF1B76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1CF08-CC17-254E-AE91-25545FC6D5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397060-0543-A346-839F-70348ADAE6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9B77D2-09F3-6742-8924-139FCB0B8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E178-519C-CF41-8D5A-4A543B1846EF}" type="datetimeFigureOut">
              <a:rPr lang="en-US" smtClean="0"/>
              <a:t>2/27/18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5F342D-431A-A44A-AEFC-1168E01B5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B6215A-2A55-4647-B263-6FA102DA9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A7FD6-8378-8844-B67E-FC9DC42AD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730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496C4-1C34-024D-BFBC-27C679025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56F2BB-20ED-0243-9BC7-974509ABF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E178-519C-CF41-8D5A-4A543B1846EF}" type="datetimeFigureOut">
              <a:rPr lang="en-US" smtClean="0"/>
              <a:t>2/27/18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39B2CE-8A00-9E4F-B750-A2F83CE12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CA04AD-5E47-D649-809A-632D11377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A7FD6-8378-8844-B67E-FC9DC42AD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E28814-DF2B-9148-8CC1-3B78A245A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E178-519C-CF41-8D5A-4A543B1846EF}" type="datetimeFigureOut">
              <a:rPr lang="en-US" smtClean="0"/>
              <a:t>2/27/18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9C7D27-F617-0B4F-9627-C897E2D4E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8C333-4E15-BD40-88ED-EF2EEE002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A7FD6-8378-8844-B67E-FC9DC42AD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14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8637F-990B-E543-A6BA-5C29FFD8A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EBF58-0048-7C49-83EF-566964322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571E3-2F43-114A-8E25-A317E1998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CAE6A-F450-8448-879E-0F883E05B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E178-519C-CF41-8D5A-4A543B1846EF}" type="datetimeFigureOut">
              <a:rPr lang="en-US" smtClean="0"/>
              <a:t>2/27/18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B509C2-6D95-4740-B89B-EC0EF5E52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4A8A2-6741-0643-9DB7-8DDA8D50A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A7FD6-8378-8844-B67E-FC9DC42AD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07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5AFD1-309B-F648-8DFB-0000B7F40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9EE6D5-7EFA-3142-A648-0E8DA9AB59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9BE42E-DB72-E14C-9B84-2AAE5A35D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41E46-9CF7-1346-B376-A369A35E1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E178-519C-CF41-8D5A-4A543B1846EF}" type="datetimeFigureOut">
              <a:rPr lang="en-US" smtClean="0"/>
              <a:t>2/27/18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B36165-7869-1C45-A8C1-533AB95BB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91C78-F186-CA47-A313-F0660000D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A7FD6-8378-8844-B67E-FC9DC42AD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638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BD4A21-87F3-5E47-874F-E57067F50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A1845-7B1F-044D-9AD7-3077943DA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F620E-F9FA-2B4F-96DF-3FB3276585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9E178-519C-CF41-8D5A-4A543B1846EF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56A33-0F9C-014A-873C-1BCA8B95EB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1B828-CA0F-5948-A16F-C493EC8DF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A7FD6-8378-8844-B67E-FC9DC42AD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445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://map.norsecorp.com/#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4BAAB1-0798-BB4E-BE7E-0D1A25E5B129}"/>
              </a:ext>
            </a:extLst>
          </p:cNvPr>
          <p:cNvSpPr/>
          <p:nvPr/>
        </p:nvSpPr>
        <p:spPr>
          <a:xfrm>
            <a:off x="1" y="1065864"/>
            <a:ext cx="9144000" cy="988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2352F5-2CFD-9B44-9819-9950F5249C5B}"/>
              </a:ext>
            </a:extLst>
          </p:cNvPr>
          <p:cNvSpPr/>
          <p:nvPr/>
        </p:nvSpPr>
        <p:spPr>
          <a:xfrm>
            <a:off x="0" y="-28250"/>
            <a:ext cx="9144000" cy="1122363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7CE902-F307-7E44-BD46-8A5FC311EB93}"/>
              </a:ext>
            </a:extLst>
          </p:cNvPr>
          <p:cNvSpPr txBox="1"/>
          <p:nvPr/>
        </p:nvSpPr>
        <p:spPr>
          <a:xfrm>
            <a:off x="1791478" y="100914"/>
            <a:ext cx="7117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5400" b="1" dirty="0">
                <a:solidFill>
                  <a:schemeClr val="bg1"/>
                </a:solidFill>
              </a:rPr>
              <a:t>Discuss in pairs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E2C21C-0E0A-B946-B002-8646E360E1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16" y="281965"/>
            <a:ext cx="1655028" cy="5292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6C3082D-B3C6-9844-ABAB-201D2686E3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75" y="1455621"/>
            <a:ext cx="3257855" cy="42927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5F7244-87AF-644B-88A5-E245FB871E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221" y="1539024"/>
            <a:ext cx="3111223" cy="4209301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A5CF2BC-CCFD-EC40-AC27-5DFD4D2B1678}"/>
              </a:ext>
            </a:extLst>
          </p:cNvPr>
          <p:cNvSpPr txBox="1">
            <a:spLocks/>
          </p:cNvSpPr>
          <p:nvPr/>
        </p:nvSpPr>
        <p:spPr>
          <a:xfrm>
            <a:off x="420129" y="2298140"/>
            <a:ext cx="8229600" cy="372233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  <a:defRPr/>
            </a:pPr>
            <a:endParaRPr lang="en-GB" dirty="0"/>
          </a:p>
          <a:p>
            <a:pPr marL="0" indent="0" algn="ctr">
              <a:buNone/>
              <a:defRPr/>
            </a:pPr>
            <a:endParaRPr lang="en-GB" b="1" dirty="0">
              <a:cs typeface="Consolas" pitchFamily="49" charset="0"/>
            </a:endParaRPr>
          </a:p>
          <a:p>
            <a:pPr marL="0" indent="0" algn="ctr">
              <a:buNone/>
              <a:defRPr/>
            </a:pPr>
            <a:endParaRPr lang="en-GB" b="1" dirty="0">
              <a:cs typeface="Consolas" pitchFamily="49" charset="0"/>
            </a:endParaRPr>
          </a:p>
          <a:p>
            <a:pPr marL="0" indent="0" algn="ctr">
              <a:buNone/>
              <a:defRPr/>
            </a:pPr>
            <a:r>
              <a:rPr lang="en-GB" b="1" dirty="0">
                <a:cs typeface="Consolas" pitchFamily="49" charset="0"/>
              </a:rPr>
              <a:t>Are these a good idea?</a:t>
            </a:r>
          </a:p>
        </p:txBody>
      </p:sp>
    </p:spTree>
    <p:extLst>
      <p:ext uri="{BB962C8B-B14F-4D97-AF65-F5344CB8AC3E}">
        <p14:creationId xmlns:p14="http://schemas.microsoft.com/office/powerpoint/2010/main" val="1991606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68FF34-C71D-C94D-8908-A714C37D3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324" y="1427335"/>
            <a:ext cx="6477000" cy="48768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07F5398-33B1-D447-BB51-7B858A64AE9B}"/>
              </a:ext>
            </a:extLst>
          </p:cNvPr>
          <p:cNvSpPr/>
          <p:nvPr/>
        </p:nvSpPr>
        <p:spPr>
          <a:xfrm>
            <a:off x="1" y="1065864"/>
            <a:ext cx="9144000" cy="988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5F54F5-2234-D044-9ED7-61210D0B85E0}"/>
              </a:ext>
            </a:extLst>
          </p:cNvPr>
          <p:cNvSpPr/>
          <p:nvPr/>
        </p:nvSpPr>
        <p:spPr>
          <a:xfrm>
            <a:off x="0" y="-28250"/>
            <a:ext cx="9144000" cy="1122363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E8F8B2-0D22-F340-A0C5-E1148C2464C7}"/>
              </a:ext>
            </a:extLst>
          </p:cNvPr>
          <p:cNvSpPr txBox="1"/>
          <p:nvPr/>
        </p:nvSpPr>
        <p:spPr>
          <a:xfrm>
            <a:off x="2226060" y="100914"/>
            <a:ext cx="6683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5400" b="1" dirty="0">
                <a:solidFill>
                  <a:schemeClr val="bg1"/>
                </a:solidFill>
              </a:rPr>
              <a:t>Expectations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06B078-439C-6947-A61F-E9E56F52EBDC}"/>
              </a:ext>
            </a:extLst>
          </p:cNvPr>
          <p:cNvSpPr txBox="1"/>
          <p:nvPr/>
        </p:nvSpPr>
        <p:spPr>
          <a:xfrm>
            <a:off x="2961686" y="3009937"/>
            <a:ext cx="267037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9400"/>
                </a:solidFill>
              </a:rPr>
              <a:t>COMPLETING HOMEWORK WILL PREPARE YOU FOR CLASS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539FA4-8A41-534C-9E1D-B0A6DD3B9F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16" y="281965"/>
            <a:ext cx="1655028" cy="52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028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A8D63C4E-6EFB-F447-B2CD-E7E9D6305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467024"/>
            <a:ext cx="7772400" cy="2955849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GB" sz="9600" dirty="0"/>
              <a:t>Preventing Vulnerabilities</a:t>
            </a:r>
            <a:endParaRPr lang="en-GB" sz="4800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3807ED9F-38E3-A842-A83E-846402551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5616" y="4725144"/>
            <a:ext cx="6656784" cy="985664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rgbClr val="000F2E"/>
                </a:solidFill>
              </a:rPr>
              <a:t>Managing risks and security in Computing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BBE6E6-DC2C-494F-8C32-4256A0F883EA}"/>
              </a:ext>
            </a:extLst>
          </p:cNvPr>
          <p:cNvSpPr/>
          <p:nvPr/>
        </p:nvSpPr>
        <p:spPr>
          <a:xfrm>
            <a:off x="1" y="1065864"/>
            <a:ext cx="9144000" cy="988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521EE0-907E-B640-A632-33281DF0C76E}"/>
              </a:ext>
            </a:extLst>
          </p:cNvPr>
          <p:cNvSpPr/>
          <p:nvPr/>
        </p:nvSpPr>
        <p:spPr>
          <a:xfrm>
            <a:off x="0" y="-28250"/>
            <a:ext cx="9144000" cy="1122363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86856C-54B9-9F4A-B328-C25E740315C8}"/>
              </a:ext>
            </a:extLst>
          </p:cNvPr>
          <p:cNvSpPr txBox="1"/>
          <p:nvPr/>
        </p:nvSpPr>
        <p:spPr>
          <a:xfrm>
            <a:off x="160638" y="100914"/>
            <a:ext cx="8748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5400" b="1" dirty="0">
                <a:solidFill>
                  <a:schemeClr val="bg1"/>
                </a:solidFill>
              </a:rPr>
              <a:t>Year 8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E8AE2A5-89F8-F641-B6F8-1B33A235B5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16" y="281965"/>
            <a:ext cx="1655028" cy="52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330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5BBE6E6-DC2C-494F-8C32-4256A0F883EA}"/>
              </a:ext>
            </a:extLst>
          </p:cNvPr>
          <p:cNvSpPr/>
          <p:nvPr/>
        </p:nvSpPr>
        <p:spPr>
          <a:xfrm>
            <a:off x="1" y="1065864"/>
            <a:ext cx="9144000" cy="988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521EE0-907E-B640-A632-33281DF0C76E}"/>
              </a:ext>
            </a:extLst>
          </p:cNvPr>
          <p:cNvSpPr/>
          <p:nvPr/>
        </p:nvSpPr>
        <p:spPr>
          <a:xfrm>
            <a:off x="0" y="-28250"/>
            <a:ext cx="9144000" cy="1122363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86856C-54B9-9F4A-B328-C25E740315C8}"/>
              </a:ext>
            </a:extLst>
          </p:cNvPr>
          <p:cNvSpPr txBox="1"/>
          <p:nvPr/>
        </p:nvSpPr>
        <p:spPr>
          <a:xfrm>
            <a:off x="160638" y="100914"/>
            <a:ext cx="8748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5400" b="1" dirty="0">
                <a:solidFill>
                  <a:schemeClr val="bg1"/>
                </a:solidFill>
              </a:rPr>
              <a:t>Subject roadmap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E8AE2A5-89F8-F641-B6F8-1B33A235B5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16" y="281965"/>
            <a:ext cx="1655028" cy="5292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C80DA3C-0855-5A43-98DA-8FD856E771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071" y="1223277"/>
            <a:ext cx="9144000" cy="502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163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5BBE6E6-DC2C-494F-8C32-4256A0F883EA}"/>
              </a:ext>
            </a:extLst>
          </p:cNvPr>
          <p:cNvSpPr/>
          <p:nvPr/>
        </p:nvSpPr>
        <p:spPr>
          <a:xfrm>
            <a:off x="1" y="1065864"/>
            <a:ext cx="9144000" cy="988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521EE0-907E-B640-A632-33281DF0C76E}"/>
              </a:ext>
            </a:extLst>
          </p:cNvPr>
          <p:cNvSpPr/>
          <p:nvPr/>
        </p:nvSpPr>
        <p:spPr>
          <a:xfrm>
            <a:off x="0" y="-28250"/>
            <a:ext cx="9144000" cy="1122363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86856C-54B9-9F4A-B328-C25E740315C8}"/>
              </a:ext>
            </a:extLst>
          </p:cNvPr>
          <p:cNvSpPr txBox="1"/>
          <p:nvPr/>
        </p:nvSpPr>
        <p:spPr>
          <a:xfrm>
            <a:off x="160638" y="100914"/>
            <a:ext cx="8748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5400" b="1" dirty="0">
                <a:solidFill>
                  <a:schemeClr val="bg1"/>
                </a:solidFill>
              </a:rPr>
              <a:t>Network monitoring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E8AE2A5-89F8-F641-B6F8-1B33A235B5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16" y="281965"/>
            <a:ext cx="1655028" cy="529224"/>
          </a:xfrm>
          <a:prstGeom prst="rect">
            <a:avLst/>
          </a:prstGeom>
        </p:spPr>
      </p:pic>
      <p:pic>
        <p:nvPicPr>
          <p:cNvPr id="7" name="Picture 6">
            <a:hlinkClick r:id="rId4"/>
            <a:extLst>
              <a:ext uri="{FF2B5EF4-FFF2-40B4-BE49-F238E27FC236}">
                <a16:creationId xmlns:a16="http://schemas.microsoft.com/office/drawing/2014/main" id="{51E41129-49B6-CD4B-B2FF-D8D1EA5AED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6739"/>
            <a:ext cx="9144000" cy="516170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A1461DA-3953-C846-86D1-05E3C6D7B11E}"/>
              </a:ext>
            </a:extLst>
          </p:cNvPr>
          <p:cNvSpPr/>
          <p:nvPr/>
        </p:nvSpPr>
        <p:spPr>
          <a:xfrm>
            <a:off x="0" y="6308443"/>
            <a:ext cx="9144000" cy="5495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70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E4526AA-AB4A-534B-A0AA-DA277A9CF836}"/>
              </a:ext>
            </a:extLst>
          </p:cNvPr>
          <p:cNvSpPr/>
          <p:nvPr/>
        </p:nvSpPr>
        <p:spPr>
          <a:xfrm>
            <a:off x="432486" y="1450998"/>
            <a:ext cx="909837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GB" altLang="en-US" sz="4000" b="1" dirty="0">
                <a:solidFill>
                  <a:sysClr val="windowText" lastClr="000000"/>
                </a:solidFill>
              </a:rPr>
              <a:t>20 Preventing Vulnerabilities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6EB6EA9-2F8D-0749-87FF-A811402BE1AE}"/>
              </a:ext>
            </a:extLst>
          </p:cNvPr>
          <p:cNvSpPr txBox="1">
            <a:spLocks/>
          </p:cNvSpPr>
          <p:nvPr/>
        </p:nvSpPr>
        <p:spPr>
          <a:xfrm>
            <a:off x="420129" y="2577324"/>
            <a:ext cx="8229600" cy="393075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Complete worksheet 20 and research the topics using the website provided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  <a:defRPr/>
            </a:pPr>
            <a:r>
              <a:rPr lang="en-GB" b="1" dirty="0">
                <a:cs typeface="Consolas" pitchFamily="49" charset="0"/>
              </a:rPr>
              <a:t>Location</a:t>
            </a:r>
            <a:r>
              <a:rPr lang="en-GB" dirty="0">
                <a:cs typeface="Consolas" pitchFamily="49" charset="0"/>
              </a:rPr>
              <a:t>: On </a:t>
            </a:r>
            <a:r>
              <a:rPr lang="en-GB" b="1" dirty="0">
                <a:cs typeface="Consolas" pitchFamily="49" charset="0"/>
              </a:rPr>
              <a:t>the Year 8 </a:t>
            </a:r>
            <a:r>
              <a:rPr lang="en-GB" dirty="0">
                <a:cs typeface="Consolas" pitchFamily="49" charset="0"/>
              </a:rPr>
              <a:t>shared drive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8D5A76-8B57-C14C-A6B1-0A6AFFCBCC1A}"/>
              </a:ext>
            </a:extLst>
          </p:cNvPr>
          <p:cNvSpPr/>
          <p:nvPr/>
        </p:nvSpPr>
        <p:spPr>
          <a:xfrm>
            <a:off x="1" y="1065864"/>
            <a:ext cx="9144000" cy="988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036C66-34CC-C844-B3E2-52FD830C3E03}"/>
              </a:ext>
            </a:extLst>
          </p:cNvPr>
          <p:cNvSpPr/>
          <p:nvPr/>
        </p:nvSpPr>
        <p:spPr>
          <a:xfrm>
            <a:off x="0" y="-28250"/>
            <a:ext cx="9144000" cy="1122363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3F610F-FCBC-1543-AAF6-0715F232BFC5}"/>
              </a:ext>
            </a:extLst>
          </p:cNvPr>
          <p:cNvSpPr txBox="1"/>
          <p:nvPr/>
        </p:nvSpPr>
        <p:spPr>
          <a:xfrm>
            <a:off x="1838131" y="100914"/>
            <a:ext cx="7022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5400" b="1" dirty="0">
                <a:solidFill>
                  <a:schemeClr val="bg1"/>
                </a:solidFill>
              </a:rPr>
              <a:t>Activity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A951F52-E929-8C4C-BA62-14FF25E215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16" y="281965"/>
            <a:ext cx="1655028" cy="52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743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6EB6EA9-2F8D-0749-87FF-A811402BE1AE}"/>
              </a:ext>
            </a:extLst>
          </p:cNvPr>
          <p:cNvSpPr txBox="1">
            <a:spLocks/>
          </p:cNvSpPr>
          <p:nvPr/>
        </p:nvSpPr>
        <p:spPr>
          <a:xfrm>
            <a:off x="420129" y="2230807"/>
            <a:ext cx="8229600" cy="393075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 fontAlgn="base"/>
            <a:r>
              <a:rPr lang="en-GB" dirty="0"/>
              <a:t>Complete task      . </a:t>
            </a:r>
          </a:p>
          <a:p>
            <a:pPr marL="457200" lvl="0" indent="-457200" fontAlgn="base"/>
            <a:r>
              <a:rPr lang="en-GB" dirty="0"/>
              <a:t>Write it in your diaries.</a:t>
            </a:r>
          </a:p>
          <a:p>
            <a:pPr marL="0" indent="0">
              <a:buNone/>
              <a:defRPr/>
            </a:pPr>
            <a:endParaRPr lang="en-GB" b="1" dirty="0">
              <a:cs typeface="Consolas" pitchFamily="49" charset="0"/>
            </a:endParaRPr>
          </a:p>
          <a:p>
            <a:pPr marL="0" indent="0">
              <a:buNone/>
              <a:defRPr/>
            </a:pPr>
            <a:endParaRPr lang="en-GB" b="1" dirty="0">
              <a:cs typeface="Consolas" pitchFamily="49" charset="0"/>
            </a:endParaRPr>
          </a:p>
          <a:p>
            <a:pPr marL="0" indent="0">
              <a:buNone/>
              <a:defRPr/>
            </a:pPr>
            <a:endParaRPr lang="en-GB" b="1" dirty="0">
              <a:cs typeface="Consolas" pitchFamily="49" charset="0"/>
            </a:endParaRPr>
          </a:p>
          <a:p>
            <a:pPr marL="0" indent="0">
              <a:buNone/>
              <a:defRPr/>
            </a:pPr>
            <a:endParaRPr lang="en-GB" b="1" dirty="0">
              <a:cs typeface="Consolas" pitchFamily="49" charset="0"/>
            </a:endParaRPr>
          </a:p>
          <a:p>
            <a:pPr marL="0" indent="0">
              <a:buNone/>
              <a:defRPr/>
            </a:pPr>
            <a:r>
              <a:rPr lang="en-GB" b="1" dirty="0">
                <a:cs typeface="Consolas" pitchFamily="49" charset="0"/>
              </a:rPr>
              <a:t>Location </a:t>
            </a:r>
            <a:r>
              <a:rPr lang="en-GB" dirty="0">
                <a:cs typeface="Consolas" pitchFamily="49" charset="0"/>
              </a:rPr>
              <a:t>on </a:t>
            </a:r>
            <a:r>
              <a:rPr lang="en-GB" b="1" dirty="0">
                <a:cs typeface="Consolas" pitchFamily="49" charset="0"/>
              </a:rPr>
              <a:t>Google Classroom</a:t>
            </a:r>
          </a:p>
          <a:p>
            <a:pPr marL="0" lvl="0" indent="0" fontAlgn="base">
              <a:buNone/>
            </a:pPr>
            <a:endParaRPr lang="en-US" dirty="0">
              <a:solidFill>
                <a:srgbClr val="1A70EE"/>
              </a:solidFill>
            </a:endParaRPr>
          </a:p>
          <a:p>
            <a:pPr marL="0" lvl="0" indent="0" fontAlgn="base">
              <a:buNone/>
            </a:pPr>
            <a:endParaRPr lang="en-US" dirty="0"/>
          </a:p>
          <a:p>
            <a:pPr marL="457200" indent="-457200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6CCCCF-731F-0B42-9B32-D92B1A33D38F}"/>
              </a:ext>
            </a:extLst>
          </p:cNvPr>
          <p:cNvSpPr/>
          <p:nvPr/>
        </p:nvSpPr>
        <p:spPr>
          <a:xfrm>
            <a:off x="1" y="1065864"/>
            <a:ext cx="9144000" cy="988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2FD8C1-21CC-3445-8D81-952285E7E7AE}"/>
              </a:ext>
            </a:extLst>
          </p:cNvPr>
          <p:cNvSpPr/>
          <p:nvPr/>
        </p:nvSpPr>
        <p:spPr>
          <a:xfrm>
            <a:off x="0" y="-28250"/>
            <a:ext cx="9144000" cy="1122363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74CE88-ADFF-E748-BC9C-14EF05515A9A}"/>
              </a:ext>
            </a:extLst>
          </p:cNvPr>
          <p:cNvSpPr txBox="1"/>
          <p:nvPr/>
        </p:nvSpPr>
        <p:spPr>
          <a:xfrm>
            <a:off x="1838131" y="100914"/>
            <a:ext cx="7071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5400" b="1" dirty="0">
                <a:solidFill>
                  <a:schemeClr val="bg1"/>
                </a:solidFill>
              </a:rPr>
              <a:t>Homework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B366C8-77CF-C24F-B39B-4FF0CB1E5C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16" y="281965"/>
            <a:ext cx="1655028" cy="52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652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07F5398-33B1-D447-BB51-7B858A64AE9B}"/>
              </a:ext>
            </a:extLst>
          </p:cNvPr>
          <p:cNvSpPr/>
          <p:nvPr/>
        </p:nvSpPr>
        <p:spPr>
          <a:xfrm>
            <a:off x="1" y="1065864"/>
            <a:ext cx="9144000" cy="988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5F54F5-2234-D044-9ED7-61210D0B85E0}"/>
              </a:ext>
            </a:extLst>
          </p:cNvPr>
          <p:cNvSpPr/>
          <p:nvPr/>
        </p:nvSpPr>
        <p:spPr>
          <a:xfrm>
            <a:off x="0" y="-28250"/>
            <a:ext cx="9144000" cy="1122363"/>
          </a:xfrm>
          <a:prstGeom prst="rect">
            <a:avLst/>
          </a:prstGeom>
          <a:solidFill>
            <a:srgbClr val="1A7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E8F8B2-0D22-F340-A0C5-E1148C2464C7}"/>
              </a:ext>
            </a:extLst>
          </p:cNvPr>
          <p:cNvSpPr txBox="1"/>
          <p:nvPr/>
        </p:nvSpPr>
        <p:spPr>
          <a:xfrm>
            <a:off x="160638" y="100914"/>
            <a:ext cx="8748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>
                <a:solidFill>
                  <a:schemeClr val="bg1"/>
                </a:solidFill>
              </a:rPr>
              <a:t>Plenary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4526AA-AB4A-534B-A0AA-DA277A9CF836}"/>
              </a:ext>
            </a:extLst>
          </p:cNvPr>
          <p:cNvSpPr/>
          <p:nvPr/>
        </p:nvSpPr>
        <p:spPr>
          <a:xfrm>
            <a:off x="432486" y="1450998"/>
            <a:ext cx="909837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GB" altLang="en-US" sz="4400" b="1" dirty="0">
                <a:solidFill>
                  <a:sysClr val="windowText" lastClr="000000"/>
                </a:solidFill>
              </a:rPr>
              <a:t>We have seen how to: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6EB6EA9-2F8D-0749-87FF-A811402BE1AE}"/>
              </a:ext>
            </a:extLst>
          </p:cNvPr>
          <p:cNvSpPr txBox="1">
            <a:spLocks/>
          </p:cNvSpPr>
          <p:nvPr/>
        </p:nvSpPr>
        <p:spPr>
          <a:xfrm>
            <a:off x="420129" y="2577324"/>
            <a:ext cx="9110732" cy="393075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 fontAlgn="base"/>
            <a:r>
              <a:rPr lang="en-GB" dirty="0"/>
              <a:t>use data types: </a:t>
            </a:r>
            <a:r>
              <a:rPr lang="en-GB" b="1" dirty="0"/>
              <a:t>integer</a:t>
            </a:r>
            <a:r>
              <a:rPr lang="en-GB" dirty="0"/>
              <a:t>, </a:t>
            </a:r>
            <a:r>
              <a:rPr lang="en-GB" b="1" dirty="0"/>
              <a:t>real</a:t>
            </a:r>
            <a:r>
              <a:rPr lang="en-GB" dirty="0"/>
              <a:t>, </a:t>
            </a:r>
            <a:r>
              <a:rPr lang="en-GB" b="1" dirty="0"/>
              <a:t>Boolean</a:t>
            </a:r>
            <a:r>
              <a:rPr lang="en-GB" dirty="0"/>
              <a:t>, </a:t>
            </a:r>
            <a:r>
              <a:rPr lang="en-GB" b="1" dirty="0"/>
              <a:t>character</a:t>
            </a:r>
            <a:r>
              <a:rPr lang="en-GB" dirty="0"/>
              <a:t> and </a:t>
            </a:r>
            <a:r>
              <a:rPr lang="en-GB" b="1" dirty="0"/>
              <a:t>strings</a:t>
            </a:r>
          </a:p>
          <a:p>
            <a:pPr marL="457200" lvl="0" indent="-457200" fontAlgn="base"/>
            <a:r>
              <a:rPr lang="en-GB" dirty="0"/>
              <a:t>declare and use </a:t>
            </a:r>
            <a:r>
              <a:rPr lang="en-GB" b="1" dirty="0"/>
              <a:t>constants</a:t>
            </a:r>
            <a:r>
              <a:rPr lang="en-GB" dirty="0"/>
              <a:t> and </a:t>
            </a:r>
            <a:r>
              <a:rPr lang="en-GB" b="1" dirty="0"/>
              <a:t>variables</a:t>
            </a:r>
          </a:p>
          <a:p>
            <a:pPr marL="457200" lvl="0" indent="-457200" fontAlgn="base"/>
            <a:r>
              <a:rPr lang="en-GB" dirty="0"/>
              <a:t>use </a:t>
            </a:r>
            <a:r>
              <a:rPr lang="en-GB" b="1" dirty="0"/>
              <a:t>input</a:t>
            </a:r>
            <a:r>
              <a:rPr lang="en-GB" dirty="0"/>
              <a:t>, </a:t>
            </a:r>
            <a:r>
              <a:rPr lang="en-GB" b="1" dirty="0"/>
              <a:t>output</a:t>
            </a:r>
            <a:r>
              <a:rPr lang="en-GB" dirty="0"/>
              <a:t> and </a:t>
            </a:r>
            <a:r>
              <a:rPr lang="en-GB" b="1" dirty="0"/>
              <a:t>assignment</a:t>
            </a:r>
            <a:r>
              <a:rPr lang="en-GB" dirty="0"/>
              <a:t> </a:t>
            </a:r>
            <a:r>
              <a:rPr lang="en-GB" b="1" dirty="0"/>
              <a:t>statements</a:t>
            </a:r>
          </a:p>
          <a:p>
            <a:pPr marL="457200" lvl="0" indent="-457200" fontAlgn="base"/>
            <a:r>
              <a:rPr lang="en-GB" dirty="0"/>
              <a:t>use </a:t>
            </a:r>
            <a:r>
              <a:rPr lang="en-GB" b="1" dirty="0"/>
              <a:t>arithmetic</a:t>
            </a:r>
            <a:r>
              <a:rPr lang="en-GB" dirty="0"/>
              <a:t> </a:t>
            </a:r>
            <a:r>
              <a:rPr lang="en-GB" b="1" dirty="0"/>
              <a:t>operators</a:t>
            </a:r>
            <a:r>
              <a:rPr lang="en-GB" dirty="0"/>
              <a:t> including </a:t>
            </a:r>
            <a:r>
              <a:rPr lang="en-GB" b="1" dirty="0"/>
              <a:t>MOD</a:t>
            </a:r>
            <a:r>
              <a:rPr lang="en-GB" dirty="0"/>
              <a:t> and </a:t>
            </a:r>
            <a:r>
              <a:rPr lang="en-GB" b="1" dirty="0"/>
              <a:t>DIV</a:t>
            </a:r>
            <a:r>
              <a:rPr lang="en-GB" dirty="0"/>
              <a:t> </a:t>
            </a:r>
          </a:p>
          <a:p>
            <a:pPr marL="457200" lvl="0" indent="-457200" fontAlgn="base"/>
            <a:r>
              <a:rPr lang="en-GB" dirty="0"/>
              <a:t>use </a:t>
            </a:r>
            <a:r>
              <a:rPr lang="en-GB" b="1" dirty="0"/>
              <a:t>string</a:t>
            </a:r>
            <a:r>
              <a:rPr lang="en-GB" dirty="0"/>
              <a:t> </a:t>
            </a:r>
            <a:r>
              <a:rPr lang="en-GB" b="1" dirty="0"/>
              <a:t>methods</a:t>
            </a:r>
            <a:r>
              <a:rPr lang="en-GB" dirty="0"/>
              <a:t> and </a:t>
            </a:r>
            <a:r>
              <a:rPr lang="en-GB" b="1" dirty="0"/>
              <a:t>conversion</a:t>
            </a:r>
            <a:r>
              <a:rPr lang="en-GB" dirty="0"/>
              <a:t> </a:t>
            </a:r>
            <a:r>
              <a:rPr lang="en-GB" b="1" dirty="0"/>
              <a:t>functions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F658C8-B11C-5147-93F7-753E6EE64D3B}"/>
              </a:ext>
            </a:extLst>
          </p:cNvPr>
          <p:cNvSpPr/>
          <p:nvPr/>
        </p:nvSpPr>
        <p:spPr>
          <a:xfrm>
            <a:off x="1" y="1065864"/>
            <a:ext cx="9144000" cy="988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759B33-4BE8-BB4F-B267-5FD26F67BF16}"/>
              </a:ext>
            </a:extLst>
          </p:cNvPr>
          <p:cNvSpPr/>
          <p:nvPr/>
        </p:nvSpPr>
        <p:spPr>
          <a:xfrm>
            <a:off x="0" y="-28250"/>
            <a:ext cx="9144000" cy="1122363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DDBD75-746F-084F-B529-2F5857BE363D}"/>
              </a:ext>
            </a:extLst>
          </p:cNvPr>
          <p:cNvSpPr txBox="1"/>
          <p:nvPr/>
        </p:nvSpPr>
        <p:spPr>
          <a:xfrm>
            <a:off x="1838131" y="100914"/>
            <a:ext cx="7071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>
                <a:solidFill>
                  <a:schemeClr val="bg1"/>
                </a:solidFill>
              </a:rPr>
              <a:t>Plenary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9AE39D7-7D40-FA41-8D8A-0C5D56C982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88" y="372536"/>
            <a:ext cx="1360253" cy="43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775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2684</TotalTime>
  <Words>169</Words>
  <Application>Microsoft Macintosh PowerPoint</Application>
  <PresentationFormat>On-screen Show (4:3)</PresentationFormat>
  <Paragraphs>52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Preventing Vulnerabilities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Grant</dc:creator>
  <cp:lastModifiedBy>Ian Grant</cp:lastModifiedBy>
  <cp:revision>103</cp:revision>
  <cp:lastPrinted>2018-02-26T12:04:53Z</cp:lastPrinted>
  <dcterms:created xsi:type="dcterms:W3CDTF">2017-11-06T11:00:38Z</dcterms:created>
  <dcterms:modified xsi:type="dcterms:W3CDTF">2018-02-27T11:21:10Z</dcterms:modified>
</cp:coreProperties>
</file>