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79" r:id="rId3"/>
    <p:sldId id="258" r:id="rId4"/>
    <p:sldId id="257" r:id="rId5"/>
    <p:sldId id="260" r:id="rId6"/>
    <p:sldId id="261" r:id="rId7"/>
    <p:sldId id="262" r:id="rId8"/>
    <p:sldId id="320" r:id="rId9"/>
    <p:sldId id="299" r:id="rId10"/>
    <p:sldId id="283" r:id="rId11"/>
    <p:sldId id="322" r:id="rId12"/>
    <p:sldId id="324" r:id="rId13"/>
    <p:sldId id="294" r:id="rId14"/>
    <p:sldId id="334" r:id="rId15"/>
    <p:sldId id="318" r:id="rId16"/>
    <p:sldId id="319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rter (timed)" id="{1794791F-30B7-7249-815B-A5E0BF79F5E7}">
          <p14:sldIdLst>
            <p14:sldId id="256"/>
          </p14:sldIdLst>
        </p14:section>
        <p14:section name="Expectations and Title" id="{ED1B968F-C087-ED42-8529-8D2058AFA910}">
          <p14:sldIdLst>
            <p14:sldId id="279"/>
            <p14:sldId id="258"/>
          </p14:sldIdLst>
        </p14:section>
        <p14:section name="Learning Objectives" id="{84436718-E682-C04C-98E3-8F12705F951E}">
          <p14:sldIdLst>
            <p14:sldId id="257"/>
            <p14:sldId id="260"/>
            <p14:sldId id="261"/>
            <p14:sldId id="262"/>
          </p14:sldIdLst>
        </p14:section>
        <p14:section name="Depth of Knowledge" id="{5E0859AF-F835-854F-80A0-8D963E1CF2A0}">
          <p14:sldIdLst>
            <p14:sldId id="320"/>
            <p14:sldId id="299"/>
          </p14:sldIdLst>
        </p14:section>
        <p14:section name="Example Code (Build)" id="{A6BA729A-30FA-CA4B-8A28-322155401672}">
          <p14:sldIdLst>
            <p14:sldId id="283"/>
          </p14:sldIdLst>
        </p14:section>
        <p14:section name="Presentation" id="{768A43FF-6646-174E-9800-91F6839F8955}">
          <p14:sldIdLst>
            <p14:sldId id="322"/>
            <p14:sldId id="324"/>
            <p14:sldId id="294"/>
            <p14:sldId id="334"/>
            <p14:sldId id="318"/>
            <p14:sldId id="31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546A"/>
    <a:srgbClr val="FF9400"/>
    <a:srgbClr val="1A70EE"/>
    <a:srgbClr val="008F00"/>
    <a:srgbClr val="D2E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53"/>
    <p:restoredTop sz="86346"/>
  </p:normalViewPr>
  <p:slideViewPr>
    <p:cSldViewPr snapToGrid="0" snapToObjects="1">
      <p:cViewPr varScale="1">
        <p:scale>
          <a:sx n="157" d="100"/>
          <a:sy n="157" d="100"/>
        </p:scale>
        <p:origin x="792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802426-54A0-1B46-A180-AE1058BB3AB7}" type="datetimeFigureOut">
              <a:rPr lang="en-US" smtClean="0"/>
              <a:t>2/26/18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D16B72-1F28-6B43-AF77-08F9B5A91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264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16B72-1F28-6B43-AF77-08F9B5A912D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7936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Highlight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16B72-1F28-6B43-AF77-08F9B5A912D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3081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How was that? Any questions? How do you feel?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16B72-1F28-6B43-AF77-08F9B5A912D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2332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How was that? Any questions? How do you feel?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16B72-1F28-6B43-AF77-08F9B5A912D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719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16B72-1F28-6B43-AF77-08F9B5A912D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1857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16B72-1F28-6B43-AF77-08F9B5A912D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1107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Define 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16B72-1F28-6B43-AF77-08F9B5A912D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677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</a:t>
            </a:r>
            <a:r>
              <a:rPr lang="en-US" dirty="0" err="1"/>
              <a:t>www.youtube.com</a:t>
            </a:r>
            <a:r>
              <a:rPr lang="en-US" dirty="0"/>
              <a:t>/</a:t>
            </a:r>
            <a:r>
              <a:rPr lang="en-US" dirty="0" err="1"/>
              <a:t>watch?v</a:t>
            </a:r>
            <a:r>
              <a:rPr lang="en-US" dirty="0"/>
              <a:t>=9gyO0ZOXQU4&amp;list=PLCiOXwirraUDRk5TlB2ulS3V2-0tB3vcS&amp;index=6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16B72-1F28-6B43-AF77-08F9B5A912D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9229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Can anyone tell me what this code does?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16B72-1F28-6B43-AF77-08F9B5A912D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0795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16B72-1F28-6B43-AF77-08F9B5A912D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8047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Guess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16B72-1F28-6B43-AF77-08F9B5A912D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2367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Quickly demonstrate INTERACTIVE and SCRIPT mode.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16B72-1F28-6B43-AF77-08F9B5A912D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92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477B6-BD94-764E-BF5D-8D5E2972E3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F55A5B-C72A-FE4F-A093-CDB8C509B6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52EA5E-9C65-2F46-82D8-988D03D89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9E178-519C-CF41-8D5A-4A543B1846EF}" type="datetimeFigureOut">
              <a:rPr lang="en-US" smtClean="0"/>
              <a:t>2/26/18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CBE219-BB68-A449-BB54-85D0894CE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F9439-8E0E-A14D-A963-03CB4FF0D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A7FD6-8378-8844-B67E-FC9DC42AD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922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8DEC3-C625-9344-8CAE-7035BC80F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21F9E3-8550-7543-838D-9346B4DF9E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8A1B8E-15B4-5445-9658-CF2B990E3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9E178-519C-CF41-8D5A-4A543B1846EF}" type="datetimeFigureOut">
              <a:rPr lang="en-US" smtClean="0"/>
              <a:t>2/26/18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5CA33C-A143-BA49-8B88-52111FF40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8BB383-BFED-704D-B659-AA728E731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A7FD6-8378-8844-B67E-FC9DC42AD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779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2C3E57-C67F-3547-A336-35535A8556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583914-4350-C64A-8A75-1C25DC97C4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85ABD7-34AA-BA42-B984-DE2375ED5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9E178-519C-CF41-8D5A-4A543B1846EF}" type="datetimeFigureOut">
              <a:rPr lang="en-US" smtClean="0"/>
              <a:t>2/26/18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4C64DA-9E9C-C049-904C-7A2088767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E0070-284F-3141-BA4A-CC0D9E9DB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A7FD6-8378-8844-B67E-FC9DC42AD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372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93DB9-0B95-754E-8CD8-98E081E28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8BA25-BC14-2845-B809-EC496382BA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E2396-AD8D-AD47-B8A8-7B7955188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9E178-519C-CF41-8D5A-4A543B1846EF}" type="datetimeFigureOut">
              <a:rPr lang="en-US" smtClean="0"/>
              <a:t>2/26/18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230AC-B808-5844-BFA6-CF1505FCC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858B2C-9E40-9640-892D-826DF7EAA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A7FD6-8378-8844-B67E-FC9DC42AD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461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70052-9D7B-4C4D-AD5A-2CDEF1662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885A9F-6E54-4E4B-B6F3-19AB2D1225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7AAD20-7E82-4940-B7BC-67678DD42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9E178-519C-CF41-8D5A-4A543B1846EF}" type="datetimeFigureOut">
              <a:rPr lang="en-US" smtClean="0"/>
              <a:t>2/26/18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389EA-0D36-D342-8D4B-DF247BDE8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ACBCB5-0B90-3F4C-9928-2654CFE32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A7FD6-8378-8844-B67E-FC9DC42AD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029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B9B78-5548-504E-A55D-33772D250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B3C80-A7E4-4B44-B572-DF5CBB46AB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1F2B41-CF8D-9847-9D07-A849E3E23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1ED8FD-4E1A-6540-A750-AF6019E89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9E178-519C-CF41-8D5A-4A543B1846EF}" type="datetimeFigureOut">
              <a:rPr lang="en-US" smtClean="0"/>
              <a:t>2/26/18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BC516D-FD9C-5E43-BBF6-04609FC16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F4B12D-E5A6-9F46-9A80-534C9DB6F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A7FD6-8378-8844-B67E-FC9DC42AD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831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A2E09-2419-8147-BF56-D6622479D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F9A756-E560-234C-A19F-692545EDB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6F2A55-2A88-3B4F-ABE4-A08FF1B769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31CF08-CC17-254E-AE91-25545FC6D5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397060-0543-A346-839F-70348ADAE6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9B77D2-09F3-6742-8924-139FCB0B8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9E178-519C-CF41-8D5A-4A543B1846EF}" type="datetimeFigureOut">
              <a:rPr lang="en-US" smtClean="0"/>
              <a:t>2/26/18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5F342D-431A-A44A-AEFC-1168E01B5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B6215A-2A55-4647-B263-6FA102DA9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A7FD6-8378-8844-B67E-FC9DC42AD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730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496C4-1C34-024D-BFBC-27C679025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56F2BB-20ED-0243-9BC7-974509ABF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9E178-519C-CF41-8D5A-4A543B1846EF}" type="datetimeFigureOut">
              <a:rPr lang="en-US" smtClean="0"/>
              <a:t>2/26/18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39B2CE-8A00-9E4F-B750-A2F83CE12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CA04AD-5E47-D649-809A-632D11377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A7FD6-8378-8844-B67E-FC9DC42AD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82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E28814-DF2B-9148-8CC1-3B78A245A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9E178-519C-CF41-8D5A-4A543B1846EF}" type="datetimeFigureOut">
              <a:rPr lang="en-US" smtClean="0"/>
              <a:t>2/26/18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9C7D27-F617-0B4F-9627-C897E2D4E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F8C333-4E15-BD40-88ED-EF2EEE002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A7FD6-8378-8844-B67E-FC9DC42AD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614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8637F-990B-E543-A6BA-5C29FFD8A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EBF58-0048-7C49-83EF-5669643225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1571E3-2F43-114A-8E25-A317E19987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ECAE6A-F450-8448-879E-0F883E05B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9E178-519C-CF41-8D5A-4A543B1846EF}" type="datetimeFigureOut">
              <a:rPr lang="en-US" smtClean="0"/>
              <a:t>2/26/18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B509C2-6D95-4740-B89B-EC0EF5E52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E4A8A2-6741-0643-9DB7-8DDA8D50A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A7FD6-8378-8844-B67E-FC9DC42AD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407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5AFD1-309B-F648-8DFB-0000B7F40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9EE6D5-7EFA-3142-A648-0E8DA9AB59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9BE42E-DB72-E14C-9B84-2AAE5A35D5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C41E46-9CF7-1346-B376-A369A35E1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9E178-519C-CF41-8D5A-4A543B1846EF}" type="datetimeFigureOut">
              <a:rPr lang="en-US" smtClean="0"/>
              <a:t>2/26/18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B36165-7869-1C45-A8C1-533AB95BB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991C78-F186-CA47-A313-F0660000D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A7FD6-8378-8844-B67E-FC9DC42AD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638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BD4A21-87F3-5E47-874F-E57067F50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2A1845-7B1F-044D-9AD7-3077943DAE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CF620E-F9FA-2B4F-96DF-3FB3276585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19E178-519C-CF41-8D5A-4A543B1846EF}" type="datetimeFigureOut">
              <a:rPr lang="en-US" smtClean="0"/>
              <a:t>2/26/18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856A33-0F9C-014A-873C-1BCA8B95EB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1B828-CA0F-5948-A16F-C493EC8DF4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8A7FD6-8378-8844-B67E-FC9DC42AD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445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s://www.youtube.com/watch?v=9gyO0ZOXQU4&amp;list=PLCiOXwirraUDRk5TlB2ulS3V2-0tB3vcS&amp;index=6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A8D63C4E-6EFB-F447-B2CD-E7E9D6305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683422"/>
            <a:ext cx="7772400" cy="147002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GB" sz="8000" dirty="0"/>
              <a:t>Spot the typos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6405ADF9-117C-2B43-A824-B580C50D82E4}"/>
              </a:ext>
            </a:extLst>
          </p:cNvPr>
          <p:cNvSpPr txBox="1">
            <a:spLocks/>
          </p:cNvSpPr>
          <p:nvPr/>
        </p:nvSpPr>
        <p:spPr>
          <a:xfrm>
            <a:off x="685800" y="2748251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8000" dirty="0"/>
              <a:t>15 seconds per slide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EE54ACB-6DBF-7C4A-B302-7B1819E540BA}"/>
              </a:ext>
            </a:extLst>
          </p:cNvPr>
          <p:cNvSpPr txBox="1">
            <a:spLocks/>
          </p:cNvSpPr>
          <p:nvPr/>
        </p:nvSpPr>
        <p:spPr>
          <a:xfrm>
            <a:off x="685800" y="444903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8000" dirty="0"/>
              <a:t>Note the error in your exercise books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05AD931-23ED-D941-87BD-03E92F3E927B}"/>
              </a:ext>
            </a:extLst>
          </p:cNvPr>
          <p:cNvSpPr/>
          <p:nvPr/>
        </p:nvSpPr>
        <p:spPr>
          <a:xfrm>
            <a:off x="1" y="1065864"/>
            <a:ext cx="9144000" cy="988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07B1CE0-6B49-E94E-8CED-0A456889AEF6}"/>
              </a:ext>
            </a:extLst>
          </p:cNvPr>
          <p:cNvSpPr/>
          <p:nvPr/>
        </p:nvSpPr>
        <p:spPr>
          <a:xfrm>
            <a:off x="0" y="-28250"/>
            <a:ext cx="9144000" cy="1122363"/>
          </a:xfrm>
          <a:prstGeom prst="rect">
            <a:avLst/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A11F340-B943-9348-AE6A-252963A2FD5B}"/>
              </a:ext>
            </a:extLst>
          </p:cNvPr>
          <p:cNvSpPr txBox="1"/>
          <p:nvPr/>
        </p:nvSpPr>
        <p:spPr>
          <a:xfrm>
            <a:off x="1838131" y="100914"/>
            <a:ext cx="70710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400" b="1" dirty="0">
                <a:solidFill>
                  <a:schemeClr val="bg1"/>
                </a:solidFill>
              </a:rPr>
              <a:t>Do this now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7871196-6303-DF4D-99C1-5BC4BF5C67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588" y="372536"/>
            <a:ext cx="1360253" cy="434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7268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9C83F52D-98EC-4444-AC47-F10388582E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9874"/>
            <a:ext cx="9144000" cy="560842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89E3835-462D-AF46-BC82-6E1756377584}"/>
              </a:ext>
            </a:extLst>
          </p:cNvPr>
          <p:cNvSpPr/>
          <p:nvPr/>
        </p:nvSpPr>
        <p:spPr>
          <a:xfrm>
            <a:off x="1" y="1065864"/>
            <a:ext cx="9144000" cy="988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262FD79-41BE-8C48-A032-8B56EC877CE4}"/>
              </a:ext>
            </a:extLst>
          </p:cNvPr>
          <p:cNvSpPr/>
          <p:nvPr/>
        </p:nvSpPr>
        <p:spPr>
          <a:xfrm>
            <a:off x="0" y="-28250"/>
            <a:ext cx="9144000" cy="1122363"/>
          </a:xfrm>
          <a:prstGeom prst="rect">
            <a:avLst/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888DBB-3203-764F-BA1B-0DFC9F4248E2}"/>
              </a:ext>
            </a:extLst>
          </p:cNvPr>
          <p:cNvSpPr txBox="1"/>
          <p:nvPr/>
        </p:nvSpPr>
        <p:spPr>
          <a:xfrm>
            <a:off x="1838131" y="100914"/>
            <a:ext cx="70710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400" b="1" dirty="0">
                <a:solidFill>
                  <a:schemeClr val="bg1"/>
                </a:solidFill>
              </a:rPr>
              <a:t>Example Code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10C3CD4-7105-E445-9DF6-C6035246F3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588" y="372536"/>
            <a:ext cx="1360253" cy="434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613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D6EB6EA9-2F8D-0749-87FF-A811402BE1AE}"/>
              </a:ext>
            </a:extLst>
          </p:cNvPr>
          <p:cNvSpPr txBox="1">
            <a:spLocks/>
          </p:cNvSpPr>
          <p:nvPr/>
        </p:nvSpPr>
        <p:spPr>
          <a:xfrm>
            <a:off x="420129" y="1394460"/>
            <a:ext cx="8229600" cy="511362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-GB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Headline Text</a:t>
            </a:r>
            <a:endParaRPr lang="en-US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Round Diagonal Corner Rectangle 7">
            <a:extLst>
              <a:ext uri="{FF2B5EF4-FFF2-40B4-BE49-F238E27FC236}">
                <a16:creationId xmlns:a16="http://schemas.microsoft.com/office/drawing/2014/main" id="{3BEBB527-6432-244C-8F11-B3A9828028DE}"/>
              </a:ext>
            </a:extLst>
          </p:cNvPr>
          <p:cNvSpPr/>
          <p:nvPr/>
        </p:nvSpPr>
        <p:spPr>
          <a:xfrm>
            <a:off x="855785" y="3083169"/>
            <a:ext cx="7608277" cy="3546635"/>
          </a:xfrm>
          <a:prstGeom prst="round2DiagRect">
            <a:avLst/>
          </a:prstGeom>
          <a:solidFill>
            <a:srgbClr val="D2E0FF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40EE80B-A75C-3442-9525-AB87646F87D7}"/>
              </a:ext>
            </a:extLst>
          </p:cNvPr>
          <p:cNvSpPr/>
          <p:nvPr/>
        </p:nvSpPr>
        <p:spPr>
          <a:xfrm>
            <a:off x="1289538" y="3526303"/>
            <a:ext cx="717452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GB" sz="2400" dirty="0"/>
              <a:t>What </a:t>
            </a:r>
            <a:r>
              <a:rPr lang="en-GB" sz="2400" b="1" dirty="0"/>
              <a:t>types</a:t>
            </a:r>
            <a:r>
              <a:rPr lang="en-GB" sz="2400" dirty="0"/>
              <a:t> of variables are shown here:</a:t>
            </a:r>
          </a:p>
          <a:p>
            <a:pPr>
              <a:lnSpc>
                <a:spcPct val="150000"/>
              </a:lnSpc>
            </a:pPr>
            <a:r>
              <a:rPr lang="en-GB" sz="2000" dirty="0">
                <a:latin typeface="Courier" pitchFamily="2"/>
              </a:rPr>
              <a:t>	</a:t>
            </a:r>
            <a:r>
              <a:rPr lang="en-GB" sz="2000" dirty="0" err="1">
                <a:latin typeface="Courier" pitchFamily="2"/>
              </a:rPr>
              <a:t>numberOfStudents</a:t>
            </a:r>
            <a:r>
              <a:rPr lang="en-GB" sz="2000" dirty="0">
                <a:latin typeface="Courier" pitchFamily="2"/>
              </a:rPr>
              <a:t> </a:t>
            </a:r>
            <a:r>
              <a:rPr lang="en-GB" sz="2000" dirty="0">
                <a:solidFill>
                  <a:srgbClr val="797979"/>
                </a:solidFill>
                <a:latin typeface="Courier" pitchFamily="2"/>
              </a:rPr>
              <a:t>=</a:t>
            </a:r>
            <a:r>
              <a:rPr lang="en-GB" sz="2000" dirty="0">
                <a:latin typeface="Courier" pitchFamily="2"/>
              </a:rPr>
              <a:t> </a:t>
            </a:r>
            <a:r>
              <a:rPr lang="en-GB" sz="2000" dirty="0" err="1">
                <a:latin typeface="Courier" pitchFamily="2"/>
              </a:rPr>
              <a:t>numberOfStudents</a:t>
            </a:r>
            <a:r>
              <a:rPr lang="en-GB" sz="2000" dirty="0">
                <a:latin typeface="Courier" pitchFamily="2"/>
              </a:rPr>
              <a:t> </a:t>
            </a:r>
            <a:r>
              <a:rPr lang="en-GB" sz="2000" dirty="0">
                <a:solidFill>
                  <a:srgbClr val="797979"/>
                </a:solidFill>
                <a:latin typeface="Courier" pitchFamily="2"/>
              </a:rPr>
              <a:t>+</a:t>
            </a:r>
            <a:r>
              <a:rPr lang="en-GB" sz="2000" dirty="0">
                <a:latin typeface="Courier" pitchFamily="2"/>
              </a:rPr>
              <a:t> </a:t>
            </a:r>
            <a:r>
              <a:rPr lang="en-GB" sz="2000" dirty="0">
                <a:solidFill>
                  <a:srgbClr val="797979"/>
                </a:solidFill>
                <a:latin typeface="Courier" pitchFamily="2"/>
              </a:rPr>
              <a:t>1</a:t>
            </a:r>
            <a:endParaRPr lang="en-GB" sz="2000" dirty="0">
              <a:latin typeface="Courier" pitchFamily="2"/>
            </a:endParaRPr>
          </a:p>
          <a:p>
            <a:pPr>
              <a:lnSpc>
                <a:spcPct val="150000"/>
              </a:lnSpc>
            </a:pPr>
            <a:r>
              <a:rPr lang="en-GB" sz="2000" dirty="0">
                <a:latin typeface="Courier" pitchFamily="2"/>
              </a:rPr>
              <a:t>	</a:t>
            </a:r>
            <a:r>
              <a:rPr lang="en-GB" sz="2000" dirty="0" err="1">
                <a:latin typeface="Courier" pitchFamily="2"/>
              </a:rPr>
              <a:t>circleArea</a:t>
            </a:r>
            <a:r>
              <a:rPr lang="en-GB" sz="2000" dirty="0">
                <a:latin typeface="Courier" pitchFamily="2"/>
              </a:rPr>
              <a:t> </a:t>
            </a:r>
            <a:r>
              <a:rPr lang="en-GB" sz="2000" dirty="0">
                <a:solidFill>
                  <a:srgbClr val="797979"/>
                </a:solidFill>
                <a:latin typeface="Courier" pitchFamily="2"/>
              </a:rPr>
              <a:t>=</a:t>
            </a:r>
            <a:r>
              <a:rPr lang="en-GB" sz="2000" dirty="0">
                <a:latin typeface="Courier" pitchFamily="2"/>
              </a:rPr>
              <a:t> </a:t>
            </a:r>
            <a:r>
              <a:rPr lang="en-GB" sz="2000" dirty="0">
                <a:solidFill>
                  <a:srgbClr val="797979"/>
                </a:solidFill>
                <a:latin typeface="Courier" pitchFamily="2"/>
              </a:rPr>
              <a:t>3.142</a:t>
            </a:r>
            <a:r>
              <a:rPr lang="en-GB" sz="2000" dirty="0">
                <a:latin typeface="Courier" pitchFamily="2"/>
              </a:rPr>
              <a:t> </a:t>
            </a:r>
            <a:r>
              <a:rPr lang="en-GB" sz="2000" dirty="0">
                <a:solidFill>
                  <a:srgbClr val="797979"/>
                </a:solidFill>
                <a:latin typeface="Courier" pitchFamily="2"/>
              </a:rPr>
              <a:t>*</a:t>
            </a:r>
            <a:r>
              <a:rPr lang="en-GB" sz="2000" dirty="0">
                <a:latin typeface="Courier" pitchFamily="2"/>
              </a:rPr>
              <a:t> radius </a:t>
            </a:r>
            <a:r>
              <a:rPr lang="en-GB" sz="2000" dirty="0">
                <a:solidFill>
                  <a:srgbClr val="797979"/>
                </a:solidFill>
                <a:latin typeface="Courier" pitchFamily="2"/>
              </a:rPr>
              <a:t>*</a:t>
            </a:r>
            <a:r>
              <a:rPr lang="en-GB" sz="2000" dirty="0">
                <a:latin typeface="Courier" pitchFamily="2"/>
              </a:rPr>
              <a:t> radius</a:t>
            </a:r>
          </a:p>
          <a:p>
            <a:pPr>
              <a:lnSpc>
                <a:spcPct val="150000"/>
              </a:lnSpc>
            </a:pPr>
            <a:r>
              <a:rPr lang="en-GB" sz="2000" b="1" dirty="0">
                <a:solidFill>
                  <a:srgbClr val="008F00"/>
                </a:solidFill>
                <a:latin typeface="Courier" pitchFamily="2"/>
              </a:rPr>
              <a:t>	while</a:t>
            </a:r>
            <a:r>
              <a:rPr lang="en-GB" sz="2000" dirty="0">
                <a:latin typeface="Courier" pitchFamily="2"/>
              </a:rPr>
              <a:t> found </a:t>
            </a:r>
            <a:r>
              <a:rPr lang="en-GB" sz="2000" dirty="0">
                <a:solidFill>
                  <a:srgbClr val="797979"/>
                </a:solidFill>
                <a:latin typeface="Courier" pitchFamily="2"/>
              </a:rPr>
              <a:t>==</a:t>
            </a:r>
            <a:r>
              <a:rPr lang="en-GB" sz="2000" dirty="0">
                <a:latin typeface="Courier" pitchFamily="2"/>
              </a:rPr>
              <a:t> </a:t>
            </a:r>
            <a:r>
              <a:rPr lang="en-GB" sz="2000" dirty="0">
                <a:solidFill>
                  <a:srgbClr val="008F00"/>
                </a:solidFill>
                <a:latin typeface="Courier" pitchFamily="2"/>
              </a:rPr>
              <a:t>False</a:t>
            </a:r>
            <a:r>
              <a:rPr lang="en-GB" sz="2000" dirty="0">
                <a:latin typeface="Courier" pitchFamily="2"/>
              </a:rPr>
              <a:t> …</a:t>
            </a:r>
          </a:p>
          <a:p>
            <a:pPr>
              <a:lnSpc>
                <a:spcPct val="150000"/>
              </a:lnSpc>
            </a:pPr>
            <a:r>
              <a:rPr lang="en-GB" sz="2000" dirty="0">
                <a:latin typeface="Courier" pitchFamily="2"/>
              </a:rPr>
              <a:t>	answer </a:t>
            </a:r>
            <a:r>
              <a:rPr lang="en-GB" sz="2000" dirty="0">
                <a:solidFill>
                  <a:srgbClr val="797979"/>
                </a:solidFill>
                <a:latin typeface="Courier" pitchFamily="2"/>
              </a:rPr>
              <a:t>=</a:t>
            </a:r>
            <a:r>
              <a:rPr lang="en-GB" sz="2000" dirty="0">
                <a:latin typeface="Courier" pitchFamily="2"/>
              </a:rPr>
              <a:t> “Y”</a:t>
            </a:r>
          </a:p>
          <a:p>
            <a:pPr>
              <a:lnSpc>
                <a:spcPct val="150000"/>
              </a:lnSpc>
            </a:pPr>
            <a:r>
              <a:rPr lang="en-GB" sz="2000" b="1" dirty="0">
                <a:solidFill>
                  <a:srgbClr val="008F00"/>
                </a:solidFill>
                <a:latin typeface="Courier" pitchFamily="2"/>
              </a:rPr>
              <a:t>	print</a:t>
            </a:r>
            <a:r>
              <a:rPr lang="en-GB" sz="2000" dirty="0">
                <a:latin typeface="Courier" pitchFamily="2"/>
              </a:rPr>
              <a:t> (</a:t>
            </a:r>
            <a:r>
              <a:rPr lang="en-GB" sz="2000" dirty="0" err="1">
                <a:latin typeface="Courier" pitchFamily="2"/>
              </a:rPr>
              <a:t>studentName</a:t>
            </a:r>
            <a:r>
              <a:rPr lang="en-GB" sz="2000" dirty="0">
                <a:latin typeface="Courier" pitchFamily="2"/>
              </a:rPr>
              <a:t>)</a:t>
            </a:r>
          </a:p>
          <a:p>
            <a:pPr>
              <a:defRPr/>
            </a:pPr>
            <a:endParaRPr lang="en-GB" sz="24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1A9A75E-A006-5645-9779-6016B3784F7D}"/>
              </a:ext>
            </a:extLst>
          </p:cNvPr>
          <p:cNvGrpSpPr/>
          <p:nvPr/>
        </p:nvGrpSpPr>
        <p:grpSpPr>
          <a:xfrm>
            <a:off x="1036109" y="3951271"/>
            <a:ext cx="984446" cy="444844"/>
            <a:chOff x="259493" y="649269"/>
            <a:chExt cx="984446" cy="444844"/>
          </a:xfrm>
        </p:grpSpPr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A05D1F1F-300B-0A4D-BA31-91B36A0A8F2B}"/>
                </a:ext>
              </a:extLst>
            </p:cNvPr>
            <p:cNvSpPr/>
            <p:nvPr/>
          </p:nvSpPr>
          <p:spPr>
            <a:xfrm>
              <a:off x="259493" y="649269"/>
              <a:ext cx="984446" cy="444844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28C16D0-2D43-DE46-93CD-C7BA0D6AAE8D}"/>
                </a:ext>
              </a:extLst>
            </p:cNvPr>
            <p:cNvSpPr txBox="1"/>
            <p:nvPr/>
          </p:nvSpPr>
          <p:spPr>
            <a:xfrm>
              <a:off x="339290" y="699382"/>
              <a:ext cx="8497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integer</a:t>
              </a:r>
              <a:endParaRPr lang="en-US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3E101CD-5807-3846-958D-E5618AC1652D}"/>
              </a:ext>
            </a:extLst>
          </p:cNvPr>
          <p:cNvGrpSpPr/>
          <p:nvPr/>
        </p:nvGrpSpPr>
        <p:grpSpPr>
          <a:xfrm>
            <a:off x="291863" y="4436779"/>
            <a:ext cx="1750832" cy="444844"/>
            <a:chOff x="259493" y="649269"/>
            <a:chExt cx="1750832" cy="444844"/>
          </a:xfrm>
        </p:grpSpPr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26B9A61F-98D4-5B45-AAF5-86A77C6021F9}"/>
                </a:ext>
              </a:extLst>
            </p:cNvPr>
            <p:cNvSpPr/>
            <p:nvPr/>
          </p:nvSpPr>
          <p:spPr>
            <a:xfrm>
              <a:off x="259493" y="649269"/>
              <a:ext cx="1750832" cy="444844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026EA65-B126-A643-931E-ED95E523C73F}"/>
                </a:ext>
              </a:extLst>
            </p:cNvPr>
            <p:cNvSpPr txBox="1"/>
            <p:nvPr/>
          </p:nvSpPr>
          <p:spPr>
            <a:xfrm>
              <a:off x="503882" y="699382"/>
              <a:ext cx="13230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Real or float</a:t>
              </a:r>
              <a:endParaRPr lang="en-US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85E4D2F-795D-5443-9BAB-A6F7F69B93A6}"/>
              </a:ext>
            </a:extLst>
          </p:cNvPr>
          <p:cNvGrpSpPr/>
          <p:nvPr/>
        </p:nvGrpSpPr>
        <p:grpSpPr>
          <a:xfrm>
            <a:off x="5411172" y="4856224"/>
            <a:ext cx="1015616" cy="444844"/>
            <a:chOff x="259493" y="649269"/>
            <a:chExt cx="1015616" cy="444844"/>
          </a:xfrm>
        </p:grpSpPr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170D0026-20D5-4A43-84C7-D1199D05DB7F}"/>
                </a:ext>
              </a:extLst>
            </p:cNvPr>
            <p:cNvSpPr/>
            <p:nvPr/>
          </p:nvSpPr>
          <p:spPr>
            <a:xfrm>
              <a:off x="259493" y="649269"/>
              <a:ext cx="984446" cy="444844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E06BD6F-66B4-294D-901B-08E0155BD500}"/>
                </a:ext>
              </a:extLst>
            </p:cNvPr>
            <p:cNvSpPr txBox="1"/>
            <p:nvPr/>
          </p:nvSpPr>
          <p:spPr>
            <a:xfrm>
              <a:off x="321002" y="699382"/>
              <a:ext cx="954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Boolean</a:t>
              </a:r>
              <a:endParaRPr lang="en-US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FE4D220-2843-904A-B1D6-C238E486409A}"/>
              </a:ext>
            </a:extLst>
          </p:cNvPr>
          <p:cNvGrpSpPr/>
          <p:nvPr/>
        </p:nvGrpSpPr>
        <p:grpSpPr>
          <a:xfrm>
            <a:off x="1262021" y="5347255"/>
            <a:ext cx="984446" cy="444844"/>
            <a:chOff x="149765" y="649269"/>
            <a:chExt cx="984446" cy="444844"/>
          </a:xfrm>
        </p:grpSpPr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D9243A66-DB6B-8548-8BD3-A220B0595B25}"/>
                </a:ext>
              </a:extLst>
            </p:cNvPr>
            <p:cNvSpPr/>
            <p:nvPr/>
          </p:nvSpPr>
          <p:spPr>
            <a:xfrm>
              <a:off x="149765" y="649269"/>
              <a:ext cx="984446" cy="444844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23E0B14-7866-0D41-A7F3-2B0D36B2C570}"/>
                </a:ext>
              </a:extLst>
            </p:cNvPr>
            <p:cNvSpPr txBox="1"/>
            <p:nvPr/>
          </p:nvSpPr>
          <p:spPr>
            <a:xfrm>
              <a:off x="321002" y="699382"/>
              <a:ext cx="5950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char</a:t>
              </a:r>
              <a:endParaRPr lang="en-US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1CCEAB4-60DF-9C47-BDAD-108ACC9AE6E7}"/>
              </a:ext>
            </a:extLst>
          </p:cNvPr>
          <p:cNvGrpSpPr/>
          <p:nvPr/>
        </p:nvGrpSpPr>
        <p:grpSpPr>
          <a:xfrm>
            <a:off x="5242348" y="5773811"/>
            <a:ext cx="984446" cy="444844"/>
            <a:chOff x="149765" y="649269"/>
            <a:chExt cx="984446" cy="444844"/>
          </a:xfrm>
        </p:grpSpPr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EC05D4F8-8637-8D44-A763-05B171B55C9E}"/>
                </a:ext>
              </a:extLst>
            </p:cNvPr>
            <p:cNvSpPr/>
            <p:nvPr/>
          </p:nvSpPr>
          <p:spPr>
            <a:xfrm>
              <a:off x="149765" y="649269"/>
              <a:ext cx="984446" cy="444844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CA33EB4-78C2-CD42-A500-FB91B6EEF864}"/>
                </a:ext>
              </a:extLst>
            </p:cNvPr>
            <p:cNvSpPr txBox="1"/>
            <p:nvPr/>
          </p:nvSpPr>
          <p:spPr>
            <a:xfrm>
              <a:off x="284426" y="699382"/>
              <a:ext cx="7126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string</a:t>
              </a:r>
              <a:endParaRPr lang="en-US" dirty="0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5A80170C-B65A-C14C-8C22-6C930E83930F}"/>
              </a:ext>
            </a:extLst>
          </p:cNvPr>
          <p:cNvSpPr/>
          <p:nvPr/>
        </p:nvSpPr>
        <p:spPr>
          <a:xfrm>
            <a:off x="1" y="1065864"/>
            <a:ext cx="9144000" cy="988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A5F7A1F-82F6-474E-A13B-04B4A126191A}"/>
              </a:ext>
            </a:extLst>
          </p:cNvPr>
          <p:cNvSpPr/>
          <p:nvPr/>
        </p:nvSpPr>
        <p:spPr>
          <a:xfrm>
            <a:off x="0" y="-28250"/>
            <a:ext cx="9144000" cy="1122363"/>
          </a:xfrm>
          <a:prstGeom prst="rect">
            <a:avLst/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0D270E3-49C1-824A-B7EA-489F53A1525F}"/>
              </a:ext>
            </a:extLst>
          </p:cNvPr>
          <p:cNvSpPr txBox="1"/>
          <p:nvPr/>
        </p:nvSpPr>
        <p:spPr>
          <a:xfrm>
            <a:off x="1838131" y="100914"/>
            <a:ext cx="70710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400" b="1" dirty="0">
                <a:solidFill>
                  <a:schemeClr val="bg1"/>
                </a:solidFill>
              </a:rPr>
              <a:t>Example Code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3D2FC450-903F-4B43-8571-22FA6748F1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588" y="372536"/>
            <a:ext cx="1360253" cy="434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138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29A7E31-AD72-7B4A-B95F-6533B7DC2A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7156392"/>
              </p:ext>
            </p:extLst>
          </p:nvPr>
        </p:nvGraphicFramePr>
        <p:xfrm>
          <a:off x="420129" y="1633089"/>
          <a:ext cx="8199618" cy="40370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2866">
                  <a:extLst>
                    <a:ext uri="{9D8B030D-6E8A-4147-A177-3AD203B41FA5}">
                      <a16:colId xmlns:a16="http://schemas.microsoft.com/office/drawing/2014/main" val="834408340"/>
                    </a:ext>
                  </a:extLst>
                </a:gridCol>
                <a:gridCol w="2816352">
                  <a:extLst>
                    <a:ext uri="{9D8B030D-6E8A-4147-A177-3AD203B41FA5}">
                      <a16:colId xmlns:a16="http://schemas.microsoft.com/office/drawing/2014/main" val="1550988527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1863840467"/>
                    </a:ext>
                  </a:extLst>
                </a:gridCol>
              </a:tblGrid>
              <a:tr h="567698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Data type</a:t>
                      </a:r>
                      <a:endParaRPr lang="en-US" dirty="0"/>
                    </a:p>
                  </a:txBody>
                  <a:tcPr anchor="ctr"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Type of data</a:t>
                      </a:r>
                      <a:endParaRPr lang="en-US" dirty="0"/>
                    </a:p>
                  </a:txBody>
                  <a:tcPr anchor="ctr"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Typical amount of Memory</a:t>
                      </a:r>
                      <a:endParaRPr lang="en-US" dirty="0"/>
                    </a:p>
                  </a:txBody>
                  <a:tcPr anchor="ctr">
                    <a:solidFill>
                      <a:srgbClr val="4454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3491645"/>
                  </a:ext>
                </a:extLst>
              </a:tr>
              <a:tr h="69386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5602899"/>
                  </a:ext>
                </a:extLst>
              </a:tr>
              <a:tr h="69386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8764034"/>
                  </a:ext>
                </a:extLst>
              </a:tr>
              <a:tr h="69386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3937025"/>
                  </a:ext>
                </a:extLst>
              </a:tr>
              <a:tr h="69386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6917788"/>
                  </a:ext>
                </a:extLst>
              </a:tr>
              <a:tr h="69386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022740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607F5398-33B1-D447-BB51-7B858A64AE9B}"/>
              </a:ext>
            </a:extLst>
          </p:cNvPr>
          <p:cNvSpPr/>
          <p:nvPr/>
        </p:nvSpPr>
        <p:spPr>
          <a:xfrm>
            <a:off x="1" y="1065864"/>
            <a:ext cx="9144000" cy="988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5F54F5-2234-D044-9ED7-61210D0B85E0}"/>
              </a:ext>
            </a:extLst>
          </p:cNvPr>
          <p:cNvSpPr/>
          <p:nvPr/>
        </p:nvSpPr>
        <p:spPr>
          <a:xfrm>
            <a:off x="0" y="-28250"/>
            <a:ext cx="9144000" cy="1122363"/>
          </a:xfrm>
          <a:prstGeom prst="rect">
            <a:avLst/>
          </a:prstGeom>
          <a:solidFill>
            <a:srgbClr val="1A70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E8F8B2-0D22-F340-A0C5-E1148C2464C7}"/>
              </a:ext>
            </a:extLst>
          </p:cNvPr>
          <p:cNvSpPr txBox="1"/>
          <p:nvPr/>
        </p:nvSpPr>
        <p:spPr>
          <a:xfrm>
            <a:off x="160638" y="100914"/>
            <a:ext cx="87485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400" b="1" dirty="0">
                <a:solidFill>
                  <a:schemeClr val="bg1"/>
                </a:solidFill>
              </a:rPr>
              <a:t>Definitions of data types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D6EB6EA9-2F8D-0749-87FF-A811402BE1AE}"/>
              </a:ext>
            </a:extLst>
          </p:cNvPr>
          <p:cNvSpPr txBox="1">
            <a:spLocks/>
          </p:cNvSpPr>
          <p:nvPr/>
        </p:nvSpPr>
        <p:spPr>
          <a:xfrm>
            <a:off x="420129" y="1394460"/>
            <a:ext cx="8229600" cy="511362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ts val="1400"/>
              </a:spcBef>
              <a:buClr>
                <a:schemeClr val="dk1"/>
              </a:buClr>
              <a:buSzPct val="100000"/>
              <a:buNone/>
            </a:pPr>
            <a:endParaRPr lang="en-US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3E101CD-5807-3846-958D-E5618AC1652D}"/>
              </a:ext>
            </a:extLst>
          </p:cNvPr>
          <p:cNvGrpSpPr/>
          <p:nvPr/>
        </p:nvGrpSpPr>
        <p:grpSpPr>
          <a:xfrm>
            <a:off x="632658" y="2969296"/>
            <a:ext cx="1750832" cy="444844"/>
            <a:chOff x="259493" y="649269"/>
            <a:chExt cx="1750832" cy="444844"/>
          </a:xfrm>
        </p:grpSpPr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26B9A61F-98D4-5B45-AAF5-86A77C6021F9}"/>
                </a:ext>
              </a:extLst>
            </p:cNvPr>
            <p:cNvSpPr/>
            <p:nvPr/>
          </p:nvSpPr>
          <p:spPr>
            <a:xfrm>
              <a:off x="259493" y="649269"/>
              <a:ext cx="1750832" cy="444844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026EA65-B126-A643-931E-ED95E523C73F}"/>
                </a:ext>
              </a:extLst>
            </p:cNvPr>
            <p:cNvSpPr txBox="1"/>
            <p:nvPr/>
          </p:nvSpPr>
          <p:spPr>
            <a:xfrm>
              <a:off x="503882" y="699382"/>
              <a:ext cx="13230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Real or float</a:t>
              </a:r>
              <a:endParaRPr lang="en-US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85E4D2F-795D-5443-9BAB-A6F7F69B93A6}"/>
              </a:ext>
            </a:extLst>
          </p:cNvPr>
          <p:cNvGrpSpPr/>
          <p:nvPr/>
        </p:nvGrpSpPr>
        <p:grpSpPr>
          <a:xfrm>
            <a:off x="1046351" y="4369552"/>
            <a:ext cx="1015616" cy="444844"/>
            <a:chOff x="259493" y="649269"/>
            <a:chExt cx="1015616" cy="444844"/>
          </a:xfrm>
        </p:grpSpPr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170D0026-20D5-4A43-84C7-D1199D05DB7F}"/>
                </a:ext>
              </a:extLst>
            </p:cNvPr>
            <p:cNvSpPr/>
            <p:nvPr/>
          </p:nvSpPr>
          <p:spPr>
            <a:xfrm>
              <a:off x="259493" y="649269"/>
              <a:ext cx="984446" cy="444844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E06BD6F-66B4-294D-901B-08E0155BD500}"/>
                </a:ext>
              </a:extLst>
            </p:cNvPr>
            <p:cNvSpPr txBox="1"/>
            <p:nvPr/>
          </p:nvSpPr>
          <p:spPr>
            <a:xfrm>
              <a:off x="321002" y="699382"/>
              <a:ext cx="954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Boolean</a:t>
              </a:r>
              <a:endParaRPr lang="en-US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FE4D220-2843-904A-B1D6-C238E486409A}"/>
              </a:ext>
            </a:extLst>
          </p:cNvPr>
          <p:cNvGrpSpPr/>
          <p:nvPr/>
        </p:nvGrpSpPr>
        <p:grpSpPr>
          <a:xfrm>
            <a:off x="1046351" y="3692011"/>
            <a:ext cx="984446" cy="444844"/>
            <a:chOff x="149765" y="649269"/>
            <a:chExt cx="984446" cy="444844"/>
          </a:xfrm>
        </p:grpSpPr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D9243A66-DB6B-8548-8BD3-A220B0595B25}"/>
                </a:ext>
              </a:extLst>
            </p:cNvPr>
            <p:cNvSpPr/>
            <p:nvPr/>
          </p:nvSpPr>
          <p:spPr>
            <a:xfrm>
              <a:off x="149765" y="649269"/>
              <a:ext cx="984446" cy="444844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23E0B14-7866-0D41-A7F3-2B0D36B2C570}"/>
                </a:ext>
              </a:extLst>
            </p:cNvPr>
            <p:cNvSpPr txBox="1"/>
            <p:nvPr/>
          </p:nvSpPr>
          <p:spPr>
            <a:xfrm>
              <a:off x="321002" y="699382"/>
              <a:ext cx="5950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char</a:t>
              </a:r>
              <a:endParaRPr lang="en-US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1CCEAB4-60DF-9C47-BDAD-108ACC9AE6E7}"/>
              </a:ext>
            </a:extLst>
          </p:cNvPr>
          <p:cNvGrpSpPr/>
          <p:nvPr/>
        </p:nvGrpSpPr>
        <p:grpSpPr>
          <a:xfrm>
            <a:off x="1015851" y="5100143"/>
            <a:ext cx="984446" cy="444844"/>
            <a:chOff x="149765" y="649269"/>
            <a:chExt cx="984446" cy="444844"/>
          </a:xfrm>
        </p:grpSpPr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EC05D4F8-8637-8D44-A763-05B171B55C9E}"/>
                </a:ext>
              </a:extLst>
            </p:cNvPr>
            <p:cNvSpPr/>
            <p:nvPr/>
          </p:nvSpPr>
          <p:spPr>
            <a:xfrm>
              <a:off x="149765" y="649269"/>
              <a:ext cx="984446" cy="444844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CA33EB4-78C2-CD42-A500-FB91B6EEF864}"/>
                </a:ext>
              </a:extLst>
            </p:cNvPr>
            <p:cNvSpPr txBox="1"/>
            <p:nvPr/>
          </p:nvSpPr>
          <p:spPr>
            <a:xfrm>
              <a:off x="284426" y="699382"/>
              <a:ext cx="7126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string</a:t>
              </a:r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1A9A75E-A006-5645-9779-6016B3784F7D}"/>
              </a:ext>
            </a:extLst>
          </p:cNvPr>
          <p:cNvGrpSpPr/>
          <p:nvPr/>
        </p:nvGrpSpPr>
        <p:grpSpPr>
          <a:xfrm>
            <a:off x="1003385" y="2291755"/>
            <a:ext cx="984446" cy="444844"/>
            <a:chOff x="259493" y="649269"/>
            <a:chExt cx="984446" cy="444844"/>
          </a:xfrm>
        </p:grpSpPr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A05D1F1F-300B-0A4D-BA31-91B36A0A8F2B}"/>
                </a:ext>
              </a:extLst>
            </p:cNvPr>
            <p:cNvSpPr/>
            <p:nvPr/>
          </p:nvSpPr>
          <p:spPr>
            <a:xfrm>
              <a:off x="259493" y="649269"/>
              <a:ext cx="984446" cy="444844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28C16D0-2D43-DE46-93CD-C7BA0D6AAE8D}"/>
                </a:ext>
              </a:extLst>
            </p:cNvPr>
            <p:cNvSpPr txBox="1"/>
            <p:nvPr/>
          </p:nvSpPr>
          <p:spPr>
            <a:xfrm>
              <a:off x="339290" y="699382"/>
              <a:ext cx="8497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integer</a:t>
              </a:r>
              <a:endParaRPr lang="en-US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6B0071B-3F08-384F-AE63-5D137CAE293C}"/>
              </a:ext>
            </a:extLst>
          </p:cNvPr>
          <p:cNvSpPr txBox="1"/>
          <p:nvPr/>
        </p:nvSpPr>
        <p:spPr>
          <a:xfrm>
            <a:off x="2743469" y="2321298"/>
            <a:ext cx="2651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 whole number: 1, 0, -2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E81A27E-B7AB-D04D-B1BF-934944379514}"/>
              </a:ext>
            </a:extLst>
          </p:cNvPr>
          <p:cNvSpPr txBox="1"/>
          <p:nvPr/>
        </p:nvSpPr>
        <p:spPr>
          <a:xfrm>
            <a:off x="2743469" y="2906514"/>
            <a:ext cx="2651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 number with a decimal point: 1.5, 0.0, -68.4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387D4E7-A512-8F45-9210-1510148A0432}"/>
              </a:ext>
            </a:extLst>
          </p:cNvPr>
          <p:cNvSpPr txBox="1"/>
          <p:nvPr/>
        </p:nvSpPr>
        <p:spPr>
          <a:xfrm>
            <a:off x="2725181" y="3601458"/>
            <a:ext cx="2651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 single ASCII character: A, b, 3, ! Or [space]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0257F3E-D990-C94A-A0D6-30010C93ACB0}"/>
              </a:ext>
            </a:extLst>
          </p:cNvPr>
          <p:cNvSpPr txBox="1"/>
          <p:nvPr/>
        </p:nvSpPr>
        <p:spPr>
          <a:xfrm>
            <a:off x="2743469" y="4442706"/>
            <a:ext cx="2651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True or False; 1 or zero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8E1ABF3-9454-204B-8376-E05C66588928}"/>
              </a:ext>
            </a:extLst>
          </p:cNvPr>
          <p:cNvSpPr txBox="1"/>
          <p:nvPr/>
        </p:nvSpPr>
        <p:spPr>
          <a:xfrm>
            <a:off x="2743469" y="5119362"/>
            <a:ext cx="2651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Zero or more characters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91F4585-A242-CB4B-8B77-1A1BCE64D46C}"/>
              </a:ext>
            </a:extLst>
          </p:cNvPr>
          <p:cNvSpPr txBox="1"/>
          <p:nvPr/>
        </p:nvSpPr>
        <p:spPr>
          <a:xfrm>
            <a:off x="5706125" y="2321298"/>
            <a:ext cx="2651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 bytes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F81F5C5-DCB3-0243-BFE9-118C23650CA0}"/>
              </a:ext>
            </a:extLst>
          </p:cNvPr>
          <p:cNvSpPr txBox="1"/>
          <p:nvPr/>
        </p:nvSpPr>
        <p:spPr>
          <a:xfrm>
            <a:off x="5706125" y="3034530"/>
            <a:ext cx="2651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4 bytes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0DA914C-6596-8641-AE13-1696F2A9D4F5}"/>
              </a:ext>
            </a:extLst>
          </p:cNvPr>
          <p:cNvSpPr txBox="1"/>
          <p:nvPr/>
        </p:nvSpPr>
        <p:spPr>
          <a:xfrm>
            <a:off x="5687837" y="3729474"/>
            <a:ext cx="2651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 byte</a:t>
            </a:r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6547856-1B19-E146-A858-A1FCB938FC9D}"/>
              </a:ext>
            </a:extLst>
          </p:cNvPr>
          <p:cNvSpPr txBox="1"/>
          <p:nvPr/>
        </p:nvSpPr>
        <p:spPr>
          <a:xfrm>
            <a:off x="5706125" y="4442706"/>
            <a:ext cx="2913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 bit; but commonly 1 byte</a:t>
            </a:r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3A5D530-6D59-1F43-A2D4-734B1335AB6E}"/>
              </a:ext>
            </a:extLst>
          </p:cNvPr>
          <p:cNvSpPr txBox="1"/>
          <p:nvPr/>
        </p:nvSpPr>
        <p:spPr>
          <a:xfrm>
            <a:off x="5706125" y="5119362"/>
            <a:ext cx="2943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 byte per character in string</a:t>
            </a:r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D3FD4EE-3650-B143-AA84-51BFBCD9FE46}"/>
              </a:ext>
            </a:extLst>
          </p:cNvPr>
          <p:cNvSpPr/>
          <p:nvPr/>
        </p:nvSpPr>
        <p:spPr>
          <a:xfrm>
            <a:off x="1" y="1065864"/>
            <a:ext cx="9144000" cy="988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F5A80B2-A612-7143-8C16-1B53C78408D9}"/>
              </a:ext>
            </a:extLst>
          </p:cNvPr>
          <p:cNvSpPr/>
          <p:nvPr/>
        </p:nvSpPr>
        <p:spPr>
          <a:xfrm>
            <a:off x="0" y="-28250"/>
            <a:ext cx="9144000" cy="1122363"/>
          </a:xfrm>
          <a:prstGeom prst="rect">
            <a:avLst/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7CF56E5-DD0C-154D-B3D4-9E5DCB49EA7B}"/>
              </a:ext>
            </a:extLst>
          </p:cNvPr>
          <p:cNvSpPr txBox="1"/>
          <p:nvPr/>
        </p:nvSpPr>
        <p:spPr>
          <a:xfrm>
            <a:off x="1838131" y="100914"/>
            <a:ext cx="70710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400" b="1" dirty="0">
                <a:solidFill>
                  <a:schemeClr val="bg1"/>
                </a:solidFill>
              </a:rPr>
              <a:t>Table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F240EEFE-3ACD-504B-9CD1-4791538EBF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588" y="372536"/>
            <a:ext cx="1360253" cy="434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095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E4526AA-AB4A-534B-A0AA-DA277A9CF836}"/>
              </a:ext>
            </a:extLst>
          </p:cNvPr>
          <p:cNvSpPr/>
          <p:nvPr/>
        </p:nvSpPr>
        <p:spPr>
          <a:xfrm>
            <a:off x="432486" y="1450998"/>
            <a:ext cx="909837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GB" altLang="en-US" sz="4400" b="1" dirty="0">
                <a:solidFill>
                  <a:sysClr val="windowText" lastClr="000000"/>
                </a:solidFill>
              </a:rPr>
              <a:t>Python’s Development Environment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D6EB6EA9-2F8D-0749-87FF-A811402BE1AE}"/>
              </a:ext>
            </a:extLst>
          </p:cNvPr>
          <p:cNvSpPr txBox="1">
            <a:spLocks/>
          </p:cNvSpPr>
          <p:nvPr/>
        </p:nvSpPr>
        <p:spPr>
          <a:xfrm>
            <a:off x="420129" y="2342160"/>
            <a:ext cx="8229600" cy="416592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en-US" dirty="0"/>
              <a:t>As well as variable, you can define constants in a program</a:t>
            </a:r>
          </a:p>
          <a:p>
            <a:pPr marL="457200" lvl="1" indent="0">
              <a:buNone/>
            </a:pPr>
            <a:r>
              <a:rPr lang="en-GB" dirty="0">
                <a:solidFill>
                  <a:srgbClr val="000000"/>
                </a:solidFill>
                <a:latin typeface="Courier" pitchFamily="2"/>
              </a:rPr>
              <a:t>		PI </a:t>
            </a:r>
            <a:r>
              <a:rPr lang="en-GB" dirty="0">
                <a:solidFill>
                  <a:srgbClr val="797979"/>
                </a:solidFill>
                <a:latin typeface="Courier" pitchFamily="2"/>
              </a:rPr>
              <a:t>=</a:t>
            </a:r>
            <a:r>
              <a:rPr lang="en-GB" dirty="0">
                <a:solidFill>
                  <a:srgbClr val="000000"/>
                </a:solidFill>
                <a:latin typeface="Courier" pitchFamily="2"/>
              </a:rPr>
              <a:t> </a:t>
            </a:r>
            <a:r>
              <a:rPr lang="en-GB" dirty="0">
                <a:solidFill>
                  <a:srgbClr val="797979"/>
                </a:solidFill>
                <a:latin typeface="Courier" pitchFamily="2"/>
              </a:rPr>
              <a:t>3.14157926535</a:t>
            </a:r>
          </a:p>
          <a:p>
            <a:pPr marL="457200" lvl="1" indent="0">
              <a:buNone/>
            </a:pPr>
            <a:r>
              <a:rPr lang="en-GB" dirty="0">
                <a:solidFill>
                  <a:srgbClr val="797979"/>
                </a:solidFill>
                <a:latin typeface="Courier" pitchFamily="2"/>
              </a:rPr>
              <a:t>		</a:t>
            </a:r>
            <a:r>
              <a:rPr lang="en-GB" dirty="0">
                <a:latin typeface="Courier" pitchFamily="2"/>
              </a:rPr>
              <a:t>MONTHLYTARIFF </a:t>
            </a:r>
            <a:r>
              <a:rPr lang="en-GB" dirty="0">
                <a:solidFill>
                  <a:srgbClr val="797979"/>
                </a:solidFill>
                <a:latin typeface="Courier" pitchFamily="2"/>
              </a:rPr>
              <a:t>=</a:t>
            </a:r>
            <a:r>
              <a:rPr lang="en-GB" dirty="0">
                <a:latin typeface="Courier" pitchFamily="2"/>
              </a:rPr>
              <a:t> </a:t>
            </a:r>
            <a:r>
              <a:rPr lang="en-GB" dirty="0">
                <a:solidFill>
                  <a:srgbClr val="797979"/>
                </a:solidFill>
                <a:latin typeface="Courier" pitchFamily="2"/>
              </a:rPr>
              <a:t>15.60</a:t>
            </a:r>
            <a:endParaRPr lang="en-GB" altLang="en-US" dirty="0"/>
          </a:p>
          <a:p>
            <a:r>
              <a:rPr lang="en-GB" altLang="en-US" dirty="0"/>
              <a:t>Constants are typically shown in uppercase</a:t>
            </a:r>
          </a:p>
          <a:p>
            <a:r>
              <a:rPr lang="en-GB" altLang="en-US" dirty="0"/>
              <a:t>Why declare a constant instead of a variable? </a:t>
            </a:r>
          </a:p>
          <a:p>
            <a:r>
              <a:rPr lang="en-GB" altLang="en-US" dirty="0"/>
              <a:t>Can a constant ever change its value?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ECC138-E4F6-8C40-95EB-3F14BC3CC86E}"/>
              </a:ext>
            </a:extLst>
          </p:cNvPr>
          <p:cNvSpPr/>
          <p:nvPr/>
        </p:nvSpPr>
        <p:spPr>
          <a:xfrm>
            <a:off x="1" y="1065864"/>
            <a:ext cx="9144000" cy="988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974705-3793-364E-858D-6EC17F1D1EF5}"/>
              </a:ext>
            </a:extLst>
          </p:cNvPr>
          <p:cNvSpPr/>
          <p:nvPr/>
        </p:nvSpPr>
        <p:spPr>
          <a:xfrm>
            <a:off x="0" y="-28250"/>
            <a:ext cx="9144000" cy="1122363"/>
          </a:xfrm>
          <a:prstGeom prst="rect">
            <a:avLst/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11C1D6-5139-4C41-9C27-6CCAD1EC4AD7}"/>
              </a:ext>
            </a:extLst>
          </p:cNvPr>
          <p:cNvSpPr txBox="1"/>
          <p:nvPr/>
        </p:nvSpPr>
        <p:spPr>
          <a:xfrm>
            <a:off x="1838131" y="100914"/>
            <a:ext cx="70710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400" b="1" dirty="0">
                <a:solidFill>
                  <a:schemeClr val="bg1"/>
                </a:solidFill>
              </a:rPr>
              <a:t>Summary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7AB19E3-6DD9-8144-8C11-B77397C637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588" y="372536"/>
            <a:ext cx="1360253" cy="434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7782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E4526AA-AB4A-534B-A0AA-DA277A9CF836}"/>
              </a:ext>
            </a:extLst>
          </p:cNvPr>
          <p:cNvSpPr/>
          <p:nvPr/>
        </p:nvSpPr>
        <p:spPr>
          <a:xfrm>
            <a:off x="432486" y="1450998"/>
            <a:ext cx="909837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GB" altLang="en-US" sz="4400" b="1" dirty="0">
                <a:solidFill>
                  <a:sysClr val="windowText" lastClr="000000"/>
                </a:solidFill>
              </a:rPr>
              <a:t>Independent Activities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D6EB6EA9-2F8D-0749-87FF-A811402BE1AE}"/>
              </a:ext>
            </a:extLst>
          </p:cNvPr>
          <p:cNvSpPr txBox="1">
            <a:spLocks/>
          </p:cNvSpPr>
          <p:nvPr/>
        </p:nvSpPr>
        <p:spPr>
          <a:xfrm>
            <a:off x="420129" y="2577324"/>
            <a:ext cx="8229600" cy="393075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 dirty="0">
                <a:cs typeface="Consolas" pitchFamily="49" charset="0"/>
              </a:rPr>
              <a:t>Continue with Worksheet 3 -  </a:t>
            </a:r>
          </a:p>
          <a:p>
            <a:pPr>
              <a:defRPr/>
            </a:pPr>
            <a:r>
              <a:rPr lang="en-GB" dirty="0">
                <a:cs typeface="Consolas" pitchFamily="49" charset="0"/>
              </a:rPr>
              <a:t>Complete Task 1, 2 and 3</a:t>
            </a:r>
          </a:p>
          <a:p>
            <a:pPr>
              <a:defRPr/>
            </a:pPr>
            <a:r>
              <a:rPr lang="en-GB" dirty="0">
                <a:cs typeface="Consolas" pitchFamily="49" charset="0"/>
              </a:rPr>
              <a:t>Complete what's left task 4 and Task 5 for homework</a:t>
            </a:r>
            <a:endParaRPr lang="en-GB" b="1" dirty="0">
              <a:cs typeface="Consolas" pitchFamily="49" charset="0"/>
            </a:endParaRPr>
          </a:p>
          <a:p>
            <a:pPr marL="0" indent="0">
              <a:buNone/>
              <a:defRPr/>
            </a:pPr>
            <a:r>
              <a:rPr lang="en-GB" b="1" dirty="0">
                <a:cs typeface="Consolas" pitchFamily="49" charset="0"/>
              </a:rPr>
              <a:t>Location</a:t>
            </a:r>
            <a:r>
              <a:rPr lang="en-GB" dirty="0">
                <a:cs typeface="Consolas" pitchFamily="49" charset="0"/>
              </a:rPr>
              <a:t>: On </a:t>
            </a:r>
            <a:r>
              <a:rPr lang="en-GB" b="1" dirty="0" err="1">
                <a:cs typeface="Consolas" pitchFamily="49" charset="0"/>
              </a:rPr>
              <a:t>StudentShare</a:t>
            </a:r>
            <a:r>
              <a:rPr lang="en-GB" b="1" dirty="0">
                <a:cs typeface="Consolas" pitchFamily="49" charset="0"/>
              </a:rPr>
              <a:t>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8D5A76-8B57-C14C-A6B1-0A6AFFCBCC1A}"/>
              </a:ext>
            </a:extLst>
          </p:cNvPr>
          <p:cNvSpPr/>
          <p:nvPr/>
        </p:nvSpPr>
        <p:spPr>
          <a:xfrm>
            <a:off x="1" y="1065864"/>
            <a:ext cx="9144000" cy="988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8036C66-34CC-C844-B3E2-52FD830C3E03}"/>
              </a:ext>
            </a:extLst>
          </p:cNvPr>
          <p:cNvSpPr/>
          <p:nvPr/>
        </p:nvSpPr>
        <p:spPr>
          <a:xfrm>
            <a:off x="0" y="-28250"/>
            <a:ext cx="9144000" cy="1122363"/>
          </a:xfrm>
          <a:prstGeom prst="rect">
            <a:avLst/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3F610F-FCBC-1543-AAF6-0715F232BFC5}"/>
              </a:ext>
            </a:extLst>
          </p:cNvPr>
          <p:cNvSpPr txBox="1"/>
          <p:nvPr/>
        </p:nvSpPr>
        <p:spPr>
          <a:xfrm>
            <a:off x="1838131" y="100914"/>
            <a:ext cx="61278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5400" b="1" dirty="0">
                <a:solidFill>
                  <a:schemeClr val="bg1"/>
                </a:solidFill>
              </a:rPr>
              <a:t>Tasks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3322CA3-7026-DA40-8F53-6177802BEC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588" y="372536"/>
            <a:ext cx="1360253" cy="4349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277AC91-D175-D04A-B9D9-111E5D7BFE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0027" y="117961"/>
            <a:ext cx="829940" cy="829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6878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07F5398-33B1-D447-BB51-7B858A64AE9B}"/>
              </a:ext>
            </a:extLst>
          </p:cNvPr>
          <p:cNvSpPr/>
          <p:nvPr/>
        </p:nvSpPr>
        <p:spPr>
          <a:xfrm>
            <a:off x="1" y="1065864"/>
            <a:ext cx="9144000" cy="988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5F54F5-2234-D044-9ED7-61210D0B85E0}"/>
              </a:ext>
            </a:extLst>
          </p:cNvPr>
          <p:cNvSpPr/>
          <p:nvPr/>
        </p:nvSpPr>
        <p:spPr>
          <a:xfrm>
            <a:off x="0" y="-28250"/>
            <a:ext cx="9144000" cy="1122363"/>
          </a:xfrm>
          <a:prstGeom prst="rect">
            <a:avLst/>
          </a:prstGeom>
          <a:solidFill>
            <a:srgbClr val="1A70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E8F8B2-0D22-F340-A0C5-E1148C2464C7}"/>
              </a:ext>
            </a:extLst>
          </p:cNvPr>
          <p:cNvSpPr txBox="1"/>
          <p:nvPr/>
        </p:nvSpPr>
        <p:spPr>
          <a:xfrm>
            <a:off x="160638" y="100914"/>
            <a:ext cx="87485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400" b="1" dirty="0">
                <a:solidFill>
                  <a:schemeClr val="bg1"/>
                </a:solidFill>
              </a:rPr>
              <a:t>Plenary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E4526AA-AB4A-534B-A0AA-DA277A9CF836}"/>
              </a:ext>
            </a:extLst>
          </p:cNvPr>
          <p:cNvSpPr/>
          <p:nvPr/>
        </p:nvSpPr>
        <p:spPr>
          <a:xfrm>
            <a:off x="432486" y="1450998"/>
            <a:ext cx="909837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GB" altLang="en-US" sz="4400" b="1" dirty="0">
                <a:solidFill>
                  <a:sysClr val="windowText" lastClr="000000"/>
                </a:solidFill>
              </a:rPr>
              <a:t>We have seen how to: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D6EB6EA9-2F8D-0749-87FF-A811402BE1AE}"/>
              </a:ext>
            </a:extLst>
          </p:cNvPr>
          <p:cNvSpPr txBox="1">
            <a:spLocks/>
          </p:cNvSpPr>
          <p:nvPr/>
        </p:nvSpPr>
        <p:spPr>
          <a:xfrm>
            <a:off x="420129" y="2577324"/>
            <a:ext cx="9110732" cy="393075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0" indent="-457200" fontAlgn="base"/>
            <a:r>
              <a:rPr lang="en-GB" dirty="0"/>
              <a:t>use data types: </a:t>
            </a:r>
            <a:r>
              <a:rPr lang="en-GB" b="1" dirty="0"/>
              <a:t>integer</a:t>
            </a:r>
            <a:r>
              <a:rPr lang="en-GB" dirty="0"/>
              <a:t>, </a:t>
            </a:r>
            <a:r>
              <a:rPr lang="en-GB" b="1" dirty="0"/>
              <a:t>real</a:t>
            </a:r>
            <a:r>
              <a:rPr lang="en-GB" dirty="0"/>
              <a:t>, </a:t>
            </a:r>
            <a:r>
              <a:rPr lang="en-GB" b="1" dirty="0"/>
              <a:t>Boolean</a:t>
            </a:r>
            <a:r>
              <a:rPr lang="en-GB" dirty="0"/>
              <a:t>, </a:t>
            </a:r>
            <a:r>
              <a:rPr lang="en-GB" b="1" dirty="0"/>
              <a:t>character</a:t>
            </a:r>
            <a:r>
              <a:rPr lang="en-GB" dirty="0"/>
              <a:t> and </a:t>
            </a:r>
            <a:r>
              <a:rPr lang="en-GB" b="1" dirty="0"/>
              <a:t>strings</a:t>
            </a:r>
          </a:p>
          <a:p>
            <a:pPr marL="457200" lvl="0" indent="-457200" fontAlgn="base"/>
            <a:r>
              <a:rPr lang="en-GB" dirty="0"/>
              <a:t>declare and use </a:t>
            </a:r>
            <a:r>
              <a:rPr lang="en-GB" b="1" dirty="0"/>
              <a:t>constants</a:t>
            </a:r>
            <a:r>
              <a:rPr lang="en-GB" dirty="0"/>
              <a:t> and </a:t>
            </a:r>
            <a:r>
              <a:rPr lang="en-GB" b="1" dirty="0"/>
              <a:t>variables</a:t>
            </a:r>
          </a:p>
          <a:p>
            <a:pPr marL="457200" lvl="0" indent="-457200" fontAlgn="base"/>
            <a:r>
              <a:rPr lang="en-GB" dirty="0"/>
              <a:t>use </a:t>
            </a:r>
            <a:r>
              <a:rPr lang="en-GB" b="1" dirty="0"/>
              <a:t>input</a:t>
            </a:r>
            <a:r>
              <a:rPr lang="en-GB" dirty="0"/>
              <a:t>, </a:t>
            </a:r>
            <a:r>
              <a:rPr lang="en-GB" b="1" dirty="0"/>
              <a:t>output</a:t>
            </a:r>
            <a:r>
              <a:rPr lang="en-GB" dirty="0"/>
              <a:t> and </a:t>
            </a:r>
            <a:r>
              <a:rPr lang="en-GB" b="1" dirty="0"/>
              <a:t>assignment</a:t>
            </a:r>
            <a:r>
              <a:rPr lang="en-GB" dirty="0"/>
              <a:t> </a:t>
            </a:r>
            <a:r>
              <a:rPr lang="en-GB" b="1" dirty="0"/>
              <a:t>statements</a:t>
            </a:r>
          </a:p>
          <a:p>
            <a:pPr marL="457200" lvl="0" indent="-457200" fontAlgn="base"/>
            <a:r>
              <a:rPr lang="en-GB" dirty="0"/>
              <a:t>use </a:t>
            </a:r>
            <a:r>
              <a:rPr lang="en-GB" b="1" dirty="0"/>
              <a:t>arithmetic</a:t>
            </a:r>
            <a:r>
              <a:rPr lang="en-GB" dirty="0"/>
              <a:t> </a:t>
            </a:r>
            <a:r>
              <a:rPr lang="en-GB" b="1" dirty="0"/>
              <a:t>operators</a:t>
            </a:r>
            <a:r>
              <a:rPr lang="en-GB" dirty="0"/>
              <a:t> including </a:t>
            </a:r>
            <a:r>
              <a:rPr lang="en-GB" b="1" dirty="0"/>
              <a:t>MOD</a:t>
            </a:r>
            <a:r>
              <a:rPr lang="en-GB" dirty="0"/>
              <a:t> and </a:t>
            </a:r>
            <a:r>
              <a:rPr lang="en-GB" b="1" dirty="0"/>
              <a:t>DIV</a:t>
            </a:r>
            <a:r>
              <a:rPr lang="en-GB" dirty="0"/>
              <a:t> </a:t>
            </a:r>
          </a:p>
          <a:p>
            <a:pPr marL="457200" lvl="0" indent="-457200" fontAlgn="base"/>
            <a:r>
              <a:rPr lang="en-GB" dirty="0"/>
              <a:t>use </a:t>
            </a:r>
            <a:r>
              <a:rPr lang="en-GB" b="1" dirty="0"/>
              <a:t>string</a:t>
            </a:r>
            <a:r>
              <a:rPr lang="en-GB" dirty="0"/>
              <a:t> </a:t>
            </a:r>
            <a:r>
              <a:rPr lang="en-GB" b="1" dirty="0"/>
              <a:t>methods</a:t>
            </a:r>
            <a:r>
              <a:rPr lang="en-GB" dirty="0"/>
              <a:t> and </a:t>
            </a:r>
            <a:r>
              <a:rPr lang="en-GB" b="1" dirty="0"/>
              <a:t>conversion</a:t>
            </a:r>
            <a:r>
              <a:rPr lang="en-GB" dirty="0"/>
              <a:t> </a:t>
            </a:r>
            <a:r>
              <a:rPr lang="en-GB" b="1" dirty="0"/>
              <a:t>functions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F658C8-B11C-5147-93F7-753E6EE64D3B}"/>
              </a:ext>
            </a:extLst>
          </p:cNvPr>
          <p:cNvSpPr/>
          <p:nvPr/>
        </p:nvSpPr>
        <p:spPr>
          <a:xfrm>
            <a:off x="1" y="1065864"/>
            <a:ext cx="9144000" cy="988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759B33-4BE8-BB4F-B267-5FD26F67BF16}"/>
              </a:ext>
            </a:extLst>
          </p:cNvPr>
          <p:cNvSpPr/>
          <p:nvPr/>
        </p:nvSpPr>
        <p:spPr>
          <a:xfrm>
            <a:off x="0" y="-28250"/>
            <a:ext cx="9144000" cy="1122363"/>
          </a:xfrm>
          <a:prstGeom prst="rect">
            <a:avLst/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DDBD75-746F-084F-B529-2F5857BE363D}"/>
              </a:ext>
            </a:extLst>
          </p:cNvPr>
          <p:cNvSpPr txBox="1"/>
          <p:nvPr/>
        </p:nvSpPr>
        <p:spPr>
          <a:xfrm>
            <a:off x="1838131" y="100914"/>
            <a:ext cx="70710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400" b="1" dirty="0">
                <a:solidFill>
                  <a:schemeClr val="bg1"/>
                </a:solidFill>
              </a:rPr>
              <a:t>Plenary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9AE39D7-7D40-FA41-8D8A-0C5D56C982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588" y="372536"/>
            <a:ext cx="1360253" cy="434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7759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E4526AA-AB4A-534B-A0AA-DA277A9CF836}"/>
              </a:ext>
            </a:extLst>
          </p:cNvPr>
          <p:cNvSpPr/>
          <p:nvPr/>
        </p:nvSpPr>
        <p:spPr>
          <a:xfrm>
            <a:off x="432486" y="1450998"/>
            <a:ext cx="909837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GB" altLang="en-US" sz="4400" b="1" dirty="0">
                <a:solidFill>
                  <a:sysClr val="windowText" lastClr="000000"/>
                </a:solidFill>
              </a:rPr>
              <a:t>Worksheet 3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D6EB6EA9-2F8D-0749-87FF-A811402BE1AE}"/>
              </a:ext>
            </a:extLst>
          </p:cNvPr>
          <p:cNvSpPr txBox="1">
            <a:spLocks/>
          </p:cNvSpPr>
          <p:nvPr/>
        </p:nvSpPr>
        <p:spPr>
          <a:xfrm>
            <a:off x="420129" y="2230807"/>
            <a:ext cx="8229600" cy="393075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0" indent="-457200" fontAlgn="base"/>
            <a:r>
              <a:rPr lang="en-GB" dirty="0"/>
              <a:t>Complete the tasks (1-5) and extensions for extra credit in the lesson worksheet and upload to </a:t>
            </a:r>
            <a:r>
              <a:rPr lang="en-GB" dirty="0" err="1">
                <a:solidFill>
                  <a:srgbClr val="1A70EE"/>
                </a:solidFill>
              </a:rPr>
              <a:t>ShowMyHomework</a:t>
            </a:r>
            <a:r>
              <a:rPr lang="en-GB" dirty="0">
                <a:solidFill>
                  <a:srgbClr val="1A70EE"/>
                </a:solidFill>
              </a:rPr>
              <a:t>.</a:t>
            </a:r>
          </a:p>
          <a:p>
            <a:pPr marL="457200" lvl="0" indent="-457200" fontAlgn="base"/>
            <a:r>
              <a:rPr lang="en-GB" dirty="0"/>
              <a:t>Use the </a:t>
            </a:r>
            <a:r>
              <a:rPr lang="en-GB" dirty="0" err="1"/>
              <a:t>Powerpoint</a:t>
            </a:r>
            <a:r>
              <a:rPr lang="en-GB" dirty="0"/>
              <a:t> slides (48-64) for info.</a:t>
            </a:r>
          </a:p>
          <a:p>
            <a:pPr marL="0" indent="0">
              <a:buNone/>
              <a:defRPr/>
            </a:pPr>
            <a:r>
              <a:rPr lang="en-GB" b="1" dirty="0">
                <a:cs typeface="Consolas" pitchFamily="49" charset="0"/>
              </a:rPr>
              <a:t>Location</a:t>
            </a:r>
            <a:r>
              <a:rPr lang="en-GB" dirty="0">
                <a:cs typeface="Consolas" pitchFamily="49" charset="0"/>
              </a:rPr>
              <a:t>: On </a:t>
            </a:r>
            <a:r>
              <a:rPr lang="en-GB" b="1" dirty="0" err="1">
                <a:cs typeface="Consolas" pitchFamily="49" charset="0"/>
              </a:rPr>
              <a:t>StudentShare</a:t>
            </a:r>
            <a:r>
              <a:rPr lang="en-GB" b="1" dirty="0">
                <a:cs typeface="Consolas" pitchFamily="49" charset="0"/>
              </a:rPr>
              <a:t>:</a:t>
            </a:r>
          </a:p>
          <a:p>
            <a:pPr marL="0" indent="0">
              <a:buNone/>
              <a:defRPr/>
            </a:pPr>
            <a:r>
              <a:rPr lang="en-GB" dirty="0">
                <a:cs typeface="Consolas" pitchFamily="49" charset="0"/>
              </a:rPr>
              <a:t>//ICT / Mr Grant / Year 10/ GCSE Computer Science / 10Y (Mr Phillips) / Y10y Python Worksheet 3 Data Types and Strings.docx /</a:t>
            </a:r>
          </a:p>
          <a:p>
            <a:pPr marL="457200" lvl="0" indent="-457200" fontAlgn="base"/>
            <a:endParaRPr lang="en-US" dirty="0">
              <a:solidFill>
                <a:srgbClr val="1A70EE"/>
              </a:solidFill>
            </a:endParaRPr>
          </a:p>
          <a:p>
            <a:pPr marL="0" lvl="0" indent="0" fontAlgn="base">
              <a:buNone/>
            </a:pPr>
            <a:endParaRPr lang="en-US" dirty="0"/>
          </a:p>
          <a:p>
            <a:pPr marL="457200" indent="-457200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56CCCCF-731F-0B42-9B32-D92B1A33D38F}"/>
              </a:ext>
            </a:extLst>
          </p:cNvPr>
          <p:cNvSpPr/>
          <p:nvPr/>
        </p:nvSpPr>
        <p:spPr>
          <a:xfrm>
            <a:off x="1" y="1065864"/>
            <a:ext cx="9144000" cy="988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B2FD8C1-21CC-3445-8D81-952285E7E7AE}"/>
              </a:ext>
            </a:extLst>
          </p:cNvPr>
          <p:cNvSpPr/>
          <p:nvPr/>
        </p:nvSpPr>
        <p:spPr>
          <a:xfrm>
            <a:off x="0" y="-28250"/>
            <a:ext cx="9144000" cy="1122363"/>
          </a:xfrm>
          <a:prstGeom prst="rect">
            <a:avLst/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74CE88-ADFF-E748-BC9C-14EF05515A9A}"/>
              </a:ext>
            </a:extLst>
          </p:cNvPr>
          <p:cNvSpPr txBox="1"/>
          <p:nvPr/>
        </p:nvSpPr>
        <p:spPr>
          <a:xfrm>
            <a:off x="1838131" y="100914"/>
            <a:ext cx="70710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400" b="1" dirty="0">
                <a:solidFill>
                  <a:schemeClr val="bg1"/>
                </a:solidFill>
              </a:rPr>
              <a:t>Homework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BB050CC-8325-4147-9E31-E94E090472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588" y="372536"/>
            <a:ext cx="1360253" cy="434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652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07F5398-33B1-D447-BB51-7B858A64AE9B}"/>
              </a:ext>
            </a:extLst>
          </p:cNvPr>
          <p:cNvSpPr/>
          <p:nvPr/>
        </p:nvSpPr>
        <p:spPr>
          <a:xfrm>
            <a:off x="1" y="1065864"/>
            <a:ext cx="9144000" cy="988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5F54F5-2234-D044-9ED7-61210D0B85E0}"/>
              </a:ext>
            </a:extLst>
          </p:cNvPr>
          <p:cNvSpPr/>
          <p:nvPr/>
        </p:nvSpPr>
        <p:spPr>
          <a:xfrm>
            <a:off x="0" y="-28250"/>
            <a:ext cx="9144000" cy="1122363"/>
          </a:xfrm>
          <a:prstGeom prst="rect">
            <a:avLst/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E8F8B2-0D22-F340-A0C5-E1148C2464C7}"/>
              </a:ext>
            </a:extLst>
          </p:cNvPr>
          <p:cNvSpPr txBox="1"/>
          <p:nvPr/>
        </p:nvSpPr>
        <p:spPr>
          <a:xfrm>
            <a:off x="160638" y="100914"/>
            <a:ext cx="87485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400" b="1" dirty="0">
                <a:solidFill>
                  <a:schemeClr val="bg1"/>
                </a:solidFill>
              </a:rPr>
              <a:t>Expectations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DE36430-09DF-DB4C-9AD1-9BE36AD372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800" y="1459178"/>
            <a:ext cx="6502400" cy="4876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906B078-439C-6947-A61F-E9E56F52EBDC}"/>
              </a:ext>
            </a:extLst>
          </p:cNvPr>
          <p:cNvSpPr txBox="1"/>
          <p:nvPr/>
        </p:nvSpPr>
        <p:spPr>
          <a:xfrm>
            <a:off x="2961686" y="3066581"/>
            <a:ext cx="2670372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9400"/>
                </a:solidFill>
              </a:rPr>
              <a:t>HOMEWORK WILL PREPARE FOR CLASS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8B7D74-6065-4446-9AF4-C0ABDD2AD7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588" y="372536"/>
            <a:ext cx="1360253" cy="434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028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A8D63C4E-6EFB-F447-B2CD-E7E9D6305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467024"/>
            <a:ext cx="7772400" cy="2955849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GB" sz="9600" b="1" dirty="0"/>
              <a:t>TITLE</a:t>
            </a:r>
            <a:r>
              <a:rPr lang="en-GB" sz="9600" dirty="0"/>
              <a:t> </a:t>
            </a:r>
            <a:br>
              <a:rPr lang="en-GB" sz="9600" dirty="0"/>
            </a:br>
            <a:r>
              <a:rPr lang="en-GB" sz="4800" dirty="0"/>
              <a:t>SUBTITLE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3807ED9F-38E3-A842-A83E-8464025519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5616" y="4725144"/>
            <a:ext cx="6656784" cy="985664"/>
          </a:xfrm>
        </p:spPr>
        <p:txBody>
          <a:bodyPr>
            <a:normAutofit/>
          </a:bodyPr>
          <a:lstStyle/>
          <a:p>
            <a:r>
              <a:rPr lang="en-GB" sz="3200" dirty="0">
                <a:solidFill>
                  <a:srgbClr val="000F2E"/>
                </a:solidFill>
              </a:rPr>
              <a:t>Short Detail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BBE6E6-DC2C-494F-8C32-4256A0F883EA}"/>
              </a:ext>
            </a:extLst>
          </p:cNvPr>
          <p:cNvSpPr/>
          <p:nvPr/>
        </p:nvSpPr>
        <p:spPr>
          <a:xfrm>
            <a:off x="1" y="1065864"/>
            <a:ext cx="9144000" cy="988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521EE0-907E-B640-A632-33281DF0C76E}"/>
              </a:ext>
            </a:extLst>
          </p:cNvPr>
          <p:cNvSpPr/>
          <p:nvPr/>
        </p:nvSpPr>
        <p:spPr>
          <a:xfrm>
            <a:off x="0" y="-28250"/>
            <a:ext cx="9144000" cy="1122363"/>
          </a:xfrm>
          <a:prstGeom prst="rect">
            <a:avLst/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86856C-54B9-9F4A-B328-C25E740315C8}"/>
              </a:ext>
            </a:extLst>
          </p:cNvPr>
          <p:cNvSpPr txBox="1"/>
          <p:nvPr/>
        </p:nvSpPr>
        <p:spPr>
          <a:xfrm>
            <a:off x="160638" y="100914"/>
            <a:ext cx="87485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400" b="1" dirty="0">
                <a:solidFill>
                  <a:schemeClr val="bg1"/>
                </a:solidFill>
              </a:rPr>
              <a:t>Lesson 1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7991B00-36A2-FA49-A401-759DA8B50F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588" y="372536"/>
            <a:ext cx="1360253" cy="434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330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6C1AB-5D63-2D45-BD8D-8905F090E8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382784"/>
            <a:ext cx="6858000" cy="889521"/>
          </a:xfrm>
        </p:spPr>
        <p:txBody>
          <a:bodyPr>
            <a:normAutofit fontScale="90000"/>
          </a:bodyPr>
          <a:lstStyle/>
          <a:p>
            <a:r>
              <a:rPr lang="en-GB" altLang="en-US" b="1" dirty="0">
                <a:solidFill>
                  <a:srgbClr val="003142"/>
                </a:solidFill>
                <a:latin typeface="Calibri" panose="020F0502020204030204" pitchFamily="34" charset="0"/>
              </a:rPr>
              <a:t>All students will know</a:t>
            </a:r>
            <a:endParaRPr lang="en-US" b="1" dirty="0">
              <a:latin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FE9B03-653D-9740-B627-82ABA165DA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126258"/>
            <a:ext cx="6858000" cy="2940909"/>
          </a:xfrm>
        </p:spPr>
        <p:txBody>
          <a:bodyPr>
            <a:normAutofit/>
          </a:bodyPr>
          <a:lstStyle/>
          <a:p>
            <a:pPr marL="457200" lvl="0" indent="-457200" algn="l" fontAlgn="base">
              <a:buFont typeface="Arial" panose="020B0604020202020204" pitchFamily="34" charset="0"/>
              <a:buChar char="•"/>
            </a:pPr>
            <a:r>
              <a:rPr lang="en-US" sz="3200" dirty="0"/>
              <a:t>How to declare and use </a:t>
            </a:r>
            <a:r>
              <a:rPr lang="en-US" sz="3200" b="1" dirty="0">
                <a:solidFill>
                  <a:srgbClr val="1A70EE"/>
                </a:solidFill>
              </a:rPr>
              <a:t>constants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rgbClr val="1A70EE"/>
                </a:solidFill>
              </a:rPr>
              <a:t>variables</a:t>
            </a:r>
          </a:p>
          <a:p>
            <a:pPr marL="457200" indent="-457200" algn="l" fontAlgn="base">
              <a:buFont typeface="Arial" panose="020B0604020202020204" pitchFamily="34" charset="0"/>
              <a:buChar char="•"/>
            </a:pPr>
            <a:r>
              <a:rPr lang="en-GB" sz="3200" dirty="0"/>
              <a:t>The main </a:t>
            </a:r>
            <a:r>
              <a:rPr lang="en-GB" sz="3200" b="1" dirty="0">
                <a:solidFill>
                  <a:srgbClr val="1A70EE"/>
                </a:solidFill>
              </a:rPr>
              <a:t>data types: integer, real, Boolean, character and string </a:t>
            </a:r>
            <a:endParaRPr lang="en-US" sz="3200" b="1" dirty="0">
              <a:solidFill>
                <a:srgbClr val="1A70EE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5DCF081-8FE5-D54B-99AF-7BF1607C0041}"/>
              </a:ext>
            </a:extLst>
          </p:cNvPr>
          <p:cNvSpPr/>
          <p:nvPr/>
        </p:nvSpPr>
        <p:spPr>
          <a:xfrm>
            <a:off x="1" y="1065864"/>
            <a:ext cx="9144000" cy="988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B2A6FC8-8590-BA45-84CB-BBF81F441817}"/>
              </a:ext>
            </a:extLst>
          </p:cNvPr>
          <p:cNvSpPr/>
          <p:nvPr/>
        </p:nvSpPr>
        <p:spPr>
          <a:xfrm>
            <a:off x="0" y="-28250"/>
            <a:ext cx="9144000" cy="1122363"/>
          </a:xfrm>
          <a:prstGeom prst="rect">
            <a:avLst/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E610A4-DCFA-D74F-8C2B-DA255A27B890}"/>
              </a:ext>
            </a:extLst>
          </p:cNvPr>
          <p:cNvSpPr txBox="1"/>
          <p:nvPr/>
        </p:nvSpPr>
        <p:spPr>
          <a:xfrm>
            <a:off x="1791478" y="100914"/>
            <a:ext cx="71177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400" b="1" dirty="0">
                <a:solidFill>
                  <a:schemeClr val="bg1"/>
                </a:solidFill>
              </a:rPr>
              <a:t>Learning Objectives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31F95C0-4CD4-7D4F-8C4E-2C3600A0DE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588" y="372536"/>
            <a:ext cx="1360253" cy="434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940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6C1AB-5D63-2D45-BD8D-8905F090E8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0384" y="1382784"/>
            <a:ext cx="8618837" cy="889521"/>
          </a:xfrm>
        </p:spPr>
        <p:txBody>
          <a:bodyPr>
            <a:normAutofit fontScale="90000"/>
          </a:bodyPr>
          <a:lstStyle/>
          <a:p>
            <a:r>
              <a:rPr lang="en-GB" altLang="en-US" b="1" dirty="0">
                <a:solidFill>
                  <a:srgbClr val="003142"/>
                </a:solidFill>
                <a:latin typeface="Calibri" panose="020F0502020204030204" pitchFamily="34" charset="0"/>
              </a:rPr>
              <a:t>All students will understand</a:t>
            </a:r>
            <a:endParaRPr lang="en-US" b="1" dirty="0">
              <a:latin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FE9B03-653D-9740-B627-82ABA165DA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5042" y="2833236"/>
            <a:ext cx="7589520" cy="6223482"/>
          </a:xfrm>
        </p:spPr>
        <p:txBody>
          <a:bodyPr>
            <a:normAutofit/>
          </a:bodyPr>
          <a:lstStyle/>
          <a:p>
            <a:pPr marL="457200" lvl="0" indent="-457200" algn="l" fontAlgn="base">
              <a:buFont typeface="Arial" panose="020B0604020202020204" pitchFamily="34" charset="0"/>
              <a:buChar char="•"/>
            </a:pPr>
            <a:r>
              <a:rPr lang="en-US" sz="3200" dirty="0"/>
              <a:t>Understand and use data types: </a:t>
            </a:r>
            <a:r>
              <a:rPr lang="en-US" sz="3200" b="1" dirty="0">
                <a:solidFill>
                  <a:srgbClr val="1A70EE"/>
                </a:solidFill>
              </a:rPr>
              <a:t>integer, real, Boolean, character </a:t>
            </a:r>
            <a:r>
              <a:rPr lang="en-US" sz="3200" dirty="0"/>
              <a:t>and</a:t>
            </a:r>
            <a:r>
              <a:rPr lang="en-US" sz="3200" b="1" dirty="0"/>
              <a:t> </a:t>
            </a:r>
            <a:r>
              <a:rPr lang="en-US" sz="3200" b="1" dirty="0">
                <a:solidFill>
                  <a:srgbClr val="1A70EE"/>
                </a:solidFill>
              </a:rPr>
              <a:t>string</a:t>
            </a:r>
          </a:p>
          <a:p>
            <a:pPr marL="457200" lvl="0" indent="-457200" algn="l" fontAlgn="base">
              <a:buFont typeface="Arial" panose="020B0604020202020204" pitchFamily="34" charset="0"/>
              <a:buChar char="•"/>
            </a:pPr>
            <a:r>
              <a:rPr lang="en-US" sz="3200" dirty="0"/>
              <a:t>How Python handles different </a:t>
            </a:r>
            <a:r>
              <a:rPr lang="en-US" sz="3200" b="1" dirty="0">
                <a:solidFill>
                  <a:srgbClr val="1A70EE"/>
                </a:solidFill>
              </a:rPr>
              <a:t>data types</a:t>
            </a:r>
            <a:r>
              <a:rPr lang="en-US" sz="3200" dirty="0">
                <a:solidFill>
                  <a:srgbClr val="1A70EE"/>
                </a:solidFill>
              </a:rPr>
              <a:t>.</a:t>
            </a:r>
          </a:p>
          <a:p>
            <a:pPr marL="457200" lvl="0" indent="-457200" algn="l" fontAlgn="base">
              <a:buFont typeface="Arial" panose="020B0604020202020204" pitchFamily="34" charset="0"/>
              <a:buChar char="•"/>
            </a:pPr>
            <a:r>
              <a:rPr lang="en-US" sz="3200" dirty="0"/>
              <a:t>What a </a:t>
            </a:r>
            <a:r>
              <a:rPr lang="en-US" sz="3200" b="1" dirty="0">
                <a:solidFill>
                  <a:srgbClr val="1A70EE"/>
                </a:solidFill>
              </a:rPr>
              <a:t>syntax error</a:t>
            </a:r>
            <a:r>
              <a:rPr lang="en-US" sz="3200" dirty="0">
                <a:solidFill>
                  <a:srgbClr val="1A70EE"/>
                </a:solidFill>
              </a:rPr>
              <a:t> </a:t>
            </a:r>
            <a:r>
              <a:rPr lang="en-US" sz="3200" dirty="0"/>
              <a:t>is and how to embrace error messages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F4021A2-9025-AD4C-9E9C-EE2FEA96E760}"/>
              </a:ext>
            </a:extLst>
          </p:cNvPr>
          <p:cNvSpPr/>
          <p:nvPr/>
        </p:nvSpPr>
        <p:spPr>
          <a:xfrm>
            <a:off x="1" y="1065864"/>
            <a:ext cx="9144000" cy="988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1968E8-F2FB-C04C-B1BC-E378FA531363}"/>
              </a:ext>
            </a:extLst>
          </p:cNvPr>
          <p:cNvSpPr/>
          <p:nvPr/>
        </p:nvSpPr>
        <p:spPr>
          <a:xfrm>
            <a:off x="0" y="-28250"/>
            <a:ext cx="9144000" cy="1122363"/>
          </a:xfrm>
          <a:prstGeom prst="rect">
            <a:avLst/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547284-BF8A-0540-8C5D-8462FFFAED57}"/>
              </a:ext>
            </a:extLst>
          </p:cNvPr>
          <p:cNvSpPr txBox="1"/>
          <p:nvPr/>
        </p:nvSpPr>
        <p:spPr>
          <a:xfrm>
            <a:off x="1791478" y="100914"/>
            <a:ext cx="71177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400" b="1" dirty="0">
                <a:solidFill>
                  <a:schemeClr val="bg1"/>
                </a:solidFill>
              </a:rPr>
              <a:t>Learning Objectives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AE49A33-4053-354B-BF69-7E8BC8C0A1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588" y="372536"/>
            <a:ext cx="1360253" cy="434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734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6C1AB-5D63-2D45-BD8D-8905F090E8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382784"/>
            <a:ext cx="9144000" cy="889521"/>
          </a:xfrm>
        </p:spPr>
        <p:txBody>
          <a:bodyPr>
            <a:normAutofit fontScale="90000"/>
          </a:bodyPr>
          <a:lstStyle/>
          <a:p>
            <a:r>
              <a:rPr lang="en-GB" altLang="en-US" b="1" dirty="0">
                <a:solidFill>
                  <a:srgbClr val="003142"/>
                </a:solidFill>
                <a:latin typeface="Calibri" panose="020F0502020204030204" pitchFamily="34" charset="0"/>
              </a:rPr>
              <a:t>Some students will understand</a:t>
            </a:r>
            <a:endParaRPr lang="en-US" b="1" dirty="0">
              <a:latin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FE9B03-653D-9740-B627-82ABA165DA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8769" y="2897658"/>
            <a:ext cx="7132320" cy="2940909"/>
          </a:xfrm>
        </p:spPr>
        <p:txBody>
          <a:bodyPr>
            <a:normAutofit/>
          </a:bodyPr>
          <a:lstStyle/>
          <a:p>
            <a:pPr marL="457200" lvl="0" indent="-457200" algn="l" fontAlgn="base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1A70EE"/>
                </a:solidFill>
              </a:rPr>
              <a:t>casting variables</a:t>
            </a:r>
            <a:r>
              <a:rPr lang="en-US" sz="3200" dirty="0">
                <a:solidFill>
                  <a:srgbClr val="1A70EE"/>
                </a:solidFill>
              </a:rPr>
              <a:t> </a:t>
            </a:r>
            <a:r>
              <a:rPr lang="en-US" sz="3200" dirty="0"/>
              <a:t>between </a:t>
            </a:r>
            <a:r>
              <a:rPr lang="en-US" sz="3200" b="1" dirty="0">
                <a:solidFill>
                  <a:srgbClr val="1A70EE"/>
                </a:solidFill>
              </a:rPr>
              <a:t>data types</a:t>
            </a:r>
          </a:p>
          <a:p>
            <a:pPr marL="457200" lvl="0" indent="-457200" algn="l" fontAlgn="base">
              <a:buFont typeface="Arial" panose="020B0604020202020204" pitchFamily="34" charset="0"/>
              <a:buChar char="•"/>
            </a:pPr>
            <a:r>
              <a:rPr lang="en-GB" sz="3200" b="1" dirty="0">
                <a:solidFill>
                  <a:srgbClr val="1A70EE"/>
                </a:solidFill>
              </a:rPr>
              <a:t>V</a:t>
            </a:r>
            <a:r>
              <a:rPr lang="en-US" sz="3200" b="1" dirty="0" err="1">
                <a:solidFill>
                  <a:srgbClr val="1A70EE"/>
                </a:solidFill>
              </a:rPr>
              <a:t>ariable</a:t>
            </a:r>
            <a:r>
              <a:rPr lang="en-US" sz="3200" dirty="0">
                <a:solidFill>
                  <a:srgbClr val="1A70EE"/>
                </a:solidFill>
              </a:rPr>
              <a:t> </a:t>
            </a:r>
            <a:r>
              <a:rPr lang="en-US" sz="3200" b="1" dirty="0">
                <a:solidFill>
                  <a:srgbClr val="1A70EE"/>
                </a:solidFill>
              </a:rPr>
              <a:t>scope</a:t>
            </a:r>
            <a:r>
              <a:rPr lang="en-GB" sz="3200" b="1" dirty="0">
                <a:solidFill>
                  <a:srgbClr val="1A70EE"/>
                </a:solidFill>
              </a:rPr>
              <a:t>: local</a:t>
            </a:r>
            <a:r>
              <a:rPr lang="en-GB" sz="3200" b="1" dirty="0"/>
              <a:t> </a:t>
            </a:r>
            <a:r>
              <a:rPr lang="en-GB" sz="3200" dirty="0"/>
              <a:t>and</a:t>
            </a:r>
            <a:r>
              <a:rPr lang="en-GB" sz="3200" b="1" dirty="0"/>
              <a:t> </a:t>
            </a:r>
            <a:r>
              <a:rPr lang="en-GB" sz="3200" b="1" dirty="0">
                <a:solidFill>
                  <a:srgbClr val="1A70EE"/>
                </a:solidFill>
              </a:rPr>
              <a:t>global scope</a:t>
            </a:r>
            <a:endParaRPr lang="en-US" sz="3200" b="1" dirty="0">
              <a:solidFill>
                <a:srgbClr val="1A70EE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C8451E-4B10-E146-A5B6-69A1664DB36A}"/>
              </a:ext>
            </a:extLst>
          </p:cNvPr>
          <p:cNvSpPr txBox="1"/>
          <p:nvPr/>
        </p:nvSpPr>
        <p:spPr>
          <a:xfrm>
            <a:off x="3966519" y="489327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3BDB641-1E2D-1140-891E-BD562897CD83}"/>
              </a:ext>
            </a:extLst>
          </p:cNvPr>
          <p:cNvSpPr/>
          <p:nvPr/>
        </p:nvSpPr>
        <p:spPr>
          <a:xfrm>
            <a:off x="1" y="1065864"/>
            <a:ext cx="9144000" cy="988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B25C5C4-BFE2-EE44-970D-5D598506DAEF}"/>
              </a:ext>
            </a:extLst>
          </p:cNvPr>
          <p:cNvSpPr/>
          <p:nvPr/>
        </p:nvSpPr>
        <p:spPr>
          <a:xfrm>
            <a:off x="0" y="-28250"/>
            <a:ext cx="9144000" cy="1122363"/>
          </a:xfrm>
          <a:prstGeom prst="rect">
            <a:avLst/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B3670C-B004-424A-9365-A16CE1E0114E}"/>
              </a:ext>
            </a:extLst>
          </p:cNvPr>
          <p:cNvSpPr txBox="1"/>
          <p:nvPr/>
        </p:nvSpPr>
        <p:spPr>
          <a:xfrm>
            <a:off x="1791478" y="100914"/>
            <a:ext cx="71177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400" b="1" dirty="0">
                <a:solidFill>
                  <a:schemeClr val="bg1"/>
                </a:solidFill>
              </a:rPr>
              <a:t>Learning Objectives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7C469C6-3217-7640-AA41-8FEE3E77EC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588" y="372536"/>
            <a:ext cx="1360253" cy="434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967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6C1AB-5D63-2D45-BD8D-8905F090E8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0384" y="1382784"/>
            <a:ext cx="8618837" cy="889521"/>
          </a:xfrm>
        </p:spPr>
        <p:txBody>
          <a:bodyPr>
            <a:normAutofit fontScale="90000"/>
          </a:bodyPr>
          <a:lstStyle/>
          <a:p>
            <a:r>
              <a:rPr lang="en-GB" altLang="en-US" b="1" dirty="0">
                <a:solidFill>
                  <a:srgbClr val="003142"/>
                </a:solidFill>
                <a:latin typeface="Calibri" panose="020F0502020204030204" pitchFamily="34" charset="0"/>
              </a:rPr>
              <a:t>All students will be able to</a:t>
            </a:r>
            <a:endParaRPr lang="en-US" b="1" dirty="0">
              <a:latin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FE9B03-653D-9740-B627-82ABA165DA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2999" y="2490336"/>
            <a:ext cx="7766221" cy="5716404"/>
          </a:xfrm>
        </p:spPr>
        <p:txBody>
          <a:bodyPr>
            <a:normAutofit/>
          </a:bodyPr>
          <a:lstStyle/>
          <a:p>
            <a:pPr marL="457200" lvl="0" indent="-457200" algn="l" fontAlgn="base">
              <a:buFont typeface="Arial" panose="020B0604020202020204" pitchFamily="34" charset="0"/>
              <a:buChar char="•"/>
            </a:pPr>
            <a:r>
              <a:rPr lang="en-US" sz="3200" dirty="0"/>
              <a:t>Convert from </a:t>
            </a:r>
            <a:r>
              <a:rPr lang="en-US" sz="3200" b="1" dirty="0"/>
              <a:t>pseudocode</a:t>
            </a:r>
            <a:r>
              <a:rPr lang="en-US" sz="3200" dirty="0"/>
              <a:t> and </a:t>
            </a:r>
            <a:r>
              <a:rPr lang="en-US" sz="3200" b="1" dirty="0"/>
              <a:t>flowcharts</a:t>
            </a:r>
            <a:r>
              <a:rPr lang="en-US" sz="3200" dirty="0"/>
              <a:t> to </a:t>
            </a:r>
            <a:r>
              <a:rPr lang="en-US" sz="3200" b="1" dirty="0"/>
              <a:t>Python</a:t>
            </a:r>
            <a:r>
              <a:rPr lang="en-US" sz="3200" dirty="0"/>
              <a:t> programs</a:t>
            </a:r>
          </a:p>
          <a:p>
            <a:pPr marL="457200" lvl="0" indent="-457200" algn="l" fontAlgn="base">
              <a:buFont typeface="Arial" panose="020B0604020202020204" pitchFamily="34" charset="0"/>
              <a:buChar char="•"/>
            </a:pPr>
            <a:r>
              <a:rPr lang="en-US" sz="3200" dirty="0"/>
              <a:t>Use </a:t>
            </a:r>
            <a:r>
              <a:rPr lang="en-US" sz="3200" b="1" dirty="0"/>
              <a:t>input</a:t>
            </a:r>
            <a:r>
              <a:rPr lang="en-US" sz="3200" dirty="0"/>
              <a:t>, </a:t>
            </a:r>
            <a:r>
              <a:rPr lang="en-US" sz="3200" b="1" dirty="0"/>
              <a:t>output</a:t>
            </a:r>
            <a:r>
              <a:rPr lang="en-US" sz="3200" dirty="0"/>
              <a:t> and </a:t>
            </a:r>
            <a:r>
              <a:rPr lang="en-US" sz="3200" b="1" dirty="0"/>
              <a:t>assignment</a:t>
            </a:r>
            <a:r>
              <a:rPr lang="en-US" sz="3200" dirty="0"/>
              <a:t> statements</a:t>
            </a:r>
          </a:p>
          <a:p>
            <a:pPr marL="457200" lvl="0" indent="-457200" algn="l" fontAlgn="base">
              <a:buFont typeface="Arial" panose="020B0604020202020204" pitchFamily="34" charset="0"/>
              <a:buChar char="•"/>
            </a:pPr>
            <a:r>
              <a:rPr lang="en-US" sz="3200" dirty="0"/>
              <a:t>Use </a:t>
            </a:r>
            <a:r>
              <a:rPr lang="en-US" sz="3200" b="1" dirty="0"/>
              <a:t>arithmetic operators </a:t>
            </a:r>
            <a:r>
              <a:rPr lang="en-US" sz="3200" dirty="0"/>
              <a:t>including </a:t>
            </a:r>
            <a:r>
              <a:rPr lang="en-US" sz="3200" b="1" dirty="0"/>
              <a:t>MOD</a:t>
            </a:r>
            <a:r>
              <a:rPr lang="en-US" sz="3200" dirty="0"/>
              <a:t> (% in Python) and </a:t>
            </a:r>
            <a:r>
              <a:rPr lang="en-US" sz="3200" b="1" dirty="0"/>
              <a:t>DIV</a:t>
            </a:r>
            <a:r>
              <a:rPr lang="en-US" sz="3200" dirty="0"/>
              <a:t> (// in Python)</a:t>
            </a:r>
          </a:p>
          <a:p>
            <a:pPr marL="457200" lvl="0" indent="-457200" algn="l" fontAlgn="base">
              <a:buFont typeface="Arial" panose="020B0604020202020204" pitchFamily="34" charset="0"/>
              <a:buChar char="•"/>
            </a:pPr>
            <a:r>
              <a:rPr lang="en-US" sz="3200" dirty="0"/>
              <a:t>Use </a:t>
            </a:r>
            <a:r>
              <a:rPr lang="en-US" sz="3200" b="1" dirty="0"/>
              <a:t>string concatenation</a:t>
            </a:r>
            <a:r>
              <a:rPr lang="en-US" sz="3200" dirty="0"/>
              <a:t>,  </a:t>
            </a:r>
            <a:r>
              <a:rPr lang="en-US" sz="3200" b="1" dirty="0"/>
              <a:t>formatting</a:t>
            </a:r>
            <a:r>
              <a:rPr lang="en-US" sz="3200" dirty="0"/>
              <a:t> and </a:t>
            </a:r>
            <a:r>
              <a:rPr lang="en-US" sz="3200" b="1" dirty="0"/>
              <a:t>conversion</a:t>
            </a:r>
            <a:r>
              <a:rPr lang="en-US" sz="3200" dirty="0"/>
              <a:t> functions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C8451E-4B10-E146-A5B6-69A1664DB36A}"/>
              </a:ext>
            </a:extLst>
          </p:cNvPr>
          <p:cNvSpPr txBox="1"/>
          <p:nvPr/>
        </p:nvSpPr>
        <p:spPr>
          <a:xfrm>
            <a:off x="3966519" y="489327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23637C-7505-324B-AACD-EDA7030ED2AE}"/>
              </a:ext>
            </a:extLst>
          </p:cNvPr>
          <p:cNvSpPr/>
          <p:nvPr/>
        </p:nvSpPr>
        <p:spPr>
          <a:xfrm>
            <a:off x="1" y="1065864"/>
            <a:ext cx="9144000" cy="988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E14C1A-BEDB-FF4D-A242-A078EFADE974}"/>
              </a:ext>
            </a:extLst>
          </p:cNvPr>
          <p:cNvSpPr/>
          <p:nvPr/>
        </p:nvSpPr>
        <p:spPr>
          <a:xfrm>
            <a:off x="0" y="-28250"/>
            <a:ext cx="9144000" cy="1122363"/>
          </a:xfrm>
          <a:prstGeom prst="rect">
            <a:avLst/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1A1CF2-686E-864B-A7B4-DDC933E2FCC8}"/>
              </a:ext>
            </a:extLst>
          </p:cNvPr>
          <p:cNvSpPr txBox="1"/>
          <p:nvPr/>
        </p:nvSpPr>
        <p:spPr>
          <a:xfrm>
            <a:off x="1791478" y="100914"/>
            <a:ext cx="71177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400" b="1" dirty="0">
                <a:solidFill>
                  <a:schemeClr val="bg1"/>
                </a:solidFill>
              </a:rPr>
              <a:t>Learning Objectives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E8E6928-6B59-2A4C-8BB6-0F490CFBF1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588" y="372536"/>
            <a:ext cx="1360253" cy="434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017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6C1AB-5D63-2D45-BD8D-8905F090E8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0384" y="1382784"/>
            <a:ext cx="8618837" cy="889521"/>
          </a:xfrm>
        </p:spPr>
        <p:txBody>
          <a:bodyPr>
            <a:normAutofit fontScale="90000"/>
          </a:bodyPr>
          <a:lstStyle/>
          <a:p>
            <a:r>
              <a:rPr lang="en-GB" altLang="en-US" b="1" dirty="0">
                <a:solidFill>
                  <a:srgbClr val="003142"/>
                </a:solidFill>
                <a:latin typeface="Calibri" panose="020F0502020204030204" pitchFamily="34" charset="0"/>
              </a:rPr>
              <a:t>You have experience of</a:t>
            </a:r>
            <a:endParaRPr lang="en-US" b="1" dirty="0">
              <a:latin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FE9B03-653D-9740-B627-82ABA165DA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126258"/>
            <a:ext cx="7222524" cy="2940909"/>
          </a:xfrm>
        </p:spPr>
        <p:txBody>
          <a:bodyPr>
            <a:normAutofit/>
          </a:bodyPr>
          <a:lstStyle/>
          <a:p>
            <a:pPr marL="457200" lvl="0" indent="-457200" algn="l" fontAlgn="base">
              <a:buFont typeface="Arial" panose="020B0604020202020204" pitchFamily="34" charset="0"/>
              <a:buChar char="•"/>
            </a:pPr>
            <a:r>
              <a:rPr lang="en-GB" sz="3200" dirty="0"/>
              <a:t>Using </a:t>
            </a:r>
            <a:r>
              <a:rPr lang="en-GB" sz="3200" b="1" dirty="0"/>
              <a:t>IDLE </a:t>
            </a:r>
            <a:r>
              <a:rPr lang="en-GB" sz="3200" dirty="0"/>
              <a:t>in</a:t>
            </a:r>
            <a:r>
              <a:rPr lang="en-US" sz="3200" dirty="0"/>
              <a:t> </a:t>
            </a:r>
            <a:r>
              <a:rPr lang="en-US" sz="3200" b="1" dirty="0"/>
              <a:t>script mode</a:t>
            </a:r>
            <a:endParaRPr lang="en-GB" sz="3200" b="1" dirty="0"/>
          </a:p>
          <a:p>
            <a:pPr marL="457200" lvl="0" indent="-457200" algn="l" fontAlgn="base">
              <a:buFont typeface="Arial" panose="020B0604020202020204" pitchFamily="34" charset="0"/>
              <a:buChar char="•"/>
            </a:pPr>
            <a:r>
              <a:rPr lang="en-GB" sz="3200" dirty="0"/>
              <a:t>Saving and Organising .</a:t>
            </a:r>
            <a:r>
              <a:rPr lang="en-GB" sz="3200" b="1" dirty="0" err="1"/>
              <a:t>py</a:t>
            </a:r>
            <a:r>
              <a:rPr lang="en-GB" sz="3200" dirty="0"/>
              <a:t> files</a:t>
            </a:r>
          </a:p>
          <a:p>
            <a:pPr marL="457200" lvl="0" indent="-457200" algn="l" fontAlgn="base">
              <a:buFont typeface="Arial" panose="020B0604020202020204" pitchFamily="34" charset="0"/>
              <a:buChar char="•"/>
            </a:pPr>
            <a:r>
              <a:rPr lang="en-GB" sz="3200" dirty="0"/>
              <a:t>Assigning and re-assigning </a:t>
            </a:r>
            <a:r>
              <a:rPr lang="en-GB" sz="3200" b="1" dirty="0"/>
              <a:t>variables</a:t>
            </a:r>
          </a:p>
          <a:p>
            <a:pPr marL="457200" lvl="0" indent="-457200" algn="l" fontAlgn="base">
              <a:buFont typeface="Arial" panose="020B0604020202020204" pitchFamily="34" charset="0"/>
              <a:buChar char="•"/>
            </a:pPr>
            <a:r>
              <a:rPr lang="en-GB" sz="3200" b="1" dirty="0"/>
              <a:t>Pseudocode</a:t>
            </a:r>
            <a:r>
              <a:rPr lang="en-GB" sz="3200" dirty="0"/>
              <a:t> and </a:t>
            </a:r>
            <a:r>
              <a:rPr lang="en-GB" sz="3200" b="1" dirty="0"/>
              <a:t>Flowcharts</a:t>
            </a:r>
          </a:p>
          <a:p>
            <a:pPr marL="457200" lvl="0" indent="-457200" algn="l" fontAlgn="base">
              <a:buFont typeface="Arial" panose="020B0604020202020204" pitchFamily="34" charset="0"/>
              <a:buChar char="•"/>
            </a:pPr>
            <a:r>
              <a:rPr lang="en-GB" sz="3200" dirty="0"/>
              <a:t>Some</a:t>
            </a:r>
            <a:r>
              <a:rPr lang="en-GB" sz="3200" b="1" dirty="0"/>
              <a:t> Python…</a:t>
            </a:r>
            <a:endParaRPr lang="en-US" sz="3200" b="1" dirty="0"/>
          </a:p>
          <a:p>
            <a:pPr lvl="0" algn="l" fontAlgn="base"/>
            <a:endParaRPr 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C8451E-4B10-E146-A5B6-69A1664DB36A}"/>
              </a:ext>
            </a:extLst>
          </p:cNvPr>
          <p:cNvSpPr txBox="1"/>
          <p:nvPr/>
        </p:nvSpPr>
        <p:spPr>
          <a:xfrm>
            <a:off x="3966519" y="489327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1FE3AA6-962B-7744-B6C2-DCF596EC9657}"/>
              </a:ext>
            </a:extLst>
          </p:cNvPr>
          <p:cNvSpPr/>
          <p:nvPr/>
        </p:nvSpPr>
        <p:spPr>
          <a:xfrm>
            <a:off x="1" y="1065864"/>
            <a:ext cx="9144000" cy="988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E8EE8B-B4CB-8441-A1C2-CE200DF3591B}"/>
              </a:ext>
            </a:extLst>
          </p:cNvPr>
          <p:cNvSpPr/>
          <p:nvPr/>
        </p:nvSpPr>
        <p:spPr>
          <a:xfrm>
            <a:off x="0" y="-28250"/>
            <a:ext cx="9144000" cy="1122363"/>
          </a:xfrm>
          <a:prstGeom prst="rect">
            <a:avLst/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D517FD-84D6-B343-A2D2-0950E82DD21C}"/>
              </a:ext>
            </a:extLst>
          </p:cNvPr>
          <p:cNvSpPr txBox="1"/>
          <p:nvPr/>
        </p:nvSpPr>
        <p:spPr>
          <a:xfrm>
            <a:off x="1791478" y="100914"/>
            <a:ext cx="71177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400" b="1" dirty="0">
                <a:solidFill>
                  <a:schemeClr val="bg1"/>
                </a:solidFill>
              </a:rPr>
              <a:t>Learning Objectives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B7F563C-3C2A-5043-A698-3C4A81B450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588" y="372536"/>
            <a:ext cx="1360253" cy="434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517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04BAAB1-0798-BB4E-BE7E-0D1A25E5B129}"/>
              </a:ext>
            </a:extLst>
          </p:cNvPr>
          <p:cNvSpPr/>
          <p:nvPr/>
        </p:nvSpPr>
        <p:spPr>
          <a:xfrm>
            <a:off x="1" y="1065864"/>
            <a:ext cx="9144000" cy="988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C2352F5-2CFD-9B44-9819-9950F5249C5B}"/>
              </a:ext>
            </a:extLst>
          </p:cNvPr>
          <p:cNvSpPr/>
          <p:nvPr/>
        </p:nvSpPr>
        <p:spPr>
          <a:xfrm>
            <a:off x="0" y="-28250"/>
            <a:ext cx="9144000" cy="1122363"/>
          </a:xfrm>
          <a:prstGeom prst="rect">
            <a:avLst/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7CE902-F307-7E44-BD46-8A5FC311EB93}"/>
              </a:ext>
            </a:extLst>
          </p:cNvPr>
          <p:cNvSpPr txBox="1"/>
          <p:nvPr/>
        </p:nvSpPr>
        <p:spPr>
          <a:xfrm>
            <a:off x="1791478" y="100914"/>
            <a:ext cx="71177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400" b="1" dirty="0">
                <a:solidFill>
                  <a:schemeClr val="bg1"/>
                </a:solidFill>
              </a:rPr>
              <a:t>Watch and take notes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3947A03-322A-884F-B8CA-F34A85BB50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588" y="372536"/>
            <a:ext cx="1360253" cy="43496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227A7C7-5566-F64B-8836-C55D66D7C1B4}"/>
              </a:ext>
            </a:extLst>
          </p:cNvPr>
          <p:cNvSpPr/>
          <p:nvPr/>
        </p:nvSpPr>
        <p:spPr>
          <a:xfrm>
            <a:off x="1688841" y="5934670"/>
            <a:ext cx="56603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hlinkClick r:id="rId4"/>
              </a:rPr>
              <a:t>How to use sub programs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FA0F20-283C-3442-BE09-1C29930F77F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030" y="1684040"/>
            <a:ext cx="6917940" cy="3893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606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2355</TotalTime>
  <Words>545</Words>
  <Application>Microsoft Macintosh PowerPoint</Application>
  <PresentationFormat>On-screen Show (4:3)</PresentationFormat>
  <Paragraphs>120</Paragraphs>
  <Slides>16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Consolas</vt:lpstr>
      <vt:lpstr>Courier</vt:lpstr>
      <vt:lpstr>Office Theme</vt:lpstr>
      <vt:lpstr>Spot the typos</vt:lpstr>
      <vt:lpstr>PowerPoint Presentation</vt:lpstr>
      <vt:lpstr>TITLE  SUBTITLE</vt:lpstr>
      <vt:lpstr>All students will know</vt:lpstr>
      <vt:lpstr>All students will understand</vt:lpstr>
      <vt:lpstr>Some students will understand</vt:lpstr>
      <vt:lpstr>All students will be able to</vt:lpstr>
      <vt:lpstr>You have experience of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Ian Grant</dc:creator>
  <cp:lastModifiedBy>Ian Grant</cp:lastModifiedBy>
  <cp:revision>86</cp:revision>
  <dcterms:created xsi:type="dcterms:W3CDTF">2017-11-06T11:00:38Z</dcterms:created>
  <dcterms:modified xsi:type="dcterms:W3CDTF">2018-02-26T10:36:01Z</dcterms:modified>
</cp:coreProperties>
</file>