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9" r:id="rId3"/>
    <p:sldId id="299" r:id="rId4"/>
    <p:sldId id="256" r:id="rId5"/>
    <p:sldId id="257" r:id="rId6"/>
    <p:sldId id="260" r:id="rId7"/>
    <p:sldId id="261" r:id="rId8"/>
    <p:sldId id="283" r:id="rId9"/>
    <p:sldId id="322" r:id="rId10"/>
    <p:sldId id="324" r:id="rId11"/>
    <p:sldId id="294" r:id="rId12"/>
    <p:sldId id="337" r:id="rId13"/>
    <p:sldId id="334" r:id="rId14"/>
    <p:sldId id="335" r:id="rId15"/>
    <p:sldId id="336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ctations and Title" id="{ED1B968F-C087-ED42-8529-8D2058AFA910}">
          <p14:sldIdLst>
            <p14:sldId id="258"/>
            <p14:sldId id="279"/>
          </p14:sldIdLst>
        </p14:section>
        <p14:section name="Starter Activity" id="{5E0859AF-F835-854F-80A0-8D963E1CF2A0}">
          <p14:sldIdLst>
            <p14:sldId id="299"/>
          </p14:sldIdLst>
        </p14:section>
        <p14:section name="Starter (timed)" id="{1794791F-30B7-7249-815B-A5E0BF79F5E7}">
          <p14:sldIdLst>
            <p14:sldId id="256"/>
          </p14:sldIdLst>
        </p14:section>
        <p14:section name="Learning Objectives" id="{84436718-E682-C04C-98E3-8F12705F951E}">
          <p14:sldIdLst>
            <p14:sldId id="257"/>
            <p14:sldId id="260"/>
            <p14:sldId id="261"/>
          </p14:sldIdLst>
        </p14:section>
        <p14:section name="Example Code (Build)" id="{A6BA729A-30FA-CA4B-8A28-322155401672}">
          <p14:sldIdLst>
            <p14:sldId id="283"/>
          </p14:sldIdLst>
        </p14:section>
        <p14:section name="Presentation" id="{768A43FF-6646-174E-9800-91F6839F8955}">
          <p14:sldIdLst>
            <p14:sldId id="322"/>
            <p14:sldId id="324"/>
            <p14:sldId id="294"/>
            <p14:sldId id="337"/>
            <p14:sldId id="334"/>
            <p14:sldId id="335"/>
            <p14:sldId id="336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0EE"/>
    <a:srgbClr val="44546A"/>
    <a:srgbClr val="FF9400"/>
    <a:srgbClr val="008F00"/>
    <a:srgbClr val="D2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3"/>
    <p:restoredTop sz="86346"/>
  </p:normalViewPr>
  <p:slideViewPr>
    <p:cSldViewPr snapToGrid="0" snapToObjects="1">
      <p:cViewPr varScale="1">
        <p:scale>
          <a:sx n="157" d="100"/>
          <a:sy n="157" d="100"/>
        </p:scale>
        <p:origin x="7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02426-54A0-1B46-A180-AE1058BB3AB7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6B72-1F28-6B43-AF77-08F9B5A9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0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was that? Any questions? How do you feel?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3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was that? Any questions? How do you feel?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=9gyO0ZOXQU4&amp;list=PLCiOXwirraUDRk5TlB2ulS3V2-0tB3vcS&amp;index=6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anyone tell me what this code does?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Quickly demonstrate INTERACTIVE and SCRIPT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6B72-1F28-6B43-AF77-08F9B5A912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77B6-BD94-764E-BF5D-8D5E2972E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55A5B-C72A-FE4F-A093-CDB8C509B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EA5E-9C65-2F46-82D8-988D03D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E219-BB68-A449-BB54-85D0894C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9439-8E0E-A14D-A963-03CB4FF0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DEC3-C625-9344-8CAE-7035BC80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1F9E3-8550-7543-838D-9346B4DF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1B8E-15B4-5445-9658-CF2B990E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A33C-A143-BA49-8B88-52111FF4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B383-BFED-704D-B659-AA728E73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C3E57-C67F-3547-A336-35535A855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83914-4350-C64A-8A75-1C25DC97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ABD7-34AA-BA42-B984-DE2375ED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64DA-9E9C-C049-904C-7A208876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0070-284F-3141-BA4A-CC0D9E9D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3DB9-0B95-754E-8CD8-98E081E2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BA25-BC14-2845-B809-EC496382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2396-AD8D-AD47-B8A8-7B795518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30AC-B808-5844-BFA6-CF1505FC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8B2C-9E40-9640-892D-826DF7E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0052-9D7B-4C4D-AD5A-2CDEF166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5A9F-6E54-4E4B-B6F3-19AB2D12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AD20-7E82-4940-B7BC-67678DD4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89EA-0D36-D342-8D4B-DF247BDE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BCB5-0B90-3F4C-9928-2654CFE3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9B78-5548-504E-A55D-33772D25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3C80-A7E4-4B44-B572-DF5CBB46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F2B41-CF8D-9847-9D07-A849E3E2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ED8FD-4E1A-6540-A750-AF6019E8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516D-FD9C-5E43-BBF6-04609FC1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B12D-E5A6-9F46-9A80-534C9DB6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2E09-2419-8147-BF56-D6622479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A756-E560-234C-A19F-692545ED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F2A55-2A88-3B4F-ABE4-A08FF1B76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1CF08-CC17-254E-AE91-25545FC6D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97060-0543-A346-839F-70348ADAE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B77D2-09F3-6742-8924-139FCB0B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F342D-431A-A44A-AEFC-1168E01B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6215A-2A55-4647-B263-6FA102DA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96C4-1C34-024D-BFBC-27C67902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6F2BB-20ED-0243-9BC7-974509AB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B2CE-8A00-9E4F-B750-A2F83CE1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A04AD-5E47-D649-809A-632D1137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28814-DF2B-9148-8CC1-3B78A245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C7D27-F617-0B4F-9627-C897E2D4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C333-4E15-BD40-88ED-EF2EEE0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37F-990B-E543-A6BA-5C29FFD8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BF58-0048-7C49-83EF-56696432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71E3-2F43-114A-8E25-A317E199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AE6A-F450-8448-879E-0F883E05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09C2-6D95-4740-B89B-EC0EF5E5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4A8A2-6741-0643-9DB7-8DDA8D50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AFD1-309B-F648-8DFB-0000B7F4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EE6D5-7EFA-3142-A648-0E8DA9AB5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BE42E-DB72-E14C-9B84-2AAE5A35D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41E46-9CF7-1346-B376-A369A35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36165-7869-1C45-A8C1-533AB95B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C78-F186-CA47-A313-F0660000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D4A21-87F3-5E47-874F-E57067F5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1845-7B1F-044D-9AD7-3077943D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620E-F9FA-2B4F-96DF-3FB327658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E178-519C-CF41-8D5A-4A543B1846E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A33-0F9C-014A-873C-1BCA8B95E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B828-CA0F-5948-A16F-C493EC8DF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7FD6-8378-8844-B67E-FC9DC42A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9gyO0ZOXQU4&amp;list=PLCiOXwirraUDRk5TlB2ulS3V2-0tB3vcS&amp;index=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D63C4E-6EFB-F447-B2CD-E7E9D630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67024"/>
            <a:ext cx="7772400" cy="29558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9600" b="1" dirty="0"/>
              <a:t>Programming</a:t>
            </a:r>
            <a:r>
              <a:rPr lang="en-GB" sz="9600" dirty="0"/>
              <a:t> </a:t>
            </a:r>
            <a:br>
              <a:rPr lang="en-GB" sz="9600" dirty="0"/>
            </a:br>
            <a:r>
              <a:rPr lang="en-GB" sz="4800" dirty="0"/>
              <a:t>Functions and Procedures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807ED9F-38E3-A842-A83E-846402551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4725144"/>
            <a:ext cx="6656784" cy="98566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0F2E"/>
                </a:solidFill>
              </a:rPr>
              <a:t>A Rolling Dice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BE6E6-DC2C-494F-8C32-4256A0F883E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21EE0-907E-B640-A632-33281DF0C76E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6856C-54B9-9F4A-B328-C25E740315C8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Lesson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991B00-36A2-FA49-A401-759DA8B50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3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9A7E31-AD72-7B4A-B95F-6533B7DC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56392"/>
              </p:ext>
            </p:extLst>
          </p:nvPr>
        </p:nvGraphicFramePr>
        <p:xfrm>
          <a:off x="420129" y="1633089"/>
          <a:ext cx="8199618" cy="4037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866">
                  <a:extLst>
                    <a:ext uri="{9D8B030D-6E8A-4147-A177-3AD203B41FA5}">
                      <a16:colId xmlns:a16="http://schemas.microsoft.com/office/drawing/2014/main" val="834408340"/>
                    </a:ext>
                  </a:extLst>
                </a:gridCol>
                <a:gridCol w="2816352">
                  <a:extLst>
                    <a:ext uri="{9D8B030D-6E8A-4147-A177-3AD203B41FA5}">
                      <a16:colId xmlns:a16="http://schemas.microsoft.com/office/drawing/2014/main" val="155098852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63840467"/>
                    </a:ext>
                  </a:extLst>
                </a:gridCol>
              </a:tblGrid>
              <a:tr h="56769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type</a:t>
                      </a:r>
                      <a:endParaRPr lang="en-US" dirty="0"/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Type of data</a:t>
                      </a:r>
                      <a:endParaRPr lang="en-US" dirty="0"/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Typical amount of Memory</a:t>
                      </a:r>
                      <a:endParaRPr lang="en-US" dirty="0"/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491645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02899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4034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37025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17788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0227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1A7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Definitions of data types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1394460"/>
            <a:ext cx="8229600" cy="51136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1400"/>
              </a:spcBef>
              <a:buClr>
                <a:schemeClr val="dk1"/>
              </a:buClr>
              <a:buSzPct val="100000"/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101CD-5807-3846-958D-E5618AC1652D}"/>
              </a:ext>
            </a:extLst>
          </p:cNvPr>
          <p:cNvGrpSpPr/>
          <p:nvPr/>
        </p:nvGrpSpPr>
        <p:grpSpPr>
          <a:xfrm>
            <a:off x="632658" y="2969296"/>
            <a:ext cx="1750832" cy="444844"/>
            <a:chOff x="259493" y="649269"/>
            <a:chExt cx="1750832" cy="44484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6B9A61F-98D4-5B45-AAF5-86A77C6021F9}"/>
                </a:ext>
              </a:extLst>
            </p:cNvPr>
            <p:cNvSpPr/>
            <p:nvPr/>
          </p:nvSpPr>
          <p:spPr>
            <a:xfrm>
              <a:off x="259493" y="649269"/>
              <a:ext cx="1750832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26EA65-B126-A643-931E-ED95E523C73F}"/>
                </a:ext>
              </a:extLst>
            </p:cNvPr>
            <p:cNvSpPr txBox="1"/>
            <p:nvPr/>
          </p:nvSpPr>
          <p:spPr>
            <a:xfrm>
              <a:off x="503882" y="699382"/>
              <a:ext cx="1323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Real or float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5E4D2F-795D-5443-9BAB-A6F7F69B93A6}"/>
              </a:ext>
            </a:extLst>
          </p:cNvPr>
          <p:cNvGrpSpPr/>
          <p:nvPr/>
        </p:nvGrpSpPr>
        <p:grpSpPr>
          <a:xfrm>
            <a:off x="1046351" y="4369552"/>
            <a:ext cx="1015616" cy="444844"/>
            <a:chOff x="259493" y="649269"/>
            <a:chExt cx="1015616" cy="4448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70D0026-20D5-4A43-84C7-D1199D05DB7F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06BD6F-66B4-294D-901B-08E0155BD500}"/>
                </a:ext>
              </a:extLst>
            </p:cNvPr>
            <p:cNvSpPr txBox="1"/>
            <p:nvPr/>
          </p:nvSpPr>
          <p:spPr>
            <a:xfrm>
              <a:off x="321002" y="69938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Boolean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E4D220-2843-904A-B1D6-C238E486409A}"/>
              </a:ext>
            </a:extLst>
          </p:cNvPr>
          <p:cNvGrpSpPr/>
          <p:nvPr/>
        </p:nvGrpSpPr>
        <p:grpSpPr>
          <a:xfrm>
            <a:off x="1046351" y="3692011"/>
            <a:ext cx="984446" cy="444844"/>
            <a:chOff x="149765" y="649269"/>
            <a:chExt cx="984446" cy="44484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9243A66-DB6B-8548-8BD3-A220B0595B25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3E0B14-7866-0D41-A7F3-2B0D36B2C570}"/>
                </a:ext>
              </a:extLst>
            </p:cNvPr>
            <p:cNvSpPr txBox="1"/>
            <p:nvPr/>
          </p:nvSpPr>
          <p:spPr>
            <a:xfrm>
              <a:off x="321002" y="69938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char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CCEAB4-60DF-9C47-BDAD-108ACC9AE6E7}"/>
              </a:ext>
            </a:extLst>
          </p:cNvPr>
          <p:cNvGrpSpPr/>
          <p:nvPr/>
        </p:nvGrpSpPr>
        <p:grpSpPr>
          <a:xfrm>
            <a:off x="1015851" y="5100143"/>
            <a:ext cx="984446" cy="444844"/>
            <a:chOff x="149765" y="649269"/>
            <a:chExt cx="984446" cy="44484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05D4F8-8637-8D44-A763-05B171B55C9E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A33EB4-78C2-CD42-A500-FB91B6EEF864}"/>
                </a:ext>
              </a:extLst>
            </p:cNvPr>
            <p:cNvSpPr txBox="1"/>
            <p:nvPr/>
          </p:nvSpPr>
          <p:spPr>
            <a:xfrm>
              <a:off x="284426" y="699382"/>
              <a:ext cx="712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string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9A75E-A006-5645-9779-6016B3784F7D}"/>
              </a:ext>
            </a:extLst>
          </p:cNvPr>
          <p:cNvGrpSpPr/>
          <p:nvPr/>
        </p:nvGrpSpPr>
        <p:grpSpPr>
          <a:xfrm>
            <a:off x="1003385" y="2291755"/>
            <a:ext cx="984446" cy="444844"/>
            <a:chOff x="259493" y="649269"/>
            <a:chExt cx="984446" cy="44484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5D1F1F-300B-0A4D-BA31-91B36A0A8F2B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C16D0-2D43-DE46-93CD-C7BA0D6AAE8D}"/>
                </a:ext>
              </a:extLst>
            </p:cNvPr>
            <p:cNvSpPr txBox="1"/>
            <p:nvPr/>
          </p:nvSpPr>
          <p:spPr>
            <a:xfrm>
              <a:off x="339290" y="699382"/>
              <a:ext cx="84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integer</a:t>
              </a:r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B0071B-3F08-384F-AE63-5D137CAE293C}"/>
              </a:ext>
            </a:extLst>
          </p:cNvPr>
          <p:cNvSpPr txBox="1"/>
          <p:nvPr/>
        </p:nvSpPr>
        <p:spPr>
          <a:xfrm>
            <a:off x="2743469" y="2321298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whole number: 1, 0, -2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81A27E-B7AB-D04D-B1BF-934944379514}"/>
              </a:ext>
            </a:extLst>
          </p:cNvPr>
          <p:cNvSpPr txBox="1"/>
          <p:nvPr/>
        </p:nvSpPr>
        <p:spPr>
          <a:xfrm>
            <a:off x="2743469" y="2906514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number with a decimal point: 1.5, 0.0, -68.4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87D4E7-A512-8F45-9210-1510148A0432}"/>
              </a:ext>
            </a:extLst>
          </p:cNvPr>
          <p:cNvSpPr txBox="1"/>
          <p:nvPr/>
        </p:nvSpPr>
        <p:spPr>
          <a:xfrm>
            <a:off x="2725181" y="3601458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single ASCII character: A, b, 3, ! Or [space]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257F3E-D990-C94A-A0D6-30010C93ACB0}"/>
              </a:ext>
            </a:extLst>
          </p:cNvPr>
          <p:cNvSpPr txBox="1"/>
          <p:nvPr/>
        </p:nvSpPr>
        <p:spPr>
          <a:xfrm>
            <a:off x="2743469" y="4442706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 or False; 1 or zero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1ABF3-9454-204B-8376-E05C66588928}"/>
              </a:ext>
            </a:extLst>
          </p:cNvPr>
          <p:cNvSpPr txBox="1"/>
          <p:nvPr/>
        </p:nvSpPr>
        <p:spPr>
          <a:xfrm>
            <a:off x="2743469" y="51193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Zero or more characters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1F4585-A242-CB4B-8B77-1A1BCE64D46C}"/>
              </a:ext>
            </a:extLst>
          </p:cNvPr>
          <p:cNvSpPr txBox="1"/>
          <p:nvPr/>
        </p:nvSpPr>
        <p:spPr>
          <a:xfrm>
            <a:off x="5706125" y="2321298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bytes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81F5C5-DCB3-0243-BFE9-118C23650CA0}"/>
              </a:ext>
            </a:extLst>
          </p:cNvPr>
          <p:cNvSpPr txBox="1"/>
          <p:nvPr/>
        </p:nvSpPr>
        <p:spPr>
          <a:xfrm>
            <a:off x="5706125" y="303453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bytes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A914C-6596-8641-AE13-1696F2A9D4F5}"/>
              </a:ext>
            </a:extLst>
          </p:cNvPr>
          <p:cNvSpPr txBox="1"/>
          <p:nvPr/>
        </p:nvSpPr>
        <p:spPr>
          <a:xfrm>
            <a:off x="5687837" y="3729474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byte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547856-1B19-E146-A858-A1FCB938FC9D}"/>
              </a:ext>
            </a:extLst>
          </p:cNvPr>
          <p:cNvSpPr txBox="1"/>
          <p:nvPr/>
        </p:nvSpPr>
        <p:spPr>
          <a:xfrm>
            <a:off x="5706125" y="4442706"/>
            <a:ext cx="29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bit; but commonly 1 byte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A5D530-6D59-1F43-A2D4-734B1335AB6E}"/>
              </a:ext>
            </a:extLst>
          </p:cNvPr>
          <p:cNvSpPr txBox="1"/>
          <p:nvPr/>
        </p:nvSpPr>
        <p:spPr>
          <a:xfrm>
            <a:off x="5706125" y="5119362"/>
            <a:ext cx="294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byte per character in string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3FD4EE-3650-B143-AA84-51BFBCD9FE46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A80B2-A612-7143-8C16-1B53C78408D9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CF56E5-DD0C-154D-B3D4-9E5DCB49EA7B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Table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240EEFE-3ACD-504B-9CD1-4791538E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Python’s Development Environment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342160"/>
            <a:ext cx="8229600" cy="4165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As well as variable, you can define constants in a program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00"/>
                </a:solidFill>
                <a:latin typeface="Courier" pitchFamily="2"/>
              </a:rPr>
              <a:t>		PI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" pitchFamily="2"/>
              </a:rPr>
              <a:t>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3.14157926535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7979"/>
                </a:solidFill>
                <a:latin typeface="Courier" pitchFamily="2"/>
              </a:rPr>
              <a:t>		</a:t>
            </a:r>
            <a:r>
              <a:rPr lang="en-GB" dirty="0">
                <a:latin typeface="Courier" pitchFamily="2"/>
              </a:rPr>
              <a:t>MONTHLYTARIFF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dirty="0">
                <a:latin typeface="Courier" pitchFamily="2"/>
              </a:rPr>
              <a:t> </a:t>
            </a:r>
            <a:r>
              <a:rPr lang="en-GB" dirty="0">
                <a:solidFill>
                  <a:srgbClr val="797979"/>
                </a:solidFill>
                <a:latin typeface="Courier" pitchFamily="2"/>
              </a:rPr>
              <a:t>15.60</a:t>
            </a:r>
            <a:endParaRPr lang="en-GB" altLang="en-US" dirty="0"/>
          </a:p>
          <a:p>
            <a:r>
              <a:rPr lang="en-GB" altLang="en-US" dirty="0"/>
              <a:t>Constants are typically shown in uppercase</a:t>
            </a:r>
          </a:p>
          <a:p>
            <a:r>
              <a:rPr lang="en-GB" altLang="en-US" dirty="0"/>
              <a:t>Why declare a constant instead of a variable? </a:t>
            </a:r>
          </a:p>
          <a:p>
            <a:r>
              <a:rPr lang="en-GB" altLang="en-US" dirty="0"/>
              <a:t>Can a constant ever change its value?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ECC138-E4F6-8C40-95EB-3F14BC3CC86E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74705-3793-364E-858D-6EC17F1D1EF5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1C1D6-5139-4C41-9C27-6CCAD1EC4AD7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AB19E3-6DD9-8144-8C11-B77397C63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7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Programming Challenge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Simulate rolling two dice and print the values with the highest first.</a:t>
            </a:r>
          </a:p>
          <a:p>
            <a:pPr marL="0" indent="0">
              <a:buNone/>
            </a:pPr>
            <a:r>
              <a:rPr lang="en-GB" dirty="0"/>
              <a:t>And output what dice roll won.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>
                <a:cs typeface="Consolas" pitchFamily="49" charset="0"/>
              </a:rPr>
              <a:t>the Year 9 shared drive: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D5A76-8B57-C14C-A6B1-0A6AFFCBCC1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C66-34CC-C844-B3E2-52FD830C3E0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610F-FCBC-1543-AAF6-0715F232BFC5}"/>
              </a:ext>
            </a:extLst>
          </p:cNvPr>
          <p:cNvSpPr txBox="1"/>
          <p:nvPr/>
        </p:nvSpPr>
        <p:spPr>
          <a:xfrm>
            <a:off x="1838131" y="100914"/>
            <a:ext cx="6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Tasks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22CA3-7026-DA40-8F53-6177802B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7AC91-D175-D04A-B9D9-111E5D7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27" y="117961"/>
            <a:ext cx="829940" cy="8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Independent Activities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have three C++ Programs to open from within </a:t>
            </a:r>
            <a:r>
              <a:rPr lang="en-US" dirty="0" err="1">
                <a:solidFill>
                  <a:srgbClr val="1A70EE"/>
                </a:solidFill>
              </a:rPr>
              <a:t>devcpp</a:t>
            </a:r>
            <a:r>
              <a:rPr lang="en-US" dirty="0"/>
              <a:t>:</a:t>
            </a:r>
            <a:endParaRPr lang="en-GB" dirty="0"/>
          </a:p>
          <a:p>
            <a:r>
              <a:rPr lang="en-US" dirty="0"/>
              <a:t>[1] A single sequence</a:t>
            </a:r>
            <a:endParaRPr lang="en-GB" dirty="0"/>
          </a:p>
          <a:p>
            <a:r>
              <a:rPr lang="en-US" dirty="0"/>
              <a:t>[2] A proposed set of ‘stub functions’</a:t>
            </a:r>
            <a:endParaRPr lang="en-GB" dirty="0"/>
          </a:p>
          <a:p>
            <a:r>
              <a:rPr lang="en-US" dirty="0"/>
              <a:t>[3] The same program as [1] but decomposed into functions and procedures.</a:t>
            </a:r>
            <a:endParaRPr lang="en-GB" dirty="0"/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>
                <a:cs typeface="Consolas" pitchFamily="49" charset="0"/>
              </a:rPr>
              <a:t>the Year 9 shared drive: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D5A76-8B57-C14C-A6B1-0A6AFFCBCC1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C66-34CC-C844-B3E2-52FD830C3E0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610F-FCBC-1543-AAF6-0715F232BFC5}"/>
              </a:ext>
            </a:extLst>
          </p:cNvPr>
          <p:cNvSpPr txBox="1"/>
          <p:nvPr/>
        </p:nvSpPr>
        <p:spPr>
          <a:xfrm>
            <a:off x="1838131" y="100914"/>
            <a:ext cx="6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Tasks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22CA3-7026-DA40-8F53-6177802B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7AC91-D175-D04A-B9D9-111E5D7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27" y="117961"/>
            <a:ext cx="829940" cy="8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Independent Activities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Approaches: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[a] Read the program. Predict the outcome.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[b] Run the program. Were you correct?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[c] On paper ‘decompose’ the program into functions and procedures.</a:t>
            </a:r>
          </a:p>
          <a:p>
            <a:endParaRPr lang="en-GB" dirty="0"/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 err="1">
                <a:cs typeface="Consolas" pitchFamily="49" charset="0"/>
              </a:rPr>
              <a:t>StudentShare</a:t>
            </a:r>
            <a:r>
              <a:rPr lang="en-GB" b="1" dirty="0">
                <a:cs typeface="Consolas" pitchFamily="49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D5A76-8B57-C14C-A6B1-0A6AFFCBCC1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C66-34CC-C844-B3E2-52FD830C3E0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610F-FCBC-1543-AAF6-0715F232BFC5}"/>
              </a:ext>
            </a:extLst>
          </p:cNvPr>
          <p:cNvSpPr txBox="1"/>
          <p:nvPr/>
        </p:nvSpPr>
        <p:spPr>
          <a:xfrm>
            <a:off x="1838131" y="100914"/>
            <a:ext cx="6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Tasks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22CA3-7026-DA40-8F53-6177802B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7AC91-D175-D04A-B9D9-111E5D7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27" y="117961"/>
            <a:ext cx="829940" cy="8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Independent Activities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Approaches</a:t>
            </a:r>
            <a:r>
              <a:rPr lang="en-US" dirty="0"/>
              <a:t>: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[d] Attempt your own solution in C++.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Q: Is your solution similar to mine?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[e] Can you trace the program flow between functions in the third program?</a:t>
            </a:r>
            <a:endParaRPr lang="en-GB" dirty="0"/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 err="1">
                <a:cs typeface="Consolas" pitchFamily="49" charset="0"/>
              </a:rPr>
              <a:t>StudentShare</a:t>
            </a:r>
            <a:r>
              <a:rPr lang="en-GB" b="1" dirty="0">
                <a:cs typeface="Consolas" pitchFamily="49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D5A76-8B57-C14C-A6B1-0A6AFFCBCC1A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6C66-34CC-C844-B3E2-52FD830C3E0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F610F-FCBC-1543-AAF6-0715F232BFC5}"/>
              </a:ext>
            </a:extLst>
          </p:cNvPr>
          <p:cNvSpPr txBox="1"/>
          <p:nvPr/>
        </p:nvSpPr>
        <p:spPr>
          <a:xfrm>
            <a:off x="1838131" y="100914"/>
            <a:ext cx="612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400" b="1" dirty="0">
                <a:solidFill>
                  <a:schemeClr val="bg1"/>
                </a:solidFill>
              </a:rPr>
              <a:t>Tasks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22CA3-7026-DA40-8F53-6177802B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7AC91-D175-D04A-B9D9-111E5D7BF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27" y="117961"/>
            <a:ext cx="829940" cy="8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4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1A7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Plenary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We have seen how to: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577324"/>
            <a:ext cx="9110732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/>
            <a:r>
              <a:rPr lang="en-GB" dirty="0"/>
              <a:t>use data types: </a:t>
            </a:r>
            <a:r>
              <a:rPr lang="en-GB" b="1" dirty="0"/>
              <a:t>integer</a:t>
            </a:r>
            <a:r>
              <a:rPr lang="en-GB" dirty="0"/>
              <a:t>, </a:t>
            </a:r>
            <a:r>
              <a:rPr lang="en-GB" b="1" dirty="0"/>
              <a:t>real</a:t>
            </a:r>
            <a:r>
              <a:rPr lang="en-GB" dirty="0"/>
              <a:t>, </a:t>
            </a:r>
            <a:r>
              <a:rPr lang="en-GB" b="1" dirty="0"/>
              <a:t>Boolean</a:t>
            </a:r>
            <a:r>
              <a:rPr lang="en-GB" dirty="0"/>
              <a:t>, </a:t>
            </a:r>
            <a:r>
              <a:rPr lang="en-GB" b="1" dirty="0"/>
              <a:t>character</a:t>
            </a:r>
            <a:r>
              <a:rPr lang="en-GB" dirty="0"/>
              <a:t> and </a:t>
            </a:r>
            <a:r>
              <a:rPr lang="en-GB" b="1" dirty="0"/>
              <a:t>strings</a:t>
            </a:r>
          </a:p>
          <a:p>
            <a:pPr marL="457200" lvl="0" indent="-457200" fontAlgn="base"/>
            <a:r>
              <a:rPr lang="en-GB" dirty="0"/>
              <a:t>declare and use </a:t>
            </a:r>
            <a:r>
              <a:rPr lang="en-GB" b="1" dirty="0"/>
              <a:t>constants</a:t>
            </a:r>
            <a:r>
              <a:rPr lang="en-GB" dirty="0"/>
              <a:t> and </a:t>
            </a:r>
            <a:r>
              <a:rPr lang="en-GB" b="1" dirty="0"/>
              <a:t>variables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input</a:t>
            </a:r>
            <a:r>
              <a:rPr lang="en-GB" dirty="0"/>
              <a:t>, </a:t>
            </a:r>
            <a:r>
              <a:rPr lang="en-GB" b="1" dirty="0"/>
              <a:t>output</a:t>
            </a:r>
            <a:r>
              <a:rPr lang="en-GB" dirty="0"/>
              <a:t> and </a:t>
            </a:r>
            <a:r>
              <a:rPr lang="en-GB" b="1" dirty="0"/>
              <a:t>assignment</a:t>
            </a:r>
            <a:r>
              <a:rPr lang="en-GB" dirty="0"/>
              <a:t> </a:t>
            </a:r>
            <a:r>
              <a:rPr lang="en-GB" b="1" dirty="0"/>
              <a:t>statements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arithmetic</a:t>
            </a:r>
            <a:r>
              <a:rPr lang="en-GB" dirty="0"/>
              <a:t> </a:t>
            </a:r>
            <a:r>
              <a:rPr lang="en-GB" b="1" dirty="0"/>
              <a:t>operators</a:t>
            </a:r>
            <a:r>
              <a:rPr lang="en-GB" dirty="0"/>
              <a:t> including </a:t>
            </a:r>
            <a:r>
              <a:rPr lang="en-GB" b="1" dirty="0"/>
              <a:t>MOD</a:t>
            </a:r>
            <a:r>
              <a:rPr lang="en-GB" dirty="0"/>
              <a:t> and </a:t>
            </a:r>
            <a:r>
              <a:rPr lang="en-GB" b="1" dirty="0"/>
              <a:t>DIV</a:t>
            </a:r>
            <a:r>
              <a:rPr lang="en-GB" dirty="0"/>
              <a:t> </a:t>
            </a:r>
          </a:p>
          <a:p>
            <a:pPr marL="457200" lvl="0" indent="-457200" fontAlgn="base"/>
            <a:r>
              <a:rPr lang="en-GB" dirty="0"/>
              <a:t>use </a:t>
            </a:r>
            <a:r>
              <a:rPr lang="en-GB" b="1" dirty="0"/>
              <a:t>string</a:t>
            </a:r>
            <a:r>
              <a:rPr lang="en-GB" dirty="0"/>
              <a:t> </a:t>
            </a:r>
            <a:r>
              <a:rPr lang="en-GB" b="1" dirty="0"/>
              <a:t>methods</a:t>
            </a:r>
            <a:r>
              <a:rPr lang="en-GB" dirty="0"/>
              <a:t> and </a:t>
            </a:r>
            <a:r>
              <a:rPr lang="en-GB" b="1" dirty="0"/>
              <a:t>conversion</a:t>
            </a:r>
            <a:r>
              <a:rPr lang="en-GB" dirty="0"/>
              <a:t> </a:t>
            </a:r>
            <a:r>
              <a:rPr lang="en-GB" b="1" dirty="0"/>
              <a:t>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658C8-B11C-5147-93F7-753E6EE64D3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59B33-4BE8-BB4F-B267-5FD26F67BF16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DBD75-746F-084F-B529-2F5857BE363D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Plenary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AE39D7-7D40-FA41-8D8A-0C5D56C9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4526AA-AB4A-534B-A0AA-DA277A9CF836}"/>
              </a:ext>
            </a:extLst>
          </p:cNvPr>
          <p:cNvSpPr/>
          <p:nvPr/>
        </p:nvSpPr>
        <p:spPr>
          <a:xfrm>
            <a:off x="432486" y="1450998"/>
            <a:ext cx="9098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altLang="en-US" sz="4400" b="1" dirty="0">
                <a:solidFill>
                  <a:sysClr val="windowText" lastClr="000000"/>
                </a:solidFill>
              </a:rPr>
              <a:t>XXX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2230807"/>
            <a:ext cx="8229600" cy="39307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/>
            <a:r>
              <a:rPr lang="en-GB" dirty="0"/>
              <a:t>Complete task XXX o.</a:t>
            </a:r>
          </a:p>
          <a:p>
            <a:pPr marL="457200" lvl="0" indent="-457200" fontAlgn="base"/>
            <a:r>
              <a:rPr lang="en-GB" dirty="0"/>
              <a:t>Use the </a:t>
            </a:r>
            <a:r>
              <a:rPr lang="en-GB" dirty="0" err="1"/>
              <a:t>Powerpoint</a:t>
            </a:r>
            <a:r>
              <a:rPr lang="en-GB" dirty="0"/>
              <a:t> slides (48-64) for info.</a:t>
            </a: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endParaRPr lang="en-GB" b="1" dirty="0"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GB" b="1" dirty="0">
                <a:cs typeface="Consolas" pitchFamily="49" charset="0"/>
              </a:rPr>
              <a:t>Location</a:t>
            </a:r>
            <a:r>
              <a:rPr lang="en-GB" dirty="0">
                <a:cs typeface="Consolas" pitchFamily="49" charset="0"/>
              </a:rPr>
              <a:t>: On </a:t>
            </a:r>
            <a:r>
              <a:rPr lang="en-GB" b="1" dirty="0">
                <a:cs typeface="Consolas" pitchFamily="49" charset="0"/>
              </a:rPr>
              <a:t>Google Classroom</a:t>
            </a:r>
          </a:p>
          <a:p>
            <a:pPr marL="0" lvl="0" indent="0" fontAlgn="base">
              <a:buNone/>
            </a:pPr>
            <a:endParaRPr lang="en-US" dirty="0">
              <a:solidFill>
                <a:srgbClr val="1A70EE"/>
              </a:solidFill>
            </a:endParaRPr>
          </a:p>
          <a:p>
            <a:pPr marL="0" lvl="0" indent="0" fontAlgn="base">
              <a:buNone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CCCCF-731F-0B42-9B32-D92B1A33D38F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FD8C1-21CC-3445-8D81-952285E7E7AE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4CE88-ADFF-E748-BC9C-14EF05515A9A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Homework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050CC-8325-4147-9E31-E94E09047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7F5398-33B1-D447-BB51-7B858A64AE9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F54F5-2234-D044-9ED7-61210D0B85E0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8F8B2-0D22-F340-A0C5-E1148C2464C7}"/>
              </a:ext>
            </a:extLst>
          </p:cNvPr>
          <p:cNvSpPr txBox="1"/>
          <p:nvPr/>
        </p:nvSpPr>
        <p:spPr>
          <a:xfrm>
            <a:off x="160638" y="100914"/>
            <a:ext cx="874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Expectations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36430-09DF-DB4C-9AD1-9BE36AD37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459178"/>
            <a:ext cx="6502400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6B078-439C-6947-A61F-E9E56F52EBDC}"/>
              </a:ext>
            </a:extLst>
          </p:cNvPr>
          <p:cNvSpPr txBox="1"/>
          <p:nvPr/>
        </p:nvSpPr>
        <p:spPr>
          <a:xfrm>
            <a:off x="2961686" y="3009937"/>
            <a:ext cx="26703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400"/>
                </a:solidFill>
              </a:rPr>
              <a:t>COMPLETING HOMEWORK WILL PREPARE YOU FOR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B7D74-6065-4446-9AF4-C0ABDD2A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BAAB1-0798-BB4E-BE7E-0D1A25E5B129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352F5-2CFD-9B44-9819-9950F5249C5B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CE902-F307-7E44-BD46-8A5FC311EB93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Watch and take notes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947A03-322A-884F-B8CA-F34A85BB5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27A7C7-5566-F64B-8836-C55D66D7C1B4}"/>
              </a:ext>
            </a:extLst>
          </p:cNvPr>
          <p:cNvSpPr/>
          <p:nvPr/>
        </p:nvSpPr>
        <p:spPr>
          <a:xfrm>
            <a:off x="1688841" y="5934670"/>
            <a:ext cx="5660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How to use sub programs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A0F20-283C-3442-BE09-1C29930F7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30" y="1684040"/>
            <a:ext cx="6917940" cy="38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0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D63C4E-6EFB-F447-B2CD-E7E9D630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8342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8000" dirty="0"/>
              <a:t>Spot the typos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05ADF9-117C-2B43-A824-B580C50D82E4}"/>
              </a:ext>
            </a:extLst>
          </p:cNvPr>
          <p:cNvSpPr txBox="1">
            <a:spLocks/>
          </p:cNvSpPr>
          <p:nvPr/>
        </p:nvSpPr>
        <p:spPr>
          <a:xfrm>
            <a:off x="685800" y="274825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/>
              <a:t>15 seconds per slide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E54ACB-6DBF-7C4A-B302-7B1819E540BA}"/>
              </a:ext>
            </a:extLst>
          </p:cNvPr>
          <p:cNvSpPr txBox="1">
            <a:spLocks/>
          </p:cNvSpPr>
          <p:nvPr/>
        </p:nvSpPr>
        <p:spPr>
          <a:xfrm>
            <a:off x="685800" y="44490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/>
              <a:t>Note the error in your exercise books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5AD931-23ED-D941-87BD-03E92F3E927B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B1CE0-6B49-E94E-8CED-0A456889AEF6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1F340-B943-9348-AE6A-252963A2FD5B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Do this now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871196-6303-DF4D-99C1-5BC4BF5C6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82784"/>
            <a:ext cx="6858000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All students will know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26258"/>
            <a:ext cx="6858000" cy="2940909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How to declare and use </a:t>
            </a:r>
            <a:r>
              <a:rPr lang="en-US" sz="3200" b="1" dirty="0">
                <a:solidFill>
                  <a:srgbClr val="1A70EE"/>
                </a:solidFill>
              </a:rPr>
              <a:t>constants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1A70EE"/>
                </a:solidFill>
              </a:rPr>
              <a:t>variables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GB" sz="3200" dirty="0"/>
              <a:t>The main </a:t>
            </a:r>
            <a:r>
              <a:rPr lang="en-GB" sz="3200" b="1" dirty="0">
                <a:solidFill>
                  <a:srgbClr val="1A70EE"/>
                </a:solidFill>
              </a:rPr>
              <a:t>data types: integer, real, Boolean, character and string </a:t>
            </a:r>
            <a:endParaRPr lang="en-US" sz="3200" b="1" dirty="0">
              <a:solidFill>
                <a:srgbClr val="1A70E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CF081-8FE5-D54B-99AF-7BF1607C0041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2A6FC8-8590-BA45-84CB-BBF81F441817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610A4-DCFA-D74F-8C2B-DA255A27B890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F95C0-4CD4-7D4F-8C4E-2C3600A0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4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384" y="1382784"/>
            <a:ext cx="8618837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All students will understand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42" y="2833236"/>
            <a:ext cx="7589520" cy="6223482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Understand and use data types: </a:t>
            </a:r>
            <a:r>
              <a:rPr lang="en-US" sz="3200" b="1" dirty="0">
                <a:solidFill>
                  <a:srgbClr val="1A70EE"/>
                </a:solidFill>
              </a:rPr>
              <a:t>integer, real, Boolean, character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1A70EE"/>
                </a:solidFill>
              </a:rPr>
              <a:t>string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How Python handles different </a:t>
            </a:r>
            <a:r>
              <a:rPr lang="en-US" sz="3200" b="1" dirty="0">
                <a:solidFill>
                  <a:srgbClr val="1A70EE"/>
                </a:solidFill>
              </a:rPr>
              <a:t>data types</a:t>
            </a:r>
            <a:r>
              <a:rPr lang="en-US" sz="3200" dirty="0">
                <a:solidFill>
                  <a:srgbClr val="1A70EE"/>
                </a:solidFill>
              </a:rPr>
              <a:t>.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dirty="0"/>
              <a:t>What a </a:t>
            </a:r>
            <a:r>
              <a:rPr lang="en-US" sz="3200" b="1" dirty="0">
                <a:solidFill>
                  <a:srgbClr val="1A70EE"/>
                </a:solidFill>
              </a:rPr>
              <a:t>syntax error</a:t>
            </a:r>
            <a:r>
              <a:rPr lang="en-US" sz="3200" dirty="0">
                <a:solidFill>
                  <a:srgbClr val="1A70EE"/>
                </a:solidFill>
              </a:rPr>
              <a:t> </a:t>
            </a:r>
            <a:r>
              <a:rPr lang="en-US" sz="3200" dirty="0"/>
              <a:t>is and how to embrace error messages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21A2-9025-AD4C-9E9C-EE2FEA96E760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968E8-F2FB-C04C-B1BC-E378FA531363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47284-BF8A-0540-8C5D-8462FFFAED57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E49A33-4053-354B-BF69-7E8BC8C0A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3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C1AB-5D63-2D45-BD8D-8905F090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82784"/>
            <a:ext cx="9144000" cy="889521"/>
          </a:xfrm>
        </p:spPr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rgbClr val="003142"/>
                </a:solidFill>
                <a:latin typeface="Calibri" panose="020F0502020204030204" pitchFamily="34" charset="0"/>
              </a:rPr>
              <a:t>Some students will understand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E9B03-653D-9740-B627-82ABA165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769" y="2897658"/>
            <a:ext cx="7132320" cy="2940909"/>
          </a:xfrm>
        </p:spPr>
        <p:txBody>
          <a:bodyPr>
            <a:normAutofit/>
          </a:bodyPr>
          <a:lstStyle/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1A70EE"/>
                </a:solidFill>
              </a:rPr>
              <a:t>casting variables</a:t>
            </a:r>
            <a:r>
              <a:rPr lang="en-US" sz="3200" dirty="0">
                <a:solidFill>
                  <a:srgbClr val="1A70EE"/>
                </a:solidFill>
              </a:rPr>
              <a:t> </a:t>
            </a:r>
            <a:r>
              <a:rPr lang="en-US" sz="3200" dirty="0"/>
              <a:t>between </a:t>
            </a:r>
            <a:r>
              <a:rPr lang="en-US" sz="3200" b="1" dirty="0">
                <a:solidFill>
                  <a:srgbClr val="1A70EE"/>
                </a:solidFill>
              </a:rPr>
              <a:t>data types</a:t>
            </a:r>
          </a:p>
          <a:p>
            <a:pPr marL="457200" lvl="0" indent="-457200" algn="l" fontAlgn="base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1A70EE"/>
                </a:solidFill>
              </a:rPr>
              <a:t>V</a:t>
            </a:r>
            <a:r>
              <a:rPr lang="en-US" sz="3200" b="1" dirty="0" err="1">
                <a:solidFill>
                  <a:srgbClr val="1A70EE"/>
                </a:solidFill>
              </a:rPr>
              <a:t>ariable</a:t>
            </a:r>
            <a:r>
              <a:rPr lang="en-US" sz="3200" dirty="0">
                <a:solidFill>
                  <a:srgbClr val="1A70EE"/>
                </a:solidFill>
              </a:rPr>
              <a:t> </a:t>
            </a:r>
            <a:r>
              <a:rPr lang="en-US" sz="3200" b="1" dirty="0">
                <a:solidFill>
                  <a:srgbClr val="1A70EE"/>
                </a:solidFill>
              </a:rPr>
              <a:t>scope</a:t>
            </a:r>
            <a:r>
              <a:rPr lang="en-GB" sz="3200" b="1" dirty="0">
                <a:solidFill>
                  <a:srgbClr val="1A70EE"/>
                </a:solidFill>
              </a:rPr>
              <a:t>: local</a:t>
            </a:r>
            <a:r>
              <a:rPr lang="en-GB" sz="3200" b="1" dirty="0"/>
              <a:t> </a:t>
            </a:r>
            <a:r>
              <a:rPr lang="en-GB" sz="3200" dirty="0"/>
              <a:t>and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rgbClr val="1A70EE"/>
                </a:solidFill>
              </a:rPr>
              <a:t>global scope</a:t>
            </a:r>
            <a:endParaRPr lang="en-US" sz="3200" b="1" dirty="0">
              <a:solidFill>
                <a:srgbClr val="1A70E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451E-4B10-E146-A5B6-69A1664DB36A}"/>
              </a:ext>
            </a:extLst>
          </p:cNvPr>
          <p:cNvSpPr txBox="1"/>
          <p:nvPr/>
        </p:nvSpPr>
        <p:spPr>
          <a:xfrm>
            <a:off x="3966519" y="4893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BDB641-1E2D-1140-891E-BD562897CD83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5C5C4-BFE2-EE44-970D-5D598506DAEF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3670C-B004-424A-9365-A16CE1E0114E}"/>
              </a:ext>
            </a:extLst>
          </p:cNvPr>
          <p:cNvSpPr txBox="1"/>
          <p:nvPr/>
        </p:nvSpPr>
        <p:spPr>
          <a:xfrm>
            <a:off x="1791478" y="100914"/>
            <a:ext cx="711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Learning 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C469C6-3217-7640-AA41-8FEE3E77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C83F52D-98EC-4444-AC47-F10388582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874"/>
            <a:ext cx="9144000" cy="56084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9E3835-462D-AF46-BC82-6E1756377584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62FD79-41BE-8C48-A032-8B56EC877CE4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88DBB-3203-764F-BA1B-0DFC9F4248E2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Example 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0C3CD4-7105-E445-9DF6-C6035246F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1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EB6EA9-2F8D-0749-87FF-A811402BE1AE}"/>
              </a:ext>
            </a:extLst>
          </p:cNvPr>
          <p:cNvSpPr txBox="1">
            <a:spLocks/>
          </p:cNvSpPr>
          <p:nvPr/>
        </p:nvSpPr>
        <p:spPr>
          <a:xfrm>
            <a:off x="420129" y="1394460"/>
            <a:ext cx="8229600" cy="51136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GB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Headline Text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3BEBB527-6432-244C-8F11-B3A9828028DE}"/>
              </a:ext>
            </a:extLst>
          </p:cNvPr>
          <p:cNvSpPr/>
          <p:nvPr/>
        </p:nvSpPr>
        <p:spPr>
          <a:xfrm>
            <a:off x="855785" y="3083169"/>
            <a:ext cx="7608277" cy="3546635"/>
          </a:xfrm>
          <a:prstGeom prst="round2DiagRect">
            <a:avLst/>
          </a:prstGeom>
          <a:solidFill>
            <a:srgbClr val="D2E0FF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EE80B-A75C-3442-9525-AB87646F87D7}"/>
              </a:ext>
            </a:extLst>
          </p:cNvPr>
          <p:cNvSpPr/>
          <p:nvPr/>
        </p:nvSpPr>
        <p:spPr>
          <a:xfrm>
            <a:off x="1289538" y="3526303"/>
            <a:ext cx="71745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400" dirty="0"/>
              <a:t>What </a:t>
            </a:r>
            <a:r>
              <a:rPr lang="en-GB" sz="2400" b="1" dirty="0"/>
              <a:t>types</a:t>
            </a:r>
            <a:r>
              <a:rPr lang="en-GB" sz="2400" dirty="0"/>
              <a:t> of variables are shown here: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urier" pitchFamily="2"/>
              </a:rPr>
              <a:t>	</a:t>
            </a:r>
            <a:r>
              <a:rPr lang="en-GB" sz="2000" dirty="0" err="1">
                <a:latin typeface="Courier" pitchFamily="2"/>
              </a:rPr>
              <a:t>numberOfStudents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 err="1">
                <a:latin typeface="Courier" pitchFamily="2"/>
              </a:rPr>
              <a:t>numberOfStudents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+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1</a:t>
            </a:r>
            <a:endParaRPr lang="en-GB" sz="2000" dirty="0">
              <a:latin typeface="Courier" pitchFamily="2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Courier" pitchFamily="2"/>
              </a:rPr>
              <a:t>	</a:t>
            </a:r>
            <a:r>
              <a:rPr lang="en-GB" sz="2000" dirty="0" err="1">
                <a:latin typeface="Courier" pitchFamily="2"/>
              </a:rPr>
              <a:t>circleArea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3.142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*</a:t>
            </a:r>
            <a:r>
              <a:rPr lang="en-GB" sz="2000" dirty="0">
                <a:latin typeface="Courier" pitchFamily="2"/>
              </a:rPr>
              <a:t> radius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*</a:t>
            </a:r>
            <a:r>
              <a:rPr lang="en-GB" sz="2000" dirty="0">
                <a:latin typeface="Courier" pitchFamily="2"/>
              </a:rPr>
              <a:t> radius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8F00"/>
                </a:solidFill>
                <a:latin typeface="Courier" pitchFamily="2"/>
              </a:rPr>
              <a:t>	while</a:t>
            </a:r>
            <a:r>
              <a:rPr lang="en-GB" sz="2000" dirty="0">
                <a:latin typeface="Courier" pitchFamily="2"/>
              </a:rPr>
              <a:t> found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==</a:t>
            </a:r>
            <a:r>
              <a:rPr lang="en-GB" sz="2000" dirty="0">
                <a:latin typeface="Courier" pitchFamily="2"/>
              </a:rPr>
              <a:t> </a:t>
            </a:r>
            <a:r>
              <a:rPr lang="en-GB" sz="2000" dirty="0">
                <a:solidFill>
                  <a:srgbClr val="008F00"/>
                </a:solidFill>
                <a:latin typeface="Courier" pitchFamily="2"/>
              </a:rPr>
              <a:t>False</a:t>
            </a:r>
            <a:r>
              <a:rPr lang="en-GB" sz="2000" dirty="0">
                <a:latin typeface="Courier" pitchFamily="2"/>
              </a:rPr>
              <a:t> …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urier" pitchFamily="2"/>
              </a:rPr>
              <a:t>	answer </a:t>
            </a:r>
            <a:r>
              <a:rPr lang="en-GB" sz="2000" dirty="0">
                <a:solidFill>
                  <a:srgbClr val="797979"/>
                </a:solidFill>
                <a:latin typeface="Courier" pitchFamily="2"/>
              </a:rPr>
              <a:t>=</a:t>
            </a:r>
            <a:r>
              <a:rPr lang="en-GB" sz="2000" dirty="0">
                <a:latin typeface="Courier" pitchFamily="2"/>
              </a:rPr>
              <a:t> “Y”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8F00"/>
                </a:solidFill>
                <a:latin typeface="Courier" pitchFamily="2"/>
              </a:rPr>
              <a:t>	print</a:t>
            </a:r>
            <a:r>
              <a:rPr lang="en-GB" sz="2000" dirty="0">
                <a:latin typeface="Courier" pitchFamily="2"/>
              </a:rPr>
              <a:t> (</a:t>
            </a:r>
            <a:r>
              <a:rPr lang="en-GB" sz="2000" dirty="0" err="1">
                <a:latin typeface="Courier" pitchFamily="2"/>
              </a:rPr>
              <a:t>studentName</a:t>
            </a:r>
            <a:r>
              <a:rPr lang="en-GB" sz="2000" dirty="0">
                <a:latin typeface="Courier" pitchFamily="2"/>
              </a:rPr>
              <a:t>)</a:t>
            </a:r>
          </a:p>
          <a:p>
            <a:pPr>
              <a:defRPr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9A75E-A006-5645-9779-6016B3784F7D}"/>
              </a:ext>
            </a:extLst>
          </p:cNvPr>
          <p:cNvGrpSpPr/>
          <p:nvPr/>
        </p:nvGrpSpPr>
        <p:grpSpPr>
          <a:xfrm>
            <a:off x="1036109" y="3951271"/>
            <a:ext cx="984446" cy="444844"/>
            <a:chOff x="259493" y="649269"/>
            <a:chExt cx="984446" cy="44484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5D1F1F-300B-0A4D-BA31-91B36A0A8F2B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C16D0-2D43-DE46-93CD-C7BA0D6AAE8D}"/>
                </a:ext>
              </a:extLst>
            </p:cNvPr>
            <p:cNvSpPr txBox="1"/>
            <p:nvPr/>
          </p:nvSpPr>
          <p:spPr>
            <a:xfrm>
              <a:off x="339290" y="699382"/>
              <a:ext cx="849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integer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101CD-5807-3846-958D-E5618AC1652D}"/>
              </a:ext>
            </a:extLst>
          </p:cNvPr>
          <p:cNvGrpSpPr/>
          <p:nvPr/>
        </p:nvGrpSpPr>
        <p:grpSpPr>
          <a:xfrm>
            <a:off x="291863" y="4436779"/>
            <a:ext cx="1750832" cy="444844"/>
            <a:chOff x="259493" y="649269"/>
            <a:chExt cx="1750832" cy="44484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6B9A61F-98D4-5B45-AAF5-86A77C6021F9}"/>
                </a:ext>
              </a:extLst>
            </p:cNvPr>
            <p:cNvSpPr/>
            <p:nvPr/>
          </p:nvSpPr>
          <p:spPr>
            <a:xfrm>
              <a:off x="259493" y="649269"/>
              <a:ext cx="1750832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26EA65-B126-A643-931E-ED95E523C73F}"/>
                </a:ext>
              </a:extLst>
            </p:cNvPr>
            <p:cNvSpPr txBox="1"/>
            <p:nvPr/>
          </p:nvSpPr>
          <p:spPr>
            <a:xfrm>
              <a:off x="503882" y="699382"/>
              <a:ext cx="1323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Real or float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5E4D2F-795D-5443-9BAB-A6F7F69B93A6}"/>
              </a:ext>
            </a:extLst>
          </p:cNvPr>
          <p:cNvGrpSpPr/>
          <p:nvPr/>
        </p:nvGrpSpPr>
        <p:grpSpPr>
          <a:xfrm>
            <a:off x="5411172" y="4856224"/>
            <a:ext cx="1015616" cy="444844"/>
            <a:chOff x="259493" y="649269"/>
            <a:chExt cx="1015616" cy="4448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70D0026-20D5-4A43-84C7-D1199D05DB7F}"/>
                </a:ext>
              </a:extLst>
            </p:cNvPr>
            <p:cNvSpPr/>
            <p:nvPr/>
          </p:nvSpPr>
          <p:spPr>
            <a:xfrm>
              <a:off x="259493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06BD6F-66B4-294D-901B-08E0155BD500}"/>
                </a:ext>
              </a:extLst>
            </p:cNvPr>
            <p:cNvSpPr txBox="1"/>
            <p:nvPr/>
          </p:nvSpPr>
          <p:spPr>
            <a:xfrm>
              <a:off x="321002" y="69938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Boolean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E4D220-2843-904A-B1D6-C238E486409A}"/>
              </a:ext>
            </a:extLst>
          </p:cNvPr>
          <p:cNvGrpSpPr/>
          <p:nvPr/>
        </p:nvGrpSpPr>
        <p:grpSpPr>
          <a:xfrm>
            <a:off x="1262021" y="5347255"/>
            <a:ext cx="984446" cy="444844"/>
            <a:chOff x="149765" y="649269"/>
            <a:chExt cx="984446" cy="44484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9243A66-DB6B-8548-8BD3-A220B0595B25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3E0B14-7866-0D41-A7F3-2B0D36B2C570}"/>
                </a:ext>
              </a:extLst>
            </p:cNvPr>
            <p:cNvSpPr txBox="1"/>
            <p:nvPr/>
          </p:nvSpPr>
          <p:spPr>
            <a:xfrm>
              <a:off x="321002" y="69938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char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CCEAB4-60DF-9C47-BDAD-108ACC9AE6E7}"/>
              </a:ext>
            </a:extLst>
          </p:cNvPr>
          <p:cNvGrpSpPr/>
          <p:nvPr/>
        </p:nvGrpSpPr>
        <p:grpSpPr>
          <a:xfrm>
            <a:off x="5242348" y="5773811"/>
            <a:ext cx="984446" cy="444844"/>
            <a:chOff x="149765" y="649269"/>
            <a:chExt cx="984446" cy="44484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05D4F8-8637-8D44-A763-05B171B55C9E}"/>
                </a:ext>
              </a:extLst>
            </p:cNvPr>
            <p:cNvSpPr/>
            <p:nvPr/>
          </p:nvSpPr>
          <p:spPr>
            <a:xfrm>
              <a:off x="149765" y="649269"/>
              <a:ext cx="984446" cy="4448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A33EB4-78C2-CD42-A500-FB91B6EEF864}"/>
                </a:ext>
              </a:extLst>
            </p:cNvPr>
            <p:cNvSpPr txBox="1"/>
            <p:nvPr/>
          </p:nvSpPr>
          <p:spPr>
            <a:xfrm>
              <a:off x="284426" y="699382"/>
              <a:ext cx="712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string</a:t>
              </a:r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170C-B65A-C14C-8C22-6C930E83930F}"/>
              </a:ext>
            </a:extLst>
          </p:cNvPr>
          <p:cNvSpPr/>
          <p:nvPr/>
        </p:nvSpPr>
        <p:spPr>
          <a:xfrm>
            <a:off x="1" y="1065864"/>
            <a:ext cx="9144000" cy="98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5F7A1F-82F6-474E-A13B-04B4A126191A}"/>
              </a:ext>
            </a:extLst>
          </p:cNvPr>
          <p:cNvSpPr/>
          <p:nvPr/>
        </p:nvSpPr>
        <p:spPr>
          <a:xfrm>
            <a:off x="0" y="-28250"/>
            <a:ext cx="9144000" cy="1122363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270E3-49C1-824A-B7EA-489F53A1525F}"/>
              </a:ext>
            </a:extLst>
          </p:cNvPr>
          <p:cNvSpPr txBox="1"/>
          <p:nvPr/>
        </p:nvSpPr>
        <p:spPr>
          <a:xfrm>
            <a:off x="1838131" y="100914"/>
            <a:ext cx="707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Example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D2FC450-903F-4B43-8571-22FA6748F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8" y="372536"/>
            <a:ext cx="1360253" cy="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558</Words>
  <Application>Microsoft Macintosh PowerPoint</Application>
  <PresentationFormat>On-screen Show (4:3)</PresentationFormat>
  <Paragraphs>141</Paragraphs>
  <Slides>17</Slides>
  <Notes>15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</vt:lpstr>
      <vt:lpstr>Office Theme</vt:lpstr>
      <vt:lpstr>Programming  Functions and Procedures</vt:lpstr>
      <vt:lpstr>PowerPoint Presentation</vt:lpstr>
      <vt:lpstr>PowerPoint Presentation</vt:lpstr>
      <vt:lpstr>Spot the typos</vt:lpstr>
      <vt:lpstr>All students will know</vt:lpstr>
      <vt:lpstr>All students will understand</vt:lpstr>
      <vt:lpstr>Some students will understand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Grant</dc:creator>
  <cp:lastModifiedBy>Ian Grant</cp:lastModifiedBy>
  <cp:revision>92</cp:revision>
  <cp:lastPrinted>2018-02-26T12:04:53Z</cp:lastPrinted>
  <dcterms:created xsi:type="dcterms:W3CDTF">2017-11-06T11:00:38Z</dcterms:created>
  <dcterms:modified xsi:type="dcterms:W3CDTF">2018-02-26T14:11:11Z</dcterms:modified>
</cp:coreProperties>
</file>