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74" r:id="rId4"/>
    <p:sldId id="277" r:id="rId5"/>
    <p:sldId id="275" r:id="rId6"/>
    <p:sldId id="284" r:id="rId7"/>
    <p:sldId id="286" r:id="rId8"/>
    <p:sldId id="287" r:id="rId9"/>
    <p:sldId id="279" r:id="rId10"/>
    <p:sldId id="285" r:id="rId11"/>
    <p:sldId id="288" r:id="rId12"/>
    <p:sldId id="289" r:id="rId13"/>
    <p:sldId id="291" r:id="rId14"/>
    <p:sldId id="292" r:id="rId15"/>
    <p:sldId id="294" r:id="rId16"/>
    <p:sldId id="293" r:id="rId17"/>
    <p:sldId id="295" r:id="rId18"/>
    <p:sldId id="296" r:id="rId19"/>
    <p:sldId id="297" r:id="rId20"/>
    <p:sldId id="298" r:id="rId21"/>
    <p:sldId id="299" r:id="rId22"/>
    <p:sldId id="303" r:id="rId23"/>
    <p:sldId id="283" r:id="rId24"/>
    <p:sldId id="300" r:id="rId25"/>
    <p:sldId id="301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06B"/>
    <a:srgbClr val="0F798B"/>
    <a:srgbClr val="052429"/>
    <a:srgbClr val="32C1DE"/>
    <a:srgbClr val="53CBE3"/>
    <a:srgbClr val="77D6E9"/>
    <a:srgbClr val="1FA4BF"/>
    <a:srgbClr val="1397AD"/>
    <a:srgbClr val="584341"/>
    <a:srgbClr val="F3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 autoAdjust="0"/>
  </p:normalViewPr>
  <p:slideViewPr>
    <p:cSldViewPr snapToGrid="0">
      <p:cViewPr varScale="1">
        <p:scale>
          <a:sx n="100" d="100"/>
          <a:sy n="100" d="100"/>
        </p:scale>
        <p:origin x="10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029D1-DA23-4AE0-B92A-9A328B2B7BA1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BB88D-CDD1-46F0-81C3-01876E3C4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Представяне</a:t>
            </a:r>
            <a:br>
              <a:rPr lang="bg-BG" dirty="0"/>
            </a:br>
            <a:r>
              <a:rPr lang="bg-BG" dirty="0"/>
              <a:t>100</a:t>
            </a:r>
            <a:r>
              <a:rPr lang="en-US" dirty="0"/>
              <a:t>% coverage with Codeception</a:t>
            </a:r>
            <a:endParaRPr lang="bg-BG" dirty="0"/>
          </a:p>
          <a:p>
            <a:r>
              <a:rPr lang="bg-BG" dirty="0"/>
              <a:t>До преди 2 години – кликър, без тестове, </a:t>
            </a:r>
            <a:r>
              <a:rPr lang="en-US" dirty="0"/>
              <a:t>QA</a:t>
            </a:r>
            <a:r>
              <a:rPr lang="bg-BG" dirty="0"/>
              <a:t>, няма време</a:t>
            </a:r>
            <a:br>
              <a:rPr lang="bg-BG" dirty="0"/>
            </a:br>
            <a:r>
              <a:rPr lang="bg-BG" dirty="0"/>
              <a:t>но за повече цикъпа на приложение – пак не </a:t>
            </a:r>
            <a:br>
              <a:rPr lang="bg-BG" dirty="0"/>
            </a:br>
            <a:r>
              <a:rPr lang="bg-BG" dirty="0"/>
              <a:t>промяна и продуктивноста ми се покачи</a:t>
            </a:r>
            <a:br>
              <a:rPr lang="bg-BG" dirty="0"/>
            </a:br>
            <a:r>
              <a:rPr lang="bg-BG" dirty="0"/>
              <a:t>Тук съм да предпожа решеие на проблема – не промяна. </a:t>
            </a:r>
            <a:br>
              <a:rPr lang="bg-BG" dirty="0"/>
            </a:br>
            <a:r>
              <a:rPr lang="en-US" dirty="0"/>
              <a:t>QA</a:t>
            </a:r>
            <a:r>
              <a:rPr lang="bg-BG" dirty="0"/>
              <a:t> екип – каквото искат. </a:t>
            </a:r>
          </a:p>
          <a:p>
            <a:r>
              <a:rPr lang="bg-BG" dirty="0"/>
              <a:t>Или ако започвате сега, можете заедно да си помагате и да пишете заедно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Ето и какви предимства ви дава </a:t>
            </a:r>
            <a:r>
              <a:rPr lang="en-US" dirty="0"/>
              <a:t>Codeception.</a:t>
            </a:r>
            <a:endParaRPr lang="bg-BG" dirty="0"/>
          </a:p>
          <a:p>
            <a:r>
              <a:rPr lang="bg-BG" dirty="0"/>
              <a:t>Документацията е направена така, че лесно да започнете работа, но и за в бъдещете да намерите всичко необходимо на сайта им. </a:t>
            </a:r>
          </a:p>
          <a:p>
            <a:r>
              <a:rPr lang="bg-BG" dirty="0"/>
              <a:t>Понеже е </a:t>
            </a:r>
            <a:r>
              <a:rPr lang="en-US" dirty="0"/>
              <a:t>BDD</a:t>
            </a:r>
            <a:r>
              <a:rPr lang="bg-BG" dirty="0"/>
              <a:t> и всички тестове са с подобна структура изучаването му е лесно и интуитивно дори за младши програмисти. И чрез следване стъпките може да си напишите първите тестове за вашата апликация.</a:t>
            </a:r>
          </a:p>
          <a:p>
            <a:r>
              <a:rPr lang="bg-BG" dirty="0"/>
              <a:t>Има интеграция с повечето известни фреймуъркове. За да може по-лесно да симулирате дадени действия и директно да работите по начин ,които е най-лесен. </a:t>
            </a:r>
          </a:p>
          <a:p>
            <a:r>
              <a:rPr lang="bg-BG" dirty="0"/>
              <a:t>Може да пишете и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bg-BG" dirty="0"/>
              <a:t>тестове само ако сте всикнали, но може и да ги надградите..</a:t>
            </a:r>
          </a:p>
          <a:p>
            <a:r>
              <a:rPr lang="bg-BG" dirty="0"/>
              <a:t>Лесно се автоматизира, дали през </a:t>
            </a:r>
            <a:r>
              <a:rPr lang="en-US" dirty="0" err="1"/>
              <a:t>Continious</a:t>
            </a:r>
            <a:r>
              <a:rPr lang="en-US" dirty="0"/>
              <a:t> integration</a:t>
            </a:r>
            <a:r>
              <a:rPr lang="bg-BG" dirty="0"/>
              <a:t> ще се изпълняват или кат</a:t>
            </a:r>
            <a:r>
              <a:rPr lang="en-US" dirty="0"/>
              <a:t> git pre-commit</a:t>
            </a:r>
            <a:r>
              <a:rPr lang="bg-BG" dirty="0"/>
              <a:t>. Аз правя и 2-те, е мнгоо удобно. </a:t>
            </a:r>
          </a:p>
          <a:p>
            <a:r>
              <a:rPr lang="bg-BG" dirty="0"/>
              <a:t>И няма друго. Така покривате 100% от тестовете и кода ви може да бъде тестван по всякакъв начин. Въпреки, че 100% никога не е нужно.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3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5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1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1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2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3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2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3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0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8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Юнит тестовете са за малко парче код или само метод. </a:t>
            </a:r>
            <a:br>
              <a:rPr lang="bg-BG" dirty="0"/>
            </a:br>
            <a:r>
              <a:rPr lang="bg-BG" dirty="0"/>
              <a:t>- Чист метод</a:t>
            </a:r>
          </a:p>
          <a:p>
            <a:r>
              <a:rPr lang="bg-BG" dirty="0"/>
              <a:t>- Зависимости – всички случаи</a:t>
            </a:r>
          </a:p>
          <a:p>
            <a:r>
              <a:rPr lang="bg-BG" dirty="0"/>
              <a:t>Функционални – цели компоненти</a:t>
            </a:r>
            <a:br>
              <a:rPr lang="bg-BG" dirty="0"/>
            </a:br>
            <a:r>
              <a:rPr lang="bg-BG" dirty="0"/>
              <a:t>- базата</a:t>
            </a:r>
            <a:br>
              <a:rPr lang="bg-BG" dirty="0"/>
            </a:br>
            <a:r>
              <a:rPr lang="bg-BG" dirty="0"/>
              <a:t>- симулиране на интеракция на опредлен </a:t>
            </a:r>
            <a:r>
              <a:rPr lang="en-US" dirty="0"/>
              <a:t>Layer</a:t>
            </a:r>
            <a:br>
              <a:rPr lang="en-US" dirty="0"/>
            </a:br>
            <a:r>
              <a:rPr lang="en-US" dirty="0"/>
              <a:t>Acceptance – </a:t>
            </a:r>
            <a:r>
              <a:rPr lang="bg-BG" dirty="0"/>
              <a:t>одобрение на изискванията</a:t>
            </a:r>
            <a:br>
              <a:rPr lang="en-US" dirty="0"/>
            </a:br>
            <a:r>
              <a:rPr lang="en-US" dirty="0"/>
              <a:t>- </a:t>
            </a:r>
            <a:r>
              <a:rPr lang="bg-BG" dirty="0"/>
              <a:t>тестване като потребител</a:t>
            </a:r>
          </a:p>
          <a:p>
            <a:r>
              <a:rPr lang="en-US" dirty="0"/>
              <a:t>Integration – </a:t>
            </a:r>
            <a:r>
              <a:rPr lang="bg-BG" dirty="0"/>
              <a:t>работа на отделните класове заедно </a:t>
            </a:r>
            <a:br>
              <a:rPr lang="bg-BG" dirty="0"/>
            </a:br>
            <a:r>
              <a:rPr lang="en-US" dirty="0"/>
              <a:t>API</a:t>
            </a:r>
            <a:r>
              <a:rPr lang="bg-BG" dirty="0"/>
              <a:t> тестовете – отделен слой за </a:t>
            </a:r>
            <a:r>
              <a:rPr lang="en-US" dirty="0"/>
              <a:t>Rest (Functional)</a:t>
            </a:r>
          </a:p>
          <a:p>
            <a:r>
              <a:rPr lang="en-US" dirty="0"/>
              <a:t>Reg-Green-Refactor - TDD</a:t>
            </a:r>
          </a:p>
          <a:p>
            <a:r>
              <a:rPr lang="en-US" dirty="0"/>
              <a:t>BDD</a:t>
            </a:r>
            <a:r>
              <a:rPr lang="bg-BG" dirty="0"/>
              <a:t> тестовете целят описването на всичко от преспективата на потребител и интеракция с приложението. Тестовете при тях могат и да</a:t>
            </a:r>
            <a:r>
              <a:rPr lang="en-US" dirty="0"/>
              <a:t> </a:t>
            </a:r>
            <a:r>
              <a:rPr lang="bg-BG" dirty="0"/>
              <a:t>съдържат чист текст</a:t>
            </a:r>
            <a:r>
              <a:rPr lang="en-US" dirty="0"/>
              <a:t>,</a:t>
            </a:r>
            <a:r>
              <a:rPr lang="bg-BG" dirty="0"/>
              <a:t> който лесно може да се разбере и от клиента. </a:t>
            </a:r>
            <a:br>
              <a:rPr lang="en-US" dirty="0"/>
            </a:br>
            <a:r>
              <a:rPr lang="en-US" dirty="0"/>
              <a:t>Test by specification </a:t>
            </a:r>
            <a:r>
              <a:rPr lang="bg-BG" dirty="0"/>
              <a:t>може да се опише с </a:t>
            </a:r>
            <a:r>
              <a:rPr lang="en-US" dirty="0"/>
              <a:t>BDD – </a:t>
            </a:r>
            <a:r>
              <a:rPr lang="bg-BG" dirty="0"/>
              <a:t>рестрикции – не тестове </a:t>
            </a:r>
          </a:p>
          <a:p>
            <a:r>
              <a:rPr lang="bg-BG" dirty="0"/>
              <a:t>Някои от тестовете са </a:t>
            </a:r>
            <a:r>
              <a:rPr lang="en-US" dirty="0" err="1"/>
              <a:t>Blackbox</a:t>
            </a:r>
            <a:r>
              <a:rPr lang="bg-BG" dirty="0"/>
              <a:t> или нямаме достъп до кода, а други са </a:t>
            </a:r>
            <a:r>
              <a:rPr lang="en-US" dirty="0" err="1"/>
              <a:t>Whitebox</a:t>
            </a:r>
            <a:r>
              <a:rPr lang="en-US" dirty="0"/>
              <a:t>, </a:t>
            </a:r>
            <a:r>
              <a:rPr lang="bg-BG" dirty="0"/>
              <a:t>за които можем да манипулираме част от кода. </a:t>
            </a:r>
          </a:p>
          <a:p>
            <a:r>
              <a:rPr lang="en-US" dirty="0"/>
              <a:t>Codeception </a:t>
            </a:r>
            <a:r>
              <a:rPr lang="bg-BG" dirty="0"/>
              <a:t>Позволява  почти всичко, освен да ви налага рестрикции на кода.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Можете да правите много неща с другите методи за тестване, но трябва да следите различни документации, да учите няколко различни неща и става много по-дълго и широко. Ако се занимавате отдаван с тях и ви е удобно, няма проблеми, продължете да ги ползвате, но ако не работите сам а някой трябва да се учи и да поддържа кода ви, то тогава може би трябва да се замислите за смяна. </a:t>
            </a:r>
            <a:r>
              <a:rPr lang="en-US" dirty="0"/>
              <a:t>Codeception </a:t>
            </a:r>
            <a:r>
              <a:rPr lang="bg-BG" dirty="0"/>
              <a:t>може да замести всичките (само </a:t>
            </a:r>
            <a:r>
              <a:rPr lang="en-US" dirty="0" err="1"/>
              <a:t>phpSpec</a:t>
            </a:r>
            <a:r>
              <a:rPr lang="bg-BG" dirty="0"/>
              <a:t> работи с по-различна концепция и може би него няма как да го замести, но няма да ви е нужно)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Ето и какви предимства ви дава </a:t>
            </a:r>
            <a:r>
              <a:rPr lang="en-US" dirty="0"/>
              <a:t>Codeception.</a:t>
            </a:r>
            <a:endParaRPr lang="bg-BG" dirty="0"/>
          </a:p>
          <a:p>
            <a:r>
              <a:rPr lang="bg-BG" dirty="0"/>
              <a:t>Документацията е направена така, че лесно да започнете работа, но и за в бъдещете да намерите всичко необходимо на сайта им. </a:t>
            </a:r>
          </a:p>
          <a:p>
            <a:r>
              <a:rPr lang="bg-BG" dirty="0"/>
              <a:t>Понеже е </a:t>
            </a:r>
            <a:r>
              <a:rPr lang="en-US" dirty="0"/>
              <a:t>BDD</a:t>
            </a:r>
            <a:r>
              <a:rPr lang="bg-BG" dirty="0"/>
              <a:t> и всички тестове са с подобна структура изучаването му е лесно и интуитивно дори за младши програмисти. И чрез следване стъпките може да си напишите първите тестове за вашата апликация.</a:t>
            </a:r>
          </a:p>
          <a:p>
            <a:r>
              <a:rPr lang="bg-BG" dirty="0"/>
              <a:t>Има интеграция с повечето известни фреймуъркове. За да може по-лесно да симулирате дадени действия и директно да работите по начин ,които е най-лесен. </a:t>
            </a:r>
          </a:p>
          <a:p>
            <a:r>
              <a:rPr lang="bg-BG" dirty="0"/>
              <a:t>Може да пишете и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bg-BG" dirty="0"/>
              <a:t>тестове само ако сте всикнали, но може и да ги надградите..</a:t>
            </a:r>
          </a:p>
          <a:p>
            <a:r>
              <a:rPr lang="bg-BG" dirty="0"/>
              <a:t>Лесно се автоматизира, дали през </a:t>
            </a:r>
            <a:r>
              <a:rPr lang="en-US" dirty="0" err="1"/>
              <a:t>Continious</a:t>
            </a:r>
            <a:r>
              <a:rPr lang="en-US" dirty="0"/>
              <a:t> integration</a:t>
            </a:r>
            <a:r>
              <a:rPr lang="bg-BG" dirty="0"/>
              <a:t> ще се изпълняват или кат</a:t>
            </a:r>
            <a:r>
              <a:rPr lang="en-US" dirty="0"/>
              <a:t> git pre-commit</a:t>
            </a:r>
            <a:r>
              <a:rPr lang="bg-BG" dirty="0"/>
              <a:t>. Аз правя и 2-те, е мнгоо удобно. </a:t>
            </a:r>
          </a:p>
          <a:p>
            <a:r>
              <a:rPr lang="bg-BG" dirty="0"/>
              <a:t>И няма друго. Така покривате 100% от тестовете и кода ви може да бъде тестван по всякакъв начин. Въпреки, че 100% никога не е нужно.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Ето и какви предимства ви дава </a:t>
            </a:r>
            <a:r>
              <a:rPr lang="en-US" dirty="0"/>
              <a:t>Codeception.</a:t>
            </a:r>
            <a:endParaRPr lang="bg-BG" dirty="0"/>
          </a:p>
          <a:p>
            <a:r>
              <a:rPr lang="bg-BG" dirty="0"/>
              <a:t>Документацията е направена така, че лесно да започнете работа, но и за в бъдещете да намерите всичко необходимо на сайта им. </a:t>
            </a:r>
          </a:p>
          <a:p>
            <a:r>
              <a:rPr lang="bg-BG" dirty="0"/>
              <a:t>Понеже е </a:t>
            </a:r>
            <a:r>
              <a:rPr lang="en-US" dirty="0"/>
              <a:t>BDD</a:t>
            </a:r>
            <a:r>
              <a:rPr lang="bg-BG" dirty="0"/>
              <a:t> и всички тестове са с подобна структура изучаването му е лесно и интуитивно дори за младши програмисти. И чрез следване стъпките може да си напишите първите тестове за вашата апликация.</a:t>
            </a:r>
          </a:p>
          <a:p>
            <a:r>
              <a:rPr lang="bg-BG" dirty="0"/>
              <a:t>Има интеграция с повечето известни фреймуъркове. За да може по-лесно да симулирате дадени действия и директно да работите по начин ,които е най-лесен. </a:t>
            </a:r>
          </a:p>
          <a:p>
            <a:r>
              <a:rPr lang="bg-BG" dirty="0"/>
              <a:t>Може да пишете и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bg-BG" dirty="0"/>
              <a:t>тестове само ако сте всикнали, но може и да ги надградите..</a:t>
            </a:r>
          </a:p>
          <a:p>
            <a:r>
              <a:rPr lang="bg-BG" dirty="0"/>
              <a:t>Лесно се автоматизира, дали през </a:t>
            </a:r>
            <a:r>
              <a:rPr lang="en-US" dirty="0" err="1"/>
              <a:t>Continious</a:t>
            </a:r>
            <a:r>
              <a:rPr lang="en-US" dirty="0"/>
              <a:t> integration</a:t>
            </a:r>
            <a:r>
              <a:rPr lang="bg-BG" dirty="0"/>
              <a:t> ще се изпълняват или кат</a:t>
            </a:r>
            <a:r>
              <a:rPr lang="en-US" dirty="0"/>
              <a:t> git pre-commit</a:t>
            </a:r>
            <a:r>
              <a:rPr lang="bg-BG" dirty="0"/>
              <a:t>. Аз правя и 2-те, е мнгоо удобно. </a:t>
            </a:r>
          </a:p>
          <a:p>
            <a:r>
              <a:rPr lang="bg-BG" dirty="0"/>
              <a:t>И няма друго. Така покривате 100% от тестовете и кода ви може да бъде тестван по всякакъв начин. Въпреки, че 100% никога не е нужно.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1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BB88D-CDD1-46F0-81C3-01876E3C47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0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B44F-8410-40E0-A605-F68EEC34A93A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8369-2ACD-44A7-84B3-B34F0517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codeception-testtools/jhaegbojocomemkcnmnpmoobbmnkijik" TargetMode="External"/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useconf.com/archive/2017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codeception.com/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ruseconf.com/archive/2017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codeception.com/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codeception-testtools/jhaegbojocomemkcnmnpmoobbmnkijik" TargetMode="External"/><Relationship Id="rId3" Type="http://schemas.openxmlformats.org/officeDocument/2006/relationships/hyperlink" Target="http://codeception.com/" TargetMode="External"/><Relationship Id="rId7" Type="http://schemas.openxmlformats.org/officeDocument/2006/relationships/hyperlink" Target="https://github.com/ibpavlov/codeception-laravel5-sampl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ception.com/docs/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hyperlink" Target="http://ruseconf.com/archive/201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useconf.com/archive/2017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codeception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sv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hyperlink" Target="http://ruseconf.com/archive/201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://codeceptio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docs/reference/Configura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epti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seconf.com/archive/2017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790915" y="906800"/>
            <a:ext cx="2787627" cy="1716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0F798B"/>
                </a:solidFill>
              </a:rPr>
              <a:t>RuseConf</a:t>
            </a:r>
            <a:r>
              <a:rPr lang="en-US" dirty="0">
                <a:solidFill>
                  <a:srgbClr val="0F798B"/>
                </a:solidFill>
              </a:rPr>
              <a:t> 2017</a:t>
            </a:r>
          </a:p>
          <a:p>
            <a:pPr algn="l"/>
            <a:r>
              <a:rPr lang="en-US" dirty="0">
                <a:solidFill>
                  <a:srgbClr val="0F798B"/>
                </a:solidFill>
              </a:rPr>
              <a:t>16.12.2017 11:30</a:t>
            </a:r>
            <a:br>
              <a:rPr lang="en-US" dirty="0">
                <a:solidFill>
                  <a:srgbClr val="0F798B"/>
                </a:solidFill>
              </a:rPr>
            </a:br>
            <a:endParaRPr lang="en-US" dirty="0">
              <a:solidFill>
                <a:srgbClr val="D22E18"/>
              </a:solidFill>
            </a:endParaRPr>
          </a:p>
        </p:txBody>
      </p:sp>
      <p:pic>
        <p:nvPicPr>
          <p:cNvPr id="5" name="Graphic 4">
            <a:hlinkClick r:id="rId3"/>
            <a:extLst>
              <a:ext uri="{FF2B5EF4-FFF2-40B4-BE49-F238E27FC236}">
                <a16:creationId xmlns:a16="http://schemas.microsoft.com/office/drawing/2014/main" id="{E9FDE31F-D396-43AD-AC78-95A2D6BC3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8726" y="906800"/>
            <a:ext cx="5277420" cy="3915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5E0111-20C3-4309-A946-EDC6AB81FFFB}"/>
              </a:ext>
            </a:extLst>
          </p:cNvPr>
          <p:cNvSpPr/>
          <p:nvPr/>
        </p:nvSpPr>
        <p:spPr>
          <a:xfrm>
            <a:off x="1369326" y="5061272"/>
            <a:ext cx="4925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F798B"/>
                </a:solidFill>
              </a:rPr>
              <a:t>100% </a:t>
            </a:r>
            <a:r>
              <a:rPr lang="bg-BG" sz="2400" b="1" dirty="0">
                <a:solidFill>
                  <a:srgbClr val="32C1DE"/>
                </a:solidFill>
              </a:rPr>
              <a:t>поктирие с</a:t>
            </a:r>
            <a:r>
              <a:rPr lang="bg-BG" sz="2400" b="1" dirty="0">
                <a:solidFill>
                  <a:srgbClr val="0F798B"/>
                </a:solidFill>
              </a:rPr>
              <a:t> </a:t>
            </a:r>
            <a:r>
              <a:rPr lang="en-US" sz="2400" b="1" dirty="0">
                <a:solidFill>
                  <a:srgbClr val="0F798B"/>
                </a:solidFill>
              </a:rPr>
              <a:t>Codeception</a:t>
            </a:r>
          </a:p>
          <a:p>
            <a:pPr algn="ctr"/>
            <a:r>
              <a:rPr lang="en-US" i="1" dirty="0">
                <a:solidFill>
                  <a:srgbClr val="0F798B"/>
                </a:solidFill>
              </a:rPr>
              <a:t>~ </a:t>
            </a:r>
            <a:r>
              <a:rPr lang="bg-BG" i="1" dirty="0">
                <a:solidFill>
                  <a:srgbClr val="0F798B"/>
                </a:solidFill>
              </a:rPr>
              <a:t>Елегантрно и ефективно тестване за </a:t>
            </a:r>
            <a:r>
              <a:rPr lang="en-US" i="1" dirty="0">
                <a:solidFill>
                  <a:srgbClr val="0F798B"/>
                </a:solidFill>
              </a:rPr>
              <a:t>PHP ~</a:t>
            </a:r>
            <a:endParaRPr lang="en-US" b="1" i="0" dirty="0">
              <a:solidFill>
                <a:srgbClr val="0F798B"/>
              </a:solidFill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C4C6C0-F99D-4139-93C4-E6F013A21ABC}"/>
              </a:ext>
            </a:extLst>
          </p:cNvPr>
          <p:cNvSpPr txBox="1">
            <a:spLocks/>
          </p:cNvSpPr>
          <p:nvPr/>
        </p:nvSpPr>
        <p:spPr>
          <a:xfrm>
            <a:off x="8790914" y="4905332"/>
            <a:ext cx="2787627" cy="105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>
                <a:solidFill>
                  <a:srgbClr val="0F798B"/>
                </a:solidFill>
              </a:rPr>
              <a:t>Лектор:</a:t>
            </a:r>
            <a:br>
              <a:rPr lang="en-US" dirty="0">
                <a:solidFill>
                  <a:srgbClr val="0F798B"/>
                </a:solidFill>
              </a:rPr>
            </a:br>
            <a:r>
              <a:rPr lang="bg-BG" dirty="0">
                <a:solidFill>
                  <a:srgbClr val="0F798B"/>
                </a:solidFill>
              </a:rPr>
              <a:t>Ивелин Павлов</a:t>
            </a:r>
            <a:endParaRPr lang="en-US" dirty="0">
              <a:solidFill>
                <a:srgbClr val="0F798B"/>
              </a:solidFill>
            </a:endParaRPr>
          </a:p>
          <a:p>
            <a:pPr algn="l"/>
            <a:endParaRPr lang="en-US" dirty="0">
              <a:solidFill>
                <a:srgbClr val="D22E18"/>
              </a:solidFill>
            </a:endParaRPr>
          </a:p>
        </p:txBody>
      </p:sp>
      <p:pic>
        <p:nvPicPr>
          <p:cNvPr id="13" name="Picture 12">
            <a:hlinkClick r:id="rId6"/>
            <a:extLst>
              <a:ext uri="{FF2B5EF4-FFF2-40B4-BE49-F238E27FC236}">
                <a16:creationId xmlns:a16="http://schemas.microsoft.com/office/drawing/2014/main" id="{8310F5F6-DE6F-453B-B5DD-1AC516080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10" y="2612481"/>
            <a:ext cx="1448554" cy="14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pic>
        <p:nvPicPr>
          <p:cNvPr id="2" name="Picture 1">
            <a:hlinkClick r:id="rId8"/>
            <a:extLst>
              <a:ext uri="{FF2B5EF4-FFF2-40B4-BE49-F238E27FC236}">
                <a16:creationId xmlns:a16="http://schemas.microsoft.com/office/drawing/2014/main" id="{92CF9ABE-C3B2-4AF8-99D1-C15CBE591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02" y="578848"/>
            <a:ext cx="925006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API suite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конфигурация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D743BC6-40CF-4968-AAD4-F99F36FE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4" y="2278173"/>
            <a:ext cx="59566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ApiTester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enabled: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Helper\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Asserts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depends: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Laravel5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Laravel5: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environment_file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env.testing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Sequence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7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API suite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конфигурация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D743BC6-40CF-4968-AAD4-F99F36FE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4" y="2278173"/>
            <a:ext cx="59566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ApiTester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enabled: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Helper\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Asserts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depends: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Laravel5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Laravel5: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environment_file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env.testing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Sequence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2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API suite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</a:t>
            </a:r>
            <a:r>
              <a:rPr lang="en-US" sz="1800" i="1" dirty="0" err="1">
                <a:solidFill>
                  <a:srgbClr val="584341"/>
                </a:solidFill>
              </a:rPr>
              <a:t>RestCest</a:t>
            </a:r>
            <a:r>
              <a:rPr lang="en-US" sz="1800" i="1" dirty="0">
                <a:solidFill>
                  <a:srgbClr val="584341"/>
                </a:solidFill>
              </a:rPr>
              <a:t>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37439-73E6-478E-A4F1-4407CC37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211" y="2664651"/>
            <a:ext cx="456678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endpoints()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'endpoint'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'endpoint'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'endpoint'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'comments'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'endpoint'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'pages'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'endpoint'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7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8242702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API suite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</a:t>
            </a:r>
            <a:r>
              <a:rPr lang="en-US" sz="1800" i="1" dirty="0" err="1">
                <a:solidFill>
                  <a:srgbClr val="584341"/>
                </a:solidFill>
              </a:rPr>
              <a:t>RestCest</a:t>
            </a:r>
            <a:r>
              <a:rPr lang="en-US" sz="1800" i="1" dirty="0">
                <a:solidFill>
                  <a:srgbClr val="584341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6AACE-1167-4E08-850E-641C4EBA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76" y="2873847"/>
            <a:ext cx="556477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ApiTester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$I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mixed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authenticate(\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factory(\App\User::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)-&gt;create();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haveHttpHeader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"token"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239209" y="69078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API suite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</a:t>
            </a:r>
            <a:r>
              <a:rPr lang="en-US" sz="1800" i="1" dirty="0" err="1">
                <a:solidFill>
                  <a:srgbClr val="584341"/>
                </a:solidFill>
              </a:rPr>
              <a:t>RestCest</a:t>
            </a:r>
            <a:r>
              <a:rPr lang="en-US" sz="1800" i="1" dirty="0">
                <a:solidFill>
                  <a:srgbClr val="584341"/>
                </a:solidFill>
              </a:rPr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89C737-9BB1-4207-A1B0-C9DD49DD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77" y="2278173"/>
            <a:ext cx="7691637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dataprovider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endpoints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testListForbidden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\Codeception\Example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'endpoint'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seeResponseCodeIs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FORBIDDEN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seeResponseIsJson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dataprovider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endpoints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\Codeception\Example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'endpoint'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seeResponseCodeIs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seeResponseIsJson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0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Functional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09CDD-CAE5-4E2A-ABA2-77D278A0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35" y="2278173"/>
            <a:ext cx="682923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FunctionalTester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enabled: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Helper\Functional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Asserts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depends: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Laravel5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Laravel5: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environment_file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env.testing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Mockery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2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Functional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EC7A8B-8D1D-4C24-B75C-B1050DE26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737" y="2212140"/>
            <a:ext cx="769837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@var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\Codeception\Scenario $scenario */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FunctionalTester(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wantTo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'register a user'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-&gt;amOnPage(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'/register'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-&gt;fillField(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 Doe'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-&gt;fillField(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'email'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'example@example.com'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-&gt;fillField(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-&gt;fillField(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'password_confirmation'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-&gt;click(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'button[type=submit]'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-&gt;amOnPage(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-&gt;seeRecord(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'email'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'example@example.com'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-&gt;seeAuthentication();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2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Unit Suite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97FA0C-68E6-47CC-A8AC-F21D072C8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28" y="2358913"/>
            <a:ext cx="578249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enabled: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Asserts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\Helper\Unit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Laravel5: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environment_file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env.testing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Mockery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2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Unit Suite - </a:t>
            </a:r>
            <a:r>
              <a:rPr lang="en-US" dirty="0" err="1">
                <a:solidFill>
                  <a:srgbClr val="584341"/>
                </a:solidFill>
              </a:rPr>
              <a:t>Cept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943045-2440-4909-AE06-ED2193B0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7" y="4674339"/>
            <a:ext cx="46503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$scenario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\App\Test\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$result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-&gt;convert(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673F14-02C3-44B7-9124-7C251A72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37" y="1879821"/>
            <a:ext cx="5582194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StringConverter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$string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$string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strtoupper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$string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2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rgbClr val="584341"/>
                </a:solidFill>
              </a:rPr>
              <a:t>Теми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какво включваме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bg-BG" sz="2200" dirty="0"/>
              <a:t>Въведение – начини за тестване</a:t>
            </a:r>
            <a:endParaRPr lang="en-US" sz="2200" dirty="0"/>
          </a:p>
          <a:p>
            <a:r>
              <a:rPr lang="bg-BG" sz="2200" dirty="0"/>
              <a:t>Качествен код</a:t>
            </a:r>
          </a:p>
          <a:p>
            <a:r>
              <a:rPr lang="en-US" sz="2200" dirty="0"/>
              <a:t>PHP Testing + UI</a:t>
            </a:r>
            <a:endParaRPr lang="bg-BG" sz="2200" dirty="0"/>
          </a:p>
          <a:p>
            <a:r>
              <a:rPr lang="en-US" sz="2200" dirty="0"/>
              <a:t>Unit</a:t>
            </a:r>
            <a:endParaRPr lang="bg-BG" sz="2200" dirty="0"/>
          </a:p>
          <a:p>
            <a:r>
              <a:rPr lang="en-US" sz="2200" dirty="0"/>
              <a:t>Functional </a:t>
            </a:r>
          </a:p>
          <a:p>
            <a:r>
              <a:rPr lang="en-US" sz="2200" dirty="0"/>
              <a:t>Acceptance/Integration</a:t>
            </a:r>
          </a:p>
          <a:p>
            <a:r>
              <a:rPr lang="bg-BG" sz="2200" dirty="0"/>
              <a:t>Други – </a:t>
            </a:r>
            <a:r>
              <a:rPr lang="en-US" sz="2200" dirty="0"/>
              <a:t>API(REST)</a:t>
            </a:r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1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A898E5-CE7F-49A4-899A-ED2E4A19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77" y="1833654"/>
            <a:ext cx="7740011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__construct(Post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-&gt;all();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PostStoreRequest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-&gt;create(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-&gt;all());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9D0C34-E6E0-4F9E-A083-425605FE07BC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Unit Suite – </a:t>
            </a:r>
            <a:r>
              <a:rPr lang="en-US" dirty="0" err="1">
                <a:solidFill>
                  <a:srgbClr val="584341"/>
                </a:solidFill>
              </a:rPr>
              <a:t>Cest</a:t>
            </a:r>
            <a:r>
              <a:rPr lang="en-US" dirty="0">
                <a:solidFill>
                  <a:srgbClr val="584341"/>
                </a:solidFill>
              </a:rPr>
              <a:t> with Mockery</a:t>
            </a:r>
            <a:endParaRPr lang="en-US" sz="1800" i="1" dirty="0">
              <a:solidFill>
                <a:srgbClr val="584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164AE22-B297-450D-BC25-5CE190F04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41" y="612843"/>
            <a:ext cx="979713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PostsControllerCest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_before()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\Mockery::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(Post::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responseFactoryMock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\Mockery::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postsController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shouldReceive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shouldReceive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$response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-&gt;index();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postStoreRequestMock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\Mockery::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PostStoreRequest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postStoreRequestMock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shouldReceive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shouldReceive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'create'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responseFactoryMock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shouldReceive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$response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-&gt;store(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postStoreRequestMock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3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pic>
        <p:nvPicPr>
          <p:cNvPr id="6" name="Graphic 5">
            <a:hlinkClick r:id="rId5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3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pic>
        <p:nvPicPr>
          <p:cNvPr id="6" name="Graphic 5">
            <a:hlinkClick r:id="rId5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90010E-76F4-4C8D-B177-4D8484AAC3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416"/>
          <a:stretch/>
        </p:blipFill>
        <p:spPr>
          <a:xfrm>
            <a:off x="389356" y="0"/>
            <a:ext cx="8027829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rgbClr val="584341"/>
                </a:solidFill>
              </a:rPr>
              <a:t>Качествен код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+ 100% </a:t>
            </a:r>
            <a:r>
              <a:rPr lang="en-US" sz="1800" i="1" dirty="0">
                <a:solidFill>
                  <a:srgbClr val="584341"/>
                </a:solidFill>
              </a:rPr>
              <a:t>coverage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r>
              <a:rPr lang="bg-BG" sz="2200" dirty="0"/>
              <a:t>Автоматизиран процес на работа</a:t>
            </a:r>
          </a:p>
          <a:p>
            <a:r>
              <a:rPr lang="bg-BG" sz="2200" dirty="0"/>
              <a:t>Четим код</a:t>
            </a:r>
          </a:p>
          <a:p>
            <a:r>
              <a:rPr lang="bg-BG" sz="2200" dirty="0"/>
              <a:t>Тестван код</a:t>
            </a:r>
          </a:p>
          <a:p>
            <a:pPr lvl="1"/>
            <a:r>
              <a:rPr lang="bg-BG" sz="1800" dirty="0"/>
              <a:t>Откриване на грешки</a:t>
            </a:r>
          </a:p>
          <a:p>
            <a:pPr lvl="1"/>
            <a:r>
              <a:rPr lang="bg-BG" sz="1800" dirty="0"/>
              <a:t>Покриване на спецификации</a:t>
            </a:r>
          </a:p>
          <a:p>
            <a:pPr lvl="1"/>
            <a:r>
              <a:rPr lang="bg-BG" sz="1800" dirty="0"/>
              <a:t>Подсигуряване, че бъг няма да се появи пак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bg-BG" sz="2600" dirty="0"/>
              <a:t>60% е допустимо за самия код</a:t>
            </a:r>
            <a:br>
              <a:rPr lang="bg-BG" sz="2600" dirty="0"/>
            </a:br>
            <a:endParaRPr lang="en-US" sz="26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6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rgbClr val="584341"/>
                </a:solidFill>
              </a:rPr>
              <a:t>Линкове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Codeception Documentation</a:t>
            </a:r>
            <a:r>
              <a:rPr lang="bg-BG" sz="2200" dirty="0"/>
              <a:t>:</a:t>
            </a:r>
            <a:br>
              <a:rPr lang="bg-BG" sz="2200" dirty="0"/>
            </a:br>
            <a:r>
              <a:rPr lang="en-US" sz="1400" dirty="0">
                <a:hlinkClick r:id="rId6"/>
              </a:rPr>
              <a:t>http://codeception.com/docs/</a:t>
            </a:r>
            <a:endParaRPr lang="bg-BG" sz="1400" dirty="0"/>
          </a:p>
          <a:p>
            <a:r>
              <a:rPr lang="bg-BG" sz="2200" dirty="0"/>
              <a:t>Всички примери от слайдовете и още примери:</a:t>
            </a:r>
            <a:br>
              <a:rPr lang="bg-BG" sz="2200" dirty="0"/>
            </a:br>
            <a:r>
              <a:rPr lang="en-US" sz="1400" dirty="0">
                <a:hlinkClick r:id="rId7"/>
              </a:rPr>
              <a:t>https://github.com/ibpavlov/codeception-laravel5-sample</a:t>
            </a:r>
            <a:endParaRPr lang="bg-BG" sz="1400" dirty="0"/>
          </a:p>
          <a:p>
            <a:r>
              <a:rPr lang="bg-BG" sz="2200" dirty="0"/>
              <a:t>Приложението за </a:t>
            </a:r>
            <a:r>
              <a:rPr lang="en-US" sz="2200" dirty="0"/>
              <a:t>Chrome: </a:t>
            </a:r>
            <a:br>
              <a:rPr lang="en-US" sz="2200" dirty="0"/>
            </a:br>
            <a:r>
              <a:rPr lang="en-US" sz="800" dirty="0">
                <a:hlinkClick r:id="rId8"/>
              </a:rPr>
              <a:t>https://chrome.google.com/webstore/detail/codeception-testtools/jhaegbojocomemkcnmnpmoobbmnkijik</a:t>
            </a:r>
            <a:endParaRPr lang="en-US" sz="800" dirty="0"/>
          </a:p>
          <a:p>
            <a:r>
              <a:rPr lang="en-US" sz="2200" dirty="0" err="1"/>
              <a:t>RuseConf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1400" dirty="0">
                <a:hlinkClick r:id="rId9"/>
              </a:rPr>
              <a:t>http://ruseconf.com/archive/2017</a:t>
            </a:r>
            <a:r>
              <a:rPr lang="en-US" sz="1400" dirty="0"/>
              <a:t> </a:t>
            </a:r>
          </a:p>
          <a:p>
            <a:endParaRPr lang="en-US" sz="800" dirty="0"/>
          </a:p>
        </p:txBody>
      </p:sp>
      <p:pic>
        <p:nvPicPr>
          <p:cNvPr id="9" name="Picture 8" descr="A close up of a sign&#10;&#10;Description generated with very high confidence">
            <a:hlinkClick r:id="rId9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2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rgbClr val="584341"/>
                </a:solidFill>
              </a:rPr>
              <a:t>Въпроси? 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2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generated with very high confidence">
            <a:hlinkClick r:id="rId3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54" y="643467"/>
            <a:ext cx="2624667" cy="2624667"/>
          </a:xfrm>
          <a:prstGeom prst="rect">
            <a:avLst/>
          </a:prstGeom>
        </p:spPr>
      </p:pic>
      <p:pic>
        <p:nvPicPr>
          <p:cNvPr id="6" name="Graphic 5">
            <a:hlinkClick r:id="rId5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9549" y="3589866"/>
            <a:ext cx="3538466" cy="2627311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416049" y="2729260"/>
            <a:ext cx="6413500" cy="13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dirty="0" err="1"/>
              <a:t>Благодаря</a:t>
            </a:r>
            <a:r>
              <a:rPr lang="en-US" sz="4600" dirty="0"/>
              <a:t> </a:t>
            </a:r>
            <a:r>
              <a:rPr lang="en-US" sz="4600" dirty="0" err="1"/>
              <a:t>за</a:t>
            </a:r>
            <a:r>
              <a:rPr lang="en-US" sz="4600" dirty="0"/>
              <a:t> </a:t>
            </a:r>
            <a:r>
              <a:rPr lang="en-US" sz="4600" dirty="0" err="1"/>
              <a:t>вниманието</a:t>
            </a:r>
            <a:r>
              <a:rPr lang="en-US" sz="4600" dirty="0"/>
              <a:t>!</a:t>
            </a:r>
            <a:endParaRPr lang="en-US" sz="4600" i="1" dirty="0"/>
          </a:p>
        </p:txBody>
      </p:sp>
    </p:spTree>
    <p:extLst>
      <p:ext uri="{BB962C8B-B14F-4D97-AF65-F5344CB8AC3E}">
        <p14:creationId xmlns:p14="http://schemas.microsoft.com/office/powerpoint/2010/main" val="219391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rgbClr val="584341"/>
                </a:solidFill>
              </a:rPr>
              <a:t>Въведение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начини за тестване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3301053" cy="319609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584341"/>
                </a:solidFill>
              </a:rPr>
              <a:t>Unit</a:t>
            </a:r>
          </a:p>
          <a:p>
            <a:r>
              <a:rPr lang="en-US" sz="2400" dirty="0">
                <a:solidFill>
                  <a:srgbClr val="584341"/>
                </a:solidFill>
              </a:rPr>
              <a:t>Functional</a:t>
            </a:r>
          </a:p>
          <a:p>
            <a:r>
              <a:rPr lang="en-US" sz="2400" dirty="0">
                <a:solidFill>
                  <a:srgbClr val="584341"/>
                </a:solidFill>
              </a:rPr>
              <a:t>Acceptance</a:t>
            </a:r>
          </a:p>
          <a:p>
            <a:r>
              <a:rPr lang="en-US" sz="2400" dirty="0">
                <a:solidFill>
                  <a:srgbClr val="584341"/>
                </a:solidFill>
              </a:rPr>
              <a:t>Integration</a:t>
            </a:r>
          </a:p>
          <a:p>
            <a:r>
              <a:rPr lang="en-US" sz="2400" dirty="0">
                <a:solidFill>
                  <a:srgbClr val="584341"/>
                </a:solidFill>
              </a:rPr>
              <a:t>API</a:t>
            </a:r>
          </a:p>
          <a:p>
            <a:r>
              <a:rPr lang="en-US" sz="2400" dirty="0">
                <a:solidFill>
                  <a:srgbClr val="584341"/>
                </a:solidFill>
              </a:rPr>
              <a:t>TDD/BDD/Spec</a:t>
            </a:r>
          </a:p>
          <a:p>
            <a:r>
              <a:rPr lang="en-US" sz="2400" dirty="0" err="1">
                <a:solidFill>
                  <a:srgbClr val="584341"/>
                </a:solidFill>
              </a:rPr>
              <a:t>Blackbox</a:t>
            </a:r>
            <a:r>
              <a:rPr lang="en-US" sz="2400" dirty="0">
                <a:solidFill>
                  <a:srgbClr val="584341"/>
                </a:solidFill>
              </a:rPr>
              <a:t>/</a:t>
            </a:r>
            <a:r>
              <a:rPr lang="en-US" sz="2400" dirty="0" err="1">
                <a:solidFill>
                  <a:srgbClr val="584341"/>
                </a:solidFill>
              </a:rPr>
              <a:t>Whitebox</a:t>
            </a:r>
            <a:endParaRPr lang="en-US" sz="2400" dirty="0">
              <a:solidFill>
                <a:srgbClr val="584341"/>
              </a:solidFill>
            </a:endParaRPr>
          </a:p>
          <a:p>
            <a:endParaRPr lang="en-US" sz="2400" b="1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BA5D5E-FE81-4C75-BA5B-713293CB9E04}"/>
              </a:ext>
            </a:extLst>
          </p:cNvPr>
          <p:cNvSpPr txBox="1">
            <a:spLocks/>
          </p:cNvSpPr>
          <p:nvPr/>
        </p:nvSpPr>
        <p:spPr>
          <a:xfrm>
            <a:off x="4437482" y="2278173"/>
            <a:ext cx="2294748" cy="2624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584341"/>
                </a:solidFill>
              </a:rPr>
              <a:t>phpUnit</a:t>
            </a:r>
            <a:endParaRPr lang="en-US" sz="2400" dirty="0">
              <a:solidFill>
                <a:srgbClr val="584341"/>
              </a:solidFill>
            </a:endParaRPr>
          </a:p>
          <a:p>
            <a:r>
              <a:rPr lang="en-US" sz="2400" dirty="0" err="1">
                <a:solidFill>
                  <a:srgbClr val="584341"/>
                </a:solidFill>
              </a:rPr>
              <a:t>phpSpec</a:t>
            </a:r>
            <a:endParaRPr lang="en-US" sz="2400" dirty="0">
              <a:solidFill>
                <a:srgbClr val="584341"/>
              </a:solidFill>
            </a:endParaRPr>
          </a:p>
          <a:p>
            <a:r>
              <a:rPr lang="en-US" sz="2400" dirty="0" err="1">
                <a:solidFill>
                  <a:srgbClr val="584341"/>
                </a:solidFill>
              </a:rPr>
              <a:t>Behat</a:t>
            </a:r>
            <a:endParaRPr lang="en-US" sz="2400" dirty="0">
              <a:solidFill>
                <a:srgbClr val="584341"/>
              </a:solidFill>
            </a:endParaRPr>
          </a:p>
          <a:p>
            <a:r>
              <a:rPr lang="en-US" sz="2400" dirty="0">
                <a:solidFill>
                  <a:srgbClr val="584341"/>
                </a:solidFill>
              </a:rPr>
              <a:t>Selenium</a:t>
            </a:r>
            <a:endParaRPr lang="bg-BG" sz="2400" dirty="0">
              <a:solidFill>
                <a:srgbClr val="584341"/>
              </a:solidFill>
            </a:endParaRPr>
          </a:p>
          <a:p>
            <a:r>
              <a:rPr lang="en-US" sz="2400" b="1" dirty="0">
                <a:solidFill>
                  <a:srgbClr val="584341"/>
                </a:solidFill>
              </a:rPr>
              <a:t>Codeception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CCBAA-DC6B-4FBB-9AEA-FC704C931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797" y="3311905"/>
            <a:ext cx="1564591" cy="688420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37E3A335-392D-4754-BD48-151006E7E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36" y="4323733"/>
            <a:ext cx="760868" cy="688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2204CA-0ABE-4D52-B9BB-0A4A341402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48" y="1240411"/>
            <a:ext cx="1190449" cy="105950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F3F37B-AD5A-4173-8A9D-05CE26F351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23" y="2077306"/>
            <a:ext cx="938810" cy="9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rgbClr val="584341"/>
                </a:solidFill>
              </a:rPr>
              <a:t>Качествен код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+ 100% </a:t>
            </a:r>
            <a:r>
              <a:rPr lang="en-US" sz="1800" i="1" dirty="0">
                <a:solidFill>
                  <a:srgbClr val="584341"/>
                </a:solidFill>
              </a:rPr>
              <a:t>coverage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1719DC-6227-493E-AA5D-6F180D0CA9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19464" r="-298" b="24577"/>
          <a:stretch/>
        </p:blipFill>
        <p:spPr>
          <a:xfrm>
            <a:off x="979539" y="2358913"/>
            <a:ext cx="7096165" cy="1041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BBCFD-4909-4BE4-936A-8D37F8D3DE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22" y="4276967"/>
            <a:ext cx="1564591" cy="688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DE96DE-0EAC-40DE-B09D-7D8FB41B77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98" y="4026577"/>
            <a:ext cx="1190449" cy="105950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99C994-A9E5-4AD3-98E8-F3D11B4E1F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6" y="4026577"/>
            <a:ext cx="938810" cy="9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Codeception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+ 100% </a:t>
            </a:r>
            <a:r>
              <a:rPr lang="en-US" sz="1800" i="1" dirty="0">
                <a:solidFill>
                  <a:srgbClr val="584341"/>
                </a:solidFill>
              </a:rPr>
              <a:t>coverage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r>
              <a:rPr lang="bg-BG" sz="2200" dirty="0"/>
              <a:t>Добра и лесна документация</a:t>
            </a:r>
          </a:p>
          <a:p>
            <a:r>
              <a:rPr lang="bg-BG" sz="2200" dirty="0"/>
              <a:t>Лесен за начинаещи</a:t>
            </a:r>
          </a:p>
          <a:p>
            <a:r>
              <a:rPr lang="bg-BG" sz="2200" dirty="0"/>
              <a:t>Интеграция с </a:t>
            </a:r>
            <a:r>
              <a:rPr lang="en-US" sz="2200" dirty="0"/>
              <a:t>Laravel, Lumen, Doctrine2, Phalcon, Silex, Symfony, Yii1/2, </a:t>
            </a:r>
            <a:r>
              <a:rPr lang="en-US" sz="2200" dirty="0" err="1"/>
              <a:t>ZendExpressive</a:t>
            </a:r>
            <a:endParaRPr lang="en-US" sz="2200" dirty="0"/>
          </a:p>
          <a:p>
            <a:r>
              <a:rPr lang="bg-BG" sz="2200" dirty="0"/>
              <a:t>Покрива всички сценарии за тестване</a:t>
            </a:r>
            <a:br>
              <a:rPr lang="bg-BG" sz="2200" dirty="0"/>
            </a:br>
            <a:r>
              <a:rPr lang="en-US" sz="2200" dirty="0" err="1"/>
              <a:t>phpUnit</a:t>
            </a:r>
            <a:r>
              <a:rPr lang="bg-BG" sz="2200" dirty="0"/>
              <a:t>, </a:t>
            </a:r>
          </a:p>
          <a:p>
            <a:r>
              <a:rPr lang="bg-BG" sz="2200" dirty="0"/>
              <a:t>Удобен за автоматизация</a:t>
            </a:r>
          </a:p>
          <a:p>
            <a:r>
              <a:rPr lang="bg-BG" sz="2200" dirty="0"/>
              <a:t>Друго не ви трябва</a:t>
            </a: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27DA35-3F68-4A99-ACF5-C1AF8667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2" y="-1"/>
            <a:ext cx="8100786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4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hlinkClick r:id="rId7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4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rgbClr val="584341"/>
                </a:solidFill>
              </a:rPr>
              <a:t>Инсталация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</a:t>
            </a:r>
            <a:r>
              <a:rPr lang="en-US" sz="1800" i="1" dirty="0">
                <a:solidFill>
                  <a:srgbClr val="584341"/>
                </a:solidFill>
              </a:rPr>
              <a:t>composer install or </a:t>
            </a:r>
            <a:r>
              <a:rPr lang="en-US" sz="1800" i="1" dirty="0" err="1">
                <a:solidFill>
                  <a:srgbClr val="584341"/>
                </a:solidFill>
              </a:rPr>
              <a:t>phar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36" y="2358913"/>
            <a:ext cx="3932753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build”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run”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локално от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vendor/bin/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bg-BG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B2EAC34-7413-40C0-B1AE-F7A3F319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848" y="7817870"/>
            <a:ext cx="1991922" cy="1383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70E862-E183-4538-850C-475138DD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34" y="1464322"/>
            <a:ext cx="304368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actor: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coverage: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enabled: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app/Http/*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app/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Post.php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app/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User.php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app/Http/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routes.php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app/Http/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Kernel.php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tests: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tests/_output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tests/_data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helpers: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tests/_support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bootstrap: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bootstrap.php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colors: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memory_limit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1024M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config: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Db: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dump: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tests/_data/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dump.sql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8D1EF-5792-47B8-B04E-F2AC96CCCE11}"/>
              </a:ext>
            </a:extLst>
          </p:cNvPr>
          <p:cNvSpPr txBox="1"/>
          <p:nvPr/>
        </p:nvSpPr>
        <p:spPr>
          <a:xfrm>
            <a:off x="5081534" y="1055013"/>
            <a:ext cx="17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Codeception.yml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8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Acceptance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конфигурация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924DBD-7A2A-4186-999A-BC2FB605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28" y="2233520"/>
            <a:ext cx="446749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actor: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AcceptanceTester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enabled: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PhpBrowser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url: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http://localhost/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\Helper\Acceptance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Sequence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28644-BDB3-4180-832E-873BA4B1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57" y="4133434"/>
            <a:ext cx="446749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actor: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AcceptanceTester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enabled: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WebDriver:</a:t>
            </a:r>
            <a:b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url: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http://localhost/</a:t>
            </a:r>
            <a:b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browser: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\Helper\Acceptance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 Sequence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9E96B7D4-87B9-4F97-83F5-6C5453806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00" y="4499085"/>
            <a:ext cx="760868" cy="6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A797E09-B253-42BD-AE3D-F419D0DD7A9E}"/>
              </a:ext>
            </a:extLst>
          </p:cNvPr>
          <p:cNvSpPr txBox="1">
            <a:spLocks/>
          </p:cNvSpPr>
          <p:nvPr/>
        </p:nvSpPr>
        <p:spPr>
          <a:xfrm>
            <a:off x="1136428" y="751743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84341"/>
                </a:solidFill>
              </a:rPr>
              <a:t>Acceptance</a:t>
            </a:r>
            <a:br>
              <a:rPr lang="bg-BG" dirty="0">
                <a:solidFill>
                  <a:srgbClr val="584341"/>
                </a:solidFill>
              </a:rPr>
            </a:br>
            <a:r>
              <a:rPr lang="bg-BG" sz="1800" i="1" dirty="0">
                <a:solidFill>
                  <a:srgbClr val="584341"/>
                </a:solidFill>
              </a:rPr>
              <a:t>+ Директен пример</a:t>
            </a:r>
            <a:endParaRPr lang="en-US" sz="1800" i="1" dirty="0">
              <a:solidFill>
                <a:srgbClr val="58434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A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A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3"/>
            <a:extLst>
              <a:ext uri="{FF2B5EF4-FFF2-40B4-BE49-F238E27FC236}">
                <a16:creationId xmlns:a16="http://schemas.microsoft.com/office/drawing/2014/main" id="{FA341735-7575-46E3-8B1B-19068B25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76" y="2494475"/>
            <a:ext cx="2517236" cy="18690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bg-BG" sz="2200" dirty="0"/>
            </a:br>
            <a:endParaRPr lang="en-US" sz="2200" dirty="0"/>
          </a:p>
        </p:txBody>
      </p:sp>
      <p:pic>
        <p:nvPicPr>
          <p:cNvPr id="9" name="Picture 8" descr="A close up of a sign&#10;&#10;Description generated with very high confidence">
            <a:hlinkClick r:id="rId6"/>
            <a:extLst>
              <a:ext uri="{FF2B5EF4-FFF2-40B4-BE49-F238E27FC236}">
                <a16:creationId xmlns:a16="http://schemas.microsoft.com/office/drawing/2014/main" id="{AD09BA5C-9BBD-40B3-A7A0-4B764248D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56" y="5089838"/>
            <a:ext cx="1041847" cy="104184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B2EAC34-7413-40C0-B1AE-F7A3F319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20" y="2278173"/>
            <a:ext cx="797898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AcceptanceTester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$scenario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amOnPage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'/register'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'Confirm Password'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'Register'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fillField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'Ivelin'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fillField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'email'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ibpavlov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'@mailinator.com'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fillField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'qwerty'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fillField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password_confirmation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'qwerty'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-&gt;click(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'Register'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'button'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'Logged in'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-&gt;see(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'Logout'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11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Words>897</Words>
  <Application>Microsoft Office PowerPoint</Application>
  <PresentationFormat>Widescreen</PresentationFormat>
  <Paragraphs>160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Ivelin Pavlov</dc:creator>
  <cp:lastModifiedBy>Ivelin Pavlov</cp:lastModifiedBy>
  <cp:revision>261</cp:revision>
  <dcterms:created xsi:type="dcterms:W3CDTF">2017-06-20T06:55:13Z</dcterms:created>
  <dcterms:modified xsi:type="dcterms:W3CDTF">2017-12-16T08:26:22Z</dcterms:modified>
</cp:coreProperties>
</file>