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</p:sldIdLst>
  <p:sldSz cx="6858000" cy="9906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7F7"/>
    <a:srgbClr val="308DF7"/>
    <a:srgbClr val="66CCFF"/>
    <a:srgbClr val="A6E2F9"/>
    <a:srgbClr val="3399FF"/>
    <a:srgbClr val="3333CC"/>
    <a:srgbClr val="00B0F0"/>
    <a:srgbClr val="0066FF"/>
    <a:srgbClr val="FF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 varScale="1">
        <p:scale>
          <a:sx n="50" d="100"/>
          <a:sy n="50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7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5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5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6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5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2F92-7A71-4A00-A445-194AF129E04A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EB2E-F33F-403D-8CF7-CA505C4B2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3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boasecohencollins.com/en/news/281-colin-cohen-hails-productive-ally-law-meeting-in-bangkok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://www.boasecohencollins.com/en/news/278-new-trainee-solicitors-join-bc-c-tea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0" y="1108276"/>
            <a:ext cx="4380143" cy="27629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49797" y="1089215"/>
            <a:ext cx="785281" cy="7402778"/>
          </a:xfrm>
          <a:prstGeom prst="rect">
            <a:avLst/>
          </a:prstGeom>
          <a:solidFill>
            <a:srgbClr val="D7F3F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0" y="8143695"/>
            <a:ext cx="5339132" cy="334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43" y="353956"/>
            <a:ext cx="5289731" cy="6783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01907" y="2859247"/>
            <a:ext cx="893193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50000"/>
                  </a:schemeClr>
                </a:solidFill>
              </a:rPr>
              <a:t>“Our Lecture</a:t>
            </a:r>
          </a:p>
          <a:p>
            <a:r>
              <a:rPr lang="en-GB" sz="1050" i="1" dirty="0" smtClean="0">
                <a:solidFill>
                  <a:schemeClr val="bg1">
                    <a:lumMod val="50000"/>
                  </a:schemeClr>
                </a:solidFill>
              </a:rPr>
              <a:t>Series could</a:t>
            </a:r>
          </a:p>
          <a:p>
            <a:r>
              <a:rPr lang="en-GB" sz="1050" i="1" dirty="0" smtClean="0">
                <a:solidFill>
                  <a:schemeClr val="bg1">
                    <a:lumMod val="50000"/>
                  </a:schemeClr>
                </a:solidFill>
              </a:rPr>
              <a:t>not have</a:t>
            </a:r>
          </a:p>
          <a:p>
            <a:r>
              <a:rPr lang="en-GB" sz="1050" i="1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GB" sz="1050" i="1" dirty="0" smtClean="0">
                <a:solidFill>
                  <a:schemeClr val="bg1">
                    <a:lumMod val="50000"/>
                  </a:schemeClr>
                </a:solidFill>
              </a:rPr>
              <a:t>ot off to a </a:t>
            </a:r>
          </a:p>
          <a:p>
            <a:r>
              <a:rPr lang="en-GB" sz="1050" i="1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GB" sz="1050" i="1" dirty="0" smtClean="0">
                <a:solidFill>
                  <a:schemeClr val="bg1">
                    <a:lumMod val="50000"/>
                  </a:schemeClr>
                </a:solidFill>
              </a:rPr>
              <a:t>etter start</a:t>
            </a:r>
          </a:p>
          <a:p>
            <a:r>
              <a:rPr lang="en-GB" sz="1050" i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GB" sz="1050" i="1" dirty="0" smtClean="0">
                <a:solidFill>
                  <a:schemeClr val="bg1">
                    <a:lumMod val="50000"/>
                  </a:schemeClr>
                </a:solidFill>
              </a:rPr>
              <a:t>nd we have</a:t>
            </a:r>
          </a:p>
          <a:p>
            <a:r>
              <a:rPr lang="en-GB" sz="1050" i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GB" sz="1050" i="1" dirty="0" smtClean="0">
                <a:solidFill>
                  <a:schemeClr val="bg1">
                    <a:lumMod val="50000"/>
                  </a:schemeClr>
                </a:solidFill>
              </a:rPr>
              <a:t>et the bar</a:t>
            </a:r>
          </a:p>
          <a:p>
            <a:r>
              <a:rPr lang="en-GB" sz="1050" i="1" dirty="0">
                <a:solidFill>
                  <a:schemeClr val="bg1">
                    <a:lumMod val="50000"/>
                  </a:schemeClr>
                </a:solidFill>
              </a:rPr>
              <a:t>h</a:t>
            </a:r>
            <a:r>
              <a:rPr lang="en-GB" sz="1050" i="1" dirty="0" smtClean="0">
                <a:solidFill>
                  <a:schemeClr val="bg1">
                    <a:lumMod val="50000"/>
                  </a:schemeClr>
                </a:solidFill>
              </a:rPr>
              <a:t>igh with</a:t>
            </a:r>
          </a:p>
          <a:p>
            <a:r>
              <a:rPr lang="en-GB" sz="1050" i="1" dirty="0" smtClean="0">
                <a:solidFill>
                  <a:schemeClr val="bg1">
                    <a:lumMod val="50000"/>
                  </a:schemeClr>
                </a:solidFill>
              </a:rPr>
              <a:t>regard to</a:t>
            </a:r>
          </a:p>
          <a:p>
            <a:r>
              <a:rPr lang="en-GB" sz="1050" i="1" dirty="0" smtClean="0">
                <a:solidFill>
                  <a:schemeClr val="bg1">
                    <a:lumMod val="50000"/>
                  </a:schemeClr>
                </a:solidFill>
              </a:rPr>
              <a:t>next year’s</a:t>
            </a:r>
          </a:p>
          <a:p>
            <a:r>
              <a:rPr lang="en-GB" sz="1050" i="1" dirty="0" smtClean="0">
                <a:solidFill>
                  <a:schemeClr val="bg1">
                    <a:lumMod val="50000"/>
                  </a:schemeClr>
                </a:solidFill>
              </a:rPr>
              <a:t>event</a:t>
            </a:r>
            <a:r>
              <a:rPr lang="en-US" sz="1050" i="1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8492" y="4155141"/>
            <a:ext cx="4450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BC&amp;C’s inaugural Criminal Law Lecture at University of Hong Kong is huge success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49673" y="6168729"/>
            <a:ext cx="4203327" cy="5510"/>
          </a:xfrm>
          <a:prstGeom prst="line">
            <a:avLst/>
          </a:prstGeom>
          <a:ln w="19050">
            <a:solidFill>
              <a:srgbClr val="99D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2823" y="6224655"/>
            <a:ext cx="4410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Alex Liu and firm saluted for pro bono work 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2823" y="6568818"/>
            <a:ext cx="2809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BC&amp;C and </a:t>
            </a:r>
            <a:r>
              <a:rPr lang="en-US" sz="1100" dirty="0"/>
              <a:t>Partner Alex Liu have once again been recognised by the Law Society of Hong Kong for their commitment to the </a:t>
            </a:r>
            <a:r>
              <a:rPr lang="en-US" sz="1100" dirty="0" smtClean="0"/>
              <a:t>community. Mr </a:t>
            </a:r>
            <a:r>
              <a:rPr lang="en-US" sz="1100" dirty="0"/>
              <a:t>Liu received a </a:t>
            </a:r>
            <a:r>
              <a:rPr lang="en-US" sz="1100" dirty="0" smtClean="0"/>
              <a:t>Gold </a:t>
            </a:r>
            <a:r>
              <a:rPr lang="en-US" sz="1100" dirty="0"/>
              <a:t>Award under the Law Society’s Pro Bono and Community Work Recognition Programme for the third year in a row while BC&amp;C was collectively honoured with a Bronze </a:t>
            </a:r>
            <a:r>
              <a:rPr lang="en-US" sz="1100" dirty="0" smtClean="0"/>
              <a:t>Award. </a:t>
            </a:r>
            <a:r>
              <a:rPr lang="en-US" sz="1100" u="sng" dirty="0" smtClean="0">
                <a:solidFill>
                  <a:srgbClr val="0078DD"/>
                </a:solidFill>
                <a:hlinkClick r:id="rId5"/>
              </a:rPr>
              <a:t>Read more...</a:t>
            </a:r>
            <a:endParaRPr lang="en-US" sz="1100" u="sng" dirty="0">
              <a:solidFill>
                <a:srgbClr val="0078D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43946" y="40356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bg1"/>
                </a:solidFill>
                <a:latin typeface="Bodidota" panose="02000604090000020003" pitchFamily="2" charset="0"/>
                <a:ea typeface="BodoniXT" panose="02000603080000020004" pitchFamily="2" charset="-122"/>
              </a:rPr>
              <a:t>February 2017</a:t>
            </a:r>
            <a:endParaRPr lang="en-US" sz="1400" dirty="0">
              <a:solidFill>
                <a:schemeClr val="bg1"/>
              </a:solidFill>
              <a:latin typeface="Bodidota" panose="02000604090000020003" pitchFamily="2" charset="0"/>
              <a:ea typeface="BodoniXT" panose="02000603080000020004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07278" y="680650"/>
            <a:ext cx="244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Bodidota" panose="02000604090000020003" pitchFamily="2" charset="0"/>
                <a:ea typeface="BodoniXT" panose="02000603080000020004" pitchFamily="2" charset="-122"/>
              </a:rPr>
              <a:t>    Boase Cohen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odidota" panose="02000604090000020003" pitchFamily="2" charset="0"/>
                <a:ea typeface="BodoniXT" panose="02000603080000020004" pitchFamily="2" charset="-122"/>
              </a:rPr>
              <a:t>&amp;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Bodidota" panose="02000604090000020003" pitchFamily="2" charset="0"/>
                <a:ea typeface="BodoniXT" panose="02000603080000020004" pitchFamily="2" charset="-122"/>
              </a:rPr>
              <a:t>Collins   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Bodidota" panose="02000604090000020003" pitchFamily="2" charset="0"/>
              <a:ea typeface="BodoniXT" panose="02000603080000020004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7840" y="8150927"/>
            <a:ext cx="4267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Bodidota" panose="02000604090000020003" pitchFamily="2" charset="0"/>
                <a:ea typeface="BodoniXT" panose="02000603080000020004" pitchFamily="2" charset="-122"/>
              </a:rPr>
              <a:t>Proud sponsors of Hong Kong’s Inter-School Sailing Festival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didota" panose="02000604090000020003" pitchFamily="2" charset="0"/>
              <a:ea typeface="BodoniXT" panose="02000603080000020004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44135" y="1089215"/>
            <a:ext cx="807139" cy="307777"/>
          </a:xfrm>
          <a:prstGeom prst="rect">
            <a:avLst/>
          </a:prstGeom>
          <a:solidFill>
            <a:srgbClr val="7FD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54947" y="1077969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Bodidota" panose="02000604090000020003" pitchFamily="2" charset="0"/>
                <a:ea typeface="BodoniXT" panose="02000603080000020004" pitchFamily="2" charset="-122"/>
              </a:rPr>
              <a:t>News: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Bodidota" panose="02000604090000020003" pitchFamily="2" charset="0"/>
              <a:ea typeface="BodoniXT" panose="02000603080000020004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42" y="3868289"/>
            <a:ext cx="4467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Clare </a:t>
            </a:r>
            <a:r>
              <a:rPr lang="en-US" sz="1100" b="1" dirty="0"/>
              <a:t>Montgomery </a:t>
            </a:r>
            <a:r>
              <a:rPr lang="en-US" sz="1100" b="1" dirty="0" smtClean="0"/>
              <a:t>delivers her lecture; (inset</a:t>
            </a:r>
            <a:r>
              <a:rPr lang="en-US" sz="1100" b="1" dirty="0"/>
              <a:t>) </a:t>
            </a:r>
            <a:r>
              <a:rPr lang="en-US" sz="1100" b="1" dirty="0" smtClean="0"/>
              <a:t>pictured with Colin Cohen.</a:t>
            </a:r>
            <a:endParaRPr lang="en-US" sz="1100" u="sng" dirty="0">
              <a:solidFill>
                <a:srgbClr val="308DF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13" y="6600621"/>
            <a:ext cx="2492093" cy="13878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5893" y="4516122"/>
            <a:ext cx="4417835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endParaRPr lang="en-US" sz="1100" dirty="0"/>
          </a:p>
          <a:p>
            <a:r>
              <a:rPr lang="en-US" sz="1100" dirty="0" smtClean="0"/>
              <a:t>A </a:t>
            </a:r>
            <a:r>
              <a:rPr lang="en-US" sz="1100" dirty="0"/>
              <a:t>large audience and an electrifying talk from award-winning international barrister Clare Montgomery QC helped make the inaugural Boase Cohen &amp; Collins Criminal Law Lecture an overwhelming </a:t>
            </a:r>
            <a:r>
              <a:rPr lang="en-US" sz="1100" dirty="0" smtClean="0"/>
              <a:t>success. More </a:t>
            </a:r>
            <a:r>
              <a:rPr lang="en-US" sz="1100" dirty="0"/>
              <a:t>than 250 people attended, including senior figures from the Department of Justice, members of the Judiciary and high-profile barristers and solicitors. They joined law students from Hong Kong’s three law schools – the University of Hong Kong, which hosted the event, Chinese University and City </a:t>
            </a:r>
            <a:r>
              <a:rPr lang="en-US" sz="1100" dirty="0" smtClean="0"/>
              <a:t>University. </a:t>
            </a:r>
            <a:r>
              <a:rPr lang="en-US" sz="1100" u="sng" dirty="0">
                <a:solidFill>
                  <a:srgbClr val="0078DD"/>
                </a:solidFill>
                <a:hlinkClick r:id="rId7"/>
              </a:rPr>
              <a:t>Read </a:t>
            </a:r>
            <a:r>
              <a:rPr lang="en-US" sz="1100" u="sng" dirty="0" smtClean="0">
                <a:solidFill>
                  <a:srgbClr val="0078DD"/>
                </a:solidFill>
                <a:hlinkClick r:id="rId7"/>
              </a:rPr>
              <a:t>more...</a:t>
            </a:r>
            <a:endParaRPr lang="en-US" sz="1100" u="sng" dirty="0">
              <a:solidFill>
                <a:srgbClr val="0078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3092</TotalTime>
  <Words>226</Words>
  <Application>Microsoft Office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Bodidota</vt:lpstr>
      <vt:lpstr>BodoniXT</vt:lpstr>
      <vt:lpstr>Arial</vt:lpstr>
      <vt:lpstr>Book Antiqua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Wim Harrington</dc:creator>
  <cp:lastModifiedBy>Wenjie Liu</cp:lastModifiedBy>
  <cp:revision>250</cp:revision>
  <cp:lastPrinted>2017-01-24T07:20:24Z</cp:lastPrinted>
  <dcterms:created xsi:type="dcterms:W3CDTF">2016-09-16T01:29:18Z</dcterms:created>
  <dcterms:modified xsi:type="dcterms:W3CDTF">2017-02-08T06:35:45Z</dcterms:modified>
</cp:coreProperties>
</file>