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8" r:id="rId1"/>
    <p:sldMasterId id="2147483793" r:id="rId2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797675" cy="985678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26" userDrawn="1">
          <p15:clr>
            <a:srgbClr val="A4A3A4"/>
          </p15:clr>
        </p15:guide>
        <p15:guide id="4" orient="horz" pos="4194" userDrawn="1">
          <p15:clr>
            <a:srgbClr val="A4A3A4"/>
          </p15:clr>
        </p15:guide>
        <p15:guide id="5" orient="horz" pos="3306" userDrawn="1">
          <p15:clr>
            <a:srgbClr val="A4A3A4"/>
          </p15:clr>
        </p15:guide>
        <p15:guide id="6" pos="7440" userDrawn="1">
          <p15:clr>
            <a:srgbClr val="A4A3A4"/>
          </p15:clr>
        </p15:guide>
        <p15:guide id="7" pos="234" userDrawn="1">
          <p15:clr>
            <a:srgbClr val="A4A3A4"/>
          </p15:clr>
        </p15:guide>
        <p15:guide id="8" pos="1096" userDrawn="1">
          <p15:clr>
            <a:srgbClr val="A4A3A4"/>
          </p15:clr>
        </p15:guide>
        <p15:guide id="9" pos="18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5" userDrawn="1">
          <p15:clr>
            <a:srgbClr val="A4A3A4"/>
          </p15:clr>
        </p15:guide>
        <p15:guide id="3" orient="horz" pos="3104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ian Wüllhorst" initials="FW" lastIdx="5" clrIdx="0">
    <p:extLst>
      <p:ext uri="{19B8F6BF-5375-455C-9EA6-DF929625EA0E}">
        <p15:presenceInfo xmlns:p15="http://schemas.microsoft.com/office/powerpoint/2012/main" userId="Fabian Wüllhors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A5A5A5"/>
    <a:srgbClr val="9DC3E6"/>
    <a:srgbClr val="DD402D"/>
    <a:srgbClr val="9D9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7093" autoAdjust="0"/>
  </p:normalViewPr>
  <p:slideViewPr>
    <p:cSldViewPr snapToGrid="0" showGuides="1">
      <p:cViewPr varScale="1">
        <p:scale>
          <a:sx n="111" d="100"/>
          <a:sy n="111" d="100"/>
        </p:scale>
        <p:origin x="180" y="120"/>
      </p:cViewPr>
      <p:guideLst>
        <p:guide orient="horz" pos="2160"/>
        <p:guide pos="3840"/>
        <p:guide orient="horz" pos="726"/>
        <p:guide orient="horz" pos="4194"/>
        <p:guide orient="horz" pos="3306"/>
        <p:guide pos="7440"/>
        <p:guide pos="234"/>
        <p:guide pos="1096"/>
        <p:guide pos="1844"/>
      </p:guideLst>
    </p:cSldViewPr>
  </p:slideViewPr>
  <p:outlineViewPr>
    <p:cViewPr>
      <p:scale>
        <a:sx n="33" d="100"/>
        <a:sy n="33" d="100"/>
      </p:scale>
      <p:origin x="0" y="-5448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3048" y="96"/>
      </p:cViewPr>
      <p:guideLst>
        <p:guide orient="horz" pos="3223"/>
        <p:guide pos="2235"/>
        <p:guide orient="horz" pos="3104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02.02.2023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‹Nr.›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02.02.2023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41325" y="1231900"/>
            <a:ext cx="5915025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25" tIns="43763" rIns="87525" bIns="43763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5" y="4744165"/>
            <a:ext cx="5438748" cy="3880336"/>
          </a:xfrm>
          <a:prstGeom prst="rect">
            <a:avLst/>
          </a:prstGeom>
        </p:spPr>
        <p:txBody>
          <a:bodyPr vert="horz" lIns="87525" tIns="43763" rIns="87525" bIns="43763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3121" y="871200"/>
            <a:ext cx="11425767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81497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4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473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4.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5230805"/>
            <a:ext cx="11424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53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5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5.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11"/>
          <p:cNvCxnSpPr/>
          <p:nvPr userDrawn="1"/>
        </p:nvCxnSpPr>
        <p:spPr>
          <a:xfrm>
            <a:off x="383121" y="6300000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77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6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6.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3196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383121" y="3036888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063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7. Variante (mit Partner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7. Variante (mit Partnerlogo)</a:t>
            </a:r>
            <a:endParaRPr lang="en-US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700" y="0"/>
            <a:ext cx="12192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2510400" y="6351373"/>
            <a:ext cx="2160000" cy="40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Partnerlogo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72000" y="5731200"/>
            <a:ext cx="6945600" cy="4320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 algn="r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4838400" y="6375605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206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23148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384000" y="2847599"/>
            <a:ext cx="5539200" cy="33156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Kontaktdaten</a:t>
            </a:r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000" y="2487600"/>
            <a:ext cx="11424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3220058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383999" y="5086800"/>
            <a:ext cx="55392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dirty="0"/>
              <a:t>Firmenadresse</a:t>
            </a:r>
          </a:p>
          <a:p>
            <a:endParaRPr lang="de-DE" dirty="0"/>
          </a:p>
        </p:txBody>
      </p:sp>
      <p:sp>
        <p:nvSpPr>
          <p:cNvPr id="11" name="Textplatzhalter 1"/>
          <p:cNvSpPr>
            <a:spLocks noGrp="1"/>
          </p:cNvSpPr>
          <p:nvPr>
            <p:ph type="body" sz="quarter" idx="16" hasCustomPrompt="1"/>
          </p:nvPr>
        </p:nvSpPr>
        <p:spPr>
          <a:xfrm>
            <a:off x="6268800" y="5086800"/>
            <a:ext cx="55392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sz="1400" dirty="0"/>
              <a:t>Kontaktdaten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000" y="4726800"/>
            <a:ext cx="11424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2683691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3. Variante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84000" y="2563200"/>
            <a:ext cx="5539200" cy="36000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de-DE" dirty="0"/>
              <a:t>Kontaktdaten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12344100" y="540458"/>
            <a:ext cx="2188633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Rechtsklick auf freie Fläche innerhalb der Folie.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Hintergrund formatieren anklicken.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Unter "Füllung" den Button "Datei..." anklicken und Grafik auswählen.</a:t>
            </a:r>
          </a:p>
        </p:txBody>
      </p:sp>
    </p:spTree>
    <p:extLst>
      <p:ext uri="{BB962C8B-B14F-4D97-AF65-F5344CB8AC3E}">
        <p14:creationId xmlns:p14="http://schemas.microsoft.com/office/powerpoint/2010/main" val="3500427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Partner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10113600" y="45936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384000" y="45936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0113600" y="34812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84000" y="34812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10113600" y="23688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84000" y="23688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10113600" y="12564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384000" y="12564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10113600" y="1440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384000" y="1440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90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Partner, 2. Varian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10113600" y="57060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384000" y="57060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10113600" y="45936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384000" y="45936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0113600" y="34812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84000" y="34812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10113600" y="23688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84000" y="23688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10113600" y="12564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384000" y="12564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10113600" y="1440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384000" y="1440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00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3121" y="871200"/>
            <a:ext cx="11425767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262819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3121" y="871200"/>
            <a:ext cx="11425767" cy="529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/>
              <a:t>Textbereich</a:t>
            </a:r>
          </a:p>
        </p:txBody>
      </p:sp>
    </p:spTree>
    <p:extLst>
      <p:ext uri="{BB962C8B-B14F-4D97-AF65-F5344CB8AC3E}">
        <p14:creationId xmlns:p14="http://schemas.microsoft.com/office/powerpoint/2010/main" val="130120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66:3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8256000" y="1094400"/>
            <a:ext cx="3552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256000" y="5662800"/>
            <a:ext cx="35520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383117" y="871200"/>
            <a:ext cx="75312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56083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50:5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268800" y="1094400"/>
            <a:ext cx="55392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268800" y="5662800"/>
            <a:ext cx="55392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383117" y="871200"/>
            <a:ext cx="55392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215921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83116" y="5662805"/>
            <a:ext cx="114240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5" name="Bildplatzhalter 3"/>
          <p:cNvSpPr>
            <a:spLocks noGrp="1"/>
          </p:cNvSpPr>
          <p:nvPr>
            <p:ph type="pic" sz="quarter" idx="14"/>
          </p:nvPr>
        </p:nvSpPr>
        <p:spPr>
          <a:xfrm>
            <a:off x="384000" y="1094400"/>
            <a:ext cx="11424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06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383121" y="871200"/>
            <a:ext cx="11425767" cy="52920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>
              <a:buNone/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84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Beispiel-Titel</a:t>
            </a:r>
            <a:r>
              <a:rPr lang="en-US" dirty="0"/>
              <a:t>, 1. </a:t>
            </a:r>
            <a:r>
              <a:rPr lang="en-US" dirty="0" err="1"/>
              <a:t>Variante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5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rgbClr val="9D9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2. Variante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23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3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3.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700" y="0"/>
            <a:ext cx="12192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564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200" y="6372005"/>
            <a:ext cx="1011600" cy="407267"/>
          </a:xfrm>
          <a:prstGeom prst="rect">
            <a:avLst/>
          </a:prstGeom>
        </p:spPr>
      </p:pic>
      <p:pic>
        <p:nvPicPr>
          <p:cNvPr id="22" name="Grafik 21"/>
          <p:cNvPicPr>
            <a:picLocks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800" y="6379201"/>
            <a:ext cx="1429200" cy="392400"/>
          </a:xfrm>
          <a:prstGeom prst="rect">
            <a:avLst/>
          </a:prstGeom>
        </p:spPr>
      </p:pic>
      <p:sp>
        <p:nvSpPr>
          <p:cNvPr id="23" name="Rechteck 22"/>
          <p:cNvSpPr/>
          <p:nvPr userDrawn="1"/>
        </p:nvSpPr>
        <p:spPr>
          <a:xfrm>
            <a:off x="10258837" y="6373635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383121" y="741600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-2868084" y="525227"/>
            <a:ext cx="27108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Fußzeile</a:t>
            </a:r>
            <a:r>
              <a:rPr lang="de-DE" sz="1000" b="1" baseline="0" dirty="0">
                <a:latin typeface="+mn-lt"/>
              </a:rPr>
              <a:t> anpassen</a:t>
            </a:r>
            <a:r>
              <a:rPr lang="de-DE" sz="1000" b="1" dirty="0">
                <a:latin typeface="+mn-lt"/>
              </a:rPr>
              <a:t>:</a:t>
            </a:r>
            <a:endParaRPr lang="de-DE" sz="1000" b="0" dirty="0">
              <a:latin typeface="+mn-lt"/>
            </a:endParaRP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Im Karteireiter „Ansicht“  auf Folienmaster klicken.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Links in der Übersicht die oberste Folie auswählen.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Im Hauptbildschirm kann die Fußzeile für alle Folien durch anklicken bearbeitet werden.</a:t>
            </a:r>
            <a:endParaRPr lang="de-DE" sz="1000" b="1" dirty="0">
              <a:latin typeface="+mn-lt"/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487998" y="6372000"/>
            <a:ext cx="7093939" cy="43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 err="1">
                <a:solidFill>
                  <a:srgbClr val="9D9EA0"/>
                </a:solidFill>
              </a:rPr>
              <a:t>ebcpy</a:t>
            </a:r>
            <a:r>
              <a:rPr lang="de-DE" sz="900" dirty="0">
                <a:solidFill>
                  <a:srgbClr val="9D9EA0"/>
                </a:solidFill>
              </a:rPr>
              <a:t> und </a:t>
            </a:r>
            <a:r>
              <a:rPr lang="de-DE" sz="900" dirty="0" err="1">
                <a:solidFill>
                  <a:srgbClr val="9D9EA0"/>
                </a:solidFill>
              </a:rPr>
              <a:t>AixCaliBuHA</a:t>
            </a:r>
            <a:r>
              <a:rPr lang="de-DE" sz="900" dirty="0">
                <a:solidFill>
                  <a:srgbClr val="9D9EA0"/>
                </a:solidFill>
              </a:rPr>
              <a:t> |  </a:t>
            </a:r>
            <a:r>
              <a:rPr lang="de-DE" sz="900" baseline="0" dirty="0">
                <a:solidFill>
                  <a:srgbClr val="9D9EA0"/>
                </a:solidFill>
              </a:rPr>
              <a:t>Fabian Wüllhorst</a:t>
            </a:r>
            <a:r>
              <a:rPr lang="de-DE" sz="900" dirty="0">
                <a:solidFill>
                  <a:srgbClr val="9D9EA0"/>
                </a:solidFill>
              </a:rPr>
              <a:t>  |  Lehrstuhl</a:t>
            </a:r>
            <a:r>
              <a:rPr lang="de-DE" sz="900" baseline="0" dirty="0">
                <a:solidFill>
                  <a:srgbClr val="9D9EA0"/>
                </a:solidFill>
              </a:rPr>
              <a:t> für Gebäude- und Raumklimatechnik</a:t>
            </a:r>
            <a:r>
              <a:rPr lang="de-DE" sz="900" dirty="0">
                <a:solidFill>
                  <a:srgbClr val="9D9EA0"/>
                </a:solidFill>
              </a:rPr>
              <a:t>  |  25.02.2021</a:t>
            </a:r>
            <a:endParaRPr lang="de-DE" dirty="0"/>
          </a:p>
        </p:txBody>
      </p:sp>
      <p:cxnSp>
        <p:nvCxnSpPr>
          <p:cNvPr id="12" name="Gerader Verbinder 11"/>
          <p:cNvCxnSpPr/>
          <p:nvPr/>
        </p:nvCxnSpPr>
        <p:spPr>
          <a:xfrm>
            <a:off x="383121" y="6300000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384003" y="6372005"/>
            <a:ext cx="87418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BEDA6A0-9FCC-47AA-99A4-88E72C69C2BF}" type="slidenum">
              <a:rPr lang="de-DE" sz="900" smtClean="0">
                <a:solidFill>
                  <a:srgbClr val="9D9EA0"/>
                </a:solidFill>
              </a:rPr>
              <a:t>‹Nr.›</a:t>
            </a:fld>
            <a:endParaRPr lang="de-DE" sz="900" dirty="0">
              <a:solidFill>
                <a:srgbClr val="9D9EA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9" r:id="rId3"/>
    <p:sldLayoutId id="2147483772" r:id="rId4"/>
    <p:sldLayoutId id="2147483760" r:id="rId5"/>
    <p:sldLayoutId id="2147483761" r:id="rId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0258837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9013446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200" y="6372000"/>
            <a:ext cx="1011600" cy="407267"/>
          </a:xfrm>
          <a:prstGeom prst="rect">
            <a:avLst/>
          </a:prstGeom>
        </p:spPr>
      </p:pic>
      <p:pic>
        <p:nvPicPr>
          <p:cNvPr id="11" name="Grafik 10"/>
          <p:cNvPicPr>
            <a:picLocks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800" y="6379200"/>
            <a:ext cx="1429200" cy="3924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600" y="6350400"/>
            <a:ext cx="2225067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91" r:id="rId3"/>
    <p:sldLayoutId id="2147483792" r:id="rId4"/>
    <p:sldLayoutId id="2147483789" r:id="rId5"/>
    <p:sldLayoutId id="2147483790" r:id="rId6"/>
    <p:sldLayoutId id="2147483779" r:id="rId7"/>
    <p:sldLayoutId id="2147483796" r:id="rId8"/>
    <p:sldLayoutId id="2147483797" r:id="rId9"/>
    <p:sldLayoutId id="2147483773" r:id="rId10"/>
    <p:sldLayoutId id="2147483795" r:id="rId11"/>
    <p:sldLayoutId id="2147483794" r:id="rId12"/>
    <p:sldLayoutId id="2147483798" r:id="rId13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 a modular heat pump approach #1576</a:t>
            </a:r>
            <a:br>
              <a:rPr lang="en-US" dirty="0"/>
            </a:b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https://github.com/ibpsa/modelica-ibpsa/issues/1576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660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IBPSA offers essentially two heat pump models</a:t>
            </a:r>
          </a:p>
          <a:p>
            <a:pPr lvl="1"/>
            <a:r>
              <a:rPr lang="en-GB" dirty="0"/>
              <a:t>Carnot (y and </a:t>
            </a:r>
            <a:r>
              <a:rPr lang="en-GB" dirty="0" err="1"/>
              <a:t>TCon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WaterToWater</a:t>
            </a:r>
            <a:r>
              <a:rPr lang="en-GB" dirty="0"/>
              <a:t> (Scroll and Reciprocating)</a:t>
            </a:r>
          </a:p>
          <a:p>
            <a:r>
              <a:rPr lang="en-GB" dirty="0"/>
              <a:t>IBPSA offers essentially one chiller model</a:t>
            </a:r>
          </a:p>
          <a:p>
            <a:pPr lvl="1"/>
            <a:r>
              <a:rPr lang="en-GB" dirty="0"/>
              <a:t>Carnot (y and </a:t>
            </a:r>
            <a:r>
              <a:rPr lang="en-GB" dirty="0" err="1"/>
              <a:t>TCon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Central technology for energy transition </a:t>
            </a:r>
            <a:r>
              <a:rPr lang="en-GB" dirty="0">
                <a:sym typeface="Wingdings" panose="05000000000000000000" pitchFamily="2" charset="2"/>
              </a:rPr>
              <a:t> IBPSA should offer more options</a:t>
            </a:r>
          </a:p>
          <a:p>
            <a:r>
              <a:rPr lang="en-GB" dirty="0">
                <a:sym typeface="Wingdings" panose="05000000000000000000" pitchFamily="2" charset="2"/>
              </a:rPr>
              <a:t>Options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Different sinks and sources (air, water, brine, …)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Different sizes (small and large scale)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Different model approaches (White, Gray, Black-box)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Devices can be reversible, act as one another  (currently not offered at all)</a:t>
            </a:r>
            <a:endParaRPr lang="en-GB" dirty="0"/>
          </a:p>
          <a:p>
            <a:endParaRPr lang="en-GB" dirty="0"/>
          </a:p>
          <a:p>
            <a:r>
              <a:rPr lang="en-GB" dirty="0">
                <a:sym typeface="Wingdings" panose="05000000000000000000" pitchFamily="2" charset="2"/>
              </a:rPr>
              <a:t>Modular reversible approach to have one model interface </a:t>
            </a:r>
            <a:br>
              <a:rPr lang="en-GB" dirty="0">
                <a:sym typeface="Wingdings" panose="05000000000000000000" pitchFamily="2" charset="2"/>
              </a:rPr>
            </a:br>
            <a:r>
              <a:rPr lang="en-GB" dirty="0">
                <a:sym typeface="Wingdings" panose="05000000000000000000" pitchFamily="2" charset="2"/>
              </a:rPr>
              <a:t>(parameters, assumptions, …) but flexible model options</a:t>
            </a:r>
            <a:endParaRPr lang="en-GB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0CCAEB7-FAA4-5366-7CA0-112D98E5E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331" y="871200"/>
            <a:ext cx="1590897" cy="162900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B72BA34-6291-ADC7-CA8E-9FBD0DDD3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312" y="875512"/>
            <a:ext cx="2419688" cy="297221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6613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AE18E-D7A4-C060-B52B-36DF44F41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looks</a:t>
            </a:r>
            <a:br>
              <a:rPr lang="de-DE" dirty="0"/>
            </a:br>
            <a:r>
              <a:rPr lang="de-DE" i="1" dirty="0"/>
              <a:t>IBPSA.Fluid.HeatPumps.BaseClasses.PartialReversibleVapourCompressionMachine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11238D-1121-AB5F-10CD-70A31AEA39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A2EA2F9-528B-A439-3B98-3942592F9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13" y="871200"/>
            <a:ext cx="5156090" cy="529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B51560B-BE5A-DE47-782D-A588377E6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819" y="871200"/>
            <a:ext cx="4282560" cy="395959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647E98D-2C87-081A-AD54-A1BC51F65C1A}"/>
              </a:ext>
            </a:extLst>
          </p:cNvPr>
          <p:cNvCxnSpPr/>
          <p:nvPr/>
        </p:nvCxnSpPr>
        <p:spPr>
          <a:xfrm flipV="1">
            <a:off x="3467819" y="871200"/>
            <a:ext cx="2182483" cy="2277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E1F4635-BC67-489A-E42C-A48FB82ED1FB}"/>
              </a:ext>
            </a:extLst>
          </p:cNvPr>
          <p:cNvCxnSpPr>
            <a:cxnSpLocks/>
          </p:cNvCxnSpPr>
          <p:nvPr/>
        </p:nvCxnSpPr>
        <p:spPr>
          <a:xfrm>
            <a:off x="3467819" y="3925019"/>
            <a:ext cx="2190000" cy="905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6EBFF2A-80DB-B2C7-6749-AF62116500F0}"/>
              </a:ext>
            </a:extLst>
          </p:cNvPr>
          <p:cNvSpPr txBox="1"/>
          <p:nvPr/>
        </p:nvSpPr>
        <p:spPr>
          <a:xfrm>
            <a:off x="7187132" y="959153"/>
            <a:ext cx="1340047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Different Options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574080D-9B65-06D0-2C58-78315FAA8318}"/>
              </a:ext>
            </a:extLst>
          </p:cNvPr>
          <p:cNvCxnSpPr>
            <a:cxnSpLocks/>
          </p:cNvCxnSpPr>
          <p:nvPr/>
        </p:nvCxnSpPr>
        <p:spPr>
          <a:xfrm>
            <a:off x="8195094" y="1174597"/>
            <a:ext cx="353683" cy="628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8FF85F7-C45A-6BEA-399C-6D4149CDD00C}"/>
              </a:ext>
            </a:extLst>
          </p:cNvPr>
          <p:cNvCxnSpPr>
            <a:cxnSpLocks/>
          </p:cNvCxnSpPr>
          <p:nvPr/>
        </p:nvCxnSpPr>
        <p:spPr>
          <a:xfrm flipH="1">
            <a:off x="7142672" y="1174597"/>
            <a:ext cx="353683" cy="628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95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5FAA13-BEF4-21E9-6A01-8E09198D9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model looks</a:t>
            </a:r>
            <a:br>
              <a:rPr lang="en-US" dirty="0"/>
            </a:br>
            <a:r>
              <a:rPr lang="en-US" i="1" dirty="0" err="1"/>
              <a:t>IBPSA.Fluid.HeatPumps.BlackBoxData</a:t>
            </a:r>
            <a:endParaRPr lang="en-US" i="1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2B3C51-D607-3A7A-E37B-34414ABBCE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Heat pump approaches</a:t>
            </a:r>
          </a:p>
          <a:p>
            <a:pPr lvl="1"/>
            <a:r>
              <a:rPr lang="en-US" dirty="0"/>
              <a:t>Carnot</a:t>
            </a:r>
          </a:p>
          <a:p>
            <a:pPr lvl="1"/>
            <a:r>
              <a:rPr lang="en-US" dirty="0"/>
              <a:t>European Data 2D and 3D (EN 14511)</a:t>
            </a:r>
          </a:p>
          <a:p>
            <a:pPr lvl="1"/>
            <a:r>
              <a:rPr lang="en-US" dirty="0"/>
              <a:t>ASHRAE </a:t>
            </a:r>
            <a:r>
              <a:rPr lang="en-US" dirty="0" err="1"/>
              <a:t>tbd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VCLib</a:t>
            </a:r>
            <a:r>
              <a:rPr lang="en-US" dirty="0"/>
              <a:t> (validated stationary performance map) </a:t>
            </a:r>
            <a:r>
              <a:rPr lang="en-US" dirty="0">
                <a:sym typeface="Wingdings" panose="05000000000000000000" pitchFamily="2" charset="2"/>
              </a:rPr>
              <a:t> SDF Problem</a:t>
            </a:r>
            <a:endParaRPr lang="en-US" dirty="0"/>
          </a:p>
          <a:p>
            <a:r>
              <a:rPr lang="en-US" dirty="0"/>
              <a:t>Chiller approaches</a:t>
            </a:r>
          </a:p>
          <a:p>
            <a:pPr lvl="1"/>
            <a:r>
              <a:rPr lang="en-US" dirty="0"/>
              <a:t>Carnot</a:t>
            </a:r>
          </a:p>
          <a:p>
            <a:pPr lvl="1"/>
            <a:r>
              <a:rPr lang="en-US" dirty="0"/>
              <a:t>European Norm 2D (EN 14511)</a:t>
            </a:r>
          </a:p>
          <a:p>
            <a:pPr lvl="1"/>
            <a:r>
              <a:rPr lang="en-US" dirty="0"/>
              <a:t>ASHRAE </a:t>
            </a:r>
            <a:r>
              <a:rPr lang="en-US" dirty="0" err="1"/>
              <a:t>tbd</a:t>
            </a:r>
            <a:r>
              <a:rPr lang="en-US" dirty="0"/>
              <a:t>.</a:t>
            </a:r>
          </a:p>
          <a:p>
            <a:r>
              <a:rPr lang="en-US" dirty="0"/>
              <a:t>Discussion: Is </a:t>
            </a:r>
            <a:r>
              <a:rPr lang="en-US" dirty="0" err="1"/>
              <a:t>BlackBoxData</a:t>
            </a:r>
            <a:r>
              <a:rPr lang="en-US" dirty="0"/>
              <a:t> fitting?</a:t>
            </a:r>
          </a:p>
          <a:p>
            <a:pPr lvl="1"/>
            <a:r>
              <a:rPr lang="en-US" dirty="0"/>
              <a:t>Carnot or </a:t>
            </a:r>
            <a:r>
              <a:rPr lang="en-US" dirty="0" err="1"/>
              <a:t>VCLib</a:t>
            </a:r>
            <a:r>
              <a:rPr lang="en-US" dirty="0"/>
              <a:t> are purely physical models, i.e. white-box</a:t>
            </a:r>
          </a:p>
          <a:p>
            <a:pPr lvl="1"/>
            <a:r>
              <a:rPr lang="en-US" dirty="0"/>
              <a:t>To the system level, the models are I/O, i.e. black-box</a:t>
            </a:r>
          </a:p>
          <a:p>
            <a:pPr lvl="1"/>
            <a:r>
              <a:rPr lang="en-US" dirty="0"/>
              <a:t>What could be a better name?</a:t>
            </a:r>
          </a:p>
          <a:p>
            <a:r>
              <a:rPr lang="en-US" dirty="0"/>
              <a:t>Discussion: Is “</a:t>
            </a:r>
            <a:r>
              <a:rPr lang="en-US" dirty="0" err="1"/>
              <a:t>revSet</a:t>
            </a:r>
            <a:r>
              <a:rPr lang="en-US" dirty="0"/>
              <a:t>” fitting?</a:t>
            </a:r>
          </a:p>
          <a:p>
            <a:pPr lvl="1"/>
            <a:r>
              <a:rPr lang="en-US" dirty="0"/>
              <a:t>Prior: </a:t>
            </a:r>
            <a:r>
              <a:rPr lang="en-US" dirty="0" err="1"/>
              <a:t>ModeSet</a:t>
            </a:r>
            <a:r>
              <a:rPr lang="en-US" dirty="0"/>
              <a:t> for mode of heat pump</a:t>
            </a:r>
          </a:p>
          <a:p>
            <a:pPr lvl="1"/>
            <a:r>
              <a:rPr lang="en-US" dirty="0"/>
              <a:t>Currently: </a:t>
            </a:r>
            <a:r>
              <a:rPr lang="en-US" dirty="0" err="1"/>
              <a:t>ReverseSet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 Not Backwards compatible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0CB2729-4D19-37FF-B323-257A85159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993" y="871200"/>
            <a:ext cx="1895235" cy="19101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83DED8F-47F7-ACF2-B9AC-C09E894F8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668" y="2534441"/>
            <a:ext cx="2105319" cy="138131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29CCEBA6-8CF3-46E5-B4FE-7E1001FE6764}"/>
              </a:ext>
            </a:extLst>
          </p:cNvPr>
          <p:cNvSpPr/>
          <p:nvPr/>
        </p:nvSpPr>
        <p:spPr>
          <a:xfrm>
            <a:off x="6219645" y="4580626"/>
            <a:ext cx="396815" cy="379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0EAFC68-A3A4-507C-2A56-3C62F460D726}"/>
              </a:ext>
            </a:extLst>
          </p:cNvPr>
          <p:cNvSpPr/>
          <p:nvPr/>
        </p:nvSpPr>
        <p:spPr>
          <a:xfrm>
            <a:off x="6707394" y="4580626"/>
            <a:ext cx="2202834" cy="379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RefrigerantCycle</a:t>
            </a:r>
            <a:endParaRPr lang="en-US" dirty="0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3CFC35CA-6A22-D509-F34D-87E926D1A22F}"/>
              </a:ext>
            </a:extLst>
          </p:cNvPr>
          <p:cNvSpPr/>
          <p:nvPr/>
        </p:nvSpPr>
        <p:spPr>
          <a:xfrm>
            <a:off x="6219645" y="5389218"/>
            <a:ext cx="396815" cy="379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15C44B57-7DEC-36AB-AF16-2D377295B7E0}"/>
              </a:ext>
            </a:extLst>
          </p:cNvPr>
          <p:cNvSpPr/>
          <p:nvPr/>
        </p:nvSpPr>
        <p:spPr>
          <a:xfrm>
            <a:off x="6707394" y="5389218"/>
            <a:ext cx="2202834" cy="379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 and </a:t>
            </a:r>
            <a:r>
              <a:rPr lang="en-US" dirty="0" err="1"/>
              <a:t>hea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9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78BFBD-F314-87B1-46E3-867A0F6EC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status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F8970B-52F3-2AA2-811E-6FBDD9AFF1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Mayor changes compared to </a:t>
            </a:r>
            <a:r>
              <a:rPr lang="en-US" dirty="0" err="1"/>
              <a:t>AixLib</a:t>
            </a:r>
            <a:endParaRPr lang="en-US" dirty="0"/>
          </a:p>
          <a:p>
            <a:pPr lvl="1"/>
            <a:r>
              <a:rPr lang="en-US" dirty="0"/>
              <a:t>Different naming</a:t>
            </a:r>
          </a:p>
          <a:p>
            <a:pPr lvl="1"/>
            <a:r>
              <a:rPr lang="en-US" dirty="0"/>
              <a:t>Easy parameterization </a:t>
            </a:r>
          </a:p>
          <a:p>
            <a:pPr lvl="1"/>
            <a:r>
              <a:rPr lang="en-US" dirty="0"/>
              <a:t>No external bus connector (still available for libraries if wanted)  </a:t>
            </a:r>
            <a:r>
              <a:rPr lang="en-US" dirty="0">
                <a:sym typeface="Wingdings" panose="05000000000000000000" pitchFamily="2" charset="2"/>
              </a:rPr>
              <a:t> Merge scripts to be adjusted</a:t>
            </a:r>
            <a:endParaRPr lang="en-US" dirty="0"/>
          </a:p>
          <a:p>
            <a:pPr lvl="1"/>
            <a:r>
              <a:rPr lang="en-US" dirty="0"/>
              <a:t>Several fixes to be compatible to </a:t>
            </a:r>
            <a:r>
              <a:rPr lang="en-US" dirty="0" err="1"/>
              <a:t>OpenModelica</a:t>
            </a:r>
            <a:endParaRPr lang="en-US" dirty="0"/>
          </a:p>
          <a:p>
            <a:pPr lvl="1"/>
            <a:r>
              <a:rPr lang="en-US" dirty="0"/>
              <a:t>Added </a:t>
            </a:r>
            <a:r>
              <a:rPr lang="en-US" dirty="0" err="1"/>
              <a:t>carnot</a:t>
            </a:r>
            <a:r>
              <a:rPr lang="en-US" dirty="0"/>
              <a:t> models instead of functions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Open points</a:t>
            </a:r>
          </a:p>
          <a:p>
            <a:pPr lvl="1"/>
            <a:r>
              <a:rPr lang="en-US" dirty="0"/>
              <a:t>Finalize Examples for heat pumps  </a:t>
            </a:r>
            <a:r>
              <a:rPr lang="en-US" dirty="0">
                <a:sym typeface="Wingdings" panose="05000000000000000000" pitchFamily="2" charset="2"/>
              </a:rPr>
              <a:t> On/Off enough?</a:t>
            </a:r>
            <a:endParaRPr lang="en-US" dirty="0"/>
          </a:p>
          <a:p>
            <a:pPr lvl="1"/>
            <a:r>
              <a:rPr lang="en-US" dirty="0"/>
              <a:t>Create Examples for chillers</a:t>
            </a:r>
          </a:p>
          <a:p>
            <a:pPr lvl="1"/>
            <a:r>
              <a:rPr lang="en-US" dirty="0"/>
              <a:t>Write Documentation</a:t>
            </a:r>
          </a:p>
          <a:p>
            <a:r>
              <a:rPr lang="en-US" dirty="0"/>
              <a:t>Discussion: What to delete</a:t>
            </a:r>
          </a:p>
          <a:p>
            <a:pPr lvl="1"/>
            <a:r>
              <a:rPr lang="en-US" dirty="0" err="1"/>
              <a:t>TSet</a:t>
            </a:r>
            <a:r>
              <a:rPr lang="en-US" dirty="0"/>
              <a:t> option (would require even more examples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tbd</a:t>
            </a:r>
            <a:r>
              <a:rPr lang="en-US" dirty="0">
                <a:sym typeface="Wingdings" panose="05000000000000000000" pitchFamily="2" charset="2"/>
              </a:rPr>
              <a:t>. in a later issue</a:t>
            </a:r>
            <a:endParaRPr lang="en-US" dirty="0"/>
          </a:p>
          <a:p>
            <a:pPr lvl="1"/>
            <a:r>
              <a:rPr lang="en-US" dirty="0"/>
              <a:t>SDF option  </a:t>
            </a:r>
            <a:r>
              <a:rPr lang="en-US" dirty="0">
                <a:sym typeface="Wingdings" panose="05000000000000000000" pitchFamily="2" charset="2"/>
              </a:rPr>
              <a:t> Requires SDF option in MSL (https://github.com/modelica/ModelicaStandardLibrary/issues/1153)</a:t>
            </a:r>
            <a:endParaRPr lang="en-US" dirty="0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3ED782A5-AF73-6750-111C-51AE2AC43C1B}"/>
              </a:ext>
            </a:extLst>
          </p:cNvPr>
          <p:cNvSpPr/>
          <p:nvPr/>
        </p:nvSpPr>
        <p:spPr>
          <a:xfrm>
            <a:off x="7341079" y="4724984"/>
            <a:ext cx="396815" cy="379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122E215-BA1B-4AFE-BFBC-F1CD8E19830D}"/>
              </a:ext>
            </a:extLst>
          </p:cNvPr>
          <p:cNvSpPr/>
          <p:nvPr/>
        </p:nvSpPr>
        <p:spPr>
          <a:xfrm>
            <a:off x="7828828" y="4724984"/>
            <a:ext cx="2202834" cy="379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later issue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B81ECF5D-AA50-D677-E3AD-C82B173B93B2}"/>
              </a:ext>
            </a:extLst>
          </p:cNvPr>
          <p:cNvSpPr/>
          <p:nvPr/>
        </p:nvSpPr>
        <p:spPr>
          <a:xfrm>
            <a:off x="383112" y="5607236"/>
            <a:ext cx="396815" cy="379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4DE1781-5EE0-D4D2-C886-04C96D30E918}"/>
              </a:ext>
            </a:extLst>
          </p:cNvPr>
          <p:cNvSpPr/>
          <p:nvPr/>
        </p:nvSpPr>
        <p:spPr>
          <a:xfrm>
            <a:off x="870860" y="5607236"/>
            <a:ext cx="3459599" cy="379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 speed comparison</a:t>
            </a:r>
          </a:p>
        </p:txBody>
      </p:sp>
    </p:spTree>
    <p:extLst>
      <p:ext uri="{BB962C8B-B14F-4D97-AF65-F5344CB8AC3E}">
        <p14:creationId xmlns:p14="http://schemas.microsoft.com/office/powerpoint/2010/main" val="3030365252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 EBC | E.ON ERC - Inhalt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200106_Intensivarbeitstag_Vorstellung_fwu" id="{21BE15AA-C759-443E-9942-FE801FBE2033}" vid="{BBCBA888-EE3F-4415-896F-5B4D46001AB8}"/>
    </a:ext>
  </a:extLst>
</a:theme>
</file>

<file path=ppt/theme/theme2.xml><?xml version="1.0" encoding="utf-8"?>
<a:theme xmlns:a="http://schemas.openxmlformats.org/drawingml/2006/main" name="Folienmaster EBC | E.ON ERC - Titel-/Abschlus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200106_Intensivarbeitstag_Vorstellung_fwu" id="{21BE15AA-C759-443E-9942-FE801FBE2033}" vid="{59FD0FA8-4230-4B30-A056-D10F7C820DA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379</Words>
  <Application>Microsoft Office PowerPoint</Application>
  <PresentationFormat>Breitbild</PresentationFormat>
  <Paragraphs>55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Symbol</vt:lpstr>
      <vt:lpstr>Wingdings</vt:lpstr>
      <vt:lpstr>Folienmaster EBC | E.ON ERC - Inhaltsfolien</vt:lpstr>
      <vt:lpstr>Folienmaster EBC | E.ON ERC - Titel-/Abschlussfolien</vt:lpstr>
      <vt:lpstr>Add a modular heat pump approach #1576 </vt:lpstr>
      <vt:lpstr>Motivation</vt:lpstr>
      <vt:lpstr>How the model looks IBPSA.Fluid.HeatPumps.BaseClasses.PartialReversibleVapourCompressionMachine</vt:lpstr>
      <vt:lpstr>How the model looks IBPSA.Fluid.HeatPumps.BlackBoxData</vt:lpstr>
      <vt:lpstr>Current status</vt:lpstr>
    </vt:vector>
  </TitlesOfParts>
  <Company>E.ON Energy Research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Wuellhorst, Fabian</dc:creator>
  <cp:lastModifiedBy>Fabian Wüllhorst</cp:lastModifiedBy>
  <cp:revision>16</cp:revision>
  <cp:lastPrinted>2015-12-03T17:36:18Z</cp:lastPrinted>
  <dcterms:created xsi:type="dcterms:W3CDTF">2021-02-24T15:35:15Z</dcterms:created>
  <dcterms:modified xsi:type="dcterms:W3CDTF">2023-02-02T16:44:06Z</dcterms:modified>
</cp:coreProperties>
</file>