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4" r:id="rId18"/>
    <p:sldId id="276" r:id="rId19"/>
    <p:sldId id="275" r:id="rId20"/>
    <p:sldId id="272" r:id="rId21"/>
  </p:sldIdLst>
  <p:sldSz cx="14630400" cy="8229600"/>
  <p:notesSz cx="8229600" cy="14630400"/>
  <p:embeddedFontLst>
    <p:embeddedFont>
      <p:font typeface="Tomorrow Semi Bold" pitchFamily="34" charset="0"/>
      <p:regular r:id="rId25"/>
    </p:embeddedFont>
    <p:embeddedFont>
      <p:font typeface="Tomorrow Semi Bold" pitchFamily="34" charset="-122"/>
      <p:regular r:id="rId26"/>
    </p:embeddedFont>
    <p:embeddedFont>
      <p:font typeface="Tomorrow Semi Bold" pitchFamily="34" charset="-120"/>
      <p:regular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1A1A1A"/>
    <a:srgbClr val="070707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Employee Class:</a:t>
            </a: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0168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presentation will guide you through a Python class designed to model employee data. We'll explore its functionality and how it can be used to analyze and visualize employee information.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50825" y="6052185"/>
            <a:ext cx="4804410" cy="12084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by Abdelrahman bani issa </a:t>
            </a:r>
            <a:endParaRPr lang="en-US" sz="2200" b="1" dirty="0">
              <a:solidFill>
                <a:srgbClr val="C9C9C0"/>
              </a:solidFill>
              <a:latin typeface="Tomorrow Bold" pitchFamily="34" charset="0"/>
              <a:ea typeface="Tomorrow Bold" pitchFamily="34" charset="-122"/>
              <a:cs typeface="Tomorrow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               &amp;</a:t>
            </a:r>
            <a:endParaRPr lang="en-US" sz="2200" b="1" dirty="0">
              <a:solidFill>
                <a:srgbClr val="C9C9C0"/>
              </a:solidFill>
              <a:latin typeface="Tomorrow Bold" pitchFamily="34" charset="0"/>
              <a:ea typeface="Tomorrow Bold" pitchFamily="34" charset="-122"/>
              <a:cs typeface="Tomorrow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Malik Ahmad Ramadan Al-omari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690245"/>
            <a:ext cx="13042900" cy="948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Updating Employee Data with Adjusted Salaries</a:t>
            </a:r>
            <a:endParaRPr lang="en-US" sz="445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750" y="4512945"/>
            <a:ext cx="6244590" cy="1669415"/>
            <a:chOff x="1250" y="5996"/>
            <a:chExt cx="9834" cy="2629"/>
          </a:xfrm>
        </p:grpSpPr>
        <p:sp>
          <p:nvSpPr>
            <p:cNvPr id="3" name="Text 1"/>
            <p:cNvSpPr/>
            <p:nvPr/>
          </p:nvSpPr>
          <p:spPr>
            <a:xfrm>
              <a:off x="1250" y="5996"/>
              <a:ext cx="7210" cy="55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DEDE8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Adding Adjusted Salary Column  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1250" y="6911"/>
              <a:ext cx="9834" cy="171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The code adds a new column to the original DataFrame named `Adjusted Salary`. This column will store the calculated adjusted salaries for each employee.</a:t>
              </a:r>
              <a:endParaRPr lang="en-US" sz="175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9680" y="4512945"/>
            <a:ext cx="6244590" cy="2395855"/>
            <a:chOff x="11968" y="5996"/>
            <a:chExt cx="9834" cy="3773"/>
          </a:xfrm>
        </p:grpSpPr>
        <p:sp>
          <p:nvSpPr>
            <p:cNvPr id="5" name="Text 3"/>
            <p:cNvSpPr/>
            <p:nvPr/>
          </p:nvSpPr>
          <p:spPr>
            <a:xfrm>
              <a:off x="11968" y="5996"/>
              <a:ext cx="5157" cy="55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DEDE8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Populating the Column</a:t>
              </a:r>
              <a:endParaRPr lang="en-US" sz="22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11968" y="6911"/>
              <a:ext cx="9834" cy="285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The `adjusted_salaries` list, which contains the adjusted salary values for each employee, is used to populate the newly created `Adjusted Salary` column in the DataFrame. This effectively updates the employee data with the calculated adjusted salaries.</a:t>
              </a:r>
              <a:endParaRPr lang="en-US" sz="1750" dirty="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93750" y="2585720"/>
            <a:ext cx="6887845" cy="1281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solidFill>
                  <a:schemeClr val="bg2"/>
                </a:solidFill>
              </a:rPr>
              <a:t>data[</a:t>
            </a:r>
            <a:r>
              <a:rPr lang="en-GB" altLang="en-US" sz="2800">
                <a:solidFill>
                  <a:schemeClr val="accent6"/>
                </a:solidFill>
              </a:rPr>
              <a:t>'Adjusted Salary'</a:t>
            </a:r>
            <a:r>
              <a:rPr lang="en-GB" altLang="en-US" sz="2800">
                <a:solidFill>
                  <a:schemeClr val="bg2"/>
                </a:solidFill>
              </a:rPr>
              <a:t>] </a:t>
            </a:r>
            <a:r>
              <a:rPr lang="en-GB" altLang="en-US" sz="2800">
                <a:solidFill>
                  <a:schemeClr val="accent2"/>
                </a:solidFill>
              </a:rPr>
              <a:t>= </a:t>
            </a:r>
            <a:r>
              <a:rPr lang="en-GB" altLang="en-US" sz="2800">
                <a:solidFill>
                  <a:schemeClr val="bg2"/>
                </a:solidFill>
              </a:rPr>
              <a:t>adjusted_salaries</a:t>
            </a:r>
            <a:endParaRPr lang="en-GB" alt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>
            <a:off x="353060" y="504190"/>
            <a:ext cx="7160260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Genarate Employee IDs </a:t>
            </a:r>
            <a:endParaRPr lang="en-GB" altLang="en-US" sz="4800">
              <a:solidFill>
                <a:schemeClr val="bg2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06755" y="2376805"/>
            <a:ext cx="8587740" cy="890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solidFill>
                  <a:schemeClr val="bg2"/>
                </a:solidFill>
              </a:rPr>
              <a:t>data[</a:t>
            </a:r>
            <a:r>
              <a:rPr lang="en-GB" altLang="en-US" sz="2800">
                <a:solidFill>
                  <a:schemeClr val="accent6"/>
                </a:solidFill>
              </a:rPr>
              <a:t>'Employee ID'</a:t>
            </a:r>
            <a:r>
              <a:rPr lang="en-GB" altLang="en-US" sz="2800">
                <a:solidFill>
                  <a:schemeClr val="bg2"/>
                </a:solidFill>
              </a:rPr>
              <a:t>] </a:t>
            </a:r>
            <a:r>
              <a:rPr lang="en-GB" altLang="en-US" sz="2800">
                <a:solidFill>
                  <a:schemeClr val="accent2"/>
                </a:solidFill>
              </a:rPr>
              <a:t>=</a:t>
            </a:r>
            <a:r>
              <a:rPr lang="en-GB" altLang="en-US" sz="2800">
                <a:solidFill>
                  <a:schemeClr val="bg2"/>
                </a:solidFill>
              </a:rPr>
              <a:t> </a:t>
            </a:r>
            <a:r>
              <a:rPr lang="en-GB" altLang="en-US" sz="2800">
                <a:solidFill>
                  <a:schemeClr val="accent4"/>
                </a:solidFill>
              </a:rPr>
              <a:t>range</a:t>
            </a:r>
            <a:r>
              <a:rPr lang="en-GB" altLang="en-US" sz="2800">
                <a:solidFill>
                  <a:schemeClr val="bg2"/>
                </a:solidFill>
              </a:rPr>
              <a:t>(</a:t>
            </a:r>
            <a:r>
              <a:rPr lang="en-GB" altLang="en-US" sz="2800">
                <a:solidFill>
                  <a:srgbClr val="F85208"/>
                </a:solidFill>
              </a:rPr>
              <a:t>1</a:t>
            </a:r>
            <a:r>
              <a:rPr lang="en-GB" altLang="en-US" sz="2800">
                <a:solidFill>
                  <a:schemeClr val="bg2"/>
                </a:solidFill>
              </a:rPr>
              <a:t>, </a:t>
            </a:r>
            <a:r>
              <a:rPr lang="en-GB" altLang="en-US" sz="2800">
                <a:solidFill>
                  <a:schemeClr val="accent4"/>
                </a:solidFill>
              </a:rPr>
              <a:t>len</a:t>
            </a:r>
            <a:r>
              <a:rPr lang="en-GB" altLang="en-US" sz="2800">
                <a:solidFill>
                  <a:schemeClr val="bg2"/>
                </a:solidFill>
              </a:rPr>
              <a:t>(data) </a:t>
            </a:r>
            <a:r>
              <a:rPr lang="en-GB" altLang="en-US" sz="2800">
                <a:solidFill>
                  <a:schemeClr val="accent2"/>
                </a:solidFill>
              </a:rPr>
              <a:t>+ </a:t>
            </a:r>
            <a:r>
              <a:rPr lang="en-GB" altLang="en-US" sz="2800">
                <a:solidFill>
                  <a:srgbClr val="F85208"/>
                </a:solidFill>
              </a:rPr>
              <a:t>1</a:t>
            </a:r>
            <a:r>
              <a:rPr lang="en-GB" altLang="en-US" sz="2800">
                <a:solidFill>
                  <a:schemeClr val="bg2"/>
                </a:solidFill>
              </a:rPr>
              <a:t>)</a:t>
            </a:r>
            <a:endParaRPr lang="en-GB" altLang="en-US" sz="2800">
              <a:solidFill>
                <a:schemeClr val="bg2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9655" y="4235450"/>
            <a:ext cx="4876800" cy="1784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Creates a new column (Employee ID) with unique IDs (1,2,3,...)</a:t>
            </a:r>
            <a:endParaRPr lang="en-US" sz="2400" dirty="0">
              <a:solidFill>
                <a:srgbClr val="EDEDE8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  <a:sym typeface="+mn-ea"/>
            </a:endParaRPr>
          </a:p>
          <a:p>
            <a:r>
              <a:rPr lang="en-US" sz="24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for each employee.</a:t>
            </a:r>
            <a:endParaRPr lang="en-GB" altLang="en-US" sz="2400"/>
          </a:p>
        </p:txBody>
      </p:sp>
      <p:pic>
        <p:nvPicPr>
          <p:cNvPr id="9" name="Picture 8" descr="pHhoMLPBYCmfX9Uyt87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0"/>
            <a:ext cx="6400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16230" y="311150"/>
            <a:ext cx="9922510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Calculating Maximum and Minimum Adjusted Salaries </a:t>
            </a:r>
            <a:endParaRPr lang="en-US" sz="4400" dirty="0">
              <a:solidFill>
                <a:schemeClr val="bg2"/>
              </a:solidFill>
            </a:endParaRPr>
          </a:p>
          <a:p>
            <a:endParaRPr lang="en-US" altLang="en-US" sz="4400" dirty="0">
              <a:solidFill>
                <a:schemeClr val="bg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9325" y="2574925"/>
            <a:ext cx="9015095" cy="128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>
                <a:solidFill>
                  <a:schemeClr val="bg2"/>
                </a:solidFill>
              </a:rPr>
              <a:t>max_salary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chemeClr val="bg2"/>
                </a:solidFill>
              </a:rPr>
              <a:t>np.</a:t>
            </a:r>
            <a:r>
              <a:rPr lang="en-GB" altLang="en-US" sz="2400">
                <a:solidFill>
                  <a:schemeClr val="accent4"/>
                </a:solidFill>
              </a:rPr>
              <a:t>max</a:t>
            </a:r>
            <a:r>
              <a:rPr lang="en-GB" altLang="en-US" sz="2400">
                <a:solidFill>
                  <a:schemeClr val="bg2"/>
                </a:solidFill>
              </a:rPr>
              <a:t>(data[</a:t>
            </a:r>
            <a:r>
              <a:rPr lang="en-GB" altLang="en-US" sz="2400">
                <a:solidFill>
                  <a:schemeClr val="accent6"/>
                </a:solidFill>
              </a:rPr>
              <a:t>'Adjusted Salary'</a:t>
            </a:r>
            <a:r>
              <a:rPr lang="en-GB" altLang="en-US" sz="2400">
                <a:solidFill>
                  <a:schemeClr val="bg2"/>
                </a:solidFill>
              </a:rPr>
              <a:t>])</a:t>
            </a:r>
            <a:endParaRPr lang="en-GB" altLang="en-US" sz="2400">
              <a:solidFill>
                <a:schemeClr val="bg2"/>
              </a:solidFill>
            </a:endParaRPr>
          </a:p>
          <a:p>
            <a:r>
              <a:rPr lang="en-GB" altLang="en-US" sz="2400">
                <a:solidFill>
                  <a:schemeClr val="bg2"/>
                </a:solidFill>
              </a:rPr>
              <a:t>min_salary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chemeClr val="bg2"/>
                </a:solidFill>
              </a:rPr>
              <a:t>np.</a:t>
            </a:r>
            <a:r>
              <a:rPr lang="en-GB" altLang="en-US" sz="2400">
                <a:solidFill>
                  <a:schemeClr val="accent4"/>
                </a:solidFill>
              </a:rPr>
              <a:t>min</a:t>
            </a:r>
            <a:r>
              <a:rPr lang="en-GB" altLang="en-US" sz="2400">
                <a:solidFill>
                  <a:schemeClr val="bg2"/>
                </a:solidFill>
              </a:rPr>
              <a:t>(data[</a:t>
            </a:r>
            <a:r>
              <a:rPr lang="en-GB" altLang="en-US" sz="2400">
                <a:solidFill>
                  <a:schemeClr val="accent6"/>
                </a:solidFill>
              </a:rPr>
              <a:t>'Adjusted Salary'</a:t>
            </a:r>
            <a:r>
              <a:rPr lang="en-GB" altLang="en-US" sz="2400">
                <a:solidFill>
                  <a:schemeClr val="bg2"/>
                </a:solidFill>
              </a:rPr>
              <a:t>])</a:t>
            </a:r>
            <a:endParaRPr lang="en-GB" altLang="en-US" sz="2400">
              <a:solidFill>
                <a:schemeClr val="bg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2625" y="4855210"/>
            <a:ext cx="8428355" cy="178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Computes the maximum and minimum values from the Adjusted Salary column using NumPy</a:t>
            </a:r>
            <a:endParaRPr lang="en-US" altLang="en-US" sz="2400" dirty="0">
              <a:solidFill>
                <a:schemeClr val="bg2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57835" y="367030"/>
            <a:ext cx="7805420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 </a:t>
            </a:r>
            <a:r>
              <a:rPr lang="en-US" sz="48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Print Salary Information </a:t>
            </a:r>
            <a:endParaRPr lang="en-GB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1273175" y="2026920"/>
            <a:ext cx="6670675" cy="1521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>
                <a:solidFill>
                  <a:schemeClr val="accent2"/>
                </a:solidFill>
              </a:rPr>
              <a:t>print</a:t>
            </a:r>
            <a:r>
              <a:rPr lang="en-GB" altLang="en-US" sz="2400">
                <a:solidFill>
                  <a:schemeClr val="bg2"/>
                </a:solidFill>
              </a:rPr>
              <a:t>(</a:t>
            </a:r>
            <a:r>
              <a:rPr lang="en-GB" altLang="en-US" sz="2400">
                <a:solidFill>
                  <a:schemeClr val="accent6"/>
                </a:solidFill>
              </a:rPr>
              <a:t>f"Maximum Adjusted Salary:</a:t>
            </a:r>
            <a:r>
              <a:rPr lang="en-GB" altLang="en-US" sz="2400">
                <a:solidFill>
                  <a:schemeClr val="bg2"/>
                </a:solidFill>
              </a:rPr>
              <a:t> {max_salary}</a:t>
            </a:r>
            <a:r>
              <a:rPr lang="en-GB" altLang="en-US" sz="2400">
                <a:solidFill>
                  <a:schemeClr val="accent6"/>
                </a:solidFill>
              </a:rPr>
              <a:t>"</a:t>
            </a:r>
            <a:r>
              <a:rPr lang="en-GB" altLang="en-US" sz="2400">
                <a:solidFill>
                  <a:schemeClr val="bg2"/>
                </a:solidFill>
              </a:rPr>
              <a:t>)</a:t>
            </a:r>
            <a:endParaRPr lang="en-GB" altLang="en-US" sz="2400">
              <a:solidFill>
                <a:schemeClr val="bg2"/>
              </a:solidFill>
            </a:endParaRPr>
          </a:p>
          <a:p>
            <a:r>
              <a:rPr lang="en-GB" altLang="en-US" sz="2400">
                <a:solidFill>
                  <a:schemeClr val="accent2"/>
                </a:solidFill>
              </a:rPr>
              <a:t>print</a:t>
            </a:r>
            <a:r>
              <a:rPr lang="en-GB" altLang="en-US" sz="2400">
                <a:solidFill>
                  <a:schemeClr val="bg2"/>
                </a:solidFill>
              </a:rPr>
              <a:t>(</a:t>
            </a:r>
            <a:r>
              <a:rPr lang="en-GB" altLang="en-US" sz="2400">
                <a:solidFill>
                  <a:schemeClr val="accent6"/>
                </a:solidFill>
              </a:rPr>
              <a:t>f"Minimum Adjusted Salary:</a:t>
            </a:r>
            <a:r>
              <a:rPr lang="en-GB" altLang="en-US" sz="2400">
                <a:solidFill>
                  <a:schemeClr val="bg2"/>
                </a:solidFill>
              </a:rPr>
              <a:t> {min_salary}</a:t>
            </a:r>
            <a:r>
              <a:rPr lang="en-GB" altLang="en-US" sz="2400">
                <a:solidFill>
                  <a:schemeClr val="accent6"/>
                </a:solidFill>
              </a:rPr>
              <a:t>"</a:t>
            </a:r>
            <a:r>
              <a:rPr lang="en-GB" altLang="en-US" sz="2400">
                <a:solidFill>
                  <a:schemeClr val="bg2"/>
                </a:solidFill>
              </a:rPr>
              <a:t>)</a:t>
            </a:r>
            <a:endParaRPr lang="en-GB" altLang="en-US" sz="2400">
              <a:solidFill>
                <a:schemeClr val="bg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4100" y="4077335"/>
            <a:ext cx="7494905" cy="2089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Output the maximum adjusted salaries to the console. </a:t>
            </a:r>
            <a:endParaRPr lang="en-GB" altLang="en-US" sz="2400"/>
          </a:p>
        </p:txBody>
      </p:sp>
      <p:pic>
        <p:nvPicPr>
          <p:cNvPr id="5" name="Picture 4" descr="OCPsRgSzyD2TyRKfh0jO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3255" y="0"/>
            <a:ext cx="6400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7675" y="390525"/>
            <a:ext cx="6495415" cy="844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Display the Updated Dataset </a:t>
            </a:r>
            <a:endParaRPr lang="en-GB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162050" y="2200275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accent2"/>
                </a:solidFill>
              </a:rPr>
              <a:t>print</a:t>
            </a:r>
            <a:r>
              <a:rPr lang="en-GB" altLang="en-US">
                <a:solidFill>
                  <a:schemeClr val="bg1"/>
                </a:solidFill>
              </a:rPr>
              <a:t>(data)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3095" y="3496945"/>
            <a:ext cx="6124575" cy="1216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Prints the modified dataframe, which now includes Adjusted Salary and Employee ID.</a:t>
            </a:r>
            <a:endParaRPr lang="en-US" altLang="en-GB"/>
          </a:p>
        </p:txBody>
      </p:sp>
      <p:pic>
        <p:nvPicPr>
          <p:cNvPr id="6" name="Picture 5" descr="vH5pa1EHLfGN5DjXb-8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0"/>
            <a:ext cx="6400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4825" y="527050"/>
            <a:ext cx="487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Create a bar Chart</a:t>
            </a:r>
            <a:endParaRPr lang="en-GB" alt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998220" y="1565910"/>
            <a:ext cx="5038725" cy="3101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figure</a:t>
            </a:r>
            <a:r>
              <a:rPr lang="en-GB" altLang="en-US">
                <a:solidFill>
                  <a:schemeClr val="bg1"/>
                </a:solidFill>
              </a:rPr>
              <a:t>(figsize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chemeClr val="bg1"/>
                </a:solidFill>
              </a:rPr>
              <a:t>(</a:t>
            </a:r>
            <a:r>
              <a:rPr lang="en-GB" altLang="en-US">
                <a:solidFill>
                  <a:srgbClr val="F85208"/>
                </a:solidFill>
              </a:rPr>
              <a:t>12</a:t>
            </a:r>
            <a:r>
              <a:rPr lang="en-GB" altLang="en-US">
                <a:solidFill>
                  <a:schemeClr val="bg1"/>
                </a:solidFill>
              </a:rPr>
              <a:t>, </a:t>
            </a:r>
            <a:r>
              <a:rPr lang="en-GB" altLang="en-US">
                <a:solidFill>
                  <a:srgbClr val="F85208"/>
                </a:solidFill>
              </a:rPr>
              <a:t>6</a:t>
            </a:r>
            <a:r>
              <a:rPr lang="en-GB" altLang="en-US">
                <a:solidFill>
                  <a:schemeClr val="bg1"/>
                </a:solidFill>
              </a:rPr>
              <a:t>))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bar</a:t>
            </a:r>
            <a:r>
              <a:rPr lang="en-GB" altLang="en-US">
                <a:solidFill>
                  <a:schemeClr val="bg1"/>
                </a:solidFill>
              </a:rPr>
              <a:t>(data[</a:t>
            </a:r>
            <a:r>
              <a:rPr lang="en-GB" altLang="en-US">
                <a:solidFill>
                  <a:schemeClr val="accent6"/>
                </a:solidFill>
              </a:rPr>
              <a:t>'Employee ID'</a:t>
            </a:r>
            <a:r>
              <a:rPr lang="en-GB" altLang="en-US">
                <a:solidFill>
                  <a:schemeClr val="bg1"/>
                </a:solidFill>
              </a:rPr>
              <a:t>], data[</a:t>
            </a:r>
            <a:r>
              <a:rPr lang="en-GB" altLang="en-US">
                <a:solidFill>
                  <a:schemeClr val="accent6"/>
                </a:solidFill>
              </a:rPr>
              <a:t>'Salary'</a:t>
            </a:r>
            <a:r>
              <a:rPr lang="en-GB" altLang="en-US">
                <a:solidFill>
                  <a:schemeClr val="bg1"/>
                </a:solidFill>
              </a:rPr>
              <a:t>], alpha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rgbClr val="F85208"/>
                </a:solidFill>
              </a:rPr>
              <a:t>0.5</a:t>
            </a:r>
            <a:r>
              <a:rPr lang="en-GB" altLang="en-US">
                <a:solidFill>
                  <a:schemeClr val="bg1"/>
                </a:solidFill>
              </a:rPr>
              <a:t>, label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chemeClr val="accent6"/>
                </a:solidFill>
              </a:rPr>
              <a:t>'Original Salary'</a:t>
            </a:r>
            <a:r>
              <a:rPr lang="en-GB" altLang="en-US">
                <a:solidFill>
                  <a:schemeClr val="bg1"/>
                </a:solidFill>
              </a:rPr>
              <a:t>, color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chemeClr val="bg1"/>
                </a:solidFill>
              </a:rPr>
              <a:t>'blue')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bar</a:t>
            </a:r>
            <a:r>
              <a:rPr lang="en-GB" altLang="en-US">
                <a:solidFill>
                  <a:schemeClr val="bg1"/>
                </a:solidFill>
              </a:rPr>
              <a:t>(data[</a:t>
            </a:r>
            <a:r>
              <a:rPr lang="en-GB" altLang="en-US">
                <a:solidFill>
                  <a:schemeClr val="accent6"/>
                </a:solidFill>
              </a:rPr>
              <a:t>'Employee ID'</a:t>
            </a:r>
            <a:r>
              <a:rPr lang="en-GB" altLang="en-US">
                <a:solidFill>
                  <a:schemeClr val="bg1"/>
                </a:solidFill>
              </a:rPr>
              <a:t>], data[</a:t>
            </a:r>
            <a:r>
              <a:rPr lang="en-GB" altLang="en-US">
                <a:solidFill>
                  <a:schemeClr val="accent6"/>
                </a:solidFill>
              </a:rPr>
              <a:t>'Adjusted Salary'</a:t>
            </a:r>
            <a:r>
              <a:rPr lang="en-GB" altLang="en-US">
                <a:solidFill>
                  <a:schemeClr val="bg1"/>
                </a:solidFill>
              </a:rPr>
              <a:t>], alpha=</a:t>
            </a:r>
            <a:r>
              <a:rPr lang="en-GB" altLang="en-US">
                <a:solidFill>
                  <a:srgbClr val="F85208"/>
                </a:solidFill>
              </a:rPr>
              <a:t>0.5</a:t>
            </a:r>
            <a:r>
              <a:rPr lang="en-GB" altLang="en-US">
                <a:solidFill>
                  <a:schemeClr val="bg1"/>
                </a:solidFill>
              </a:rPr>
              <a:t>, label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chemeClr val="accent6"/>
                </a:solidFill>
              </a:rPr>
              <a:t>'Adjusted Salary'</a:t>
            </a:r>
            <a:r>
              <a:rPr lang="en-GB" altLang="en-US">
                <a:solidFill>
                  <a:schemeClr val="bg1"/>
                </a:solidFill>
              </a:rPr>
              <a:t>, color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chemeClr val="accent6"/>
                </a:solidFill>
              </a:rPr>
              <a:t>'green'</a:t>
            </a:r>
            <a:r>
              <a:rPr lang="en-GB" altLang="en-US">
                <a:solidFill>
                  <a:schemeClr val="bg1"/>
                </a:solidFill>
              </a:rPr>
              <a:t>)</a:t>
            </a:r>
            <a:endParaRPr lang="en-GB" altLang="en-US">
              <a:solidFill>
                <a:schemeClr val="bg1"/>
              </a:solidFill>
            </a:endParaRPr>
          </a:p>
          <a:p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xlabel</a:t>
            </a:r>
            <a:r>
              <a:rPr lang="en-GB" altLang="en-US">
                <a:solidFill>
                  <a:schemeClr val="bg1"/>
                </a:solidFill>
              </a:rPr>
              <a:t>(</a:t>
            </a:r>
            <a:r>
              <a:rPr lang="en-GB" altLang="en-US">
                <a:solidFill>
                  <a:schemeClr val="accent6"/>
                </a:solidFill>
              </a:rPr>
              <a:t>'Employee ID'</a:t>
            </a:r>
            <a:r>
              <a:rPr lang="en-GB" altLang="en-US">
                <a:solidFill>
                  <a:schemeClr val="bg1"/>
                </a:solidFill>
              </a:rPr>
              <a:t>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ylabel</a:t>
            </a:r>
            <a:r>
              <a:rPr lang="en-GB" altLang="en-US">
                <a:solidFill>
                  <a:schemeClr val="bg1"/>
                </a:solidFill>
              </a:rPr>
              <a:t>(</a:t>
            </a:r>
            <a:r>
              <a:rPr lang="en-GB" altLang="en-US">
                <a:solidFill>
                  <a:schemeClr val="accent6"/>
                </a:solidFill>
              </a:rPr>
              <a:t>'Salary'</a:t>
            </a:r>
            <a:r>
              <a:rPr lang="en-GB" altLang="en-US">
                <a:solidFill>
                  <a:schemeClr val="bg1"/>
                </a:solidFill>
              </a:rPr>
              <a:t>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title</a:t>
            </a:r>
            <a:r>
              <a:rPr lang="en-GB" altLang="en-US">
                <a:solidFill>
                  <a:schemeClr val="bg1"/>
                </a:solidFill>
              </a:rPr>
              <a:t>(</a:t>
            </a:r>
            <a:r>
              <a:rPr lang="en-GB" altLang="en-US">
                <a:solidFill>
                  <a:schemeClr val="accent6"/>
                </a:solidFill>
              </a:rPr>
              <a:t>'Salary Comparison (Original vs Adjusted)'</a:t>
            </a:r>
            <a:r>
              <a:rPr lang="en-GB" altLang="en-US">
                <a:solidFill>
                  <a:schemeClr val="bg1"/>
                </a:solidFill>
              </a:rPr>
              <a:t>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legend</a:t>
            </a:r>
            <a:r>
              <a:rPr lang="en-GB" altLang="en-US">
                <a:solidFill>
                  <a:schemeClr val="bg1"/>
                </a:solidFill>
              </a:rPr>
              <a:t>()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plt.</a:t>
            </a:r>
            <a:r>
              <a:rPr lang="en-GB" altLang="en-US">
                <a:solidFill>
                  <a:schemeClr val="accent4"/>
                </a:solidFill>
              </a:rPr>
              <a:t>show</a:t>
            </a:r>
            <a:r>
              <a:rPr lang="en-GB" altLang="en-US">
                <a:solidFill>
                  <a:schemeClr val="bg1"/>
                </a:solidFill>
              </a:rPr>
              <a:t>()</a:t>
            </a:r>
            <a:endParaRPr lang="en-GB" altLang="en-US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8220" y="5391150"/>
            <a:ext cx="3022600" cy="1892300"/>
            <a:chOff x="1110" y="7910"/>
            <a:chExt cx="4760" cy="2980"/>
          </a:xfrm>
        </p:grpSpPr>
        <p:sp>
          <p:nvSpPr>
            <p:cNvPr id="6" name="Text Box 5"/>
            <p:cNvSpPr txBox="1"/>
            <p:nvPr/>
          </p:nvSpPr>
          <p:spPr>
            <a:xfrm>
              <a:off x="1110" y="8750"/>
              <a:ext cx="4760" cy="21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dirty="0">
                  <a:solidFill>
                    <a:schemeClr val="bg2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  <a:sym typeface="+mn-ea"/>
                </a:rPr>
                <a:t>Plots bars for the originaal and adjusted salaries.  </a:t>
              </a:r>
              <a:endParaRPr lang="en-GB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10" y="7910"/>
              <a:ext cx="25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>
                  <a:solidFill>
                    <a:schemeClr val="bg2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  <a:sym typeface="+mn-ea"/>
                </a:rPr>
                <a:t>plt.bar(...)   </a:t>
              </a:r>
              <a:endParaRPr lang="en-GB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33745" y="5391150"/>
            <a:ext cx="5003800" cy="1766570"/>
            <a:chOff x="9307" y="8040"/>
            <a:chExt cx="7880" cy="2782"/>
          </a:xfrm>
        </p:grpSpPr>
        <p:sp>
          <p:nvSpPr>
            <p:cNvPr id="12" name="Text Box 11"/>
            <p:cNvSpPr txBox="1"/>
            <p:nvPr/>
          </p:nvSpPr>
          <p:spPr>
            <a:xfrm>
              <a:off x="9507" y="8240"/>
              <a:ext cx="7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GB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07" y="8040"/>
              <a:ext cx="7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>
                  <a:solidFill>
                    <a:schemeClr val="bg2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  <a:sym typeface="+mn-ea"/>
                </a:rPr>
                <a:t>alpha=0.5  </a:t>
              </a:r>
              <a:endParaRPr lang="en-US" altLang="en-GB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9352" y="8866"/>
              <a:ext cx="7613" cy="19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dirty="0">
                  <a:solidFill>
                    <a:schemeClr val="bg2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  <a:sym typeface="+mn-ea"/>
                </a:rPr>
                <a:t>Makes bars semi-transparent for better comparison</a:t>
              </a:r>
              <a:endParaRPr lang="en-GB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23850" y="2066290"/>
            <a:ext cx="14258925" cy="204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solidFill>
                  <a:schemeClr val="bg1"/>
                </a:solidFill>
              </a:rPr>
              <a:t>image_file </a:t>
            </a:r>
            <a:r>
              <a:rPr lang="en-GB" altLang="en-US" sz="2800">
                <a:solidFill>
                  <a:schemeClr val="accent2"/>
                </a:solidFill>
              </a:rPr>
              <a:t>= </a:t>
            </a:r>
            <a:r>
              <a:rPr lang="en-GB" altLang="en-US" sz="2800">
                <a:solidFill>
                  <a:schemeClr val="accent6"/>
                </a:solidFill>
              </a:rPr>
              <a:t>'salary_comparison_chart.png'</a:t>
            </a:r>
            <a:r>
              <a:rPr lang="en-GB" altLang="en-US" sz="2800">
                <a:solidFill>
                  <a:schemeClr val="bg1"/>
                </a:solidFill>
              </a:rPr>
              <a:t>  </a:t>
            </a:r>
            <a:endParaRPr lang="en-GB" altLang="en-US" sz="2800">
              <a:solidFill>
                <a:schemeClr val="bg1"/>
              </a:solidFill>
            </a:endParaRPr>
          </a:p>
          <a:p>
            <a:r>
              <a:rPr lang="en-GB" altLang="en-US" sz="2800">
                <a:solidFill>
                  <a:schemeClr val="bg1"/>
                </a:solidFill>
              </a:rPr>
              <a:t>plt.</a:t>
            </a:r>
            <a:r>
              <a:rPr lang="en-GB" altLang="en-US" sz="2800">
                <a:solidFill>
                  <a:schemeClr val="accent4"/>
                </a:solidFill>
              </a:rPr>
              <a:t>savefig</a:t>
            </a:r>
            <a:r>
              <a:rPr lang="en-GB" altLang="en-US" sz="2800">
                <a:solidFill>
                  <a:schemeClr val="bg1"/>
                </a:solidFill>
              </a:rPr>
              <a:t>(image_file, dpi</a:t>
            </a:r>
            <a:r>
              <a:rPr lang="en-GB" altLang="en-US" sz="2800">
                <a:solidFill>
                  <a:schemeClr val="accent2"/>
                </a:solidFill>
              </a:rPr>
              <a:t>=</a:t>
            </a:r>
            <a:r>
              <a:rPr lang="en-GB" altLang="en-US" sz="2800">
                <a:solidFill>
                  <a:srgbClr val="F85208"/>
                </a:solidFill>
              </a:rPr>
              <a:t>300</a:t>
            </a:r>
            <a:r>
              <a:rPr lang="en-GB" altLang="en-US" sz="2800">
                <a:solidFill>
                  <a:schemeClr val="bg1"/>
                </a:solidFill>
              </a:rPr>
              <a:t>, bbox_inches</a:t>
            </a:r>
            <a:r>
              <a:rPr lang="en-GB" altLang="en-US" sz="2800">
                <a:solidFill>
                  <a:schemeClr val="accent2"/>
                </a:solidFill>
              </a:rPr>
              <a:t>=</a:t>
            </a:r>
            <a:r>
              <a:rPr lang="en-GB" altLang="en-US" sz="2800">
                <a:solidFill>
                  <a:schemeClr val="accent6"/>
                </a:solidFill>
              </a:rPr>
              <a:t>'tight'</a:t>
            </a:r>
            <a:r>
              <a:rPr lang="en-GB" altLang="en-US" sz="2800">
                <a:solidFill>
                  <a:schemeClr val="bg1"/>
                </a:solidFill>
              </a:rPr>
              <a:t>) </a:t>
            </a:r>
            <a:endParaRPr lang="en-GB" altLang="en-US" sz="2800">
              <a:solidFill>
                <a:schemeClr val="bg1"/>
              </a:solidFill>
            </a:endParaRPr>
          </a:p>
          <a:p>
            <a:r>
              <a:rPr lang="en-GB" altLang="en-US" sz="2800">
                <a:solidFill>
                  <a:schemeClr val="bg1"/>
                </a:solidFill>
              </a:rPr>
              <a:t>print(</a:t>
            </a:r>
            <a:r>
              <a:rPr lang="en-GB" altLang="en-US" sz="2800">
                <a:solidFill>
                  <a:schemeClr val="accent6"/>
                </a:solidFill>
              </a:rPr>
              <a:t>f"The plot has been saved as: </a:t>
            </a:r>
            <a:r>
              <a:rPr lang="en-GB" altLang="en-US" sz="2800">
                <a:solidFill>
                  <a:schemeClr val="bg1"/>
                </a:solidFill>
              </a:rPr>
              <a:t>{image_file}</a:t>
            </a:r>
            <a:r>
              <a:rPr lang="en-GB" altLang="en-US" sz="2800">
                <a:solidFill>
                  <a:schemeClr val="accent6"/>
                </a:solidFill>
              </a:rPr>
              <a:t>"</a:t>
            </a:r>
            <a:r>
              <a:rPr lang="en-GB" altLang="en-US" sz="2800">
                <a:solidFill>
                  <a:schemeClr val="bg1"/>
                </a:solidFill>
              </a:rPr>
              <a:t>)</a:t>
            </a:r>
            <a:endParaRPr lang="en-GB" altLang="en-US" sz="28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0840" y="471170"/>
            <a:ext cx="8853170" cy="110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Save  the chart as a PNG file</a:t>
            </a:r>
            <a:endParaRPr lang="en-GB" altLang="en-US" sz="44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0840" y="4852670"/>
            <a:ext cx="10076815" cy="170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solidFill>
                  <a:schemeClr val="bg1"/>
                </a:solidFill>
              </a:rPr>
              <a:t>This snippet is used to save a plot created using Matplotlib to a file in the current working directory and confirm the action by printing a message to the console.</a:t>
            </a:r>
            <a:endParaRPr lang="en-GB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49910" y="314325"/>
            <a:ext cx="6838315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Save Updated Data to CSV</a:t>
            </a:r>
            <a:endParaRPr lang="en-US" altLang="en-US" sz="4000" dirty="0">
              <a:solidFill>
                <a:schemeClr val="bg2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5185" y="2600325"/>
            <a:ext cx="5438775" cy="157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>
                <a:solidFill>
                  <a:schemeClr val="bg1"/>
                </a:solidFill>
              </a:rPr>
              <a:t>output_file </a:t>
            </a:r>
            <a:r>
              <a:rPr lang="en-GB" altLang="en-US">
                <a:solidFill>
                  <a:schemeClr val="accent2"/>
                </a:solidFill>
              </a:rPr>
              <a:t>= </a:t>
            </a:r>
            <a:r>
              <a:rPr lang="en-GB" altLang="en-US">
                <a:solidFill>
                  <a:schemeClr val="accent6"/>
                </a:solidFill>
              </a:rPr>
              <a:t>'employees_with_adjusted_salaries.csv'</a:t>
            </a:r>
            <a:endParaRPr lang="en-GB" altLang="en-US">
              <a:solidFill>
                <a:schemeClr val="accent6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data</a:t>
            </a:r>
            <a:r>
              <a:rPr lang="en-GB" altLang="en-US">
                <a:solidFill>
                  <a:schemeClr val="accent4"/>
                </a:solidFill>
              </a:rPr>
              <a:t>.to_csv</a:t>
            </a:r>
            <a:r>
              <a:rPr lang="en-GB" altLang="en-US">
                <a:solidFill>
                  <a:schemeClr val="bg1"/>
                </a:solidFill>
              </a:rPr>
              <a:t>(output_file, index</a:t>
            </a:r>
            <a:r>
              <a:rPr lang="en-GB" altLang="en-US">
                <a:solidFill>
                  <a:schemeClr val="accent2"/>
                </a:solidFill>
              </a:rPr>
              <a:t>=</a:t>
            </a:r>
            <a:r>
              <a:rPr lang="en-GB" altLang="en-US">
                <a:solidFill>
                  <a:srgbClr val="F85208"/>
                </a:solidFill>
              </a:rPr>
              <a:t>False</a:t>
            </a:r>
            <a:r>
              <a:rPr lang="en-GB" altLang="en-US">
                <a:solidFill>
                  <a:schemeClr val="bg1"/>
                </a:solidFill>
              </a:rPr>
              <a:t>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accent2"/>
                </a:solidFill>
              </a:rPr>
              <a:t>print</a:t>
            </a:r>
            <a:r>
              <a:rPr lang="en-GB" altLang="en-US">
                <a:solidFill>
                  <a:schemeClr val="bg1"/>
                </a:solidFill>
              </a:rPr>
              <a:t>(</a:t>
            </a:r>
            <a:r>
              <a:rPr lang="en-GB" altLang="en-US">
                <a:solidFill>
                  <a:schemeClr val="accent6"/>
                </a:solidFill>
              </a:rPr>
              <a:t>f"The modified data has been saved to the file: </a:t>
            </a:r>
            <a:r>
              <a:rPr lang="en-GB" altLang="en-US">
                <a:solidFill>
                  <a:schemeClr val="bg1"/>
                </a:solidFill>
              </a:rPr>
              <a:t>{output_file}</a:t>
            </a:r>
            <a:r>
              <a:rPr lang="en-GB" altLang="en-US">
                <a:solidFill>
                  <a:schemeClr val="accent6"/>
                </a:solidFill>
              </a:rPr>
              <a:t>"</a:t>
            </a:r>
            <a:r>
              <a:rPr lang="en-GB" altLang="en-US">
                <a:solidFill>
                  <a:schemeClr val="bg1"/>
                </a:solidFill>
              </a:rPr>
              <a:t>)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45185" y="4962525"/>
            <a:ext cx="4257675" cy="115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chemeClr val="bg2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  <a:sym typeface="+mn-ea"/>
              </a:rPr>
              <a:t>Saves the modified dataframe to  a CSV file named employee_with_adjusted_salaries.csv without including the index column</a:t>
            </a:r>
            <a:endParaRPr lang="en-GB" altLang="en-US"/>
          </a:p>
        </p:txBody>
      </p:sp>
      <p:pic>
        <p:nvPicPr>
          <p:cNvPr id="16" name="Picture 15" descr="hsp2Vn_pkTG1EZFhAS13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0"/>
            <a:ext cx="6400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1559"/>
            <a:ext cx="10967561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Understanding the Code Step-by-Step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591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</p:spPr>
      </p:sp>
      <p:sp>
        <p:nvSpPr>
          <p:cNvPr id="4" name="Text 2"/>
          <p:cNvSpPr/>
          <p:nvPr/>
        </p:nvSpPr>
        <p:spPr>
          <a:xfrm>
            <a:off x="971550" y="2544128"/>
            <a:ext cx="154781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4591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Loading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2949535"/>
            <a:ext cx="56709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code begins by reading the employee data from a CSV file. The file path is specified, and the data is loaded into a Pandas DataFrame, which is a powerful structure for manipulating and analyzing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4591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</p:spPr>
      </p:sp>
      <p:sp>
        <p:nvSpPr>
          <p:cNvPr id="8" name="Text 6"/>
          <p:cNvSpPr/>
          <p:nvPr/>
        </p:nvSpPr>
        <p:spPr>
          <a:xfrm>
            <a:off x="7569517" y="2544128"/>
            <a:ext cx="22860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4591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Creating Objects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2949535"/>
            <a:ext cx="5670947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Each row of the DataFrame represents an employee. The code iterates through these rows, extracting the relevant information for each employee and creating an `Employee` object to represent that employee's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</p:spPr>
      </p:sp>
      <p:sp>
        <p:nvSpPr>
          <p:cNvPr id="12" name="Text 10"/>
          <p:cNvSpPr/>
          <p:nvPr/>
        </p:nvSpPr>
        <p:spPr>
          <a:xfrm>
            <a:off x="935236" y="5331023"/>
            <a:ext cx="22729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246013"/>
            <a:ext cx="354080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Calculating Adjustments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736431"/>
            <a:ext cx="56709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each `Employee` object, the code calculates the adjusted salary using a defined method. This calculation could be based on various factors like performance, tenure, or company policies.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</p:spPr>
      </p:sp>
      <p:sp>
        <p:nvSpPr>
          <p:cNvPr id="16" name="Text 14"/>
          <p:cNvSpPr/>
          <p:nvPr/>
        </p:nvSpPr>
        <p:spPr>
          <a:xfrm>
            <a:off x="7569517" y="5331023"/>
            <a:ext cx="22860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24601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Updating Data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736431"/>
            <a:ext cx="56709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calculated adjusted salaries are then added as a new column to the original DataFrame, effectively updating the employee data with the adjusted salary information for each employee.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89850"/>
            <a:ext cx="1216794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Import Statements: Pandas and Matplotlib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Pandas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first line imports the pandas library, commonly used for data manipulation and analysis. It is imported as 'pd' for shorthand.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Matplotlib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second line imports the matplotlib.pyplot module, essential for creating static, interactive, and animated visualizations. It is imported as 'plt' for brevity.</a:t>
            </a:r>
            <a:endParaRPr lang="en-US" sz="1750" dirty="0"/>
          </a:p>
        </p:txBody>
      </p:sp>
      <p:sp>
        <p:nvSpPr>
          <p:cNvPr id="7" name="Text Box 6"/>
          <p:cNvSpPr txBox="1"/>
          <p:nvPr/>
        </p:nvSpPr>
        <p:spPr>
          <a:xfrm>
            <a:off x="793750" y="2182495"/>
            <a:ext cx="4876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>
                <a:solidFill>
                  <a:schemeClr val="accent1"/>
                </a:solidFill>
              </a:rPr>
              <a:t>import</a:t>
            </a:r>
            <a:r>
              <a:rPr lang="en-GB" altLang="en-US" sz="2800">
                <a:solidFill>
                  <a:schemeClr val="bg1"/>
                </a:solidFill>
              </a:rPr>
              <a:t> pandas </a:t>
            </a:r>
            <a:r>
              <a:rPr lang="en-GB" altLang="en-US" sz="2800">
                <a:solidFill>
                  <a:schemeClr val="accent1"/>
                </a:solidFill>
              </a:rPr>
              <a:t>as</a:t>
            </a:r>
            <a:r>
              <a:rPr lang="en-GB" altLang="en-US" sz="2800">
                <a:solidFill>
                  <a:schemeClr val="bg1"/>
                </a:solidFill>
              </a:rPr>
              <a:t> pd</a:t>
            </a:r>
            <a:r>
              <a:rPr lang="en-US" altLang="en-GB" sz="2800">
                <a:solidFill>
                  <a:schemeClr val="bg1"/>
                </a:solidFill>
              </a:rPr>
              <a:t>                  </a:t>
            </a:r>
            <a:r>
              <a:rPr lang="en-GB" altLang="en-US" sz="2800">
                <a:solidFill>
                  <a:schemeClr val="accent1"/>
                </a:solidFill>
              </a:rPr>
              <a:t>import</a:t>
            </a:r>
            <a:r>
              <a:rPr lang="en-GB" altLang="en-US" sz="2800">
                <a:solidFill>
                  <a:schemeClr val="bg1"/>
                </a:solidFill>
              </a:rPr>
              <a:t> matplotlib.pyplot </a:t>
            </a:r>
            <a:r>
              <a:rPr lang="en-GB" altLang="en-US" sz="2800">
                <a:solidFill>
                  <a:schemeClr val="accent1"/>
                </a:solidFill>
              </a:rPr>
              <a:t>as</a:t>
            </a:r>
            <a:r>
              <a:rPr lang="en-GB" altLang="en-US" sz="2800">
                <a:solidFill>
                  <a:schemeClr val="bg1"/>
                </a:solidFill>
              </a:rPr>
              <a:t> plt</a:t>
            </a:r>
            <a:endParaRPr lang="en-GB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2468" y="1159669"/>
            <a:ext cx="7759065" cy="12363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Class Initialization: Defining Employee Attributes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92785" y="2600325"/>
            <a:ext cx="3780790" cy="2365375"/>
          </a:xfrm>
          <a:prstGeom prst="roundRect">
            <a:avLst>
              <a:gd name="adj" fmla="val 1420"/>
            </a:avLst>
          </a:prstGeom>
          <a:solidFill>
            <a:srgbClr val="3C3C3A"/>
          </a:solidFill>
        </p:spPr>
      </p:sp>
      <p:sp>
        <p:nvSpPr>
          <p:cNvPr id="5" name="Text 2"/>
          <p:cNvSpPr/>
          <p:nvPr/>
        </p:nvSpPr>
        <p:spPr>
          <a:xfrm>
            <a:off x="890230" y="2890480"/>
            <a:ext cx="2473047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chemeClr val="bg2">
                    <a:lumMod val="90000"/>
                  </a:schemeClr>
                </a:solidFill>
              </a:rPr>
              <a:t>Class Defenition</a:t>
            </a:r>
            <a:endParaRPr lang="en-US" sz="19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90230" y="3318272"/>
            <a:ext cx="3385185" cy="12663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class is named 'Employee' and it initializes with attributes: 'name', 'department', 'salary', 'years_in_company', and 'position'.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671060" y="2600325"/>
            <a:ext cx="3780790" cy="2348230"/>
          </a:xfrm>
          <a:prstGeom prst="roundRect">
            <a:avLst>
              <a:gd name="adj" fmla="val 1420"/>
            </a:avLst>
          </a:prstGeom>
          <a:solidFill>
            <a:srgbClr val="3C3C3A"/>
          </a:solidFill>
        </p:spPr>
      </p:sp>
      <p:sp>
        <p:nvSpPr>
          <p:cNvPr id="8" name="Text 5"/>
          <p:cNvSpPr/>
          <p:nvPr/>
        </p:nvSpPr>
        <p:spPr>
          <a:xfrm>
            <a:off x="4868704" y="2890480"/>
            <a:ext cx="2473047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chemeClr val="bg2">
                    <a:lumMod val="90000"/>
                  </a:schemeClr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Department</a:t>
            </a:r>
            <a:endParaRPr lang="en-US" sz="1900" dirty="0">
              <a:solidFill>
                <a:schemeClr val="bg2">
                  <a:lumMod val="90000"/>
                </a:schemeClr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68704" y="3318272"/>
            <a:ext cx="3385185" cy="12663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These attributes represent key information about each employee, allowing you to store and manage individual employee details.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92785" y="5170170"/>
            <a:ext cx="3780790" cy="2374265"/>
          </a:xfrm>
          <a:prstGeom prst="roundRect">
            <a:avLst>
              <a:gd name="adj" fmla="val 1420"/>
            </a:avLst>
          </a:prstGeom>
          <a:solidFill>
            <a:srgbClr val="3C3C3A"/>
          </a:solidFill>
        </p:spPr>
      </p:sp>
      <p:sp>
        <p:nvSpPr>
          <p:cNvPr id="11" name="Text 8"/>
          <p:cNvSpPr/>
          <p:nvPr/>
        </p:nvSpPr>
        <p:spPr>
          <a:xfrm>
            <a:off x="890230" y="5177909"/>
            <a:ext cx="2473047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chemeClr val="bg2">
                    <a:lumMod val="90000"/>
                  </a:schemeClr>
                </a:solidFill>
              </a:rPr>
              <a:t>Initializing Method (init):</a:t>
            </a:r>
            <a:endParaRPr lang="en-US" sz="19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890230" y="5605701"/>
            <a:ext cx="3385185" cy="12663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'__init__' method acts as the constructor, setting the initial values for these attributes when a new employee object is created.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4671060" y="5179060"/>
            <a:ext cx="3780790" cy="2383155"/>
          </a:xfrm>
          <a:prstGeom prst="roundRect">
            <a:avLst>
              <a:gd name="adj" fmla="val 1420"/>
            </a:avLst>
          </a:prstGeom>
          <a:solidFill>
            <a:srgbClr val="3C3C3A"/>
          </a:solidFill>
        </p:spPr>
      </p:sp>
      <p:sp>
        <p:nvSpPr>
          <p:cNvPr id="14" name="Text 11"/>
          <p:cNvSpPr/>
          <p:nvPr/>
        </p:nvSpPr>
        <p:spPr>
          <a:xfrm>
            <a:off x="4868704" y="5177909"/>
            <a:ext cx="2473047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Years in Company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4868704" y="5605701"/>
            <a:ext cx="3385185" cy="12663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class provides a structured way to encapsulate and organize employee data, making it easier to work with and analyze.</a:t>
            </a:r>
            <a:endParaRPr lang="en-US" sz="1550" dirty="0"/>
          </a:p>
        </p:txBody>
      </p:sp>
      <p:sp>
        <p:nvSpPr>
          <p:cNvPr id="16" name="Text Box 15"/>
          <p:cNvSpPr txBox="1"/>
          <p:nvPr/>
        </p:nvSpPr>
        <p:spPr>
          <a:xfrm>
            <a:off x="9237980" y="2160270"/>
            <a:ext cx="4876800" cy="538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>
                <a:solidFill>
                  <a:schemeClr val="accent2"/>
                </a:solidFill>
              </a:rPr>
              <a:t>class</a:t>
            </a:r>
            <a:r>
              <a:rPr lang="en-GB" altLang="en-US" sz="2400">
                <a:solidFill>
                  <a:schemeClr val="bg1"/>
                </a:solidFill>
              </a:rPr>
              <a:t> Employee: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</a:t>
            </a:r>
            <a:r>
              <a:rPr lang="en-GB" altLang="en-US" sz="2400">
                <a:solidFill>
                  <a:schemeClr val="accent2"/>
                </a:solidFill>
              </a:rPr>
              <a:t>def </a:t>
            </a:r>
            <a:r>
              <a:rPr lang="en-US" altLang="en-GB" sz="2400">
                <a:solidFill>
                  <a:schemeClr val="bg1"/>
                </a:solidFill>
              </a:rPr>
              <a:t>__</a:t>
            </a:r>
            <a:r>
              <a:rPr lang="en-GB" altLang="en-US" sz="2400">
                <a:solidFill>
                  <a:schemeClr val="bg1"/>
                </a:solidFill>
              </a:rPr>
              <a:t>init</a:t>
            </a:r>
            <a:r>
              <a:rPr lang="en-US" altLang="en-GB" sz="2400">
                <a:solidFill>
                  <a:schemeClr val="bg1"/>
                </a:solidFill>
              </a:rPr>
              <a:t>__</a:t>
            </a:r>
            <a:r>
              <a:rPr lang="en-GB" altLang="en-US" sz="2400">
                <a:solidFill>
                  <a:schemeClr val="bg1"/>
                </a:solidFill>
              </a:rPr>
              <a:t>(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1"/>
                </a:solidFill>
              </a:rPr>
              <a:t>, name, department, salary, years_in_company, position):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  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1"/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name </a:t>
            </a:r>
            <a:r>
              <a:rPr lang="en-GB" altLang="en-US" sz="2400">
                <a:solidFill>
                  <a:schemeClr val="accent2"/>
                </a:solidFill>
              </a:rPr>
              <a:t>=</a:t>
            </a:r>
            <a:r>
              <a:rPr lang="en-GB" altLang="en-US" sz="2400">
                <a:solidFill>
                  <a:schemeClr val="bg1"/>
                </a:solidFill>
              </a:rPr>
              <a:t> name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  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1"/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department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chemeClr val="bg1"/>
                </a:solidFill>
              </a:rPr>
              <a:t>department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  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1"/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salary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chemeClr val="bg1"/>
                </a:solidFill>
              </a:rPr>
              <a:t>salary</a:t>
            </a:r>
            <a:r>
              <a:rPr lang="en-US" altLang="en-GB" sz="2400">
                <a:solidFill>
                  <a:schemeClr val="bg1"/>
                </a:solidFill>
              </a:rPr>
              <a:t>        </a:t>
            </a:r>
            <a:r>
              <a:rPr lang="en-US" altLang="en-GB" sz="2400">
                <a:solidFill>
                  <a:srgbClr val="1A1A1A"/>
                </a:solidFill>
              </a:rPr>
              <a:t>iiiiiiii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1"/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years</a:t>
            </a:r>
            <a:r>
              <a:rPr lang="en-GB" altLang="en-US" sz="2400">
                <a:solidFill>
                  <a:schemeClr val="bg1"/>
                </a:solidFill>
              </a:rPr>
              <a:t>_in_company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US" altLang="en-GB" sz="2400">
                <a:solidFill>
                  <a:schemeClr val="accent2"/>
                </a:solidFill>
              </a:rPr>
              <a:t>          </a:t>
            </a:r>
            <a:r>
              <a:rPr lang="en-GB" altLang="en-US" sz="2400">
                <a:solidFill>
                  <a:schemeClr val="bg1"/>
                </a:solidFill>
              </a:rPr>
              <a:t>years_in_company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   </a:t>
            </a:r>
            <a:r>
              <a:rPr lang="en-US" altLang="en-GB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1"/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position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chemeClr val="bg1"/>
                </a:solidFill>
              </a:rPr>
              <a:t>position</a:t>
            </a:r>
            <a:endParaRPr lang="en-GB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8652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Calculating Adjusted Salary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90" y="344424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23803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Calculation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728448"/>
            <a:ext cx="3608070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'calculate_adjusted_salary' method calculates an adjusted salary based on years in the company and position.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21" y="344424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23803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Adjustment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728448"/>
            <a:ext cx="3608189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method encapsulates the logic for calculating the adjusted salary, making it easy to apply the calculation to any employee object.</a:t>
            </a:r>
            <a:endParaRPr lang="en-US" sz="1750" dirty="0"/>
          </a:p>
        </p:txBody>
      </p:sp>
      <p:sp>
        <p:nvSpPr>
          <p:cNvPr id="10" name="Text Box 9"/>
          <p:cNvSpPr txBox="1"/>
          <p:nvPr/>
        </p:nvSpPr>
        <p:spPr>
          <a:xfrm>
            <a:off x="134620" y="1686560"/>
            <a:ext cx="5681980" cy="520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>
                <a:solidFill>
                  <a:schemeClr val="accent4"/>
                </a:solidFill>
              </a:rPr>
              <a:t>def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calculate_adjusted_salary(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):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years_bonus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salary </a:t>
            </a:r>
            <a:r>
              <a:rPr lang="en-GB" altLang="en-US" sz="2400">
                <a:solidFill>
                  <a:schemeClr val="accent2"/>
                </a:solidFill>
              </a:rPr>
              <a:t>*</a:t>
            </a:r>
            <a:r>
              <a:rPr lang="en-GB" altLang="en-US" sz="2400">
                <a:solidFill>
                  <a:srgbClr val="F85208"/>
                </a:solidFill>
              </a:rPr>
              <a:t> 0.05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en-GB" sz="2400">
                <a:solidFill>
                  <a:schemeClr val="accent2"/>
                </a:solidFill>
              </a:rPr>
              <a:t>* </a:t>
            </a:r>
            <a:r>
              <a:rPr lang="en-US" altLang="en-GB" sz="2400">
                <a:solidFill>
                  <a:schemeClr val="accent1"/>
                </a:solidFill>
              </a:rPr>
              <a:t>self </a:t>
            </a:r>
            <a:r>
              <a:rPr lang="en-GB" altLang="en-US" sz="2400">
                <a:solidFill>
                  <a:srgbClr val="1A1A1A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years_in_company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position_bonus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rgbClr val="F85208"/>
                </a:solidFill>
              </a:rPr>
              <a:t>0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GB" altLang="en-US" sz="2400">
                <a:solidFill>
                  <a:schemeClr val="accent2"/>
                </a:solidFill>
              </a:rPr>
              <a:t> if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position </a:t>
            </a:r>
            <a:r>
              <a:rPr lang="en-GB" altLang="en-US" sz="2400">
                <a:solidFill>
                  <a:schemeClr val="accent2"/>
                </a:solidFill>
              </a:rPr>
              <a:t>==</a:t>
            </a:r>
            <a:r>
              <a:rPr lang="en-GB" altLang="en-US" sz="2400">
                <a:solidFill>
                  <a:schemeClr val="accent6"/>
                </a:solidFill>
              </a:rPr>
              <a:t> 'Manager'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: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    position_bonus </a:t>
            </a:r>
            <a:r>
              <a:rPr lang="en-GB" altLang="en-US" sz="2400">
                <a:solidFill>
                  <a:schemeClr val="accent2"/>
                </a:solidFill>
              </a:rPr>
              <a:t>=</a:t>
            </a:r>
            <a:r>
              <a:rPr lang="en-GB" altLang="en-US" sz="2400">
                <a:solidFill>
                  <a:srgbClr val="F85208"/>
                </a:solidFill>
              </a:rPr>
              <a:t> 0.2 </a:t>
            </a:r>
            <a:r>
              <a:rPr lang="en-GB" altLang="en-US" sz="2400">
                <a:solidFill>
                  <a:schemeClr val="accent2"/>
                </a:solidFill>
              </a:rPr>
              <a:t>*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salary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en-GB" altLang="en-US" sz="2400">
                <a:solidFill>
                  <a:schemeClr val="accent2"/>
                </a:solidFill>
              </a:rPr>
              <a:t>elif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position </a:t>
            </a:r>
            <a:r>
              <a:rPr lang="en-GB" altLang="en-US" sz="2400">
                <a:solidFill>
                  <a:schemeClr val="accent2"/>
                </a:solidFill>
              </a:rPr>
              <a:t>==</a:t>
            </a:r>
            <a:r>
              <a:rPr lang="en-GB" altLang="en-US" sz="2400">
                <a:solidFill>
                  <a:schemeClr val="accent6"/>
                </a:solidFill>
              </a:rPr>
              <a:t> 'Executive'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: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    position_bonus </a:t>
            </a:r>
            <a:r>
              <a:rPr lang="en-GB" altLang="en-US" sz="2400">
                <a:solidFill>
                  <a:schemeClr val="accent2"/>
                </a:solidFill>
              </a:rPr>
              <a:t>=</a:t>
            </a:r>
            <a:r>
              <a:rPr lang="en-GB" altLang="en-US" sz="2400">
                <a:solidFill>
                  <a:srgbClr val="F85208"/>
                </a:solidFill>
              </a:rPr>
              <a:t> 0.1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altLang="en-US" sz="2400">
                <a:solidFill>
                  <a:schemeClr val="accent2"/>
                </a:solidFill>
              </a:rPr>
              <a:t>*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salary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en-GB" altLang="en-US" sz="2400">
                <a:solidFill>
                  <a:schemeClr val="accent2"/>
                </a:solidFill>
              </a:rPr>
              <a:t>elif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position </a:t>
            </a:r>
            <a:r>
              <a:rPr lang="en-GB" altLang="en-US" sz="2400">
                <a:solidFill>
                  <a:schemeClr val="accent2"/>
                </a:solidFill>
              </a:rPr>
              <a:t>==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altLang="en-US" sz="2400">
                <a:solidFill>
                  <a:schemeClr val="accent6"/>
                </a:solidFill>
              </a:rPr>
              <a:t>'Analyst'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: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    position_bonus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rgbClr val="F85208"/>
                </a:solidFill>
              </a:rPr>
              <a:t>0.05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altLang="en-US" sz="2400">
                <a:solidFill>
                  <a:schemeClr val="accent2"/>
                </a:solidFill>
              </a:rPr>
              <a:t>*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salary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en-GB" altLang="en-US" sz="2400">
                <a:solidFill>
                  <a:schemeClr val="accent2"/>
                </a:solidFill>
              </a:rPr>
              <a:t>elif</a:t>
            </a:r>
            <a:r>
              <a:rPr lang="en-GB" altLang="en-US" sz="2400">
                <a:solidFill>
                  <a:schemeClr val="accent1"/>
                </a:solidFill>
              </a:rPr>
              <a:t> 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position </a:t>
            </a:r>
            <a:r>
              <a:rPr lang="en-GB" altLang="en-US" sz="2400">
                <a:solidFill>
                  <a:schemeClr val="accent2"/>
                </a:solidFill>
              </a:rPr>
              <a:t>==</a:t>
            </a:r>
            <a:r>
              <a:rPr lang="en-GB" altLang="en-US" sz="2400">
                <a:solidFill>
                  <a:schemeClr val="accent6"/>
                </a:solidFill>
              </a:rPr>
              <a:t> 'Assistant'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:</a:t>
            </a:r>
            <a:endParaRPr lang="en-GB" altLang="en-US" sz="24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        position_bonus </a:t>
            </a:r>
            <a:r>
              <a:rPr lang="en-GB" altLang="en-US" sz="2400">
                <a:solidFill>
                  <a:schemeClr val="accent2"/>
                </a:solidFill>
              </a:rPr>
              <a:t>= </a:t>
            </a:r>
            <a:r>
              <a:rPr lang="en-GB" altLang="en-US" sz="2400">
                <a:solidFill>
                  <a:srgbClr val="F85208"/>
                </a:solidFill>
              </a:rPr>
              <a:t>0.04 </a:t>
            </a:r>
            <a:r>
              <a:rPr lang="en-GB" altLang="en-US" sz="2400">
                <a:solidFill>
                  <a:schemeClr val="accent2"/>
                </a:solidFill>
              </a:rPr>
              <a:t>* </a:t>
            </a:r>
            <a:r>
              <a:rPr lang="en-GB" altLang="en-US" sz="2400">
                <a:solidFill>
                  <a:schemeClr val="accent1"/>
                </a:solidFill>
              </a:rPr>
              <a:t>self</a:t>
            </a:r>
            <a:r>
              <a:rPr lang="en-GB" altLang="en-US" sz="2400">
                <a:solidFill>
                  <a:schemeClr val="bg2">
                    <a:lumMod val="90000"/>
                  </a:schemeClr>
                </a:solidFill>
              </a:rPr>
              <a:t>.</a:t>
            </a:r>
            <a:r>
              <a:rPr lang="en-GB" altLang="en-US" sz="2400">
                <a:solidFill>
                  <a:schemeClr val="accent4"/>
                </a:solidFill>
              </a:rPr>
              <a:t>salary</a:t>
            </a:r>
            <a:endParaRPr lang="en-GB" altLang="en-US" sz="2400">
              <a:solidFill>
                <a:schemeClr val="accent4"/>
              </a:solidFill>
            </a:endParaRPr>
          </a:p>
          <a:p>
            <a:r>
              <a:rPr lang="en-US" altLang="en-GB" sz="2400">
                <a:solidFill>
                  <a:schemeClr val="accent4"/>
                </a:solidFill>
              </a:rPr>
              <a:t>    </a:t>
            </a:r>
            <a:r>
              <a:rPr lang="en-US" altLang="en-GB" sz="2400">
                <a:solidFill>
                  <a:schemeClr val="accent2"/>
                </a:solidFill>
              </a:rPr>
              <a:t>return </a:t>
            </a:r>
            <a:r>
              <a:rPr lang="en-US" altLang="en-GB" sz="2400">
                <a:solidFill>
                  <a:schemeClr val="accent1"/>
                </a:solidFill>
              </a:rPr>
              <a:t>self</a:t>
            </a:r>
            <a:r>
              <a:rPr lang="en-US" altLang="en-GB" sz="2400">
                <a:solidFill>
                  <a:schemeClr val="accent4"/>
                </a:solidFill>
              </a:rPr>
              <a:t>.salary </a:t>
            </a:r>
            <a:r>
              <a:rPr lang="en-US" altLang="en-GB" sz="2400">
                <a:solidFill>
                  <a:schemeClr val="accent2"/>
                </a:solidFill>
              </a:rPr>
              <a:t>+ </a:t>
            </a:r>
            <a:r>
              <a:rPr lang="en-US" altLang="en-GB" sz="2400">
                <a:solidFill>
                  <a:schemeClr val="bg1"/>
                </a:solidFill>
              </a:rPr>
              <a:t>years_bonus </a:t>
            </a:r>
            <a:r>
              <a:rPr lang="en-US" altLang="en-GB" sz="2400">
                <a:solidFill>
                  <a:schemeClr val="accent2"/>
                </a:solidFill>
              </a:rPr>
              <a:t>+      </a:t>
            </a:r>
            <a:r>
              <a:rPr lang="en-US" altLang="en-GB" sz="2400">
                <a:solidFill>
                  <a:srgbClr val="1A1A1A"/>
                </a:solidFill>
              </a:rPr>
              <a:t>iiiiiiiiiii</a:t>
            </a:r>
            <a:r>
              <a:rPr lang="en-US" altLang="en-GB" sz="2400">
                <a:solidFill>
                  <a:schemeClr val="bg1"/>
                </a:solidFill>
              </a:rPr>
              <a:t>position_bonus</a:t>
            </a:r>
            <a:endParaRPr lang="en-US" altLang="en-GB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2682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Salary Adjustment Based on Years in Company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23868"/>
            <a:ext cx="3260646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</p:spPr>
      </p:sp>
      <p:sp>
        <p:nvSpPr>
          <p:cNvPr id="4" name="Text 2"/>
          <p:cNvSpPr/>
          <p:nvPr/>
        </p:nvSpPr>
        <p:spPr>
          <a:xfrm>
            <a:off x="1020604" y="3932039"/>
            <a:ext cx="128945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4281249" y="355068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Years Bonus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81249" y="4041100"/>
            <a:ext cx="932854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'years_bonus' variable calculates a bonus based on the number of years an employee has been with the company.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4167783" y="4978479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</p:spPr>
      </p:sp>
      <p:sp>
        <p:nvSpPr>
          <p:cNvPr id="8" name="Shape 6"/>
          <p:cNvSpPr/>
          <p:nvPr/>
        </p:nvSpPr>
        <p:spPr>
          <a:xfrm>
            <a:off x="793790" y="5107067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</p:spPr>
      </p:sp>
      <p:sp>
        <p:nvSpPr>
          <p:cNvPr id="9" name="Text 7"/>
          <p:cNvSpPr/>
          <p:nvPr/>
        </p:nvSpPr>
        <p:spPr>
          <a:xfrm>
            <a:off x="1020604" y="5715238"/>
            <a:ext cx="190500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42014" y="53338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Bonus Calculation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42014" y="5824299"/>
            <a:ext cx="606778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multiplies the employee's salary by 5% for each year in the company, rewarding long-term employees.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855" y="755213"/>
            <a:ext cx="7654290" cy="13301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Salary Adjustment Based on Position</a:t>
            </a:r>
            <a:endParaRPr lang="en-US" sz="41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9115" y="2726174"/>
            <a:ext cx="3667760" cy="2109351"/>
            <a:chOff x="1173" y="3954"/>
            <a:chExt cx="5776" cy="3322"/>
          </a:xfrm>
        </p:grpSpPr>
        <p:sp>
          <p:nvSpPr>
            <p:cNvPr id="4" name="Text 1"/>
            <p:cNvSpPr/>
            <p:nvPr/>
          </p:nvSpPr>
          <p:spPr>
            <a:xfrm>
              <a:off x="1173" y="3954"/>
              <a:ext cx="5776" cy="1106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500"/>
                </a:lnSpc>
                <a:buNone/>
              </a:pPr>
              <a:r>
                <a:rPr lang="en-US" sz="5500" dirty="0">
                  <a:solidFill>
                    <a:srgbClr val="C9C9C0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20%</a:t>
              </a:r>
              <a:endParaRPr lang="en-US" sz="55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1966" y="5479"/>
              <a:ext cx="4190" cy="524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00"/>
                </a:lnSpc>
                <a:buNone/>
              </a:pPr>
              <a:r>
                <a:rPr lang="en-US" sz="2400" dirty="0">
                  <a:solidFill>
                    <a:schemeClr val="bg2"/>
                  </a:solidFill>
                </a:rPr>
                <a:t>Manager</a:t>
              </a:r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1173" y="6203"/>
              <a:ext cx="5776" cy="107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16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Manager positions receive a 20% bonus on their salary.</a:t>
              </a:r>
              <a:endParaRPr lang="en-US" sz="16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855" y="5464175"/>
            <a:ext cx="3667760" cy="2108835"/>
            <a:chOff x="7451" y="3954"/>
            <a:chExt cx="5776" cy="3321"/>
          </a:xfrm>
        </p:grpSpPr>
        <p:sp>
          <p:nvSpPr>
            <p:cNvPr id="7" name="Text 4"/>
            <p:cNvSpPr/>
            <p:nvPr/>
          </p:nvSpPr>
          <p:spPr>
            <a:xfrm>
              <a:off x="7451" y="3954"/>
              <a:ext cx="5776" cy="1106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500"/>
                </a:lnSpc>
                <a:buNone/>
              </a:pPr>
              <a:r>
                <a:rPr lang="en-US" sz="5500" dirty="0">
                  <a:solidFill>
                    <a:srgbClr val="C9C9C0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5%</a:t>
              </a:r>
              <a:endParaRPr lang="en-US" sz="55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8027" y="5574"/>
              <a:ext cx="4501" cy="42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00"/>
                </a:lnSpc>
                <a:buNone/>
              </a:pPr>
              <a:r>
                <a:rPr lang="en-US" sz="2400" dirty="0">
                  <a:solidFill>
                    <a:schemeClr val="bg2"/>
                  </a:solidFill>
                </a:rPr>
                <a:t>Analyst</a:t>
              </a:r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7451" y="6203"/>
              <a:ext cx="5776" cy="107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16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Employees in mid-level positions receive a 5% bonus on their salary.</a:t>
              </a:r>
              <a:endParaRPr lang="en-US" sz="16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31385" y="5464175"/>
            <a:ext cx="3667760" cy="2108835"/>
            <a:chOff x="1173" y="8449"/>
            <a:chExt cx="5776" cy="3321"/>
          </a:xfrm>
        </p:grpSpPr>
        <p:sp>
          <p:nvSpPr>
            <p:cNvPr id="10" name="Text 7"/>
            <p:cNvSpPr/>
            <p:nvPr/>
          </p:nvSpPr>
          <p:spPr>
            <a:xfrm>
              <a:off x="1173" y="8449"/>
              <a:ext cx="5776" cy="1106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500"/>
                </a:lnSpc>
                <a:buNone/>
              </a:pPr>
              <a:r>
                <a:rPr lang="en-US" sz="5500" dirty="0">
                  <a:solidFill>
                    <a:srgbClr val="C9C9C0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4%</a:t>
              </a:r>
              <a:endParaRPr lang="en-US" sz="55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784" y="9974"/>
              <a:ext cx="4554" cy="524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00"/>
                </a:lnSpc>
                <a:buNone/>
              </a:pPr>
              <a:r>
                <a:rPr lang="en-US" sz="2800" dirty="0">
                  <a:solidFill>
                    <a:schemeClr val="bg2"/>
                  </a:solidFill>
                </a:rPr>
                <a:t>Assistant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1173" y="10698"/>
              <a:ext cx="5776" cy="107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16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Employees in entry-level positions receive a 4% bonus.</a:t>
              </a:r>
              <a:endParaRPr lang="en-US" sz="165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58385" y="2637790"/>
            <a:ext cx="3667760" cy="2108835"/>
            <a:chOff x="1173" y="3954"/>
            <a:chExt cx="5776" cy="3321"/>
          </a:xfrm>
        </p:grpSpPr>
        <p:sp>
          <p:nvSpPr>
            <p:cNvPr id="18" name="Text 1"/>
            <p:cNvSpPr/>
            <p:nvPr/>
          </p:nvSpPr>
          <p:spPr>
            <a:xfrm>
              <a:off x="1173" y="3954"/>
              <a:ext cx="5776" cy="1106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p>
              <a:pPr marL="0" indent="0" algn="ctr">
                <a:lnSpc>
                  <a:spcPts val="5500"/>
                </a:lnSpc>
                <a:buNone/>
              </a:pPr>
              <a:r>
                <a:rPr lang="en-US" sz="5500" dirty="0">
                  <a:solidFill>
                    <a:srgbClr val="C9C9C0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10%</a:t>
              </a:r>
              <a:endParaRPr lang="en-US" sz="5500" dirty="0"/>
            </a:p>
          </p:txBody>
        </p:sp>
        <p:sp>
          <p:nvSpPr>
            <p:cNvPr id="19" name="Text 2"/>
            <p:cNvSpPr/>
            <p:nvPr/>
          </p:nvSpPr>
          <p:spPr>
            <a:xfrm>
              <a:off x="1966" y="5479"/>
              <a:ext cx="4190" cy="524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p>
              <a:pPr marL="0" indent="0" algn="ctr">
                <a:lnSpc>
                  <a:spcPts val="2600"/>
                </a:lnSpc>
                <a:buNone/>
              </a:pPr>
              <a:r>
                <a:rPr lang="en-US" sz="2400" dirty="0">
                  <a:solidFill>
                    <a:schemeClr val="bg2"/>
                  </a:solidFill>
                </a:rPr>
                <a:t>Executive</a:t>
              </a:r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0" name="Text 3"/>
            <p:cNvSpPr/>
            <p:nvPr/>
          </p:nvSpPr>
          <p:spPr>
            <a:xfrm>
              <a:off x="1173" y="6203"/>
              <a:ext cx="5776" cy="107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p>
              <a:pPr marL="0" indent="0" algn="ctr">
                <a:lnSpc>
                  <a:spcPts val="2650"/>
                </a:lnSpc>
                <a:buNone/>
              </a:pPr>
              <a:r>
                <a:rPr lang="en-US" sz="16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Employees in senior positions receive a 10% bonus on their salary.</a:t>
              </a:r>
              <a:endParaRPr lang="en-US" sz="165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4220" y="501769"/>
            <a:ext cx="1079301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Employee Data from CSV File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Path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code begins by defining a variable `file_path` that holds the path to the CSV file containing the employee data. This ensures the script can locate the data source accurately.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`pd.read_csv(file_path)` function reads the data from the specified CSV file into a Pandas DataFrame. Pandas is a powerful Python library for data analysis, offering efficient tools for working with structured data.</a:t>
            </a:r>
            <a:endParaRPr lang="en-US" sz="1750" dirty="0"/>
          </a:p>
        </p:txBody>
      </p:sp>
      <p:sp>
        <p:nvSpPr>
          <p:cNvPr id="7" name="Text Box 6"/>
          <p:cNvSpPr txBox="1"/>
          <p:nvPr/>
        </p:nvSpPr>
        <p:spPr>
          <a:xfrm>
            <a:off x="424180" y="1496060"/>
            <a:ext cx="7341235" cy="1240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solidFill>
                  <a:schemeClr val="bg2"/>
                </a:solidFill>
              </a:rPr>
              <a:t>file_path </a:t>
            </a:r>
            <a:r>
              <a:rPr lang="en-GB" altLang="en-US" sz="2800">
                <a:solidFill>
                  <a:schemeClr val="accent2"/>
                </a:solidFill>
              </a:rPr>
              <a:t>= </a:t>
            </a:r>
            <a:r>
              <a:rPr lang="en-GB" altLang="en-US" sz="2800">
                <a:solidFill>
                  <a:schemeClr val="accent6"/>
                </a:solidFill>
              </a:rPr>
              <a:t>'employees.csv'</a:t>
            </a:r>
            <a:endParaRPr lang="en-GB" altLang="en-US" sz="2800">
              <a:solidFill>
                <a:schemeClr val="accent6"/>
              </a:solidFill>
            </a:endParaRPr>
          </a:p>
          <a:p>
            <a:r>
              <a:rPr lang="en-GB" altLang="en-US" sz="2800">
                <a:solidFill>
                  <a:schemeClr val="bg2"/>
                </a:solidFill>
              </a:rPr>
              <a:t>data </a:t>
            </a:r>
            <a:r>
              <a:rPr lang="en-GB" altLang="en-US" sz="2800">
                <a:solidFill>
                  <a:schemeClr val="accent2"/>
                </a:solidFill>
              </a:rPr>
              <a:t>= </a:t>
            </a:r>
            <a:r>
              <a:rPr lang="en-GB" altLang="en-US" sz="2800">
                <a:solidFill>
                  <a:schemeClr val="bg2"/>
                </a:solidFill>
              </a:rPr>
              <a:t>pd.</a:t>
            </a:r>
            <a:r>
              <a:rPr lang="en-GB" altLang="en-US" sz="2800">
                <a:solidFill>
                  <a:schemeClr val="accent4"/>
                </a:solidFill>
              </a:rPr>
              <a:t>read_csv</a:t>
            </a:r>
            <a:r>
              <a:rPr lang="en-GB" altLang="en-US" sz="2800">
                <a:solidFill>
                  <a:schemeClr val="bg2"/>
                </a:solidFill>
              </a:rPr>
              <a:t>(file_path)</a:t>
            </a:r>
            <a:endParaRPr lang="en-GB" alt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5350" y="138867"/>
            <a:ext cx="773751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Creating Employee Objects</a:t>
            </a:r>
            <a:endParaRPr lang="en-US" sz="4450" dirty="0"/>
          </a:p>
        </p:txBody>
      </p:sp>
      <p:grpSp>
        <p:nvGrpSpPr>
          <p:cNvPr id="8" name="Group 7"/>
          <p:cNvGrpSpPr/>
          <p:nvPr/>
        </p:nvGrpSpPr>
        <p:grpSpPr>
          <a:xfrm>
            <a:off x="793750" y="4648835"/>
            <a:ext cx="6244590" cy="2757805"/>
            <a:chOff x="1250" y="5152"/>
            <a:chExt cx="9834" cy="4343"/>
          </a:xfrm>
        </p:grpSpPr>
        <p:sp>
          <p:nvSpPr>
            <p:cNvPr id="3" name="Text 1"/>
            <p:cNvSpPr/>
            <p:nvPr/>
          </p:nvSpPr>
          <p:spPr>
            <a:xfrm>
              <a:off x="1250" y="5152"/>
              <a:ext cx="4465" cy="55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DEDE8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Employee Class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1250" y="6067"/>
              <a:ext cx="9834" cy="3429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An `Employee` class Is a blueprint for creating individual employee objects, each containing attributes like name, department, salary, years of service, and position. This allows the code to represent each employee as a distinct entity.</a:t>
              </a:r>
              <a:endParaRPr lang="en-US" sz="175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02575" y="4648835"/>
            <a:ext cx="6244590" cy="2032635"/>
            <a:chOff x="11968" y="5152"/>
            <a:chExt cx="9834" cy="3201"/>
          </a:xfrm>
        </p:grpSpPr>
        <p:sp>
          <p:nvSpPr>
            <p:cNvPr id="5" name="Text 3"/>
            <p:cNvSpPr/>
            <p:nvPr/>
          </p:nvSpPr>
          <p:spPr>
            <a:xfrm>
              <a:off x="11968" y="5152"/>
              <a:ext cx="4465" cy="55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DEDE8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Object Creation</a:t>
              </a:r>
              <a:endParaRPr lang="en-US" sz="22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11968" y="6067"/>
              <a:ext cx="9834" cy="228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The code iterates through each row of the DataFrame, extracting the data for each employee and creating a new `Employee` object with the extracted information. These objects are then stored in a list named `employees`.</a:t>
              </a:r>
              <a:endParaRPr lang="en-US" sz="1750" dirty="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24180" y="901065"/>
            <a:ext cx="7609205" cy="3336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>
                <a:solidFill>
                  <a:schemeClr val="bg2"/>
                </a:solidFill>
              </a:rPr>
              <a:t>employees </a:t>
            </a:r>
            <a:r>
              <a:rPr lang="en-GB" altLang="en-US" sz="2000">
                <a:solidFill>
                  <a:schemeClr val="accent2"/>
                </a:solidFill>
              </a:rPr>
              <a:t>= </a:t>
            </a:r>
            <a:r>
              <a:rPr lang="en-GB" altLang="en-US" sz="2000">
                <a:solidFill>
                  <a:schemeClr val="bg2"/>
                </a:solidFill>
              </a:rPr>
              <a:t>[]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accent2"/>
                </a:solidFill>
              </a:rPr>
              <a:t>for </a:t>
            </a:r>
            <a:r>
              <a:rPr lang="en-GB" altLang="en-US" sz="2000">
                <a:solidFill>
                  <a:schemeClr val="bg2"/>
                </a:solidFill>
              </a:rPr>
              <a:t>index, row </a:t>
            </a:r>
            <a:r>
              <a:rPr lang="en-GB" altLang="en-US" sz="2000">
                <a:solidFill>
                  <a:schemeClr val="accent2"/>
                </a:solidFill>
              </a:rPr>
              <a:t>in </a:t>
            </a:r>
            <a:r>
              <a:rPr lang="en-GB" altLang="en-US" sz="2000">
                <a:solidFill>
                  <a:schemeClr val="bg2"/>
                </a:solidFill>
              </a:rPr>
              <a:t>data.</a:t>
            </a:r>
            <a:r>
              <a:rPr lang="en-GB" altLang="en-US" sz="2000">
                <a:solidFill>
                  <a:schemeClr val="accent4"/>
                </a:solidFill>
              </a:rPr>
              <a:t>iterrows</a:t>
            </a:r>
            <a:r>
              <a:rPr lang="en-GB" altLang="en-US" sz="2000">
                <a:solidFill>
                  <a:schemeClr val="bg2"/>
                </a:solidFill>
              </a:rPr>
              <a:t>():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emp </a:t>
            </a:r>
            <a:r>
              <a:rPr lang="en-GB" altLang="en-US" sz="2000">
                <a:solidFill>
                  <a:schemeClr val="accent2"/>
                </a:solidFill>
              </a:rPr>
              <a:t>= </a:t>
            </a:r>
            <a:r>
              <a:rPr lang="en-GB" altLang="en-US" sz="2000">
                <a:solidFill>
                  <a:schemeClr val="bg2"/>
                </a:solidFill>
              </a:rPr>
              <a:t>Employee(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    name</a:t>
            </a:r>
            <a:r>
              <a:rPr lang="en-GB" altLang="en-US" sz="2000">
                <a:solidFill>
                  <a:schemeClr val="accent2"/>
                </a:solidFill>
              </a:rPr>
              <a:t>=</a:t>
            </a:r>
            <a:r>
              <a:rPr lang="en-GB" altLang="en-US" sz="2000">
                <a:solidFill>
                  <a:schemeClr val="bg2"/>
                </a:solidFill>
              </a:rPr>
              <a:t>row[</a:t>
            </a:r>
            <a:r>
              <a:rPr lang="en-GB" altLang="en-US" sz="2000">
                <a:solidFill>
                  <a:schemeClr val="accent6"/>
                </a:solidFill>
              </a:rPr>
              <a:t>'Name'</a:t>
            </a:r>
            <a:r>
              <a:rPr lang="en-GB" altLang="en-US" sz="2000">
                <a:solidFill>
                  <a:schemeClr val="bg2"/>
                </a:solidFill>
              </a:rPr>
              <a:t>],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    department</a:t>
            </a:r>
            <a:r>
              <a:rPr lang="en-GB" altLang="en-US" sz="2000">
                <a:solidFill>
                  <a:schemeClr val="accent2"/>
                </a:solidFill>
              </a:rPr>
              <a:t>=</a:t>
            </a:r>
            <a:r>
              <a:rPr lang="en-GB" altLang="en-US" sz="2000">
                <a:solidFill>
                  <a:schemeClr val="bg2"/>
                </a:solidFill>
              </a:rPr>
              <a:t>row[</a:t>
            </a:r>
            <a:r>
              <a:rPr lang="en-GB" altLang="en-US" sz="2000">
                <a:solidFill>
                  <a:schemeClr val="accent6"/>
                </a:solidFill>
              </a:rPr>
              <a:t>'Department'</a:t>
            </a:r>
            <a:r>
              <a:rPr lang="en-GB" altLang="en-US" sz="2000">
                <a:solidFill>
                  <a:schemeClr val="bg2"/>
                </a:solidFill>
              </a:rPr>
              <a:t>],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    salary</a:t>
            </a:r>
            <a:r>
              <a:rPr lang="en-GB" altLang="en-US" sz="2000">
                <a:solidFill>
                  <a:schemeClr val="accent2"/>
                </a:solidFill>
              </a:rPr>
              <a:t>=</a:t>
            </a:r>
            <a:r>
              <a:rPr lang="en-GB" altLang="en-US" sz="2000">
                <a:solidFill>
                  <a:schemeClr val="bg2"/>
                </a:solidFill>
              </a:rPr>
              <a:t>row[</a:t>
            </a:r>
            <a:r>
              <a:rPr lang="en-GB" altLang="en-US" sz="2000">
                <a:solidFill>
                  <a:schemeClr val="accent6"/>
                </a:solidFill>
              </a:rPr>
              <a:t>'Salary'</a:t>
            </a:r>
            <a:r>
              <a:rPr lang="en-GB" altLang="en-US" sz="2000">
                <a:solidFill>
                  <a:schemeClr val="bg2"/>
                </a:solidFill>
              </a:rPr>
              <a:t>],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    years_in_company</a:t>
            </a:r>
            <a:r>
              <a:rPr lang="en-GB" altLang="en-US" sz="2000">
                <a:solidFill>
                  <a:schemeClr val="accent2"/>
                </a:solidFill>
              </a:rPr>
              <a:t>=</a:t>
            </a:r>
            <a:r>
              <a:rPr lang="en-GB" altLang="en-US" sz="2000">
                <a:solidFill>
                  <a:schemeClr val="bg2"/>
                </a:solidFill>
              </a:rPr>
              <a:t>row[</a:t>
            </a:r>
            <a:r>
              <a:rPr lang="en-GB" altLang="en-US" sz="2000">
                <a:solidFill>
                  <a:schemeClr val="accent6"/>
                </a:solidFill>
              </a:rPr>
              <a:t>'Years in Company'</a:t>
            </a:r>
            <a:r>
              <a:rPr lang="en-GB" altLang="en-US" sz="2000">
                <a:solidFill>
                  <a:schemeClr val="bg2"/>
                </a:solidFill>
              </a:rPr>
              <a:t>],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    position=row[</a:t>
            </a:r>
            <a:r>
              <a:rPr lang="en-GB" altLang="en-US" sz="2000">
                <a:solidFill>
                  <a:schemeClr val="accent6"/>
                </a:solidFill>
              </a:rPr>
              <a:t>'Position'</a:t>
            </a:r>
            <a:r>
              <a:rPr lang="en-GB" altLang="en-US" sz="2000">
                <a:solidFill>
                  <a:schemeClr val="bg2"/>
                </a:solidFill>
              </a:rPr>
              <a:t>]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)</a:t>
            </a:r>
            <a:endParaRPr lang="en-GB" altLang="en-US" sz="2000">
              <a:solidFill>
                <a:schemeClr val="bg2"/>
              </a:solidFill>
            </a:endParaRPr>
          </a:p>
          <a:p>
            <a:r>
              <a:rPr lang="en-GB" altLang="en-US" sz="2000">
                <a:solidFill>
                  <a:schemeClr val="bg2"/>
                </a:solidFill>
              </a:rPr>
              <a:t>    employees.</a:t>
            </a:r>
            <a:r>
              <a:rPr lang="en-GB" altLang="en-US" sz="2000">
                <a:solidFill>
                  <a:schemeClr val="accent4"/>
                </a:solidFill>
              </a:rPr>
              <a:t>append</a:t>
            </a:r>
            <a:r>
              <a:rPr lang="en-GB" altLang="en-US" sz="2000">
                <a:solidFill>
                  <a:schemeClr val="bg2"/>
                </a:solidFill>
              </a:rPr>
              <a:t>(emp)</a:t>
            </a:r>
            <a:endParaRPr lang="en-GB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9475" y="685602"/>
            <a:ext cx="842926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Calculating Adjusted Salaries</a:t>
            </a:r>
            <a:endParaRPr lang="en-US" sz="4450" dirty="0"/>
          </a:p>
        </p:txBody>
      </p:sp>
      <p:grpSp>
        <p:nvGrpSpPr>
          <p:cNvPr id="8" name="Group 7"/>
          <p:cNvGrpSpPr/>
          <p:nvPr/>
        </p:nvGrpSpPr>
        <p:grpSpPr>
          <a:xfrm>
            <a:off x="720090" y="4530090"/>
            <a:ext cx="6244590" cy="2395855"/>
            <a:chOff x="1250" y="5152"/>
            <a:chExt cx="9834" cy="3773"/>
          </a:xfrm>
        </p:grpSpPr>
        <p:sp>
          <p:nvSpPr>
            <p:cNvPr id="3" name="Text 1"/>
            <p:cNvSpPr/>
            <p:nvPr/>
          </p:nvSpPr>
          <p:spPr>
            <a:xfrm>
              <a:off x="1250" y="5152"/>
              <a:ext cx="6250" cy="55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DEDE8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Adjusted Salary Calculation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1250" y="6067"/>
              <a:ext cx="9834" cy="285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The `adjusted_salaries=()` method is likely defined within the `Employee` class. This method is called on each `Employee` object, calculating the adjusted salary based on a specific formula or criteria. The adjusted salaries are then stored in a new list called `adjusted_salaries`.</a:t>
              </a:r>
              <a:endParaRPr lang="en-US" sz="175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72375" y="4530090"/>
            <a:ext cx="6244590" cy="2757805"/>
            <a:chOff x="11968" y="5152"/>
            <a:chExt cx="9834" cy="4343"/>
          </a:xfrm>
        </p:grpSpPr>
        <p:sp>
          <p:nvSpPr>
            <p:cNvPr id="5" name="Text 3"/>
            <p:cNvSpPr/>
            <p:nvPr/>
          </p:nvSpPr>
          <p:spPr>
            <a:xfrm>
              <a:off x="11968" y="5152"/>
              <a:ext cx="5565" cy="558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DEDE8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Salary Adjustment Logic</a:t>
              </a:r>
              <a:endParaRPr lang="en-US" sz="22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11968" y="6067"/>
              <a:ext cx="9834" cy="3429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The details of the salary adjustment logic, including the specific formula used to calculate adjusted salaries, are not provided in the code snippet. This logic is likely handled by the `calculate_adjusted_salary()` method within the `Employee` class, potentially incorporating factors like performance, tenure, or company policy.</a:t>
              </a:r>
              <a:endParaRPr lang="en-US" sz="1750" dirty="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720090" y="2375535"/>
            <a:ext cx="6064250" cy="117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b="1">
                <a:solidFill>
                  <a:schemeClr val="bg2"/>
                </a:solidFill>
              </a:rPr>
              <a:t>adjusted_salaries </a:t>
            </a:r>
            <a:r>
              <a:rPr lang="en-GB" altLang="en-US" b="1">
                <a:solidFill>
                  <a:schemeClr val="accent2"/>
                </a:solidFill>
              </a:rPr>
              <a:t>= </a:t>
            </a:r>
            <a:r>
              <a:rPr lang="en-GB" altLang="en-US" b="1">
                <a:solidFill>
                  <a:schemeClr val="bg2"/>
                </a:solidFill>
              </a:rPr>
              <a:t>[]</a:t>
            </a:r>
            <a:endParaRPr lang="en-GB" altLang="en-US" b="1">
              <a:solidFill>
                <a:schemeClr val="bg2"/>
              </a:solidFill>
            </a:endParaRPr>
          </a:p>
          <a:p>
            <a:r>
              <a:rPr lang="en-GB" altLang="en-US" b="1">
                <a:solidFill>
                  <a:schemeClr val="accent2"/>
                </a:solidFill>
              </a:rPr>
              <a:t>for </a:t>
            </a:r>
            <a:r>
              <a:rPr lang="en-GB" altLang="en-US" b="1">
                <a:solidFill>
                  <a:schemeClr val="bg2"/>
                </a:solidFill>
              </a:rPr>
              <a:t>emp </a:t>
            </a:r>
            <a:r>
              <a:rPr lang="en-GB" altLang="en-US" b="1">
                <a:solidFill>
                  <a:schemeClr val="accent2"/>
                </a:solidFill>
              </a:rPr>
              <a:t>in </a:t>
            </a:r>
            <a:r>
              <a:rPr lang="en-GB" altLang="en-US" b="1">
                <a:solidFill>
                  <a:schemeClr val="bg2"/>
                </a:solidFill>
              </a:rPr>
              <a:t>employees:</a:t>
            </a:r>
            <a:endParaRPr lang="en-GB" altLang="en-US" b="1">
              <a:solidFill>
                <a:schemeClr val="bg2"/>
              </a:solidFill>
            </a:endParaRPr>
          </a:p>
          <a:p>
            <a:r>
              <a:rPr lang="en-GB" altLang="en-US" b="1">
                <a:solidFill>
                  <a:schemeClr val="bg2"/>
                </a:solidFill>
              </a:rPr>
              <a:t>    adjusted_salaries.</a:t>
            </a:r>
            <a:r>
              <a:rPr lang="en-GB" altLang="en-US" b="1">
                <a:solidFill>
                  <a:schemeClr val="accent4"/>
                </a:solidFill>
              </a:rPr>
              <a:t>append</a:t>
            </a:r>
            <a:r>
              <a:rPr lang="en-GB" altLang="en-US" b="1">
                <a:solidFill>
                  <a:schemeClr val="bg2"/>
                </a:solidFill>
              </a:rPr>
              <a:t>(emp.</a:t>
            </a:r>
            <a:r>
              <a:rPr lang="en-GB" altLang="en-US" b="1">
                <a:solidFill>
                  <a:schemeClr val="accent4"/>
                </a:solidFill>
              </a:rPr>
              <a:t>calculate_adjusted_salary</a:t>
            </a:r>
            <a:r>
              <a:rPr lang="en-GB" altLang="en-US" b="1">
                <a:solidFill>
                  <a:schemeClr val="bg2"/>
                </a:solidFill>
              </a:rPr>
              <a:t>())</a:t>
            </a:r>
            <a:endParaRPr lang="en-GB" alt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8325</Words>
  <Application>WPS Presentation</Application>
  <PresentationFormat>On-screen Show (16:9)</PresentationFormat>
  <Paragraphs>258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Tomorrow Semi Bold</vt:lpstr>
      <vt:lpstr>Tomorrow Semi Bold</vt:lpstr>
      <vt:lpstr>Tomorrow Semi Bold</vt:lpstr>
      <vt:lpstr>Tomorrow</vt:lpstr>
      <vt:lpstr>Segoe Print</vt:lpstr>
      <vt:lpstr>Tomorrow</vt:lpstr>
      <vt:lpstr>Tomorrow</vt:lpstr>
      <vt:lpstr>Tomorrow Bold</vt:lpstr>
      <vt:lpstr>Tomorrow Bold</vt:lpstr>
      <vt:lpstr>Tomorrow Bold</vt:lpstr>
      <vt:lpstr>Bahnschrift SemiBold Condensed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Abdelrahman bani issa</cp:lastModifiedBy>
  <cp:revision>5</cp:revision>
  <dcterms:created xsi:type="dcterms:W3CDTF">2024-12-29T15:38:00Z</dcterms:created>
  <dcterms:modified xsi:type="dcterms:W3CDTF">2025-01-01T21:18:25Z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DC7BD310E77A400FBEB0A965BB00AD36_13</vt:lpwstr>
  </property>
  <property fmtid="{D5CDD505-2E9C-101B-9397-08002B2CF9AE}" pid="3" name="KSOProductBuildVer">
    <vt:lpwstr>2057-12.2.0.18639</vt:lpwstr>
  </property>
</Properties>
</file>