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7" r:id="rId1"/>
  </p:sldMasterIdLst>
  <p:sldIdLst>
    <p:sldId id="256" r:id="rId2"/>
    <p:sldId id="257" r:id="rId3"/>
    <p:sldId id="272" r:id="rId4"/>
    <p:sldId id="273" r:id="rId5"/>
    <p:sldId id="274" r:id="rId6"/>
    <p:sldId id="275" r:id="rId7"/>
    <p:sldId id="276" r:id="rId8"/>
    <p:sldId id="277" r:id="rId9"/>
    <p:sldId id="278" r:id="rId10"/>
    <p:sldId id="279" r:id="rId11"/>
    <p:sldId id="280" r:id="rId12"/>
    <p:sldId id="281" r:id="rId13"/>
    <p:sldId id="283" r:id="rId14"/>
    <p:sldId id="284" r:id="rId15"/>
    <p:sldId id="285" r:id="rId16"/>
    <p:sldId id="286" r:id="rId17"/>
    <p:sldId id="287" r:id="rId18"/>
    <p:sldId id="288"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660"/>
  </p:normalViewPr>
  <p:slideViewPr>
    <p:cSldViewPr snapToGrid="0">
      <p:cViewPr varScale="1">
        <p:scale>
          <a:sx n="102" d="100"/>
          <a:sy n="102" d="100"/>
        </p:scale>
        <p:origin x="132"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DF19216-2811-489F-AE1A-7F1F6DA17238}" type="datetimeFigureOut">
              <a:rPr lang="en-US" smtClean="0"/>
              <a:t>3/30/2023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67F543-A0FE-4999-A521-0689AF1698AC}" type="slidenum">
              <a:rPr lang="en-US" smtClean="0"/>
              <a:t>‹#›</a:t>
            </a:fld>
            <a:endParaRPr lang="en-US"/>
          </a:p>
        </p:txBody>
      </p:sp>
    </p:spTree>
    <p:extLst>
      <p:ext uri="{BB962C8B-B14F-4D97-AF65-F5344CB8AC3E}">
        <p14:creationId xmlns:p14="http://schemas.microsoft.com/office/powerpoint/2010/main" val="16965570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DF19216-2811-489F-AE1A-7F1F6DA17238}" type="datetimeFigureOut">
              <a:rPr lang="en-US" smtClean="0"/>
              <a:t>3/30/2023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67F543-A0FE-4999-A521-0689AF1698AC}" type="slidenum">
              <a:rPr lang="en-US" smtClean="0"/>
              <a:t>‹#›</a:t>
            </a:fld>
            <a:endParaRPr lang="en-US"/>
          </a:p>
        </p:txBody>
      </p:sp>
    </p:spTree>
    <p:extLst>
      <p:ext uri="{BB962C8B-B14F-4D97-AF65-F5344CB8AC3E}">
        <p14:creationId xmlns:p14="http://schemas.microsoft.com/office/powerpoint/2010/main" val="26865692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DF19216-2811-489F-AE1A-7F1F6DA17238}" type="datetimeFigureOut">
              <a:rPr lang="en-US" smtClean="0"/>
              <a:t>3/30/2023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67F543-A0FE-4999-A521-0689AF1698AC}" type="slidenum">
              <a:rPr lang="en-US" smtClean="0"/>
              <a:t>‹#›</a:t>
            </a:fld>
            <a:endParaRPr lang="en-US"/>
          </a:p>
        </p:txBody>
      </p:sp>
    </p:spTree>
    <p:extLst>
      <p:ext uri="{BB962C8B-B14F-4D97-AF65-F5344CB8AC3E}">
        <p14:creationId xmlns:p14="http://schemas.microsoft.com/office/powerpoint/2010/main" val="23117932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DF19216-2811-489F-AE1A-7F1F6DA17238}" type="datetimeFigureOut">
              <a:rPr lang="en-US" smtClean="0"/>
              <a:t>3/30/2023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67F543-A0FE-4999-A521-0689AF1698AC}" type="slidenum">
              <a:rPr lang="en-US" smtClean="0"/>
              <a:t>‹#›</a:t>
            </a:fld>
            <a:endParaRPr lang="en-US"/>
          </a:p>
        </p:txBody>
      </p:sp>
    </p:spTree>
    <p:extLst>
      <p:ext uri="{BB962C8B-B14F-4D97-AF65-F5344CB8AC3E}">
        <p14:creationId xmlns:p14="http://schemas.microsoft.com/office/powerpoint/2010/main" val="463001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DF19216-2811-489F-AE1A-7F1F6DA17238}" type="datetimeFigureOut">
              <a:rPr lang="en-US" smtClean="0"/>
              <a:t>3/30/2023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67F543-A0FE-4999-A521-0689AF1698AC}" type="slidenum">
              <a:rPr lang="en-US" smtClean="0"/>
              <a:t>‹#›</a:t>
            </a:fld>
            <a:endParaRPr lang="en-US"/>
          </a:p>
        </p:txBody>
      </p:sp>
    </p:spTree>
    <p:extLst>
      <p:ext uri="{BB962C8B-B14F-4D97-AF65-F5344CB8AC3E}">
        <p14:creationId xmlns:p14="http://schemas.microsoft.com/office/powerpoint/2010/main" val="34474032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19216-2811-489F-AE1A-7F1F6DA17238}" type="datetimeFigureOut">
              <a:rPr lang="en-US" smtClean="0"/>
              <a:t>3/30/2023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67F543-A0FE-4999-A521-0689AF1698AC}" type="slidenum">
              <a:rPr lang="en-US" smtClean="0"/>
              <a:t>‹#›</a:t>
            </a:fld>
            <a:endParaRPr lang="en-US"/>
          </a:p>
        </p:txBody>
      </p:sp>
    </p:spTree>
    <p:extLst>
      <p:ext uri="{BB962C8B-B14F-4D97-AF65-F5344CB8AC3E}">
        <p14:creationId xmlns:p14="http://schemas.microsoft.com/office/powerpoint/2010/main" val="42230842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DF19216-2811-489F-AE1A-7F1F6DA17238}" type="datetimeFigureOut">
              <a:rPr lang="en-US" smtClean="0"/>
              <a:t>3/30/2023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067F543-A0FE-4999-A521-0689AF1698AC}" type="slidenum">
              <a:rPr lang="en-US" smtClean="0"/>
              <a:t>‹#›</a:t>
            </a:fld>
            <a:endParaRPr lang="en-US"/>
          </a:p>
        </p:txBody>
      </p:sp>
    </p:spTree>
    <p:extLst>
      <p:ext uri="{BB962C8B-B14F-4D97-AF65-F5344CB8AC3E}">
        <p14:creationId xmlns:p14="http://schemas.microsoft.com/office/powerpoint/2010/main" val="21292904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DF19216-2811-489F-AE1A-7F1F6DA17238}" type="datetimeFigureOut">
              <a:rPr lang="en-US" smtClean="0"/>
              <a:t>3/30/2023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067F543-A0FE-4999-A521-0689AF1698AC}" type="slidenum">
              <a:rPr lang="en-US" smtClean="0"/>
              <a:t>‹#›</a:t>
            </a:fld>
            <a:endParaRPr lang="en-US"/>
          </a:p>
        </p:txBody>
      </p:sp>
    </p:spTree>
    <p:extLst>
      <p:ext uri="{BB962C8B-B14F-4D97-AF65-F5344CB8AC3E}">
        <p14:creationId xmlns:p14="http://schemas.microsoft.com/office/powerpoint/2010/main" val="232677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DF19216-2811-489F-AE1A-7F1F6DA17238}" type="datetimeFigureOut">
              <a:rPr lang="en-US" smtClean="0"/>
              <a:t>3/30/2023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067F543-A0FE-4999-A521-0689AF1698AC}" type="slidenum">
              <a:rPr lang="en-US" smtClean="0"/>
              <a:t>‹#›</a:t>
            </a:fld>
            <a:endParaRPr lang="en-US"/>
          </a:p>
        </p:txBody>
      </p:sp>
    </p:spTree>
    <p:extLst>
      <p:ext uri="{BB962C8B-B14F-4D97-AF65-F5344CB8AC3E}">
        <p14:creationId xmlns:p14="http://schemas.microsoft.com/office/powerpoint/2010/main" val="5789497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DF19216-2811-489F-AE1A-7F1F6DA17238}" type="datetimeFigureOut">
              <a:rPr lang="en-US" smtClean="0"/>
              <a:t>3/30/2023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67F543-A0FE-4999-A521-0689AF1698AC}" type="slidenum">
              <a:rPr lang="en-US" smtClean="0"/>
              <a:t>‹#›</a:t>
            </a:fld>
            <a:endParaRPr lang="en-US"/>
          </a:p>
        </p:txBody>
      </p:sp>
    </p:spTree>
    <p:extLst>
      <p:ext uri="{BB962C8B-B14F-4D97-AF65-F5344CB8AC3E}">
        <p14:creationId xmlns:p14="http://schemas.microsoft.com/office/powerpoint/2010/main" val="4391850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DF19216-2811-489F-AE1A-7F1F6DA17238}" type="datetimeFigureOut">
              <a:rPr lang="en-US" smtClean="0"/>
              <a:t>3/30/2023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67F543-A0FE-4999-A521-0689AF1698AC}" type="slidenum">
              <a:rPr lang="en-US" smtClean="0"/>
              <a:t>‹#›</a:t>
            </a:fld>
            <a:endParaRPr lang="en-US"/>
          </a:p>
        </p:txBody>
      </p:sp>
    </p:spTree>
    <p:extLst>
      <p:ext uri="{BB962C8B-B14F-4D97-AF65-F5344CB8AC3E}">
        <p14:creationId xmlns:p14="http://schemas.microsoft.com/office/powerpoint/2010/main" val="35925892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DF19216-2811-489F-AE1A-7F1F6DA17238}" type="datetimeFigureOut">
              <a:rPr lang="en-US" smtClean="0"/>
              <a:t>3/30/2023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67F543-A0FE-4999-A521-0689AF1698AC}" type="slidenum">
              <a:rPr lang="en-US" smtClean="0"/>
              <a:t>‹#›</a:t>
            </a:fld>
            <a:endParaRPr lang="en-US"/>
          </a:p>
        </p:txBody>
      </p:sp>
    </p:spTree>
    <p:extLst>
      <p:ext uri="{BB962C8B-B14F-4D97-AF65-F5344CB8AC3E}">
        <p14:creationId xmlns:p14="http://schemas.microsoft.com/office/powerpoint/2010/main" val="3931258153"/>
      </p:ext>
    </p:extLst>
  </p:cSld>
  <p:clrMap bg1="lt1" tx1="dk1" bg2="lt2" tx2="dk2" accent1="accent1" accent2="accent2" accent3="accent3" accent4="accent4" accent5="accent5" accent6="accent6" hlink="hlink" folHlink="folHlink"/>
  <p:sldLayoutIdLst>
    <p:sldLayoutId id="2147483738" r:id="rId1"/>
    <p:sldLayoutId id="2147483739" r:id="rId2"/>
    <p:sldLayoutId id="2147483740" r:id="rId3"/>
    <p:sldLayoutId id="2147483741" r:id="rId4"/>
    <p:sldLayoutId id="2147483742" r:id="rId5"/>
    <p:sldLayoutId id="2147483743" r:id="rId6"/>
    <p:sldLayoutId id="2147483744" r:id="rId7"/>
    <p:sldLayoutId id="2147483745" r:id="rId8"/>
    <p:sldLayoutId id="2147483746" r:id="rId9"/>
    <p:sldLayoutId id="2147483747" r:id="rId10"/>
    <p:sldLayoutId id="214748374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06DA9DF9-31F7-4056-B42E-878CC92417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254EE14-ACE6-E281-13D2-560B656A77A6}"/>
              </a:ext>
            </a:extLst>
          </p:cNvPr>
          <p:cNvSpPr>
            <a:spLocks noGrp="1"/>
          </p:cNvSpPr>
          <p:nvPr>
            <p:ph type="ctrTitle"/>
          </p:nvPr>
        </p:nvSpPr>
        <p:spPr>
          <a:xfrm>
            <a:off x="643468" y="704850"/>
            <a:ext cx="5700182" cy="3848529"/>
          </a:xfrm>
        </p:spPr>
        <p:txBody>
          <a:bodyPr>
            <a:normAutofit/>
          </a:bodyPr>
          <a:lstStyle/>
          <a:p>
            <a:pPr algn="l"/>
            <a:r>
              <a:rPr lang="en-US" sz="4800" b="1" dirty="0">
                <a:effectLst/>
                <a:latin typeface="Poppins" panose="00000500000000000000" pitchFamily="50" charset="0"/>
                <a:ea typeface="Arial" panose="020B0604020202020204" pitchFamily="34" charset="0"/>
                <a:cs typeface="Poppins" panose="00000500000000000000" pitchFamily="50" charset="0"/>
              </a:rPr>
              <a:t>GROUP CHROMOSOMES </a:t>
            </a:r>
            <a:br>
              <a:rPr lang="en-US" sz="4800" b="1" dirty="0">
                <a:effectLst/>
                <a:latin typeface="Poppins" panose="00000500000000000000" pitchFamily="50" charset="0"/>
                <a:ea typeface="Times New Roman" panose="02020603050405020304" pitchFamily="18" charset="0"/>
                <a:cs typeface="Poppins" panose="00000500000000000000" pitchFamily="50" charset="0"/>
              </a:rPr>
            </a:br>
            <a:endParaRPr lang="en-US" sz="4800" b="1" dirty="0">
              <a:latin typeface="Poppins" panose="00000500000000000000" pitchFamily="50" charset="0"/>
              <a:cs typeface="Poppins" panose="00000500000000000000" pitchFamily="50" charset="0"/>
            </a:endParaRPr>
          </a:p>
        </p:txBody>
      </p:sp>
      <p:sp>
        <p:nvSpPr>
          <p:cNvPr id="3" name="Subtitle 2">
            <a:extLst>
              <a:ext uri="{FF2B5EF4-FFF2-40B4-BE49-F238E27FC236}">
                <a16:creationId xmlns:a16="http://schemas.microsoft.com/office/drawing/2014/main" id="{519E733C-3362-665E-258C-DCD18145F53E}"/>
              </a:ext>
            </a:extLst>
          </p:cNvPr>
          <p:cNvSpPr>
            <a:spLocks noGrp="1"/>
          </p:cNvSpPr>
          <p:nvPr>
            <p:ph type="subTitle" idx="1"/>
          </p:nvPr>
        </p:nvSpPr>
        <p:spPr>
          <a:xfrm>
            <a:off x="643467" y="4553378"/>
            <a:ext cx="5582700" cy="1240931"/>
          </a:xfrm>
        </p:spPr>
        <p:txBody>
          <a:bodyPr>
            <a:normAutofit/>
          </a:bodyPr>
          <a:lstStyle/>
          <a:p>
            <a:pPr algn="l"/>
            <a:r>
              <a:rPr lang="en-US" sz="3200" b="1" dirty="0">
                <a:solidFill>
                  <a:schemeClr val="accent1">
                    <a:lumMod val="50000"/>
                  </a:schemeClr>
                </a:solidFill>
                <a:latin typeface="Poppins" panose="00000500000000000000" pitchFamily="50" charset="0"/>
                <a:cs typeface="Poppins" panose="00000500000000000000" pitchFamily="50" charset="0"/>
              </a:rPr>
              <a:t>A PRESENTATION ON THE FASTA ALGORITHM</a:t>
            </a:r>
          </a:p>
        </p:txBody>
      </p:sp>
      <p:pic>
        <p:nvPicPr>
          <p:cNvPr id="5" name="Picture 4" descr="Microscopic view of a suspended bubble-like material with water in it">
            <a:extLst>
              <a:ext uri="{FF2B5EF4-FFF2-40B4-BE49-F238E27FC236}">
                <a16:creationId xmlns:a16="http://schemas.microsoft.com/office/drawing/2014/main" id="{0D86B3CB-5880-4356-B720-72855BAE008A}"/>
              </a:ext>
            </a:extLst>
          </p:cNvPr>
          <p:cNvPicPr>
            <a:picLocks noChangeAspect="1"/>
          </p:cNvPicPr>
          <p:nvPr/>
        </p:nvPicPr>
        <p:blipFill rotWithShape="1">
          <a:blip r:embed="rId2"/>
          <a:srcRect l="9520" r="32443" b="-1"/>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33628339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8D1AA55E-40D5-461B-A5A8-4AE8AAB71B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9B34F68-3F06-8BA5-872D-0769A8C18B83}"/>
              </a:ext>
            </a:extLst>
          </p:cNvPr>
          <p:cNvSpPr>
            <a:spLocks noGrp="1"/>
          </p:cNvSpPr>
          <p:nvPr>
            <p:ph type="title"/>
          </p:nvPr>
        </p:nvSpPr>
        <p:spPr>
          <a:xfrm>
            <a:off x="879352" y="1263753"/>
            <a:ext cx="9727469" cy="636093"/>
          </a:xfrm>
        </p:spPr>
        <p:txBody>
          <a:bodyPr anchor="b">
            <a:normAutofit/>
          </a:bodyPr>
          <a:lstStyle/>
          <a:p>
            <a:r>
              <a:rPr lang="en-US" sz="3600" b="1" dirty="0">
                <a:latin typeface="Poppins" panose="00000500000000000000" pitchFamily="50" charset="0"/>
                <a:cs typeface="Poppins" panose="00000500000000000000" pitchFamily="50" charset="0"/>
              </a:rPr>
              <a:t>HOW THE FASTA ALGORITHM WORKS</a:t>
            </a:r>
          </a:p>
        </p:txBody>
      </p:sp>
      <p:cxnSp>
        <p:nvCxnSpPr>
          <p:cNvPr id="31" name="Straight Connector 30">
            <a:extLst>
              <a:ext uri="{FF2B5EF4-FFF2-40B4-BE49-F238E27FC236}">
                <a16:creationId xmlns:a16="http://schemas.microsoft.com/office/drawing/2014/main" id="{7EB498BD-8089-4626-91EA-4978EBEF53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806470"/>
            <a:ext cx="7903723" cy="0"/>
          </a:xfrm>
          <a:prstGeom prst="line">
            <a:avLst/>
          </a:prstGeom>
          <a:ln w="25400" cap="sq">
            <a:gradFill flip="none" rotWithShape="1">
              <a:gsLst>
                <a:gs pos="0">
                  <a:schemeClr val="accent1"/>
                </a:gs>
                <a:gs pos="100000">
                  <a:schemeClr val="accent2"/>
                </a:gs>
              </a:gsLst>
              <a:lin ang="10800000" scaled="0"/>
              <a:tileRect/>
            </a:gradFill>
            <a:beve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2A68321F-C8D1-4B2E-C91B-02A6A80727C2}"/>
              </a:ext>
            </a:extLst>
          </p:cNvPr>
          <p:cNvSpPr>
            <a:spLocks noGrp="1"/>
          </p:cNvSpPr>
          <p:nvPr>
            <p:ph idx="1"/>
          </p:nvPr>
        </p:nvSpPr>
        <p:spPr>
          <a:xfrm>
            <a:off x="879352" y="2318264"/>
            <a:ext cx="10045200" cy="4539736"/>
          </a:xfrm>
        </p:spPr>
        <p:txBody>
          <a:bodyPr anchor="t">
            <a:normAutofit/>
          </a:bodyPr>
          <a:lstStyle/>
          <a:p>
            <a:pPr marL="0" indent="0">
              <a:buNone/>
            </a:pPr>
            <a:r>
              <a:rPr lang="en-US" dirty="0">
                <a:solidFill>
                  <a:schemeClr val="tx1">
                    <a:alpha val="80000"/>
                  </a:schemeClr>
                </a:solidFill>
              </a:rPr>
              <a:t>An alternative local alignment score, opt, is computed by assuming the best alignment path lies within a narrow diagonal band in the matrix centered along the init1 segment.</a:t>
            </a:r>
          </a:p>
          <a:p>
            <a:pPr marL="0" indent="0">
              <a:buNone/>
            </a:pPr>
            <a:r>
              <a:rPr lang="en-US" dirty="0">
                <a:solidFill>
                  <a:schemeClr val="tx1">
                    <a:alpha val="80000"/>
                  </a:schemeClr>
                </a:solidFill>
              </a:rPr>
              <a:t>The database sequences are ranked according to </a:t>
            </a:r>
            <a:r>
              <a:rPr lang="en-US" dirty="0" err="1">
                <a:solidFill>
                  <a:schemeClr val="tx1">
                    <a:alpha val="80000"/>
                  </a:schemeClr>
                </a:solidFill>
              </a:rPr>
              <a:t>initn</a:t>
            </a:r>
            <a:r>
              <a:rPr lang="en-US" dirty="0">
                <a:solidFill>
                  <a:schemeClr val="tx1">
                    <a:alpha val="80000"/>
                  </a:schemeClr>
                </a:solidFill>
              </a:rPr>
              <a:t> or opt scores, and the full dynamic programming algorithm is used to align the query sequence against each of the highest-ranking result sequences. The resulting alignment scores are comparable to the optimal alignment, while the FASTA algorithm is faster.</a:t>
            </a:r>
          </a:p>
          <a:p>
            <a:pPr marL="0" indent="0">
              <a:buNone/>
            </a:pPr>
            <a:endParaRPr lang="en-US" dirty="0">
              <a:solidFill>
                <a:schemeClr val="tx1">
                  <a:alpha val="80000"/>
                </a:schemeClr>
              </a:solidFill>
            </a:endParaRPr>
          </a:p>
          <a:p>
            <a:pPr marL="0" indent="0">
              <a:buNone/>
            </a:pPr>
            <a:endParaRPr lang="en-US" dirty="0">
              <a:solidFill>
                <a:schemeClr val="tx1">
                  <a:alpha val="80000"/>
                </a:schemeClr>
              </a:solidFill>
            </a:endParaRPr>
          </a:p>
          <a:p>
            <a:pPr marL="0" indent="0">
              <a:buNone/>
            </a:pPr>
            <a:endParaRPr lang="en-US" dirty="0">
              <a:solidFill>
                <a:schemeClr val="tx1">
                  <a:alpha val="80000"/>
                </a:schemeClr>
              </a:solidFill>
            </a:endParaRPr>
          </a:p>
        </p:txBody>
      </p:sp>
      <p:pic>
        <p:nvPicPr>
          <p:cNvPr id="5" name="Graphic 4" descr="DNA">
            <a:extLst>
              <a:ext uri="{FF2B5EF4-FFF2-40B4-BE49-F238E27FC236}">
                <a16:creationId xmlns:a16="http://schemas.microsoft.com/office/drawing/2014/main" id="{0220C078-22D8-851C-2967-D4C676C7376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565668" y="4897700"/>
            <a:ext cx="1822213" cy="1822213"/>
          </a:xfrm>
          <a:prstGeom prst="rect">
            <a:avLst/>
          </a:prstGeom>
        </p:spPr>
      </p:pic>
      <p:sp>
        <p:nvSpPr>
          <p:cNvPr id="33"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24552" y="1899284"/>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1"/>
          </a:solidFill>
          <a:ln w="603" cap="flat">
            <a:noFill/>
            <a:prstDash val="solid"/>
            <a:miter/>
          </a:ln>
        </p:spPr>
        <p:txBody>
          <a:bodyPr rtlCol="0" anchor="ctr"/>
          <a:lstStyle/>
          <a:p>
            <a:endParaRPr lang="en-US"/>
          </a:p>
        </p:txBody>
      </p:sp>
      <p:sp>
        <p:nvSpPr>
          <p:cNvPr id="35"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36862" y="2189928"/>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1"/>
          </a:solidFill>
          <a:ln w="422" cap="flat">
            <a:noFill/>
            <a:prstDash val="solid"/>
            <a:miter/>
          </a:ln>
        </p:spPr>
        <p:txBody>
          <a:bodyPr rtlCol="0" anchor="ctr"/>
          <a:lstStyle/>
          <a:p>
            <a:endParaRPr lang="en-US"/>
          </a:p>
        </p:txBody>
      </p:sp>
    </p:spTree>
    <p:extLst>
      <p:ext uri="{BB962C8B-B14F-4D97-AF65-F5344CB8AC3E}">
        <p14:creationId xmlns:p14="http://schemas.microsoft.com/office/powerpoint/2010/main" val="27108568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8D1AA55E-40D5-461B-A5A8-4AE8AAB71B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9B34F68-3F06-8BA5-872D-0769A8C18B83}"/>
              </a:ext>
            </a:extLst>
          </p:cNvPr>
          <p:cNvSpPr>
            <a:spLocks noGrp="1"/>
          </p:cNvSpPr>
          <p:nvPr>
            <p:ph type="title"/>
          </p:nvPr>
        </p:nvSpPr>
        <p:spPr>
          <a:xfrm>
            <a:off x="838200" y="1336390"/>
            <a:ext cx="6155988" cy="1182927"/>
          </a:xfrm>
        </p:spPr>
        <p:txBody>
          <a:bodyPr anchor="b">
            <a:normAutofit/>
          </a:bodyPr>
          <a:lstStyle/>
          <a:p>
            <a:r>
              <a:rPr lang="en-US" sz="3900" b="1" dirty="0">
                <a:latin typeface="Poppins" panose="00000500000000000000" pitchFamily="50" charset="0"/>
                <a:cs typeface="Poppins" panose="00000500000000000000" pitchFamily="50" charset="0"/>
              </a:rPr>
              <a:t>KEY STEPS OF HASHING</a:t>
            </a:r>
            <a:br>
              <a:rPr lang="en-US" sz="3900" b="1" dirty="0">
                <a:latin typeface="Poppins" panose="00000500000000000000" pitchFamily="50" charset="0"/>
                <a:cs typeface="Poppins" panose="00000500000000000000" pitchFamily="50" charset="0"/>
              </a:rPr>
            </a:br>
            <a:endParaRPr lang="en-US" sz="3900" b="1" dirty="0">
              <a:latin typeface="Poppins" panose="00000500000000000000" pitchFamily="50" charset="0"/>
              <a:cs typeface="Poppins" panose="00000500000000000000" pitchFamily="50" charset="0"/>
            </a:endParaRPr>
          </a:p>
        </p:txBody>
      </p:sp>
      <p:cxnSp>
        <p:nvCxnSpPr>
          <p:cNvPr id="31" name="Straight Connector 30">
            <a:extLst>
              <a:ext uri="{FF2B5EF4-FFF2-40B4-BE49-F238E27FC236}">
                <a16:creationId xmlns:a16="http://schemas.microsoft.com/office/drawing/2014/main" id="{7EB498BD-8089-4626-91EA-4978EBEF53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806470"/>
            <a:ext cx="7903723" cy="0"/>
          </a:xfrm>
          <a:prstGeom prst="line">
            <a:avLst/>
          </a:prstGeom>
          <a:ln w="25400" cap="sq">
            <a:gradFill flip="none" rotWithShape="1">
              <a:gsLst>
                <a:gs pos="0">
                  <a:schemeClr val="accent1"/>
                </a:gs>
                <a:gs pos="100000">
                  <a:schemeClr val="accent2"/>
                </a:gs>
              </a:gsLst>
              <a:lin ang="10800000" scaled="0"/>
              <a:tileRect/>
            </a:gradFill>
            <a:beve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2A68321F-C8D1-4B2E-C91B-02A6A80727C2}"/>
              </a:ext>
            </a:extLst>
          </p:cNvPr>
          <p:cNvSpPr>
            <a:spLocks noGrp="1"/>
          </p:cNvSpPr>
          <p:nvPr>
            <p:ph idx="1"/>
          </p:nvPr>
        </p:nvSpPr>
        <p:spPr>
          <a:xfrm>
            <a:off x="803776" y="2189928"/>
            <a:ext cx="9692774" cy="3983861"/>
          </a:xfrm>
        </p:spPr>
        <p:txBody>
          <a:bodyPr anchor="t">
            <a:normAutofit/>
          </a:bodyPr>
          <a:lstStyle/>
          <a:p>
            <a:pPr marL="0" indent="0">
              <a:buNone/>
            </a:pPr>
            <a:r>
              <a:rPr lang="en-US" sz="2000" dirty="0">
                <a:solidFill>
                  <a:schemeClr val="tx1">
                    <a:alpha val="80000"/>
                  </a:schemeClr>
                </a:solidFill>
              </a:rPr>
              <a:t>1. Find </a:t>
            </a:r>
            <a:r>
              <a:rPr lang="en-US" sz="2000" dirty="0" err="1">
                <a:solidFill>
                  <a:schemeClr val="tx1">
                    <a:alpha val="80000"/>
                  </a:schemeClr>
                </a:solidFill>
              </a:rPr>
              <a:t>ktups</a:t>
            </a:r>
            <a:r>
              <a:rPr lang="en-US" sz="2000" dirty="0">
                <a:solidFill>
                  <a:schemeClr val="tx1">
                    <a:alpha val="80000"/>
                  </a:schemeClr>
                </a:solidFill>
              </a:rPr>
              <a:t> in both sequences using hashing</a:t>
            </a:r>
          </a:p>
          <a:p>
            <a:pPr marL="0" indent="0">
              <a:buNone/>
            </a:pPr>
            <a:r>
              <a:rPr lang="en-US" sz="2000" dirty="0">
                <a:solidFill>
                  <a:schemeClr val="tx1">
                    <a:alpha val="80000"/>
                  </a:schemeClr>
                </a:solidFill>
              </a:rPr>
              <a:t>Match sequences in a lookup table in ascending order</a:t>
            </a:r>
          </a:p>
          <a:p>
            <a:pPr marL="0" indent="0">
              <a:buNone/>
            </a:pPr>
            <a:r>
              <a:rPr lang="en-US" sz="2000" dirty="0">
                <a:solidFill>
                  <a:schemeClr val="tx1">
                    <a:alpha val="80000"/>
                  </a:schemeClr>
                </a:solidFill>
              </a:rPr>
              <a:t>Calculate the positional value of each </a:t>
            </a:r>
            <a:r>
              <a:rPr lang="en-US" sz="2000" dirty="0" err="1">
                <a:solidFill>
                  <a:schemeClr val="tx1">
                    <a:alpha val="80000"/>
                  </a:schemeClr>
                </a:solidFill>
              </a:rPr>
              <a:t>ktuple</a:t>
            </a:r>
            <a:endParaRPr lang="en-US" sz="2000" dirty="0">
              <a:solidFill>
                <a:schemeClr val="tx1">
                  <a:alpha val="80000"/>
                </a:schemeClr>
              </a:solidFill>
            </a:endParaRPr>
          </a:p>
          <a:p>
            <a:pPr marL="0" indent="0">
              <a:buNone/>
            </a:pPr>
            <a:r>
              <a:rPr lang="en-US" sz="2000" dirty="0">
                <a:solidFill>
                  <a:schemeClr val="tx1">
                    <a:alpha val="80000"/>
                  </a:schemeClr>
                </a:solidFill>
              </a:rPr>
              <a:t>Calculate the difference between </a:t>
            </a:r>
            <a:r>
              <a:rPr lang="en-US" sz="2000" dirty="0" err="1">
                <a:solidFill>
                  <a:schemeClr val="tx1">
                    <a:alpha val="80000"/>
                  </a:schemeClr>
                </a:solidFill>
              </a:rPr>
              <a:t>ktuples</a:t>
            </a:r>
            <a:r>
              <a:rPr lang="en-US" sz="2000" dirty="0">
                <a:solidFill>
                  <a:schemeClr val="tx1">
                    <a:alpha val="80000"/>
                  </a:schemeClr>
                </a:solidFill>
              </a:rPr>
              <a:t> in both sequences as an offset value</a:t>
            </a:r>
          </a:p>
          <a:p>
            <a:pPr marL="0" indent="0">
              <a:buNone/>
            </a:pPr>
            <a:r>
              <a:rPr lang="en-US" sz="2000" dirty="0">
                <a:solidFill>
                  <a:schemeClr val="tx1">
                    <a:alpha val="80000"/>
                  </a:schemeClr>
                </a:solidFill>
              </a:rPr>
              <a:t>Sequences with equal offset value show identity as diagonal lines in a substitution matrix</a:t>
            </a:r>
          </a:p>
          <a:p>
            <a:pPr marL="0" indent="0">
              <a:buNone/>
            </a:pPr>
            <a:endParaRPr lang="en-US" sz="2000" dirty="0">
              <a:solidFill>
                <a:schemeClr val="tx1">
                  <a:alpha val="80000"/>
                </a:schemeClr>
              </a:solidFill>
            </a:endParaRPr>
          </a:p>
          <a:p>
            <a:pPr marL="0" indent="0">
              <a:buNone/>
            </a:pPr>
            <a:r>
              <a:rPr lang="en-US" sz="2000" dirty="0">
                <a:solidFill>
                  <a:schemeClr val="tx1">
                    <a:alpha val="80000"/>
                  </a:schemeClr>
                </a:solidFill>
              </a:rPr>
              <a:t>2. Narrow down regions of high similarity</a:t>
            </a:r>
          </a:p>
          <a:p>
            <a:pPr marL="0" indent="0">
              <a:buNone/>
            </a:pPr>
            <a:r>
              <a:rPr lang="en-US" sz="2000" dirty="0">
                <a:solidFill>
                  <a:schemeClr val="tx1">
                    <a:alpha val="80000"/>
                  </a:schemeClr>
                </a:solidFill>
              </a:rPr>
              <a:t>Select top 10 regions with dense diagonals or equal offset values</a:t>
            </a:r>
          </a:p>
          <a:p>
            <a:pPr marL="0" indent="0">
              <a:buNone/>
            </a:pPr>
            <a:r>
              <a:rPr lang="en-US" sz="2000" dirty="0">
                <a:solidFill>
                  <a:schemeClr val="tx1">
                    <a:alpha val="80000"/>
                  </a:schemeClr>
                </a:solidFill>
              </a:rPr>
              <a:t>For substitution matrix, score diagonals and join high-scoring segments together after gap penalties</a:t>
            </a:r>
          </a:p>
          <a:p>
            <a:pPr marL="0" indent="0">
              <a:buNone/>
            </a:pPr>
            <a:endParaRPr lang="en-US" sz="2000" dirty="0">
              <a:solidFill>
                <a:schemeClr val="tx1">
                  <a:alpha val="80000"/>
                </a:schemeClr>
              </a:solidFill>
            </a:endParaRPr>
          </a:p>
          <a:p>
            <a:pPr marL="0" indent="0">
              <a:buNone/>
            </a:pPr>
            <a:endParaRPr lang="en-US" sz="2000" dirty="0">
              <a:solidFill>
                <a:schemeClr val="tx1">
                  <a:alpha val="80000"/>
                </a:schemeClr>
              </a:solidFill>
            </a:endParaRPr>
          </a:p>
          <a:p>
            <a:pPr marL="0" indent="0">
              <a:buNone/>
            </a:pPr>
            <a:endParaRPr lang="en-US" sz="2000" dirty="0">
              <a:solidFill>
                <a:schemeClr val="tx1">
                  <a:alpha val="80000"/>
                </a:schemeClr>
              </a:solidFill>
            </a:endParaRPr>
          </a:p>
          <a:p>
            <a:pPr marL="0" indent="0">
              <a:buNone/>
            </a:pPr>
            <a:endParaRPr lang="en-US" sz="2000" dirty="0">
              <a:solidFill>
                <a:schemeClr val="tx1">
                  <a:alpha val="80000"/>
                </a:schemeClr>
              </a:solidFill>
            </a:endParaRPr>
          </a:p>
          <a:p>
            <a:pPr marL="0" indent="0">
              <a:buNone/>
            </a:pPr>
            <a:endParaRPr lang="en-US" sz="2000" dirty="0">
              <a:solidFill>
                <a:schemeClr val="tx1">
                  <a:alpha val="80000"/>
                </a:schemeClr>
              </a:solidFill>
            </a:endParaRPr>
          </a:p>
        </p:txBody>
      </p:sp>
      <p:pic>
        <p:nvPicPr>
          <p:cNvPr id="5" name="Graphic 4" descr="DNA">
            <a:extLst>
              <a:ext uri="{FF2B5EF4-FFF2-40B4-BE49-F238E27FC236}">
                <a16:creationId xmlns:a16="http://schemas.microsoft.com/office/drawing/2014/main" id="{0EA17A0E-0746-DB0F-1CFE-43C32C6B7E8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277855" y="4576935"/>
            <a:ext cx="2100289" cy="2100289"/>
          </a:xfrm>
          <a:prstGeom prst="rect">
            <a:avLst/>
          </a:prstGeom>
        </p:spPr>
      </p:pic>
      <p:sp>
        <p:nvSpPr>
          <p:cNvPr id="33"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24552" y="1899284"/>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1"/>
          </a:solidFill>
          <a:ln w="603" cap="flat">
            <a:noFill/>
            <a:prstDash val="solid"/>
            <a:miter/>
          </a:ln>
        </p:spPr>
        <p:txBody>
          <a:bodyPr rtlCol="0" anchor="ctr"/>
          <a:lstStyle/>
          <a:p>
            <a:endParaRPr lang="en-US"/>
          </a:p>
        </p:txBody>
      </p:sp>
      <p:sp>
        <p:nvSpPr>
          <p:cNvPr id="35"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36862" y="2189928"/>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1"/>
          </a:solidFill>
          <a:ln w="422" cap="flat">
            <a:noFill/>
            <a:prstDash val="solid"/>
            <a:miter/>
          </a:ln>
        </p:spPr>
        <p:txBody>
          <a:bodyPr rtlCol="0" anchor="ctr"/>
          <a:lstStyle/>
          <a:p>
            <a:endParaRPr lang="en-US"/>
          </a:p>
        </p:txBody>
      </p:sp>
    </p:spTree>
    <p:extLst>
      <p:ext uri="{BB962C8B-B14F-4D97-AF65-F5344CB8AC3E}">
        <p14:creationId xmlns:p14="http://schemas.microsoft.com/office/powerpoint/2010/main" val="9800751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8D1AA55E-40D5-461B-A5A8-4AE8AAB71B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9B34F68-3F06-8BA5-872D-0769A8C18B83}"/>
              </a:ext>
            </a:extLst>
          </p:cNvPr>
          <p:cNvSpPr>
            <a:spLocks noGrp="1"/>
          </p:cNvSpPr>
          <p:nvPr>
            <p:ph type="title"/>
          </p:nvPr>
        </p:nvSpPr>
        <p:spPr>
          <a:xfrm>
            <a:off x="838199" y="1336390"/>
            <a:ext cx="8524875" cy="1182927"/>
          </a:xfrm>
        </p:spPr>
        <p:txBody>
          <a:bodyPr anchor="b">
            <a:normAutofit/>
          </a:bodyPr>
          <a:lstStyle/>
          <a:p>
            <a:r>
              <a:rPr lang="en-US" sz="3900" b="1" dirty="0">
                <a:latin typeface="Poppins" panose="00000500000000000000" pitchFamily="50" charset="0"/>
                <a:cs typeface="Poppins" panose="00000500000000000000" pitchFamily="50" charset="0"/>
              </a:rPr>
              <a:t>KEY STEPS OF HASHING</a:t>
            </a:r>
            <a:br>
              <a:rPr lang="en-US" sz="3900" b="1" dirty="0">
                <a:latin typeface="Poppins" panose="00000500000000000000" pitchFamily="50" charset="0"/>
                <a:cs typeface="Poppins" panose="00000500000000000000" pitchFamily="50" charset="0"/>
              </a:rPr>
            </a:br>
            <a:endParaRPr lang="en-US" sz="3900" b="1" dirty="0">
              <a:latin typeface="Poppins" panose="00000500000000000000" pitchFamily="50" charset="0"/>
              <a:cs typeface="Poppins" panose="00000500000000000000" pitchFamily="50" charset="0"/>
            </a:endParaRPr>
          </a:p>
        </p:txBody>
      </p:sp>
      <p:cxnSp>
        <p:nvCxnSpPr>
          <p:cNvPr id="31" name="Straight Connector 30">
            <a:extLst>
              <a:ext uri="{FF2B5EF4-FFF2-40B4-BE49-F238E27FC236}">
                <a16:creationId xmlns:a16="http://schemas.microsoft.com/office/drawing/2014/main" id="{7EB498BD-8089-4626-91EA-4978EBEF53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806470"/>
            <a:ext cx="7903723" cy="0"/>
          </a:xfrm>
          <a:prstGeom prst="line">
            <a:avLst/>
          </a:prstGeom>
          <a:ln w="25400" cap="sq">
            <a:gradFill flip="none" rotWithShape="1">
              <a:gsLst>
                <a:gs pos="0">
                  <a:schemeClr val="accent1"/>
                </a:gs>
                <a:gs pos="100000">
                  <a:schemeClr val="accent2"/>
                </a:gs>
              </a:gsLst>
              <a:lin ang="10800000" scaled="0"/>
              <a:tileRect/>
            </a:gradFill>
            <a:beve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2A68321F-C8D1-4B2E-C91B-02A6A80727C2}"/>
              </a:ext>
            </a:extLst>
          </p:cNvPr>
          <p:cNvSpPr>
            <a:spLocks noGrp="1"/>
          </p:cNvSpPr>
          <p:nvPr>
            <p:ph idx="1"/>
          </p:nvPr>
        </p:nvSpPr>
        <p:spPr>
          <a:xfrm>
            <a:off x="803776" y="2189928"/>
            <a:ext cx="9902324" cy="4258497"/>
          </a:xfrm>
        </p:spPr>
        <p:txBody>
          <a:bodyPr anchor="t">
            <a:normAutofit/>
          </a:bodyPr>
          <a:lstStyle/>
          <a:p>
            <a:pPr marL="0" indent="0">
              <a:buNone/>
            </a:pPr>
            <a:endParaRPr lang="en-US" sz="2400" dirty="0">
              <a:solidFill>
                <a:schemeClr val="tx1">
                  <a:alpha val="80000"/>
                </a:schemeClr>
              </a:solidFill>
            </a:endParaRPr>
          </a:p>
          <a:p>
            <a:pPr marL="0" indent="0">
              <a:buNone/>
            </a:pPr>
            <a:r>
              <a:rPr lang="en-US" sz="2400" dirty="0">
                <a:solidFill>
                  <a:schemeClr val="tx1">
                    <a:alpha val="80000"/>
                  </a:schemeClr>
                </a:solidFill>
              </a:rPr>
              <a:t>3. Refine gap alignment with dynamic programming algorithm, Smith-    </a:t>
            </a:r>
          </a:p>
          <a:p>
            <a:pPr marL="0" indent="0">
              <a:buNone/>
            </a:pPr>
            <a:r>
              <a:rPr lang="en-US" sz="2400" dirty="0">
                <a:solidFill>
                  <a:schemeClr val="tx1">
                    <a:alpha val="80000"/>
                  </a:schemeClr>
                </a:solidFill>
              </a:rPr>
              <a:t>     Waterman algorithm</a:t>
            </a:r>
          </a:p>
          <a:p>
            <a:pPr marL="0" indent="0">
              <a:buNone/>
            </a:pPr>
            <a:r>
              <a:rPr lang="en-US" sz="2400" dirty="0">
                <a:solidFill>
                  <a:schemeClr val="tx1">
                    <a:alpha val="80000"/>
                  </a:schemeClr>
                </a:solidFill>
              </a:rPr>
              <a:t>4. Refine final alignment using statistical evaluation</a:t>
            </a:r>
          </a:p>
          <a:p>
            <a:pPr marL="0" indent="0">
              <a:buNone/>
            </a:pPr>
            <a:r>
              <a:rPr lang="en-US" sz="2400" dirty="0">
                <a:solidFill>
                  <a:schemeClr val="tx1">
                    <a:alpha val="80000"/>
                  </a:schemeClr>
                </a:solidFill>
              </a:rPr>
              <a:t>5. Evaluate expectation value to distinguish actual evolutionary links from chance/randomness</a:t>
            </a:r>
          </a:p>
          <a:p>
            <a:pPr marL="0" indent="0">
              <a:buNone/>
            </a:pPr>
            <a:r>
              <a:rPr lang="en-US" sz="2400" dirty="0">
                <a:solidFill>
                  <a:schemeClr val="tx1">
                    <a:alpha val="80000"/>
                  </a:schemeClr>
                </a:solidFill>
              </a:rPr>
              <a:t>Normalize sequence similarity with bit score independent of query and database size</a:t>
            </a:r>
          </a:p>
          <a:p>
            <a:pPr marL="0" indent="0">
              <a:buNone/>
            </a:pPr>
            <a:r>
              <a:rPr lang="en-US" sz="2400" dirty="0">
                <a:solidFill>
                  <a:schemeClr val="tx1">
                    <a:alpha val="80000"/>
                  </a:schemeClr>
                </a:solidFill>
              </a:rPr>
              <a:t>Calculate Z-score to determine number of standard deviations from mean score for any database search done with FASTA.</a:t>
            </a:r>
          </a:p>
          <a:p>
            <a:pPr marL="0" indent="0">
              <a:buNone/>
            </a:pPr>
            <a:endParaRPr lang="en-US" sz="2400" dirty="0">
              <a:solidFill>
                <a:schemeClr val="tx1">
                  <a:alpha val="80000"/>
                </a:schemeClr>
              </a:solidFill>
            </a:endParaRPr>
          </a:p>
        </p:txBody>
      </p:sp>
      <p:pic>
        <p:nvPicPr>
          <p:cNvPr id="5" name="Graphic 4" descr="DNA">
            <a:extLst>
              <a:ext uri="{FF2B5EF4-FFF2-40B4-BE49-F238E27FC236}">
                <a16:creationId xmlns:a16="http://schemas.microsoft.com/office/drawing/2014/main" id="{2D982E13-1BC1-50A9-2422-BE86F2C70D3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354055" y="4819678"/>
            <a:ext cx="1947889" cy="1947889"/>
          </a:xfrm>
          <a:prstGeom prst="rect">
            <a:avLst/>
          </a:prstGeom>
        </p:spPr>
      </p:pic>
      <p:sp>
        <p:nvSpPr>
          <p:cNvPr id="33"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24552" y="1899284"/>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1"/>
          </a:solidFill>
          <a:ln w="603" cap="flat">
            <a:noFill/>
            <a:prstDash val="solid"/>
            <a:miter/>
          </a:ln>
        </p:spPr>
        <p:txBody>
          <a:bodyPr rtlCol="0" anchor="ctr"/>
          <a:lstStyle/>
          <a:p>
            <a:endParaRPr lang="en-US"/>
          </a:p>
        </p:txBody>
      </p:sp>
      <p:sp>
        <p:nvSpPr>
          <p:cNvPr id="35"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36862" y="2189928"/>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1"/>
          </a:solidFill>
          <a:ln w="422" cap="flat">
            <a:noFill/>
            <a:prstDash val="solid"/>
            <a:miter/>
          </a:ln>
        </p:spPr>
        <p:txBody>
          <a:bodyPr rtlCol="0" anchor="ctr"/>
          <a:lstStyle/>
          <a:p>
            <a:endParaRPr lang="en-US"/>
          </a:p>
        </p:txBody>
      </p:sp>
    </p:spTree>
    <p:extLst>
      <p:ext uri="{BB962C8B-B14F-4D97-AF65-F5344CB8AC3E}">
        <p14:creationId xmlns:p14="http://schemas.microsoft.com/office/powerpoint/2010/main" val="6308819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8D1AA55E-40D5-461B-A5A8-4AE8AAB71B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9B34F68-3F06-8BA5-872D-0769A8C18B83}"/>
              </a:ext>
            </a:extLst>
          </p:cNvPr>
          <p:cNvSpPr>
            <a:spLocks noGrp="1"/>
          </p:cNvSpPr>
          <p:nvPr>
            <p:ph type="title"/>
          </p:nvPr>
        </p:nvSpPr>
        <p:spPr>
          <a:xfrm>
            <a:off x="838200" y="855396"/>
            <a:ext cx="8515350" cy="1182927"/>
          </a:xfrm>
        </p:spPr>
        <p:txBody>
          <a:bodyPr anchor="b">
            <a:normAutofit/>
          </a:bodyPr>
          <a:lstStyle/>
          <a:p>
            <a:r>
              <a:rPr lang="en-US" sz="2200" b="1" dirty="0">
                <a:latin typeface="Poppins" panose="00000500000000000000" pitchFamily="50" charset="0"/>
                <a:cs typeface="Poppins" panose="00000500000000000000" pitchFamily="50" charset="0"/>
              </a:rPr>
              <a:t>DEMONSTRATING HOW FASTA DOES PAIRWISE ALIGNMENT TO FIND SIMILARITY USING HASHING METHOD. </a:t>
            </a:r>
          </a:p>
        </p:txBody>
      </p:sp>
      <p:cxnSp>
        <p:nvCxnSpPr>
          <p:cNvPr id="31" name="Straight Connector 30">
            <a:extLst>
              <a:ext uri="{FF2B5EF4-FFF2-40B4-BE49-F238E27FC236}">
                <a16:creationId xmlns:a16="http://schemas.microsoft.com/office/drawing/2014/main" id="{7EB498BD-8089-4626-91EA-4978EBEF53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806470"/>
            <a:ext cx="7903723" cy="0"/>
          </a:xfrm>
          <a:prstGeom prst="line">
            <a:avLst/>
          </a:prstGeom>
          <a:ln w="25400" cap="sq">
            <a:gradFill flip="none" rotWithShape="1">
              <a:gsLst>
                <a:gs pos="0">
                  <a:schemeClr val="accent1"/>
                </a:gs>
                <a:gs pos="100000">
                  <a:schemeClr val="accent2"/>
                </a:gs>
              </a:gsLst>
              <a:lin ang="10800000" scaled="0"/>
              <a:tileRect/>
            </a:gradFill>
            <a:beve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2A68321F-C8D1-4B2E-C91B-02A6A80727C2}"/>
              </a:ext>
            </a:extLst>
          </p:cNvPr>
          <p:cNvSpPr>
            <a:spLocks noGrp="1"/>
          </p:cNvSpPr>
          <p:nvPr>
            <p:ph idx="1"/>
          </p:nvPr>
        </p:nvSpPr>
        <p:spPr>
          <a:xfrm>
            <a:off x="803775" y="2281066"/>
            <a:ext cx="9759449" cy="4224509"/>
          </a:xfrm>
        </p:spPr>
        <p:txBody>
          <a:bodyPr anchor="t">
            <a:normAutofit/>
          </a:bodyPr>
          <a:lstStyle/>
          <a:p>
            <a:pPr marL="0" indent="0">
              <a:buNone/>
            </a:pPr>
            <a:r>
              <a:rPr lang="en-US" sz="2400" dirty="0">
                <a:solidFill>
                  <a:schemeClr val="tx1">
                    <a:alpha val="80000"/>
                  </a:schemeClr>
                </a:solidFill>
              </a:rPr>
              <a:t>Say we have a query sequence of a protein residue; that is querying a database. </a:t>
            </a:r>
          </a:p>
          <a:p>
            <a:pPr marL="0" indent="0">
              <a:buNone/>
            </a:pPr>
            <a:r>
              <a:rPr lang="en-US" sz="2400" dirty="0">
                <a:solidFill>
                  <a:schemeClr val="tx1">
                    <a:alpha val="80000"/>
                  </a:schemeClr>
                </a:solidFill>
              </a:rPr>
              <a:t>Query sequence:      W A T S O N C R I C K </a:t>
            </a:r>
          </a:p>
          <a:p>
            <a:pPr marL="0" indent="0">
              <a:buNone/>
            </a:pPr>
            <a:r>
              <a:rPr lang="en-US" sz="2400" dirty="0">
                <a:solidFill>
                  <a:schemeClr val="tx1">
                    <a:alpha val="80000"/>
                  </a:schemeClr>
                </a:solidFill>
              </a:rPr>
              <a:t>Database Sequence: B A L </a:t>
            </a:r>
            <a:r>
              <a:rPr lang="en-US" sz="2400" dirty="0" err="1">
                <a:solidFill>
                  <a:schemeClr val="tx1">
                    <a:alpha val="80000"/>
                  </a:schemeClr>
                </a:solidFill>
              </a:rPr>
              <a:t>L</a:t>
            </a:r>
            <a:r>
              <a:rPr lang="en-US" sz="2400" dirty="0">
                <a:solidFill>
                  <a:schemeClr val="tx1">
                    <a:alpha val="80000"/>
                  </a:schemeClr>
                </a:solidFill>
              </a:rPr>
              <a:t> C R I C K E T </a:t>
            </a:r>
          </a:p>
          <a:p>
            <a:pPr marL="0" indent="0">
              <a:buNone/>
            </a:pPr>
            <a:endParaRPr lang="en-US" sz="2400" dirty="0">
              <a:solidFill>
                <a:schemeClr val="tx1">
                  <a:alpha val="80000"/>
                </a:schemeClr>
              </a:solidFill>
            </a:endParaRPr>
          </a:p>
          <a:p>
            <a:pPr marL="457200" indent="-457200">
              <a:buAutoNum type="arabicPeriod"/>
            </a:pPr>
            <a:r>
              <a:rPr lang="en-US" sz="2400" dirty="0">
                <a:solidFill>
                  <a:schemeClr val="tx1">
                    <a:alpha val="80000"/>
                  </a:schemeClr>
                </a:solidFill>
              </a:rPr>
              <a:t>Identifying </a:t>
            </a:r>
            <a:r>
              <a:rPr lang="en-US" sz="2400" dirty="0" err="1">
                <a:solidFill>
                  <a:schemeClr val="tx1">
                    <a:alpha val="80000"/>
                  </a:schemeClr>
                </a:solidFill>
              </a:rPr>
              <a:t>ktuples</a:t>
            </a:r>
            <a:r>
              <a:rPr lang="en-US" sz="2400" dirty="0">
                <a:solidFill>
                  <a:schemeClr val="tx1">
                    <a:alpha val="80000"/>
                  </a:schemeClr>
                </a:solidFill>
              </a:rPr>
              <a:t> in both sequences </a:t>
            </a:r>
          </a:p>
          <a:p>
            <a:pPr marL="457200" indent="-457200">
              <a:buAutoNum type="arabicPeriod"/>
            </a:pPr>
            <a:r>
              <a:rPr lang="en-US" sz="2400" dirty="0">
                <a:solidFill>
                  <a:schemeClr val="tx1">
                    <a:alpha val="80000"/>
                  </a:schemeClr>
                </a:solidFill>
              </a:rPr>
              <a:t>a. Assign positional values for query sequence. </a:t>
            </a:r>
          </a:p>
          <a:p>
            <a:pPr marL="0" indent="0">
              <a:buNone/>
            </a:pPr>
            <a:r>
              <a:rPr lang="en-US" sz="2400" dirty="0">
                <a:solidFill>
                  <a:schemeClr val="tx1">
                    <a:alpha val="80000"/>
                  </a:schemeClr>
                </a:solidFill>
              </a:rPr>
              <a:t>       b. Assign positional values for query sequence. </a:t>
            </a:r>
          </a:p>
          <a:p>
            <a:pPr marL="457200" indent="-457200">
              <a:buAutoNum type="arabicPeriod"/>
            </a:pPr>
            <a:endParaRPr lang="en-US" sz="1700" dirty="0">
              <a:solidFill>
                <a:schemeClr val="tx1">
                  <a:alpha val="80000"/>
                </a:schemeClr>
              </a:solidFill>
            </a:endParaRPr>
          </a:p>
        </p:txBody>
      </p:sp>
      <p:pic>
        <p:nvPicPr>
          <p:cNvPr id="5" name="Graphic 4" descr="DNA">
            <a:extLst>
              <a:ext uri="{FF2B5EF4-FFF2-40B4-BE49-F238E27FC236}">
                <a16:creationId xmlns:a16="http://schemas.microsoft.com/office/drawing/2014/main" id="{DFA42EEF-0869-F69B-E486-564A66E0E6E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288851" y="4953128"/>
            <a:ext cx="1727555" cy="1727555"/>
          </a:xfrm>
          <a:prstGeom prst="rect">
            <a:avLst/>
          </a:prstGeom>
        </p:spPr>
      </p:pic>
      <p:sp>
        <p:nvSpPr>
          <p:cNvPr id="33"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24552" y="1899284"/>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1"/>
          </a:solidFill>
          <a:ln w="603" cap="flat">
            <a:noFill/>
            <a:prstDash val="solid"/>
            <a:miter/>
          </a:ln>
        </p:spPr>
        <p:txBody>
          <a:bodyPr rtlCol="0" anchor="ctr"/>
          <a:lstStyle/>
          <a:p>
            <a:endParaRPr lang="en-US"/>
          </a:p>
        </p:txBody>
      </p:sp>
      <p:sp>
        <p:nvSpPr>
          <p:cNvPr id="35"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36862" y="2189928"/>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1"/>
          </a:solidFill>
          <a:ln w="422" cap="flat">
            <a:noFill/>
            <a:prstDash val="solid"/>
            <a:miter/>
          </a:ln>
        </p:spPr>
        <p:txBody>
          <a:bodyPr rtlCol="0" anchor="ctr"/>
          <a:lstStyle/>
          <a:p>
            <a:endParaRPr lang="en-US"/>
          </a:p>
        </p:txBody>
      </p:sp>
    </p:spTree>
    <p:extLst>
      <p:ext uri="{BB962C8B-B14F-4D97-AF65-F5344CB8AC3E}">
        <p14:creationId xmlns:p14="http://schemas.microsoft.com/office/powerpoint/2010/main" val="31803175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8D1AA55E-40D5-461B-A5A8-4AE8AAB71B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9B34F68-3F06-8BA5-872D-0769A8C18B83}"/>
              </a:ext>
            </a:extLst>
          </p:cNvPr>
          <p:cNvSpPr>
            <a:spLocks noGrp="1"/>
          </p:cNvSpPr>
          <p:nvPr>
            <p:ph type="title"/>
          </p:nvPr>
        </p:nvSpPr>
        <p:spPr>
          <a:xfrm>
            <a:off x="838200" y="855396"/>
            <a:ext cx="9222352" cy="1182927"/>
          </a:xfrm>
        </p:spPr>
        <p:txBody>
          <a:bodyPr anchor="b">
            <a:normAutofit/>
          </a:bodyPr>
          <a:lstStyle/>
          <a:p>
            <a:r>
              <a:rPr lang="en-US" sz="2200" b="1" dirty="0">
                <a:latin typeface="Poppins" panose="00000500000000000000" pitchFamily="50" charset="0"/>
                <a:cs typeface="Poppins" panose="00000500000000000000" pitchFamily="50" charset="0"/>
              </a:rPr>
              <a:t>DEMONSTRATING HOW FASTA DOES PAIRWISE ALIGNMENT TO FIND SIMILARITY USING HASHING METHOD. </a:t>
            </a:r>
          </a:p>
        </p:txBody>
      </p:sp>
      <p:cxnSp>
        <p:nvCxnSpPr>
          <p:cNvPr id="31" name="Straight Connector 30">
            <a:extLst>
              <a:ext uri="{FF2B5EF4-FFF2-40B4-BE49-F238E27FC236}">
                <a16:creationId xmlns:a16="http://schemas.microsoft.com/office/drawing/2014/main" id="{7EB498BD-8089-4626-91EA-4978EBEF53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806470"/>
            <a:ext cx="7903723" cy="0"/>
          </a:xfrm>
          <a:prstGeom prst="line">
            <a:avLst/>
          </a:prstGeom>
          <a:ln w="25400" cap="sq">
            <a:gradFill flip="none" rotWithShape="1">
              <a:gsLst>
                <a:gs pos="0">
                  <a:schemeClr val="accent1"/>
                </a:gs>
                <a:gs pos="100000">
                  <a:schemeClr val="accent2"/>
                </a:gs>
              </a:gsLst>
              <a:lin ang="10800000" scaled="0"/>
              <a:tileRect/>
            </a:gradFill>
            <a:beve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2A68321F-C8D1-4B2E-C91B-02A6A80727C2}"/>
              </a:ext>
            </a:extLst>
          </p:cNvPr>
          <p:cNvSpPr>
            <a:spLocks noGrp="1"/>
          </p:cNvSpPr>
          <p:nvPr>
            <p:ph idx="1"/>
          </p:nvPr>
        </p:nvSpPr>
        <p:spPr>
          <a:xfrm>
            <a:off x="803776" y="2829330"/>
            <a:ext cx="8987924" cy="3344459"/>
          </a:xfrm>
        </p:spPr>
        <p:txBody>
          <a:bodyPr anchor="t">
            <a:normAutofit fontScale="92500" lnSpcReduction="20000"/>
          </a:bodyPr>
          <a:lstStyle/>
          <a:p>
            <a:pPr marL="0" indent="0">
              <a:buNone/>
            </a:pPr>
            <a:r>
              <a:rPr lang="en-US" sz="2400" dirty="0">
                <a:solidFill>
                  <a:schemeClr val="tx1">
                    <a:alpha val="80000"/>
                  </a:schemeClr>
                </a:solidFill>
              </a:rPr>
              <a:t>3. Construct a hashing table to find the offset between the 2 positional values. </a:t>
            </a:r>
          </a:p>
          <a:p>
            <a:pPr marL="0" indent="0">
              <a:buNone/>
            </a:pPr>
            <a:r>
              <a:rPr lang="en-US" sz="2400" dirty="0">
                <a:solidFill>
                  <a:schemeClr val="tx1">
                    <a:alpha val="80000"/>
                  </a:schemeClr>
                </a:solidFill>
              </a:rPr>
              <a:t>4. Regions with equal values of offset show similarity </a:t>
            </a:r>
          </a:p>
          <a:p>
            <a:pPr marL="0" indent="0">
              <a:buNone/>
            </a:pPr>
            <a:r>
              <a:rPr lang="en-US" sz="2400" dirty="0">
                <a:solidFill>
                  <a:schemeClr val="tx1">
                    <a:alpha val="80000"/>
                  </a:schemeClr>
                </a:solidFill>
              </a:rPr>
              <a:t>Hence a positive right shift of the database sequence yields. </a:t>
            </a:r>
          </a:p>
          <a:p>
            <a:pPr marL="0" indent="0">
              <a:buNone/>
            </a:pPr>
            <a:r>
              <a:rPr lang="en-US" sz="2400" dirty="0">
                <a:solidFill>
                  <a:schemeClr val="tx1">
                    <a:alpha val="80000"/>
                  </a:schemeClr>
                </a:solidFill>
              </a:rPr>
              <a:t> </a:t>
            </a:r>
          </a:p>
          <a:p>
            <a:pPr marL="0" indent="0">
              <a:buNone/>
            </a:pPr>
            <a:r>
              <a:rPr lang="en-US" sz="2400" dirty="0">
                <a:solidFill>
                  <a:schemeClr val="tx1">
                    <a:alpha val="80000"/>
                  </a:schemeClr>
                </a:solidFill>
              </a:rPr>
              <a:t>W A T S O N C R I C K - -  </a:t>
            </a:r>
          </a:p>
          <a:p>
            <a:pPr marL="0" indent="0">
              <a:buNone/>
            </a:pPr>
            <a:r>
              <a:rPr lang="en-US" sz="2400" dirty="0">
                <a:solidFill>
                  <a:schemeClr val="tx1">
                    <a:alpha val="80000"/>
                  </a:schemeClr>
                </a:solidFill>
              </a:rPr>
              <a:t>	         | | | | |  </a:t>
            </a:r>
          </a:p>
          <a:p>
            <a:pPr marL="0" indent="0">
              <a:buNone/>
            </a:pPr>
            <a:r>
              <a:rPr lang="en-US" sz="2400" dirty="0">
                <a:solidFill>
                  <a:schemeClr val="tx1">
                    <a:alpha val="80000"/>
                  </a:schemeClr>
                </a:solidFill>
              </a:rPr>
              <a:t>    - - B A L </a:t>
            </a:r>
            <a:r>
              <a:rPr lang="en-US" sz="2400" dirty="0" err="1">
                <a:solidFill>
                  <a:schemeClr val="tx1">
                    <a:alpha val="80000"/>
                  </a:schemeClr>
                </a:solidFill>
              </a:rPr>
              <a:t>L</a:t>
            </a:r>
            <a:r>
              <a:rPr lang="en-US" sz="2400" dirty="0">
                <a:solidFill>
                  <a:schemeClr val="tx1">
                    <a:alpha val="80000"/>
                  </a:schemeClr>
                </a:solidFill>
              </a:rPr>
              <a:t> C R I C K E T </a:t>
            </a:r>
          </a:p>
          <a:p>
            <a:pPr marL="0" indent="0">
              <a:buNone/>
            </a:pPr>
            <a:r>
              <a:rPr lang="en-US" sz="2400" dirty="0">
                <a:solidFill>
                  <a:schemeClr val="tx1">
                    <a:alpha val="80000"/>
                  </a:schemeClr>
                </a:solidFill>
              </a:rPr>
              <a:t> Hence the CRICK shows regions of similarity. </a:t>
            </a:r>
          </a:p>
          <a:p>
            <a:pPr marL="0" indent="0">
              <a:buNone/>
            </a:pPr>
            <a:endParaRPr lang="en-US" sz="2400" dirty="0">
              <a:solidFill>
                <a:schemeClr val="tx1">
                  <a:alpha val="80000"/>
                </a:schemeClr>
              </a:solidFill>
            </a:endParaRPr>
          </a:p>
          <a:p>
            <a:pPr marL="0" indent="0">
              <a:buNone/>
            </a:pPr>
            <a:endParaRPr lang="en-US" sz="2400" dirty="0">
              <a:solidFill>
                <a:schemeClr val="tx1">
                  <a:alpha val="80000"/>
                </a:schemeClr>
              </a:solidFill>
            </a:endParaRPr>
          </a:p>
          <a:p>
            <a:pPr marL="0" indent="0">
              <a:buNone/>
            </a:pPr>
            <a:endParaRPr lang="en-US" sz="2400" dirty="0">
              <a:solidFill>
                <a:schemeClr val="tx1">
                  <a:alpha val="80000"/>
                </a:schemeClr>
              </a:solidFill>
            </a:endParaRPr>
          </a:p>
        </p:txBody>
      </p:sp>
      <p:pic>
        <p:nvPicPr>
          <p:cNvPr id="5" name="Graphic 4" descr="DNA">
            <a:extLst>
              <a:ext uri="{FF2B5EF4-FFF2-40B4-BE49-F238E27FC236}">
                <a16:creationId xmlns:a16="http://schemas.microsoft.com/office/drawing/2014/main" id="{DFA42EEF-0869-F69B-E486-564A66E0E6E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351052" y="4819678"/>
            <a:ext cx="1862757" cy="1862757"/>
          </a:xfrm>
          <a:prstGeom prst="rect">
            <a:avLst/>
          </a:prstGeom>
        </p:spPr>
      </p:pic>
      <p:sp>
        <p:nvSpPr>
          <p:cNvPr id="33"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24552" y="1899284"/>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1"/>
          </a:solidFill>
          <a:ln w="603" cap="flat">
            <a:noFill/>
            <a:prstDash val="solid"/>
            <a:miter/>
          </a:ln>
        </p:spPr>
        <p:txBody>
          <a:bodyPr rtlCol="0" anchor="ctr"/>
          <a:lstStyle/>
          <a:p>
            <a:endParaRPr lang="en-US"/>
          </a:p>
        </p:txBody>
      </p:sp>
      <p:sp>
        <p:nvSpPr>
          <p:cNvPr id="35"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36862" y="2189928"/>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1"/>
          </a:solidFill>
          <a:ln w="422" cap="flat">
            <a:noFill/>
            <a:prstDash val="solid"/>
            <a:miter/>
          </a:ln>
        </p:spPr>
        <p:txBody>
          <a:bodyPr rtlCol="0" anchor="ctr"/>
          <a:lstStyle/>
          <a:p>
            <a:endParaRPr lang="en-US"/>
          </a:p>
        </p:txBody>
      </p:sp>
    </p:spTree>
    <p:extLst>
      <p:ext uri="{BB962C8B-B14F-4D97-AF65-F5344CB8AC3E}">
        <p14:creationId xmlns:p14="http://schemas.microsoft.com/office/powerpoint/2010/main" val="11939727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8D1AA55E-40D5-461B-A5A8-4AE8AAB71B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9B34F68-3F06-8BA5-872D-0769A8C18B83}"/>
              </a:ext>
            </a:extLst>
          </p:cNvPr>
          <p:cNvSpPr>
            <a:spLocks noGrp="1"/>
          </p:cNvSpPr>
          <p:nvPr>
            <p:ph type="title"/>
          </p:nvPr>
        </p:nvSpPr>
        <p:spPr>
          <a:xfrm>
            <a:off x="838199" y="1156078"/>
            <a:ext cx="8791575" cy="853716"/>
          </a:xfrm>
        </p:spPr>
        <p:txBody>
          <a:bodyPr anchor="b">
            <a:normAutofit/>
          </a:bodyPr>
          <a:lstStyle/>
          <a:p>
            <a:r>
              <a:rPr lang="en-US" sz="3900" b="1" dirty="0">
                <a:latin typeface="Poppins" panose="00000500000000000000" pitchFamily="50" charset="0"/>
                <a:cs typeface="Poppins" panose="00000500000000000000" pitchFamily="50" charset="0"/>
              </a:rPr>
              <a:t>FASTA CODE IMPLEMENTATION </a:t>
            </a:r>
          </a:p>
        </p:txBody>
      </p:sp>
      <p:cxnSp>
        <p:nvCxnSpPr>
          <p:cNvPr id="38" name="Straight Connector 37">
            <a:extLst>
              <a:ext uri="{FF2B5EF4-FFF2-40B4-BE49-F238E27FC236}">
                <a16:creationId xmlns:a16="http://schemas.microsoft.com/office/drawing/2014/main" id="{7EB498BD-8089-4626-91EA-4978EBEF53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806470"/>
            <a:ext cx="7903723" cy="0"/>
          </a:xfrm>
          <a:prstGeom prst="line">
            <a:avLst/>
          </a:prstGeom>
          <a:ln w="25400" cap="sq">
            <a:gradFill flip="none" rotWithShape="1">
              <a:gsLst>
                <a:gs pos="0">
                  <a:schemeClr val="accent1"/>
                </a:gs>
                <a:gs pos="100000">
                  <a:schemeClr val="accent2"/>
                </a:gs>
              </a:gsLst>
              <a:lin ang="10800000" scaled="0"/>
              <a:tileRect/>
            </a:gradFill>
            <a:beve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2A68321F-C8D1-4B2E-C91B-02A6A80727C2}"/>
              </a:ext>
            </a:extLst>
          </p:cNvPr>
          <p:cNvSpPr>
            <a:spLocks noGrp="1"/>
          </p:cNvSpPr>
          <p:nvPr>
            <p:ph idx="1"/>
          </p:nvPr>
        </p:nvSpPr>
        <p:spPr>
          <a:xfrm>
            <a:off x="838199" y="2246983"/>
            <a:ext cx="9693163" cy="4181809"/>
          </a:xfrm>
        </p:spPr>
        <p:txBody>
          <a:bodyPr anchor="t">
            <a:normAutofit/>
          </a:bodyPr>
          <a:lstStyle/>
          <a:p>
            <a:pPr marL="0" indent="0">
              <a:buNone/>
            </a:pPr>
            <a:r>
              <a:rPr lang="en-US" sz="2400" dirty="0">
                <a:solidFill>
                  <a:schemeClr val="tx1">
                    <a:alpha val="80000"/>
                  </a:schemeClr>
                </a:solidFill>
              </a:rPr>
              <a:t>Since FASTA is a database searching tool, we will require a database. Hence, we created a sqlite3 database to store our sequences, annotated or not, which a query will be used to find match. We tried to keep it as simple for demonstration purposes. We also kept the default parameters of </a:t>
            </a:r>
          </a:p>
          <a:p>
            <a:pPr marL="0" indent="0">
              <a:buNone/>
            </a:pPr>
            <a:endParaRPr lang="en-US" sz="2400" dirty="0">
              <a:solidFill>
                <a:schemeClr val="tx1">
                  <a:alpha val="80000"/>
                </a:schemeClr>
              </a:solidFill>
            </a:endParaRPr>
          </a:p>
          <a:p>
            <a:pPr marL="0" indent="0">
              <a:buNone/>
            </a:pPr>
            <a:r>
              <a:rPr lang="en-US" sz="2400" dirty="0">
                <a:solidFill>
                  <a:schemeClr val="tx1">
                    <a:alpha val="80000"/>
                  </a:schemeClr>
                </a:solidFill>
              </a:rPr>
              <a:t>•	match score = 1 </a:t>
            </a:r>
          </a:p>
          <a:p>
            <a:pPr marL="0" indent="0">
              <a:buNone/>
            </a:pPr>
            <a:r>
              <a:rPr lang="en-US" sz="2400" dirty="0">
                <a:solidFill>
                  <a:schemeClr val="tx1">
                    <a:alpha val="80000"/>
                  </a:schemeClr>
                </a:solidFill>
              </a:rPr>
              <a:t>•	mismatch score = 0</a:t>
            </a:r>
          </a:p>
          <a:p>
            <a:pPr marL="0" indent="0">
              <a:buNone/>
            </a:pPr>
            <a:r>
              <a:rPr lang="en-US" sz="2400" dirty="0">
                <a:solidFill>
                  <a:schemeClr val="tx1">
                    <a:alpha val="80000"/>
                  </a:schemeClr>
                </a:solidFill>
              </a:rPr>
              <a:t>•	open gap score = 0 </a:t>
            </a:r>
          </a:p>
          <a:p>
            <a:pPr marL="0" indent="0">
              <a:buNone/>
            </a:pPr>
            <a:r>
              <a:rPr lang="en-US" sz="2400" dirty="0">
                <a:solidFill>
                  <a:schemeClr val="tx1">
                    <a:alpha val="80000"/>
                  </a:schemeClr>
                </a:solidFill>
              </a:rPr>
              <a:t>•	extend gap score = 0</a:t>
            </a:r>
          </a:p>
          <a:p>
            <a:pPr marL="0" indent="0">
              <a:buNone/>
            </a:pPr>
            <a:endParaRPr lang="en-US" sz="2400" dirty="0">
              <a:solidFill>
                <a:schemeClr val="tx1">
                  <a:alpha val="80000"/>
                </a:schemeClr>
              </a:solidFill>
            </a:endParaRPr>
          </a:p>
        </p:txBody>
      </p:sp>
      <p:pic>
        <p:nvPicPr>
          <p:cNvPr id="5" name="Graphic 4" descr="DNA">
            <a:extLst>
              <a:ext uri="{FF2B5EF4-FFF2-40B4-BE49-F238E27FC236}">
                <a16:creationId xmlns:a16="http://schemas.microsoft.com/office/drawing/2014/main" id="{DFA42EEF-0869-F69B-E486-564A66E0E6E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415968" y="4819678"/>
            <a:ext cx="1824064" cy="1824064"/>
          </a:xfrm>
          <a:prstGeom prst="rect">
            <a:avLst/>
          </a:prstGeom>
        </p:spPr>
      </p:pic>
      <p:sp>
        <p:nvSpPr>
          <p:cNvPr id="40"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24552" y="1899284"/>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1"/>
          </a:solidFill>
          <a:ln w="603" cap="flat">
            <a:noFill/>
            <a:prstDash val="solid"/>
            <a:miter/>
          </a:ln>
        </p:spPr>
        <p:txBody>
          <a:bodyPr rtlCol="0" anchor="ctr"/>
          <a:lstStyle/>
          <a:p>
            <a:endParaRPr lang="en-US"/>
          </a:p>
        </p:txBody>
      </p:sp>
      <p:sp>
        <p:nvSpPr>
          <p:cNvPr id="42"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36862" y="2189928"/>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1"/>
          </a:solidFill>
          <a:ln w="422" cap="flat">
            <a:noFill/>
            <a:prstDash val="solid"/>
            <a:miter/>
          </a:ln>
        </p:spPr>
        <p:txBody>
          <a:bodyPr rtlCol="0" anchor="ctr"/>
          <a:lstStyle/>
          <a:p>
            <a:endParaRPr lang="en-US"/>
          </a:p>
        </p:txBody>
      </p:sp>
    </p:spTree>
    <p:extLst>
      <p:ext uri="{BB962C8B-B14F-4D97-AF65-F5344CB8AC3E}">
        <p14:creationId xmlns:p14="http://schemas.microsoft.com/office/powerpoint/2010/main" val="9505599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9B34F68-3F06-8BA5-872D-0769A8C18B83}"/>
              </a:ext>
            </a:extLst>
          </p:cNvPr>
          <p:cNvSpPr>
            <a:spLocks noGrp="1"/>
          </p:cNvSpPr>
          <p:nvPr>
            <p:ph type="title"/>
          </p:nvPr>
        </p:nvSpPr>
        <p:spPr>
          <a:xfrm>
            <a:off x="395287" y="707869"/>
            <a:ext cx="11210925" cy="744836"/>
          </a:xfrm>
        </p:spPr>
        <p:txBody>
          <a:bodyPr vert="horz" lIns="91440" tIns="45720" rIns="91440" bIns="45720" rtlCol="0" anchor="ctr">
            <a:normAutofit/>
          </a:bodyPr>
          <a:lstStyle/>
          <a:p>
            <a:pPr algn="ctr"/>
            <a:r>
              <a:rPr lang="en-US" sz="3200" b="1" kern="1200" dirty="0">
                <a:solidFill>
                  <a:schemeClr val="bg1"/>
                </a:solidFill>
                <a:latin typeface="+mj-lt"/>
                <a:ea typeface="+mj-ea"/>
                <a:cs typeface="+mj-cs"/>
              </a:rPr>
              <a:t>FASTA CODE IMPLEMENTATION </a:t>
            </a:r>
          </a:p>
        </p:txBody>
      </p:sp>
      <p:pic>
        <p:nvPicPr>
          <p:cNvPr id="4" name="Picture 3">
            <a:extLst>
              <a:ext uri="{FF2B5EF4-FFF2-40B4-BE49-F238E27FC236}">
                <a16:creationId xmlns:a16="http://schemas.microsoft.com/office/drawing/2014/main" id="{54D5CD2D-FD40-1A9C-D4A2-D91BD5CBE784}"/>
              </a:ext>
            </a:extLst>
          </p:cNvPr>
          <p:cNvPicPr>
            <a:picLocks noChangeAspect="1"/>
          </p:cNvPicPr>
          <p:nvPr/>
        </p:nvPicPr>
        <p:blipFill>
          <a:blip r:embed="rId2"/>
          <a:stretch>
            <a:fillRect/>
          </a:stretch>
        </p:blipFill>
        <p:spPr>
          <a:xfrm>
            <a:off x="2133600" y="1388303"/>
            <a:ext cx="8172450" cy="5352955"/>
          </a:xfrm>
          <a:prstGeom prst="rect">
            <a:avLst/>
          </a:prstGeom>
        </p:spPr>
      </p:pic>
    </p:spTree>
    <p:extLst>
      <p:ext uri="{BB962C8B-B14F-4D97-AF65-F5344CB8AC3E}">
        <p14:creationId xmlns:p14="http://schemas.microsoft.com/office/powerpoint/2010/main" val="2881754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9B34F68-3F06-8BA5-872D-0769A8C18B83}"/>
              </a:ext>
            </a:extLst>
          </p:cNvPr>
          <p:cNvSpPr>
            <a:spLocks noGrp="1"/>
          </p:cNvSpPr>
          <p:nvPr>
            <p:ph type="title"/>
          </p:nvPr>
        </p:nvSpPr>
        <p:spPr>
          <a:xfrm>
            <a:off x="395287" y="707869"/>
            <a:ext cx="11210925" cy="744836"/>
          </a:xfrm>
        </p:spPr>
        <p:txBody>
          <a:bodyPr vert="horz" lIns="91440" tIns="45720" rIns="91440" bIns="45720" rtlCol="0" anchor="ctr">
            <a:normAutofit/>
          </a:bodyPr>
          <a:lstStyle/>
          <a:p>
            <a:pPr algn="ctr"/>
            <a:r>
              <a:rPr lang="en-US" sz="3200" b="1" kern="1200" dirty="0">
                <a:solidFill>
                  <a:schemeClr val="bg1"/>
                </a:solidFill>
                <a:latin typeface="+mj-lt"/>
                <a:ea typeface="+mj-ea"/>
                <a:cs typeface="+mj-cs"/>
              </a:rPr>
              <a:t>FASTA CODE IMPLEMENTATION </a:t>
            </a:r>
          </a:p>
        </p:txBody>
      </p:sp>
      <p:pic>
        <p:nvPicPr>
          <p:cNvPr id="5" name="Picture 4">
            <a:extLst>
              <a:ext uri="{FF2B5EF4-FFF2-40B4-BE49-F238E27FC236}">
                <a16:creationId xmlns:a16="http://schemas.microsoft.com/office/drawing/2014/main" id="{A9D84F2B-EDF4-FD2A-5255-DFEB36F8BBEE}"/>
              </a:ext>
            </a:extLst>
          </p:cNvPr>
          <p:cNvPicPr>
            <a:picLocks noChangeAspect="1"/>
          </p:cNvPicPr>
          <p:nvPr/>
        </p:nvPicPr>
        <p:blipFill>
          <a:blip r:embed="rId2"/>
          <a:stretch>
            <a:fillRect/>
          </a:stretch>
        </p:blipFill>
        <p:spPr>
          <a:xfrm>
            <a:off x="1433966" y="1508822"/>
            <a:ext cx="9110209" cy="5167074"/>
          </a:xfrm>
          <a:prstGeom prst="rect">
            <a:avLst/>
          </a:prstGeom>
        </p:spPr>
      </p:pic>
    </p:spTree>
    <p:extLst>
      <p:ext uri="{BB962C8B-B14F-4D97-AF65-F5344CB8AC3E}">
        <p14:creationId xmlns:p14="http://schemas.microsoft.com/office/powerpoint/2010/main" val="27161816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9B34F68-3F06-8BA5-872D-0769A8C18B83}"/>
              </a:ext>
            </a:extLst>
          </p:cNvPr>
          <p:cNvSpPr>
            <a:spLocks noGrp="1"/>
          </p:cNvSpPr>
          <p:nvPr>
            <p:ph type="title"/>
          </p:nvPr>
        </p:nvSpPr>
        <p:spPr>
          <a:xfrm>
            <a:off x="395287" y="707869"/>
            <a:ext cx="11210925" cy="744836"/>
          </a:xfrm>
        </p:spPr>
        <p:txBody>
          <a:bodyPr vert="horz" lIns="91440" tIns="45720" rIns="91440" bIns="45720" rtlCol="0" anchor="ctr">
            <a:normAutofit/>
          </a:bodyPr>
          <a:lstStyle/>
          <a:p>
            <a:pPr algn="ctr"/>
            <a:r>
              <a:rPr lang="en-US" sz="3200" b="1" kern="1200" dirty="0">
                <a:solidFill>
                  <a:schemeClr val="bg1"/>
                </a:solidFill>
                <a:latin typeface="+mj-lt"/>
                <a:ea typeface="+mj-ea"/>
                <a:cs typeface="+mj-cs"/>
              </a:rPr>
              <a:t>FASTA CODE IMPLEMENTATION </a:t>
            </a:r>
          </a:p>
        </p:txBody>
      </p:sp>
      <p:pic>
        <p:nvPicPr>
          <p:cNvPr id="4" name="Picture 3">
            <a:extLst>
              <a:ext uri="{FF2B5EF4-FFF2-40B4-BE49-F238E27FC236}">
                <a16:creationId xmlns:a16="http://schemas.microsoft.com/office/drawing/2014/main" id="{D0EA982D-07A9-3708-1162-C560A13A9CA9}"/>
              </a:ext>
            </a:extLst>
          </p:cNvPr>
          <p:cNvPicPr>
            <a:picLocks noChangeAspect="1"/>
          </p:cNvPicPr>
          <p:nvPr/>
        </p:nvPicPr>
        <p:blipFill>
          <a:blip r:embed="rId2"/>
          <a:stretch>
            <a:fillRect/>
          </a:stretch>
        </p:blipFill>
        <p:spPr>
          <a:xfrm>
            <a:off x="633879" y="1899092"/>
            <a:ext cx="11209991" cy="4450466"/>
          </a:xfrm>
          <a:prstGeom prst="rect">
            <a:avLst/>
          </a:prstGeom>
        </p:spPr>
      </p:pic>
    </p:spTree>
    <p:extLst>
      <p:ext uri="{BB962C8B-B14F-4D97-AF65-F5344CB8AC3E}">
        <p14:creationId xmlns:p14="http://schemas.microsoft.com/office/powerpoint/2010/main" val="13332297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8D1AA55E-40D5-461B-A5A8-4AE8AAB71B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9B34F68-3F06-8BA5-872D-0769A8C18B83}"/>
              </a:ext>
            </a:extLst>
          </p:cNvPr>
          <p:cNvSpPr>
            <a:spLocks noGrp="1"/>
          </p:cNvSpPr>
          <p:nvPr>
            <p:ph type="title"/>
          </p:nvPr>
        </p:nvSpPr>
        <p:spPr>
          <a:xfrm>
            <a:off x="838200" y="1007001"/>
            <a:ext cx="6155988" cy="1182927"/>
          </a:xfrm>
        </p:spPr>
        <p:txBody>
          <a:bodyPr anchor="b">
            <a:normAutofit/>
          </a:bodyPr>
          <a:lstStyle/>
          <a:p>
            <a:r>
              <a:rPr lang="en-US" sz="5600" b="1" dirty="0">
                <a:latin typeface="Times New Roman" panose="02020603050405020304" pitchFamily="18" charset="0"/>
                <a:cs typeface="Times New Roman" panose="02020603050405020304" pitchFamily="18" charset="0"/>
              </a:rPr>
              <a:t>FASTA</a:t>
            </a:r>
          </a:p>
        </p:txBody>
      </p:sp>
      <p:cxnSp>
        <p:nvCxnSpPr>
          <p:cNvPr id="31" name="Straight Connector 30">
            <a:extLst>
              <a:ext uri="{FF2B5EF4-FFF2-40B4-BE49-F238E27FC236}">
                <a16:creationId xmlns:a16="http://schemas.microsoft.com/office/drawing/2014/main" id="{7EB498BD-8089-4626-91EA-4978EBEF53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806470"/>
            <a:ext cx="7903723" cy="0"/>
          </a:xfrm>
          <a:prstGeom prst="line">
            <a:avLst/>
          </a:prstGeom>
          <a:ln w="25400" cap="sq">
            <a:gradFill flip="none" rotWithShape="1">
              <a:gsLst>
                <a:gs pos="0">
                  <a:schemeClr val="accent1"/>
                </a:gs>
                <a:gs pos="100000">
                  <a:schemeClr val="accent2"/>
                </a:gs>
              </a:gsLst>
              <a:lin ang="10800000" scaled="0"/>
              <a:tileRect/>
            </a:gradFill>
            <a:beve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2A68321F-C8D1-4B2E-C91B-02A6A80727C2}"/>
              </a:ext>
            </a:extLst>
          </p:cNvPr>
          <p:cNvSpPr>
            <a:spLocks noGrp="1"/>
          </p:cNvSpPr>
          <p:nvPr>
            <p:ph idx="1"/>
          </p:nvPr>
        </p:nvSpPr>
        <p:spPr>
          <a:xfrm>
            <a:off x="803776" y="2285782"/>
            <a:ext cx="9064124" cy="4191217"/>
          </a:xfrm>
        </p:spPr>
        <p:txBody>
          <a:bodyPr anchor="t">
            <a:normAutofit/>
          </a:bodyPr>
          <a:lstStyle/>
          <a:p>
            <a:pPr marL="0" indent="0">
              <a:buNone/>
            </a:pPr>
            <a:r>
              <a:rPr lang="en-US" sz="2400" dirty="0">
                <a:solidFill>
                  <a:schemeClr val="tx1">
                    <a:alpha val="80000"/>
                  </a:schemeClr>
                </a:solidFill>
              </a:rPr>
              <a:t>FASTA, pronounced fast A (“FASTA”) stands for FAST-ALL for its ability to work with all the alphabets of the English language in searching. It is the extended version of the </a:t>
            </a:r>
            <a:r>
              <a:rPr lang="en-US" sz="2400" b="1" dirty="0">
                <a:solidFill>
                  <a:schemeClr val="tx1">
                    <a:alpha val="80000"/>
                  </a:schemeClr>
                </a:solidFill>
              </a:rPr>
              <a:t>previous FAST-P and FAST-N alignment </a:t>
            </a:r>
            <a:r>
              <a:rPr lang="en-US" sz="2400" dirty="0">
                <a:solidFill>
                  <a:schemeClr val="tx1">
                    <a:alpha val="80000"/>
                  </a:schemeClr>
                </a:solidFill>
              </a:rPr>
              <a:t>tools for searching protein and nucleotide sequences. As an alignment tool, it uses </a:t>
            </a:r>
            <a:r>
              <a:rPr lang="en-US" sz="2400" b="1" dirty="0">
                <a:solidFill>
                  <a:schemeClr val="tx1">
                    <a:alpha val="80000"/>
                  </a:schemeClr>
                </a:solidFill>
              </a:rPr>
              <a:t>heuristics</a:t>
            </a:r>
            <a:r>
              <a:rPr lang="en-US" sz="2400" dirty="0">
                <a:solidFill>
                  <a:schemeClr val="tx1">
                    <a:alpha val="80000"/>
                  </a:schemeClr>
                </a:solidFill>
              </a:rPr>
              <a:t> in its pairwise alignment to find similarity or </a:t>
            </a:r>
            <a:r>
              <a:rPr lang="en-US" sz="2400" b="1" dirty="0">
                <a:solidFill>
                  <a:schemeClr val="tx1">
                    <a:alpha val="80000"/>
                  </a:schemeClr>
                </a:solidFill>
              </a:rPr>
              <a:t>homologous sequences </a:t>
            </a:r>
            <a:r>
              <a:rPr lang="en-US" sz="2400" dirty="0">
                <a:solidFill>
                  <a:schemeClr val="tx1">
                    <a:alpha val="80000"/>
                  </a:schemeClr>
                </a:solidFill>
              </a:rPr>
              <a:t>of residues, i.e., nucleotides and amino acids in a database. It was created in 1985 by David J. Lipman and William R. Pearson. Even though it does not give an optimal result in terms of selectivity and sensitivity just as BLAST, it has increased the speed of searching significantly as compared to the old exhaustive method that uses dynamic programming by 50-100%. The exhaustive method, though accurate, is very slow and expensive computationally</a:t>
            </a:r>
          </a:p>
        </p:txBody>
      </p:sp>
      <p:pic>
        <p:nvPicPr>
          <p:cNvPr id="4" name="Graphic 3" descr="DNA">
            <a:extLst>
              <a:ext uri="{FF2B5EF4-FFF2-40B4-BE49-F238E27FC236}">
                <a16:creationId xmlns:a16="http://schemas.microsoft.com/office/drawing/2014/main" id="{80FAB4F5-A90E-A7FC-AC9E-212CA129527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000307" y="4678067"/>
            <a:ext cx="2059285" cy="2059285"/>
          </a:xfrm>
          <a:prstGeom prst="rect">
            <a:avLst/>
          </a:prstGeom>
        </p:spPr>
      </p:pic>
      <p:sp>
        <p:nvSpPr>
          <p:cNvPr id="33"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24552" y="1899284"/>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1"/>
          </a:solidFill>
          <a:ln w="603" cap="flat">
            <a:noFill/>
            <a:prstDash val="solid"/>
            <a:miter/>
          </a:ln>
        </p:spPr>
        <p:txBody>
          <a:bodyPr rtlCol="0" anchor="ctr"/>
          <a:lstStyle/>
          <a:p>
            <a:endParaRPr lang="en-US"/>
          </a:p>
        </p:txBody>
      </p:sp>
      <p:sp>
        <p:nvSpPr>
          <p:cNvPr id="35"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36862" y="2189928"/>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1"/>
          </a:solidFill>
          <a:ln w="422" cap="flat">
            <a:noFill/>
            <a:prstDash val="solid"/>
            <a:miter/>
          </a:ln>
        </p:spPr>
        <p:txBody>
          <a:bodyPr rtlCol="0" anchor="ctr"/>
          <a:lstStyle/>
          <a:p>
            <a:endParaRPr lang="en-US"/>
          </a:p>
        </p:txBody>
      </p:sp>
    </p:spTree>
    <p:extLst>
      <p:ext uri="{BB962C8B-B14F-4D97-AF65-F5344CB8AC3E}">
        <p14:creationId xmlns:p14="http://schemas.microsoft.com/office/powerpoint/2010/main" val="15496777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8D1AA55E-40D5-461B-A5A8-4AE8AAB71B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9B34F68-3F06-8BA5-872D-0769A8C18B83}"/>
              </a:ext>
            </a:extLst>
          </p:cNvPr>
          <p:cNvSpPr>
            <a:spLocks noGrp="1"/>
          </p:cNvSpPr>
          <p:nvPr>
            <p:ph type="title"/>
          </p:nvPr>
        </p:nvSpPr>
        <p:spPr>
          <a:xfrm>
            <a:off x="803776" y="962192"/>
            <a:ext cx="6190412" cy="1182927"/>
          </a:xfrm>
        </p:spPr>
        <p:txBody>
          <a:bodyPr anchor="b">
            <a:normAutofit/>
          </a:bodyPr>
          <a:lstStyle/>
          <a:p>
            <a:r>
              <a:rPr lang="en-US" sz="4300" b="1" dirty="0">
                <a:effectLst/>
                <a:latin typeface="Times New Roman" panose="02020603050405020304" pitchFamily="18" charset="0"/>
                <a:ea typeface="Times New Roman" panose="02020603050405020304" pitchFamily="18" charset="0"/>
              </a:rPr>
              <a:t>VARIANTS OF FASTA</a:t>
            </a:r>
            <a:endParaRPr lang="en-US" sz="4300" dirty="0"/>
          </a:p>
        </p:txBody>
      </p:sp>
      <p:cxnSp>
        <p:nvCxnSpPr>
          <p:cNvPr id="31" name="Straight Connector 30">
            <a:extLst>
              <a:ext uri="{FF2B5EF4-FFF2-40B4-BE49-F238E27FC236}">
                <a16:creationId xmlns:a16="http://schemas.microsoft.com/office/drawing/2014/main" id="{7EB498BD-8089-4626-91EA-4978EBEF53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806470"/>
            <a:ext cx="7903723" cy="0"/>
          </a:xfrm>
          <a:prstGeom prst="line">
            <a:avLst/>
          </a:prstGeom>
          <a:ln w="25400" cap="sq">
            <a:gradFill flip="none" rotWithShape="1">
              <a:gsLst>
                <a:gs pos="0">
                  <a:schemeClr val="accent1"/>
                </a:gs>
                <a:gs pos="100000">
                  <a:schemeClr val="accent2"/>
                </a:gs>
              </a:gsLst>
              <a:lin ang="10800000" scaled="0"/>
              <a:tileRect/>
            </a:gradFill>
            <a:beve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2A68321F-C8D1-4B2E-C91B-02A6A80727C2}"/>
              </a:ext>
            </a:extLst>
          </p:cNvPr>
          <p:cNvSpPr>
            <a:spLocks noGrp="1"/>
          </p:cNvSpPr>
          <p:nvPr>
            <p:ph idx="1"/>
          </p:nvPr>
        </p:nvSpPr>
        <p:spPr>
          <a:xfrm>
            <a:off x="803776" y="2368352"/>
            <a:ext cx="7903722" cy="3805437"/>
          </a:xfrm>
        </p:spPr>
        <p:txBody>
          <a:bodyPr anchor="t">
            <a:normAutofit fontScale="92500"/>
          </a:bodyPr>
          <a:lstStyle/>
          <a:p>
            <a:pPr marL="0" indent="0">
              <a:buNone/>
            </a:pPr>
            <a:r>
              <a:rPr lang="en-US" dirty="0"/>
              <a:t>There are several variations of FASTA:</a:t>
            </a:r>
          </a:p>
          <a:p>
            <a:r>
              <a:rPr lang="en-US" b="1" dirty="0"/>
              <a:t>FASTX </a:t>
            </a:r>
            <a:r>
              <a:rPr lang="en-US" dirty="0"/>
              <a:t>translates DNA sequences and aligns them to protein sequences, allowing gaps and frameshifts between codons, but not substitutions or frameshifts within a codon.</a:t>
            </a:r>
          </a:p>
          <a:p>
            <a:endParaRPr lang="en-US" dirty="0"/>
          </a:p>
          <a:p>
            <a:r>
              <a:rPr lang="en-US" dirty="0"/>
              <a:t>FASTY allows substitutions or frameshifts within a codon, which can detect more distantly related proteins but may result in more false positive matches.</a:t>
            </a:r>
          </a:p>
          <a:p>
            <a:endParaRPr lang="en-US" dirty="0"/>
          </a:p>
        </p:txBody>
      </p:sp>
      <p:pic>
        <p:nvPicPr>
          <p:cNvPr id="5" name="Graphic 4" descr="DNA">
            <a:extLst>
              <a:ext uri="{FF2B5EF4-FFF2-40B4-BE49-F238E27FC236}">
                <a16:creationId xmlns:a16="http://schemas.microsoft.com/office/drawing/2014/main" id="{CF7C4EB4-484D-B0F6-980A-C90C1A6B233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260057" y="4077606"/>
            <a:ext cx="2524834" cy="2524834"/>
          </a:xfrm>
          <a:prstGeom prst="rect">
            <a:avLst/>
          </a:prstGeom>
        </p:spPr>
      </p:pic>
      <p:grpSp>
        <p:nvGrpSpPr>
          <p:cNvPr id="33" name="Group 32">
            <a:extLst>
              <a:ext uri="{FF2B5EF4-FFF2-40B4-BE49-F238E27FC236}">
                <a16:creationId xmlns:a16="http://schemas.microsoft.com/office/drawing/2014/main" id="{35A95ABC-C99A-4AEB-9147-1FCDBA55938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191042" y="1755216"/>
            <a:ext cx="289888" cy="613136"/>
            <a:chOff x="11191042" y="1755216"/>
            <a:chExt cx="289888" cy="613136"/>
          </a:xfrm>
        </p:grpSpPr>
        <p:sp>
          <p:nvSpPr>
            <p:cNvPr id="34"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1042" y="175521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1"/>
            </a:solidFill>
            <a:ln w="603" cap="flat">
              <a:noFill/>
              <a:prstDash val="solid"/>
              <a:miter/>
            </a:ln>
          </p:spPr>
          <p:txBody>
            <a:bodyPr rtlCol="0" anchor="ctr"/>
            <a:lstStyle/>
            <a:p>
              <a:endParaRPr lang="en-US"/>
            </a:p>
          </p:txBody>
        </p:sp>
        <p:sp>
          <p:nvSpPr>
            <p:cNvPr id="35"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89792" y="2277214"/>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1"/>
            </a:solidFill>
            <a:ln w="422" cap="flat">
              <a:noFill/>
              <a:prstDash val="solid"/>
              <a:miter/>
            </a:ln>
          </p:spPr>
          <p:txBody>
            <a:bodyPr rtlCol="0" anchor="ctr"/>
            <a:lstStyle/>
            <a:p>
              <a:endParaRPr lang="en-US"/>
            </a:p>
          </p:txBody>
        </p:sp>
      </p:grpSp>
    </p:spTree>
    <p:extLst>
      <p:ext uri="{BB962C8B-B14F-4D97-AF65-F5344CB8AC3E}">
        <p14:creationId xmlns:p14="http://schemas.microsoft.com/office/powerpoint/2010/main" val="41089571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40">
            <a:extLst>
              <a:ext uri="{FF2B5EF4-FFF2-40B4-BE49-F238E27FC236}">
                <a16:creationId xmlns:a16="http://schemas.microsoft.com/office/drawing/2014/main" id="{8D1AA55E-40D5-461B-A5A8-4AE8AAB71B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9B34F68-3F06-8BA5-872D-0769A8C18B83}"/>
              </a:ext>
            </a:extLst>
          </p:cNvPr>
          <p:cNvSpPr>
            <a:spLocks noGrp="1"/>
          </p:cNvSpPr>
          <p:nvPr>
            <p:ph type="title"/>
          </p:nvPr>
        </p:nvSpPr>
        <p:spPr>
          <a:xfrm>
            <a:off x="838200" y="888481"/>
            <a:ext cx="6155988" cy="1182927"/>
          </a:xfrm>
        </p:spPr>
        <p:txBody>
          <a:bodyPr anchor="b">
            <a:normAutofit/>
          </a:bodyPr>
          <a:lstStyle/>
          <a:p>
            <a:r>
              <a:rPr lang="en-US" sz="4300" b="1" dirty="0">
                <a:effectLst/>
                <a:latin typeface="Poppins" panose="00000500000000000000" pitchFamily="50" charset="0"/>
                <a:ea typeface="Times New Roman" panose="02020603050405020304" pitchFamily="18" charset="0"/>
                <a:cs typeface="Poppins" panose="00000500000000000000" pitchFamily="50" charset="0"/>
              </a:rPr>
              <a:t>VARIANTS OF FASTA</a:t>
            </a:r>
            <a:endParaRPr lang="en-US" sz="4300" dirty="0">
              <a:latin typeface="Poppins" panose="00000500000000000000" pitchFamily="50" charset="0"/>
              <a:cs typeface="Poppins" panose="00000500000000000000" pitchFamily="50" charset="0"/>
            </a:endParaRPr>
          </a:p>
        </p:txBody>
      </p:sp>
      <p:cxnSp>
        <p:nvCxnSpPr>
          <p:cNvPr id="43" name="Straight Connector 42">
            <a:extLst>
              <a:ext uri="{FF2B5EF4-FFF2-40B4-BE49-F238E27FC236}">
                <a16:creationId xmlns:a16="http://schemas.microsoft.com/office/drawing/2014/main" id="{7EB498BD-8089-4626-91EA-4978EBEF53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806470"/>
            <a:ext cx="7903723" cy="0"/>
          </a:xfrm>
          <a:prstGeom prst="line">
            <a:avLst/>
          </a:prstGeom>
          <a:ln w="25400" cap="sq">
            <a:gradFill flip="none" rotWithShape="1">
              <a:gsLst>
                <a:gs pos="0">
                  <a:schemeClr val="accent1"/>
                </a:gs>
                <a:gs pos="100000">
                  <a:schemeClr val="accent2"/>
                </a:gs>
              </a:gsLst>
              <a:lin ang="10800000" scaled="0"/>
              <a:tileRect/>
            </a:gradFill>
            <a:beve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2A68321F-C8D1-4B2E-C91B-02A6A80727C2}"/>
              </a:ext>
            </a:extLst>
          </p:cNvPr>
          <p:cNvSpPr>
            <a:spLocks noGrp="1"/>
          </p:cNvSpPr>
          <p:nvPr>
            <p:ph idx="1"/>
          </p:nvPr>
        </p:nvSpPr>
        <p:spPr>
          <a:xfrm>
            <a:off x="803775" y="2153417"/>
            <a:ext cx="9492750" cy="4388979"/>
          </a:xfrm>
        </p:spPr>
        <p:txBody>
          <a:bodyPr anchor="t">
            <a:normAutofit/>
          </a:bodyPr>
          <a:lstStyle/>
          <a:p>
            <a:pPr marL="0" indent="0">
              <a:buNone/>
            </a:pPr>
            <a:endParaRPr lang="en-US" sz="2000" dirty="0">
              <a:solidFill>
                <a:schemeClr val="tx1">
                  <a:alpha val="80000"/>
                </a:schemeClr>
              </a:solidFill>
            </a:endParaRPr>
          </a:p>
          <a:p>
            <a:r>
              <a:rPr lang="en-US" sz="2000" dirty="0">
                <a:solidFill>
                  <a:schemeClr val="tx1">
                    <a:alpha val="80000"/>
                  </a:schemeClr>
                </a:solidFill>
              </a:rPr>
              <a:t>TFASTX translates DNA sequences in all six frames, only allowing gaps between codons to identify protein-coding regions.</a:t>
            </a:r>
          </a:p>
          <a:p>
            <a:endParaRPr lang="en-US" sz="2000" dirty="0">
              <a:solidFill>
                <a:schemeClr val="tx1">
                  <a:alpha val="80000"/>
                </a:schemeClr>
              </a:solidFill>
            </a:endParaRPr>
          </a:p>
          <a:p>
            <a:r>
              <a:rPr lang="en-US" sz="2000" dirty="0">
                <a:solidFill>
                  <a:schemeClr val="tx1">
                    <a:alpha val="80000"/>
                  </a:schemeClr>
                </a:solidFill>
              </a:rPr>
              <a:t>TFASTY allows gaps within codons, potentially leading to different amino acids being encoded, but also increasing false positive</a:t>
            </a:r>
          </a:p>
          <a:p>
            <a:pPr marL="0" indent="0">
              <a:buNone/>
            </a:pPr>
            <a:r>
              <a:rPr lang="en-US" sz="2000" dirty="0">
                <a:solidFill>
                  <a:schemeClr val="tx1">
                    <a:alpha val="80000"/>
                  </a:schemeClr>
                </a:solidFill>
              </a:rPr>
              <a:t>      matches.</a:t>
            </a:r>
          </a:p>
          <a:p>
            <a:endParaRPr lang="en-US" sz="2000" dirty="0">
              <a:solidFill>
                <a:schemeClr val="tx1">
                  <a:alpha val="80000"/>
                </a:schemeClr>
              </a:solidFill>
            </a:endParaRPr>
          </a:p>
          <a:p>
            <a:r>
              <a:rPr lang="en-US" sz="2000" dirty="0">
                <a:solidFill>
                  <a:schemeClr val="tx1">
                    <a:alpha val="80000"/>
                  </a:schemeClr>
                </a:solidFill>
              </a:rPr>
              <a:t>TFASTA can identify genes and their functions in DNA sequences, and search for sequence similarities between proteins and DNA</a:t>
            </a:r>
          </a:p>
          <a:p>
            <a:pPr marL="0" indent="0">
              <a:buNone/>
            </a:pPr>
            <a:r>
              <a:rPr lang="en-US" sz="2000" dirty="0">
                <a:solidFill>
                  <a:schemeClr val="tx1">
                    <a:alpha val="80000"/>
                  </a:schemeClr>
                </a:solidFill>
              </a:rPr>
              <a:t>      sequences to provide insights into evolutionary relationships and functional conservation.</a:t>
            </a:r>
          </a:p>
        </p:txBody>
      </p:sp>
      <p:pic>
        <p:nvPicPr>
          <p:cNvPr id="5" name="Graphic 4" descr="DNA">
            <a:extLst>
              <a:ext uri="{FF2B5EF4-FFF2-40B4-BE49-F238E27FC236}">
                <a16:creationId xmlns:a16="http://schemas.microsoft.com/office/drawing/2014/main" id="{37AFEC4A-DE07-72AD-86D0-A2B796E85A0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858201" y="4470994"/>
            <a:ext cx="2271739" cy="2271739"/>
          </a:xfrm>
          <a:prstGeom prst="rect">
            <a:avLst/>
          </a:prstGeom>
        </p:spPr>
      </p:pic>
      <p:sp>
        <p:nvSpPr>
          <p:cNvPr id="45"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24552" y="1899284"/>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1"/>
          </a:solidFill>
          <a:ln w="603" cap="flat">
            <a:noFill/>
            <a:prstDash val="solid"/>
            <a:miter/>
          </a:ln>
        </p:spPr>
        <p:txBody>
          <a:bodyPr rtlCol="0" anchor="ctr"/>
          <a:lstStyle/>
          <a:p>
            <a:endParaRPr lang="en-US"/>
          </a:p>
        </p:txBody>
      </p:sp>
      <p:sp>
        <p:nvSpPr>
          <p:cNvPr id="47"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36862" y="2189928"/>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1"/>
          </a:solidFill>
          <a:ln w="422" cap="flat">
            <a:noFill/>
            <a:prstDash val="solid"/>
            <a:miter/>
          </a:ln>
        </p:spPr>
        <p:txBody>
          <a:bodyPr rtlCol="0" anchor="ctr"/>
          <a:lstStyle/>
          <a:p>
            <a:endParaRPr lang="en-US"/>
          </a:p>
        </p:txBody>
      </p:sp>
    </p:spTree>
    <p:extLst>
      <p:ext uri="{BB962C8B-B14F-4D97-AF65-F5344CB8AC3E}">
        <p14:creationId xmlns:p14="http://schemas.microsoft.com/office/powerpoint/2010/main" val="40892848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8D1AA55E-40D5-461B-A5A8-4AE8AAB71B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9B34F68-3F06-8BA5-872D-0769A8C18B83}"/>
              </a:ext>
            </a:extLst>
          </p:cNvPr>
          <p:cNvSpPr>
            <a:spLocks noGrp="1"/>
          </p:cNvSpPr>
          <p:nvPr>
            <p:ph type="title"/>
          </p:nvPr>
        </p:nvSpPr>
        <p:spPr>
          <a:xfrm>
            <a:off x="838200" y="955558"/>
            <a:ext cx="10489800" cy="1182927"/>
          </a:xfrm>
        </p:spPr>
        <p:txBody>
          <a:bodyPr anchor="b">
            <a:normAutofit/>
          </a:bodyPr>
          <a:lstStyle/>
          <a:p>
            <a:r>
              <a:rPr lang="en-US" sz="2700" b="1" dirty="0">
                <a:latin typeface="Poppins" panose="00000500000000000000" pitchFamily="50" charset="0"/>
                <a:cs typeface="Poppins" panose="00000500000000000000" pitchFamily="50" charset="0"/>
              </a:rPr>
              <a:t>FASTA: A LOCAL OR GLOBAL SEQUENCE ALIGNMENT TOOL?</a:t>
            </a:r>
          </a:p>
        </p:txBody>
      </p:sp>
      <p:cxnSp>
        <p:nvCxnSpPr>
          <p:cNvPr id="31" name="Straight Connector 30">
            <a:extLst>
              <a:ext uri="{FF2B5EF4-FFF2-40B4-BE49-F238E27FC236}">
                <a16:creationId xmlns:a16="http://schemas.microsoft.com/office/drawing/2014/main" id="{7EB498BD-8089-4626-91EA-4978EBEF53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806470"/>
            <a:ext cx="7903723" cy="0"/>
          </a:xfrm>
          <a:prstGeom prst="line">
            <a:avLst/>
          </a:prstGeom>
          <a:ln w="25400" cap="sq">
            <a:gradFill flip="none" rotWithShape="1">
              <a:gsLst>
                <a:gs pos="0">
                  <a:schemeClr val="accent1"/>
                </a:gs>
                <a:gs pos="100000">
                  <a:schemeClr val="accent2"/>
                </a:gs>
              </a:gsLst>
              <a:lin ang="10800000" scaled="0"/>
              <a:tileRect/>
            </a:gradFill>
            <a:beve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2A68321F-C8D1-4B2E-C91B-02A6A80727C2}"/>
              </a:ext>
            </a:extLst>
          </p:cNvPr>
          <p:cNvSpPr>
            <a:spLocks noGrp="1"/>
          </p:cNvSpPr>
          <p:nvPr>
            <p:ph idx="1"/>
          </p:nvPr>
        </p:nvSpPr>
        <p:spPr>
          <a:xfrm>
            <a:off x="803776" y="2401835"/>
            <a:ext cx="9673724" cy="3979913"/>
          </a:xfrm>
        </p:spPr>
        <p:txBody>
          <a:bodyPr anchor="t">
            <a:normAutofit lnSpcReduction="10000"/>
          </a:bodyPr>
          <a:lstStyle/>
          <a:p>
            <a:pPr marL="0" indent="0">
              <a:buNone/>
            </a:pPr>
            <a:r>
              <a:rPr lang="en-US" dirty="0">
                <a:solidFill>
                  <a:schemeClr val="tx1">
                    <a:alpha val="80000"/>
                  </a:schemeClr>
                </a:solidFill>
              </a:rPr>
              <a:t>The FASTA algorithm is primarily designed for local sequence alignment but can also be used for global alignment. It was developed in the early 1980s by William Pearson as a heuristic approach to search for regions of similarity between the query sequence and a database of sequences. The algorithm is particularly useful for identifying conserved regions within proteins or nucleic acids, where there may be non-conserved regions or regions with low sequence similarity. Modifications to the scoring matrix and gap penalties can enable the algorithm to be used for global sequence alignment, and newer versions of the program allow for both local and global alignment.</a:t>
            </a:r>
          </a:p>
        </p:txBody>
      </p:sp>
      <p:pic>
        <p:nvPicPr>
          <p:cNvPr id="5" name="Graphic 4" descr="DNA">
            <a:extLst>
              <a:ext uri="{FF2B5EF4-FFF2-40B4-BE49-F238E27FC236}">
                <a16:creationId xmlns:a16="http://schemas.microsoft.com/office/drawing/2014/main" id="{365EBA52-0002-AF7B-4917-937949C4B1B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310246" y="4819678"/>
            <a:ext cx="1853232" cy="1853232"/>
          </a:xfrm>
          <a:prstGeom prst="rect">
            <a:avLst/>
          </a:prstGeom>
        </p:spPr>
      </p:pic>
      <p:sp>
        <p:nvSpPr>
          <p:cNvPr id="33"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24552" y="1899284"/>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1"/>
          </a:solidFill>
          <a:ln w="603" cap="flat">
            <a:noFill/>
            <a:prstDash val="solid"/>
            <a:miter/>
          </a:ln>
        </p:spPr>
        <p:txBody>
          <a:bodyPr rtlCol="0" anchor="ctr"/>
          <a:lstStyle/>
          <a:p>
            <a:endParaRPr lang="en-US"/>
          </a:p>
        </p:txBody>
      </p:sp>
      <p:sp>
        <p:nvSpPr>
          <p:cNvPr id="35"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36862" y="2189928"/>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1"/>
          </a:solidFill>
          <a:ln w="422" cap="flat">
            <a:noFill/>
            <a:prstDash val="solid"/>
            <a:miter/>
          </a:ln>
        </p:spPr>
        <p:txBody>
          <a:bodyPr rtlCol="0" anchor="ctr"/>
          <a:lstStyle/>
          <a:p>
            <a:endParaRPr lang="en-US"/>
          </a:p>
        </p:txBody>
      </p:sp>
    </p:spTree>
    <p:extLst>
      <p:ext uri="{BB962C8B-B14F-4D97-AF65-F5344CB8AC3E}">
        <p14:creationId xmlns:p14="http://schemas.microsoft.com/office/powerpoint/2010/main" val="19266815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8D1AA55E-40D5-461B-A5A8-4AE8AAB71B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9B34F68-3F06-8BA5-872D-0769A8C18B83}"/>
              </a:ext>
            </a:extLst>
          </p:cNvPr>
          <p:cNvSpPr>
            <a:spLocks noGrp="1"/>
          </p:cNvSpPr>
          <p:nvPr>
            <p:ph type="title"/>
          </p:nvPr>
        </p:nvSpPr>
        <p:spPr>
          <a:xfrm>
            <a:off x="803776" y="855396"/>
            <a:ext cx="8220076" cy="1182927"/>
          </a:xfrm>
        </p:spPr>
        <p:txBody>
          <a:bodyPr anchor="b">
            <a:normAutofit/>
          </a:bodyPr>
          <a:lstStyle/>
          <a:p>
            <a:r>
              <a:rPr lang="en-US" sz="3200" b="1" dirty="0">
                <a:latin typeface="Poppins" panose="00000500000000000000" pitchFamily="50" charset="0"/>
                <a:cs typeface="Poppins" panose="00000500000000000000" pitchFamily="50" charset="0"/>
              </a:rPr>
              <a:t>KEY PROPERTIES OF </a:t>
            </a:r>
            <a:r>
              <a:rPr lang="en-US" sz="3200" b="1" dirty="0">
                <a:solidFill>
                  <a:schemeClr val="accent1">
                    <a:lumMod val="50000"/>
                  </a:schemeClr>
                </a:solidFill>
                <a:latin typeface="Poppins" panose="00000500000000000000" pitchFamily="50" charset="0"/>
                <a:cs typeface="Poppins" panose="00000500000000000000" pitchFamily="50" charset="0"/>
              </a:rPr>
              <a:t>FASTA</a:t>
            </a:r>
            <a:r>
              <a:rPr lang="en-US" sz="3200" b="1" dirty="0">
                <a:latin typeface="Poppins" panose="00000500000000000000" pitchFamily="50" charset="0"/>
                <a:cs typeface="Poppins" panose="00000500000000000000" pitchFamily="50" charset="0"/>
              </a:rPr>
              <a:t> ALGORITHM</a:t>
            </a:r>
          </a:p>
        </p:txBody>
      </p:sp>
      <p:cxnSp>
        <p:nvCxnSpPr>
          <p:cNvPr id="31" name="Straight Connector 30">
            <a:extLst>
              <a:ext uri="{FF2B5EF4-FFF2-40B4-BE49-F238E27FC236}">
                <a16:creationId xmlns:a16="http://schemas.microsoft.com/office/drawing/2014/main" id="{7EB498BD-8089-4626-91EA-4978EBEF53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806470"/>
            <a:ext cx="7903723" cy="0"/>
          </a:xfrm>
          <a:prstGeom prst="line">
            <a:avLst/>
          </a:prstGeom>
          <a:ln w="25400" cap="sq">
            <a:gradFill flip="none" rotWithShape="1">
              <a:gsLst>
                <a:gs pos="0">
                  <a:schemeClr val="accent1"/>
                </a:gs>
                <a:gs pos="100000">
                  <a:schemeClr val="accent2"/>
                </a:gs>
              </a:gsLst>
              <a:lin ang="10800000" scaled="0"/>
              <a:tileRect/>
            </a:gradFill>
            <a:beve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2A68321F-C8D1-4B2E-C91B-02A6A80727C2}"/>
              </a:ext>
            </a:extLst>
          </p:cNvPr>
          <p:cNvSpPr>
            <a:spLocks noGrp="1"/>
          </p:cNvSpPr>
          <p:nvPr>
            <p:ph idx="1"/>
          </p:nvPr>
        </p:nvSpPr>
        <p:spPr>
          <a:xfrm>
            <a:off x="803776" y="2053305"/>
            <a:ext cx="9635624" cy="4366545"/>
          </a:xfrm>
        </p:spPr>
        <p:txBody>
          <a:bodyPr anchor="t">
            <a:normAutofit fontScale="92500"/>
          </a:bodyPr>
          <a:lstStyle/>
          <a:p>
            <a:pPr>
              <a:buFont typeface="Wingdings" panose="05000000000000000000" pitchFamily="2" charset="2"/>
              <a:buChar char="ü"/>
            </a:pPr>
            <a:r>
              <a:rPr lang="en-US" sz="2600" dirty="0">
                <a:solidFill>
                  <a:schemeClr val="tx1">
                    <a:alpha val="80000"/>
                  </a:schemeClr>
                </a:solidFill>
              </a:rPr>
              <a:t>Speed: The FASTA algorithm is designed to quickly search databases of sequences and identify those with significant similarity to a query sequence. This makes it particularly useful for analyzing large datasets.</a:t>
            </a:r>
          </a:p>
          <a:p>
            <a:pPr>
              <a:buFont typeface="Wingdings" panose="05000000000000000000" pitchFamily="2" charset="2"/>
              <a:buChar char="ü"/>
            </a:pPr>
            <a:r>
              <a:rPr lang="en-US" sz="2600" dirty="0">
                <a:solidFill>
                  <a:schemeClr val="tx1">
                    <a:alpha val="80000"/>
                  </a:schemeClr>
                </a:solidFill>
              </a:rPr>
              <a:t>Sensitivity: The FASTA algorithm is highly sensitive and can detect remote homologues that may not be detected by other alignment methods. This makes it particularly useful for identifying evolutionary relationships between sequences. It is thought to be more sensitive than BLAST.</a:t>
            </a:r>
          </a:p>
          <a:p>
            <a:pPr>
              <a:buFont typeface="Wingdings" panose="05000000000000000000" pitchFamily="2" charset="2"/>
              <a:buChar char="ü"/>
            </a:pPr>
            <a:r>
              <a:rPr lang="en-US" sz="2600" dirty="0">
                <a:solidFill>
                  <a:schemeClr val="tx1">
                    <a:alpha val="80000"/>
                  </a:schemeClr>
                </a:solidFill>
              </a:rPr>
              <a:t>Flexibility: The FASTA algorithm can be used to search both nucleotide and protein databases and can be applied to a wide range of sequence analysis problems, such as gene prediction, protein classification, and phylogenetic analysis.</a:t>
            </a:r>
          </a:p>
          <a:p>
            <a:pPr>
              <a:buFont typeface="Wingdings" panose="05000000000000000000" pitchFamily="2" charset="2"/>
              <a:buChar char="ü"/>
            </a:pPr>
            <a:endParaRPr lang="en-US" sz="2000" dirty="0">
              <a:solidFill>
                <a:schemeClr val="tx1">
                  <a:alpha val="80000"/>
                </a:schemeClr>
              </a:solidFill>
            </a:endParaRPr>
          </a:p>
        </p:txBody>
      </p:sp>
      <p:pic>
        <p:nvPicPr>
          <p:cNvPr id="5" name="Graphic 4" descr="DNA">
            <a:extLst>
              <a:ext uri="{FF2B5EF4-FFF2-40B4-BE49-F238E27FC236}">
                <a16:creationId xmlns:a16="http://schemas.microsoft.com/office/drawing/2014/main" id="{BC952899-E706-09F6-F3A0-8EA308EA9FA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095042" y="4470994"/>
            <a:ext cx="2374778" cy="2374778"/>
          </a:xfrm>
          <a:prstGeom prst="rect">
            <a:avLst/>
          </a:prstGeom>
        </p:spPr>
      </p:pic>
      <p:sp>
        <p:nvSpPr>
          <p:cNvPr id="33"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24552" y="1899284"/>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1"/>
          </a:solidFill>
          <a:ln w="603" cap="flat">
            <a:noFill/>
            <a:prstDash val="solid"/>
            <a:miter/>
          </a:ln>
        </p:spPr>
        <p:txBody>
          <a:bodyPr rtlCol="0" anchor="ctr"/>
          <a:lstStyle/>
          <a:p>
            <a:endParaRPr lang="en-US"/>
          </a:p>
        </p:txBody>
      </p:sp>
      <p:sp>
        <p:nvSpPr>
          <p:cNvPr id="35"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36862" y="2189928"/>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1"/>
          </a:solidFill>
          <a:ln w="422" cap="flat">
            <a:noFill/>
            <a:prstDash val="solid"/>
            <a:miter/>
          </a:ln>
        </p:spPr>
        <p:txBody>
          <a:bodyPr rtlCol="0" anchor="ctr"/>
          <a:lstStyle/>
          <a:p>
            <a:endParaRPr lang="en-US"/>
          </a:p>
        </p:txBody>
      </p:sp>
    </p:spTree>
    <p:extLst>
      <p:ext uri="{BB962C8B-B14F-4D97-AF65-F5344CB8AC3E}">
        <p14:creationId xmlns:p14="http://schemas.microsoft.com/office/powerpoint/2010/main" val="7793000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8D1AA55E-40D5-461B-A5A8-4AE8AAB71B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9B34F68-3F06-8BA5-872D-0769A8C18B83}"/>
              </a:ext>
            </a:extLst>
          </p:cNvPr>
          <p:cNvSpPr>
            <a:spLocks noGrp="1"/>
          </p:cNvSpPr>
          <p:nvPr>
            <p:ph type="title"/>
          </p:nvPr>
        </p:nvSpPr>
        <p:spPr>
          <a:xfrm>
            <a:off x="838199" y="1336390"/>
            <a:ext cx="6676987" cy="1182927"/>
          </a:xfrm>
        </p:spPr>
        <p:txBody>
          <a:bodyPr anchor="b">
            <a:normAutofit/>
          </a:bodyPr>
          <a:lstStyle/>
          <a:p>
            <a:r>
              <a:rPr lang="en-US" sz="3500" b="1" dirty="0">
                <a:latin typeface="Poppins" panose="00000500000000000000" pitchFamily="50" charset="0"/>
                <a:cs typeface="Poppins" panose="00000500000000000000" pitchFamily="50" charset="0"/>
              </a:rPr>
              <a:t>APPLICATIONS OF FASTA</a:t>
            </a:r>
            <a:br>
              <a:rPr lang="en-US" sz="3500" b="1" dirty="0">
                <a:latin typeface="Poppins" panose="00000500000000000000" pitchFamily="50" charset="0"/>
                <a:cs typeface="Poppins" panose="00000500000000000000" pitchFamily="50" charset="0"/>
              </a:rPr>
            </a:br>
            <a:endParaRPr lang="en-US" sz="3500" b="1" dirty="0">
              <a:latin typeface="Poppins" panose="00000500000000000000" pitchFamily="50" charset="0"/>
              <a:cs typeface="Poppins" panose="00000500000000000000" pitchFamily="50" charset="0"/>
            </a:endParaRPr>
          </a:p>
        </p:txBody>
      </p:sp>
      <p:cxnSp>
        <p:nvCxnSpPr>
          <p:cNvPr id="31" name="Straight Connector 30">
            <a:extLst>
              <a:ext uri="{FF2B5EF4-FFF2-40B4-BE49-F238E27FC236}">
                <a16:creationId xmlns:a16="http://schemas.microsoft.com/office/drawing/2014/main" id="{7EB498BD-8089-4626-91EA-4978EBEF53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806470"/>
            <a:ext cx="7903723" cy="0"/>
          </a:xfrm>
          <a:prstGeom prst="line">
            <a:avLst/>
          </a:prstGeom>
          <a:ln w="25400" cap="sq">
            <a:gradFill flip="none" rotWithShape="1">
              <a:gsLst>
                <a:gs pos="0">
                  <a:schemeClr val="accent1"/>
                </a:gs>
                <a:gs pos="100000">
                  <a:schemeClr val="accent2"/>
                </a:gs>
              </a:gsLst>
              <a:lin ang="10800000" scaled="0"/>
              <a:tileRect/>
            </a:gradFill>
            <a:beve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2A68321F-C8D1-4B2E-C91B-02A6A80727C2}"/>
              </a:ext>
            </a:extLst>
          </p:cNvPr>
          <p:cNvSpPr>
            <a:spLocks noGrp="1"/>
          </p:cNvSpPr>
          <p:nvPr>
            <p:ph idx="1"/>
          </p:nvPr>
        </p:nvSpPr>
        <p:spPr>
          <a:xfrm>
            <a:off x="803776" y="2189928"/>
            <a:ext cx="9197474" cy="4239446"/>
          </a:xfrm>
        </p:spPr>
        <p:txBody>
          <a:bodyPr anchor="t">
            <a:normAutofit fontScale="92500"/>
          </a:bodyPr>
          <a:lstStyle/>
          <a:p>
            <a:pPr>
              <a:buFont typeface="Wingdings" panose="05000000000000000000" pitchFamily="2" charset="2"/>
              <a:buChar char="ü"/>
            </a:pPr>
            <a:r>
              <a:rPr lang="en-US" sz="2400" dirty="0">
                <a:solidFill>
                  <a:schemeClr val="tx1">
                    <a:alpha val="80000"/>
                  </a:schemeClr>
                </a:solidFill>
              </a:rPr>
              <a:t>FASTA is a widely used tool in bioinformatics for a variety of applications, including:</a:t>
            </a:r>
          </a:p>
          <a:p>
            <a:pPr>
              <a:buFont typeface="Wingdings" panose="05000000000000000000" pitchFamily="2" charset="2"/>
              <a:buChar char="ü"/>
            </a:pPr>
            <a:r>
              <a:rPr lang="en-US" sz="2400" dirty="0">
                <a:solidFill>
                  <a:schemeClr val="tx1">
                    <a:alpha val="80000"/>
                  </a:schemeClr>
                </a:solidFill>
              </a:rPr>
              <a:t>Sequence alignment: FASTA is used to align protein or nucleotide sequences to identify homologous sequences that share structural or functional similarity.</a:t>
            </a:r>
          </a:p>
          <a:p>
            <a:pPr>
              <a:buFont typeface="Wingdings" panose="05000000000000000000" pitchFamily="2" charset="2"/>
              <a:buChar char="ü"/>
            </a:pPr>
            <a:r>
              <a:rPr lang="en-US" sz="2400" dirty="0">
                <a:solidFill>
                  <a:schemeClr val="tx1">
                    <a:alpha val="80000"/>
                  </a:schemeClr>
                </a:solidFill>
              </a:rPr>
              <a:t>Gene annotation: FASTA can be used to identify potential coding regions in genomic DNA sequences by comparing them to known protein sequences.</a:t>
            </a:r>
          </a:p>
          <a:p>
            <a:pPr>
              <a:buFont typeface="Wingdings" panose="05000000000000000000" pitchFamily="2" charset="2"/>
              <a:buChar char="ü"/>
            </a:pPr>
            <a:r>
              <a:rPr lang="en-US" sz="2400" dirty="0">
                <a:solidFill>
                  <a:schemeClr val="tx1">
                    <a:alpha val="80000"/>
                  </a:schemeClr>
                </a:solidFill>
              </a:rPr>
              <a:t>Phylogenetic analysis: FASTA can be used to compare sequences across different organisms, allowing for the construction of evolutionary trees and the identification of conserved regions.</a:t>
            </a:r>
          </a:p>
          <a:p>
            <a:pPr>
              <a:buFont typeface="Wingdings" panose="05000000000000000000" pitchFamily="2" charset="2"/>
              <a:buChar char="ü"/>
            </a:pPr>
            <a:r>
              <a:rPr lang="en-US" sz="2400" dirty="0">
                <a:solidFill>
                  <a:schemeClr val="tx1">
                    <a:alpha val="80000"/>
                  </a:schemeClr>
                </a:solidFill>
              </a:rPr>
              <a:t>Protein structure prediction: By identifying homologous sequences, FASTA can be used to predict the structure of proteins and their binding sites.</a:t>
            </a:r>
          </a:p>
          <a:p>
            <a:pPr>
              <a:buFont typeface="Wingdings" panose="05000000000000000000" pitchFamily="2" charset="2"/>
              <a:buChar char="ü"/>
            </a:pPr>
            <a:endParaRPr lang="en-US" sz="2000" dirty="0">
              <a:solidFill>
                <a:schemeClr val="tx1">
                  <a:alpha val="80000"/>
                </a:schemeClr>
              </a:solidFill>
            </a:endParaRPr>
          </a:p>
          <a:p>
            <a:pPr>
              <a:buFont typeface="Wingdings" panose="05000000000000000000" pitchFamily="2" charset="2"/>
              <a:buChar char="ü"/>
            </a:pPr>
            <a:endParaRPr lang="en-US" sz="2000" dirty="0">
              <a:solidFill>
                <a:schemeClr val="tx1">
                  <a:alpha val="80000"/>
                </a:schemeClr>
              </a:solidFill>
            </a:endParaRPr>
          </a:p>
        </p:txBody>
      </p:sp>
      <p:pic>
        <p:nvPicPr>
          <p:cNvPr id="5" name="Graphic 4" descr="DNA">
            <a:extLst>
              <a:ext uri="{FF2B5EF4-FFF2-40B4-BE49-F238E27FC236}">
                <a16:creationId xmlns:a16="http://schemas.microsoft.com/office/drawing/2014/main" id="{AEBC3760-53E1-AC6C-FD27-B5661E1C05A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883569" y="4331295"/>
            <a:ext cx="2360043" cy="2360043"/>
          </a:xfrm>
          <a:prstGeom prst="rect">
            <a:avLst/>
          </a:prstGeom>
        </p:spPr>
      </p:pic>
      <p:sp>
        <p:nvSpPr>
          <p:cNvPr id="33"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24552" y="1899284"/>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1"/>
          </a:solidFill>
          <a:ln w="603" cap="flat">
            <a:noFill/>
            <a:prstDash val="solid"/>
            <a:miter/>
          </a:ln>
        </p:spPr>
        <p:txBody>
          <a:bodyPr rtlCol="0" anchor="ctr"/>
          <a:lstStyle/>
          <a:p>
            <a:endParaRPr lang="en-US"/>
          </a:p>
        </p:txBody>
      </p:sp>
      <p:sp>
        <p:nvSpPr>
          <p:cNvPr id="35"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36862" y="2189928"/>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1"/>
          </a:solidFill>
          <a:ln w="422" cap="flat">
            <a:noFill/>
            <a:prstDash val="solid"/>
            <a:miter/>
          </a:ln>
        </p:spPr>
        <p:txBody>
          <a:bodyPr rtlCol="0" anchor="ctr"/>
          <a:lstStyle/>
          <a:p>
            <a:endParaRPr lang="en-US"/>
          </a:p>
        </p:txBody>
      </p:sp>
    </p:spTree>
    <p:extLst>
      <p:ext uri="{BB962C8B-B14F-4D97-AF65-F5344CB8AC3E}">
        <p14:creationId xmlns:p14="http://schemas.microsoft.com/office/powerpoint/2010/main" val="36602483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8D1AA55E-40D5-461B-A5A8-4AE8AAB71B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9B34F68-3F06-8BA5-872D-0769A8C18B83}"/>
              </a:ext>
            </a:extLst>
          </p:cNvPr>
          <p:cNvSpPr>
            <a:spLocks noGrp="1"/>
          </p:cNvSpPr>
          <p:nvPr>
            <p:ph type="title"/>
          </p:nvPr>
        </p:nvSpPr>
        <p:spPr>
          <a:xfrm>
            <a:off x="838200" y="855396"/>
            <a:ext cx="10915650" cy="1182927"/>
          </a:xfrm>
        </p:spPr>
        <p:txBody>
          <a:bodyPr anchor="b">
            <a:normAutofit/>
          </a:bodyPr>
          <a:lstStyle/>
          <a:p>
            <a:r>
              <a:rPr lang="en-US" sz="2800" b="1" dirty="0">
                <a:latin typeface="Poppins" panose="00000500000000000000" pitchFamily="50" charset="0"/>
                <a:cs typeface="Poppins" panose="00000500000000000000" pitchFamily="50" charset="0"/>
              </a:rPr>
              <a:t>HOW FASTA COMPUTES THE FINAL ALIGNMENT SCORE</a:t>
            </a:r>
            <a:br>
              <a:rPr lang="en-US" sz="2800" b="1" dirty="0">
                <a:latin typeface="Poppins" panose="00000500000000000000" pitchFamily="50" charset="0"/>
                <a:cs typeface="Poppins" panose="00000500000000000000" pitchFamily="50" charset="0"/>
              </a:rPr>
            </a:br>
            <a:endParaRPr lang="en-US" sz="2800" b="1" dirty="0">
              <a:latin typeface="Poppins" panose="00000500000000000000" pitchFamily="50" charset="0"/>
              <a:cs typeface="Poppins" panose="00000500000000000000" pitchFamily="50" charset="0"/>
            </a:endParaRPr>
          </a:p>
        </p:txBody>
      </p:sp>
      <p:cxnSp>
        <p:nvCxnSpPr>
          <p:cNvPr id="31" name="Straight Connector 30">
            <a:extLst>
              <a:ext uri="{FF2B5EF4-FFF2-40B4-BE49-F238E27FC236}">
                <a16:creationId xmlns:a16="http://schemas.microsoft.com/office/drawing/2014/main" id="{7EB498BD-8089-4626-91EA-4978EBEF53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806470"/>
            <a:ext cx="7903723" cy="0"/>
          </a:xfrm>
          <a:prstGeom prst="line">
            <a:avLst/>
          </a:prstGeom>
          <a:ln w="25400" cap="sq">
            <a:gradFill flip="none" rotWithShape="1">
              <a:gsLst>
                <a:gs pos="0">
                  <a:schemeClr val="accent1"/>
                </a:gs>
                <a:gs pos="100000">
                  <a:schemeClr val="accent2"/>
                </a:gs>
              </a:gsLst>
              <a:lin ang="10800000" scaled="0"/>
              <a:tileRect/>
            </a:gradFill>
            <a:beve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2A68321F-C8D1-4B2E-C91B-02A6A80727C2}"/>
              </a:ext>
            </a:extLst>
          </p:cNvPr>
          <p:cNvSpPr>
            <a:spLocks noGrp="1"/>
          </p:cNvSpPr>
          <p:nvPr>
            <p:ph idx="1"/>
          </p:nvPr>
        </p:nvSpPr>
        <p:spPr>
          <a:xfrm>
            <a:off x="803776" y="1899284"/>
            <a:ext cx="9602260" cy="4431624"/>
          </a:xfrm>
        </p:spPr>
        <p:txBody>
          <a:bodyPr anchor="t">
            <a:normAutofit/>
          </a:bodyPr>
          <a:lstStyle/>
          <a:p>
            <a:pPr marL="0" indent="0">
              <a:lnSpc>
                <a:spcPct val="100000"/>
              </a:lnSpc>
              <a:buNone/>
            </a:pPr>
            <a:r>
              <a:rPr lang="en-US" sz="2400" dirty="0">
                <a:solidFill>
                  <a:schemeClr val="tx1">
                    <a:alpha val="80000"/>
                  </a:schemeClr>
                </a:solidFill>
              </a:rPr>
              <a:t>FASTA uses shorter forms of windows called </a:t>
            </a:r>
            <a:r>
              <a:rPr lang="en-US" sz="2400" dirty="0" err="1">
                <a:solidFill>
                  <a:schemeClr val="tx1">
                    <a:alpha val="80000"/>
                  </a:schemeClr>
                </a:solidFill>
              </a:rPr>
              <a:t>ktuples</a:t>
            </a:r>
            <a:r>
              <a:rPr lang="en-US" sz="2400" dirty="0">
                <a:solidFill>
                  <a:schemeClr val="tx1">
                    <a:alpha val="80000"/>
                  </a:schemeClr>
                </a:solidFill>
              </a:rPr>
              <a:t> in its searching, which make it more sensitive than BLAST. It uses two residues of proteins and six residues of nucleotides during the initial stage of alignment. The expectation value (E) distinguishes between evolutionary related or non-related sequences, and a lower E-value indicates a more accurate result. The bit score and z-score are also used for evaluation, with a z-score greater than 15 indicating a perfect match. To eliminate false positive similarities, Low Complexity Regions (LCRs) are filtered using masking. Using protein sequences as queries and rechecking alignments with independent programs can improve search results.</a:t>
            </a:r>
          </a:p>
        </p:txBody>
      </p:sp>
      <p:pic>
        <p:nvPicPr>
          <p:cNvPr id="5" name="Graphic 4" descr="DNA">
            <a:extLst>
              <a:ext uri="{FF2B5EF4-FFF2-40B4-BE49-F238E27FC236}">
                <a16:creationId xmlns:a16="http://schemas.microsoft.com/office/drawing/2014/main" id="{305BE69C-23C8-475A-54C2-9E68D19DB26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406036" y="4819678"/>
            <a:ext cx="1785964" cy="1785964"/>
          </a:xfrm>
          <a:prstGeom prst="rect">
            <a:avLst/>
          </a:prstGeom>
        </p:spPr>
      </p:pic>
      <p:sp>
        <p:nvSpPr>
          <p:cNvPr id="33"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24552" y="1899284"/>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1"/>
          </a:solidFill>
          <a:ln w="603" cap="flat">
            <a:noFill/>
            <a:prstDash val="solid"/>
            <a:miter/>
          </a:ln>
        </p:spPr>
        <p:txBody>
          <a:bodyPr rtlCol="0" anchor="ctr"/>
          <a:lstStyle/>
          <a:p>
            <a:endParaRPr lang="en-US"/>
          </a:p>
        </p:txBody>
      </p:sp>
      <p:sp>
        <p:nvSpPr>
          <p:cNvPr id="35"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36862" y="2189928"/>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1"/>
          </a:solidFill>
          <a:ln w="422" cap="flat">
            <a:noFill/>
            <a:prstDash val="solid"/>
            <a:miter/>
          </a:ln>
        </p:spPr>
        <p:txBody>
          <a:bodyPr rtlCol="0" anchor="ctr"/>
          <a:lstStyle/>
          <a:p>
            <a:endParaRPr lang="en-US"/>
          </a:p>
        </p:txBody>
      </p:sp>
    </p:spTree>
    <p:extLst>
      <p:ext uri="{BB962C8B-B14F-4D97-AF65-F5344CB8AC3E}">
        <p14:creationId xmlns:p14="http://schemas.microsoft.com/office/powerpoint/2010/main" val="6308668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0" name="Rectangle 39">
            <a:extLst>
              <a:ext uri="{FF2B5EF4-FFF2-40B4-BE49-F238E27FC236}">
                <a16:creationId xmlns:a16="http://schemas.microsoft.com/office/drawing/2014/main" id="{8D1AA55E-40D5-461B-A5A8-4AE8AAB71B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9B34F68-3F06-8BA5-872D-0769A8C18B83}"/>
              </a:ext>
            </a:extLst>
          </p:cNvPr>
          <p:cNvSpPr>
            <a:spLocks noGrp="1"/>
          </p:cNvSpPr>
          <p:nvPr>
            <p:ph type="title"/>
          </p:nvPr>
        </p:nvSpPr>
        <p:spPr>
          <a:xfrm>
            <a:off x="803776" y="553487"/>
            <a:ext cx="9372600" cy="1182927"/>
          </a:xfrm>
        </p:spPr>
        <p:txBody>
          <a:bodyPr anchor="b">
            <a:normAutofit/>
          </a:bodyPr>
          <a:lstStyle/>
          <a:p>
            <a:r>
              <a:rPr lang="en-US" sz="3900" b="1" dirty="0">
                <a:latin typeface="Poppins" panose="00000500000000000000" pitchFamily="50" charset="0"/>
                <a:cs typeface="Poppins" panose="00000500000000000000" pitchFamily="50" charset="0"/>
              </a:rPr>
              <a:t>HOW THE FASTA ALGORITHM WORKS</a:t>
            </a:r>
          </a:p>
        </p:txBody>
      </p:sp>
      <p:cxnSp>
        <p:nvCxnSpPr>
          <p:cNvPr id="42" name="Straight Connector 41">
            <a:extLst>
              <a:ext uri="{FF2B5EF4-FFF2-40B4-BE49-F238E27FC236}">
                <a16:creationId xmlns:a16="http://schemas.microsoft.com/office/drawing/2014/main" id="{7EB498BD-8089-4626-91EA-4978EBEF53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806470"/>
            <a:ext cx="7903723" cy="0"/>
          </a:xfrm>
          <a:prstGeom prst="line">
            <a:avLst/>
          </a:prstGeom>
          <a:ln w="25400" cap="sq">
            <a:gradFill flip="none" rotWithShape="1">
              <a:gsLst>
                <a:gs pos="0">
                  <a:schemeClr val="accent1"/>
                </a:gs>
                <a:gs pos="100000">
                  <a:schemeClr val="accent2"/>
                </a:gs>
              </a:gsLst>
              <a:lin ang="10800000" scaled="0"/>
              <a:tileRect/>
            </a:gradFill>
            <a:beve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2A68321F-C8D1-4B2E-C91B-02A6A80727C2}"/>
              </a:ext>
            </a:extLst>
          </p:cNvPr>
          <p:cNvSpPr>
            <a:spLocks noGrp="1"/>
          </p:cNvSpPr>
          <p:nvPr>
            <p:ph idx="1"/>
          </p:nvPr>
        </p:nvSpPr>
        <p:spPr>
          <a:xfrm>
            <a:off x="803776" y="2065551"/>
            <a:ext cx="9749924" cy="4392398"/>
          </a:xfrm>
        </p:spPr>
        <p:txBody>
          <a:bodyPr anchor="t">
            <a:normAutofit fontScale="92500" lnSpcReduction="20000"/>
          </a:bodyPr>
          <a:lstStyle/>
          <a:p>
            <a:pPr marL="0" indent="0">
              <a:buNone/>
            </a:pPr>
            <a:r>
              <a:rPr lang="en-US" sz="2400" dirty="0">
                <a:solidFill>
                  <a:schemeClr val="tx1">
                    <a:alpha val="80000"/>
                  </a:schemeClr>
                </a:solidFill>
              </a:rPr>
              <a:t>The FASTA algorithm looks for matching substrings of length </a:t>
            </a:r>
            <a:r>
              <a:rPr lang="en-US" sz="2400" dirty="0" err="1">
                <a:solidFill>
                  <a:schemeClr val="tx1">
                    <a:alpha val="80000"/>
                  </a:schemeClr>
                </a:solidFill>
              </a:rPr>
              <a:t>ktup</a:t>
            </a:r>
            <a:r>
              <a:rPr lang="en-US" sz="2400" dirty="0">
                <a:solidFill>
                  <a:schemeClr val="tx1">
                    <a:alpha val="80000"/>
                  </a:schemeClr>
                </a:solidFill>
              </a:rPr>
              <a:t> in two strings, which are called hot spots. Consecutive hot spots are located along the dynamic programming matrix diagonals. A lookup table or a hash is used to efficiently search for these hot spots.</a:t>
            </a:r>
          </a:p>
          <a:p>
            <a:pPr marL="0" indent="0">
              <a:buNone/>
            </a:pPr>
            <a:r>
              <a:rPr lang="en-US" sz="2400" dirty="0">
                <a:solidFill>
                  <a:schemeClr val="tx1">
                    <a:alpha val="80000"/>
                  </a:schemeClr>
                </a:solidFill>
              </a:rPr>
              <a:t>The algorithm looks for the 10 best diagonal runs of hot spots in the matrix. A diagonal run is a sequence of nearby hot spots on the same </a:t>
            </a:r>
            <a:r>
              <a:rPr lang="en-US" sz="2400" dirty="0" err="1">
                <a:solidFill>
                  <a:schemeClr val="tx1">
                    <a:alpha val="80000"/>
                  </a:schemeClr>
                </a:solidFill>
              </a:rPr>
              <a:t>diagonal,and</a:t>
            </a:r>
            <a:r>
              <a:rPr lang="en-US" sz="2400" dirty="0">
                <a:solidFill>
                  <a:schemeClr val="tx1">
                    <a:alpha val="80000"/>
                  </a:schemeClr>
                </a:solidFill>
              </a:rPr>
              <a:t> is evaluated using positive scores for hot spots and negative scores for spaces between consecutive hot spots. The 10 highest scoring diagonal runs are found.</a:t>
            </a:r>
          </a:p>
          <a:p>
            <a:pPr marL="0" indent="0">
              <a:buNone/>
            </a:pPr>
            <a:r>
              <a:rPr lang="en-US" sz="2400" dirty="0">
                <a:solidFill>
                  <a:schemeClr val="tx1">
                    <a:alpha val="80000"/>
                  </a:schemeClr>
                </a:solidFill>
              </a:rPr>
              <a:t>A diagonal run is aligned using an amino acid or nucleotide substitution matrix, and the best subalignment found is called init1. Filtration is performed, and low-scoring diagonal runs are discarded.</a:t>
            </a:r>
          </a:p>
          <a:p>
            <a:pPr marL="0" indent="0">
              <a:buNone/>
            </a:pPr>
            <a:r>
              <a:rPr lang="en-US" sz="2400" dirty="0">
                <a:solidFill>
                  <a:schemeClr val="tx1">
                    <a:alpha val="80000"/>
                  </a:schemeClr>
                </a:solidFill>
              </a:rPr>
              <a:t>Good diagonal runs from close diagonals are combined to achieve a subalignment with indels allowed. A directed weighted graph is constructed to represent the subalignments, and a maximum weight path is found to obtain the best alignment called </a:t>
            </a:r>
            <a:r>
              <a:rPr lang="en-US" sz="2400" dirty="0" err="1">
                <a:solidFill>
                  <a:schemeClr val="tx1">
                    <a:alpha val="80000"/>
                  </a:schemeClr>
                </a:solidFill>
              </a:rPr>
              <a:t>initn</a:t>
            </a:r>
            <a:r>
              <a:rPr lang="en-US" sz="2400" dirty="0">
                <a:solidFill>
                  <a:schemeClr val="tx1">
                    <a:alpha val="80000"/>
                  </a:schemeClr>
                </a:solidFill>
              </a:rPr>
              <a:t>.</a:t>
            </a:r>
          </a:p>
          <a:p>
            <a:pPr marL="0" indent="0">
              <a:buNone/>
            </a:pPr>
            <a:endParaRPr lang="en-US" sz="1400" dirty="0">
              <a:solidFill>
                <a:schemeClr val="tx1">
                  <a:alpha val="80000"/>
                </a:schemeClr>
              </a:solidFill>
            </a:endParaRPr>
          </a:p>
          <a:p>
            <a:pPr marL="0" indent="0">
              <a:buNone/>
            </a:pPr>
            <a:endParaRPr lang="en-US" sz="1400" dirty="0">
              <a:solidFill>
                <a:schemeClr val="tx1">
                  <a:alpha val="80000"/>
                </a:schemeClr>
              </a:solidFill>
            </a:endParaRPr>
          </a:p>
          <a:p>
            <a:pPr marL="0" indent="0">
              <a:buNone/>
            </a:pPr>
            <a:endParaRPr lang="en-US" sz="1400" dirty="0">
              <a:solidFill>
                <a:schemeClr val="tx1">
                  <a:alpha val="80000"/>
                </a:schemeClr>
              </a:solidFill>
            </a:endParaRPr>
          </a:p>
        </p:txBody>
      </p:sp>
      <p:pic>
        <p:nvPicPr>
          <p:cNvPr id="5" name="Graphic 4" descr="DNA">
            <a:extLst>
              <a:ext uri="{FF2B5EF4-FFF2-40B4-BE49-F238E27FC236}">
                <a16:creationId xmlns:a16="http://schemas.microsoft.com/office/drawing/2014/main" id="{47EEA3A4-E460-F216-2703-489651C9E7E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318011" y="4733924"/>
            <a:ext cx="1928839" cy="1928839"/>
          </a:xfrm>
          <a:prstGeom prst="rect">
            <a:avLst/>
          </a:prstGeom>
        </p:spPr>
      </p:pic>
      <p:sp>
        <p:nvSpPr>
          <p:cNvPr id="44"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24552" y="1899284"/>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1"/>
          </a:solidFill>
          <a:ln w="603" cap="flat">
            <a:noFill/>
            <a:prstDash val="solid"/>
            <a:miter/>
          </a:ln>
        </p:spPr>
        <p:txBody>
          <a:bodyPr rtlCol="0" anchor="ctr"/>
          <a:lstStyle/>
          <a:p>
            <a:endParaRPr lang="en-US"/>
          </a:p>
        </p:txBody>
      </p:sp>
      <p:sp>
        <p:nvSpPr>
          <p:cNvPr id="46"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36862" y="2189928"/>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1"/>
          </a:solidFill>
          <a:ln w="422" cap="flat">
            <a:noFill/>
            <a:prstDash val="solid"/>
            <a:miter/>
          </a:ln>
        </p:spPr>
        <p:txBody>
          <a:bodyPr rtlCol="0" anchor="ctr"/>
          <a:lstStyle/>
          <a:p>
            <a:endParaRPr lang="en-US"/>
          </a:p>
        </p:txBody>
      </p:sp>
    </p:spTree>
    <p:extLst>
      <p:ext uri="{BB962C8B-B14F-4D97-AF65-F5344CB8AC3E}">
        <p14:creationId xmlns:p14="http://schemas.microsoft.com/office/powerpoint/2010/main" val="387265855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171</TotalTime>
  <Words>1496</Words>
  <Application>Microsoft Office PowerPoint</Application>
  <PresentationFormat>Widescreen</PresentationFormat>
  <Paragraphs>91</Paragraphs>
  <Slides>18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Calibri</vt:lpstr>
      <vt:lpstr>Calibri Light</vt:lpstr>
      <vt:lpstr>Poppins</vt:lpstr>
      <vt:lpstr>Times New Roman</vt:lpstr>
      <vt:lpstr>Wingdings</vt:lpstr>
      <vt:lpstr>Office Theme</vt:lpstr>
      <vt:lpstr>GROUP CHROMOSOMES  </vt:lpstr>
      <vt:lpstr>FASTA</vt:lpstr>
      <vt:lpstr>VARIANTS OF FASTA</vt:lpstr>
      <vt:lpstr>VARIANTS OF FASTA</vt:lpstr>
      <vt:lpstr>FASTA: A LOCAL OR GLOBAL SEQUENCE ALIGNMENT TOOL?</vt:lpstr>
      <vt:lpstr>KEY PROPERTIES OF FASTA ALGORITHM</vt:lpstr>
      <vt:lpstr>APPLICATIONS OF FASTA </vt:lpstr>
      <vt:lpstr>HOW FASTA COMPUTES THE FINAL ALIGNMENT SCORE </vt:lpstr>
      <vt:lpstr>HOW THE FASTA ALGORITHM WORKS</vt:lpstr>
      <vt:lpstr>HOW THE FASTA ALGORITHM WORKS</vt:lpstr>
      <vt:lpstr>KEY STEPS OF HASHING </vt:lpstr>
      <vt:lpstr>KEY STEPS OF HASHING </vt:lpstr>
      <vt:lpstr>DEMONSTRATING HOW FASTA DOES PAIRWISE ALIGNMENT TO FIND SIMILARITY USING HASHING METHOD. </vt:lpstr>
      <vt:lpstr>DEMONSTRATING HOW FASTA DOES PAIRWISE ALIGNMENT TO FIND SIMILARITY USING HASHING METHOD. </vt:lpstr>
      <vt:lpstr>FASTA CODE IMPLEMENTATION </vt:lpstr>
      <vt:lpstr>FASTA CODE IMPLEMENTATION </vt:lpstr>
      <vt:lpstr>FASTA CODE IMPLEMENTATION </vt:lpstr>
      <vt:lpstr>FASTA CODE IMPLEMENTATION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GROUP CHROMOSOMES</dc:title>
  <dc:creator>Maxwell Oppong Marfo</dc:creator>
  <cp:lastModifiedBy>SAFIANU, IBRAHIM ANYARS</cp:lastModifiedBy>
  <cp:revision>8</cp:revision>
  <dcterms:created xsi:type="dcterms:W3CDTF">2023-03-27T02:26:36Z</dcterms:created>
  <dcterms:modified xsi:type="dcterms:W3CDTF">2023-03-30T16:30:07Z</dcterms:modified>
</cp:coreProperties>
</file>