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065B803D-C27A-4D1F-9901-9013371E7BB1}" type="datetimeFigureOut">
              <a:rPr lang="en-US" smtClean="0"/>
              <a:t>4/11/2025</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7261150-0E6A-4D03-8444-D683B8FCD8C4}" type="slidenum">
              <a:rPr lang="en-US" smtClean="0"/>
              <a:t>‹#›</a:t>
            </a:fld>
            <a:endParaRPr lang="en-US"/>
          </a:p>
        </p:txBody>
      </p:sp>
    </p:spTree>
    <p:extLst>
      <p:ext uri="{BB962C8B-B14F-4D97-AF65-F5344CB8AC3E}">
        <p14:creationId xmlns:p14="http://schemas.microsoft.com/office/powerpoint/2010/main" val="20919797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5B803D-C27A-4D1F-9901-9013371E7BB1}"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61150-0E6A-4D03-8444-D683B8FCD8C4}" type="slidenum">
              <a:rPr lang="en-US" smtClean="0"/>
              <a:t>‹#›</a:t>
            </a:fld>
            <a:endParaRPr lang="en-US"/>
          </a:p>
        </p:txBody>
      </p:sp>
    </p:spTree>
    <p:extLst>
      <p:ext uri="{BB962C8B-B14F-4D97-AF65-F5344CB8AC3E}">
        <p14:creationId xmlns:p14="http://schemas.microsoft.com/office/powerpoint/2010/main" val="136356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65B803D-C27A-4D1F-9901-9013371E7BB1}"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7261150-0E6A-4D03-8444-D683B8FCD8C4}" type="slidenum">
              <a:rPr lang="en-US" smtClean="0"/>
              <a:t>‹#›</a:t>
            </a:fld>
            <a:endParaRPr lang="en-US"/>
          </a:p>
        </p:txBody>
      </p:sp>
    </p:spTree>
    <p:extLst>
      <p:ext uri="{BB962C8B-B14F-4D97-AF65-F5344CB8AC3E}">
        <p14:creationId xmlns:p14="http://schemas.microsoft.com/office/powerpoint/2010/main" val="169263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5B803D-C27A-4D1F-9901-9013371E7BB1}"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61150-0E6A-4D03-8444-D683B8FCD8C4}" type="slidenum">
              <a:rPr lang="en-US" smtClean="0"/>
              <a:t>‹#›</a:t>
            </a:fld>
            <a:endParaRPr lang="en-US"/>
          </a:p>
        </p:txBody>
      </p:sp>
    </p:spTree>
    <p:extLst>
      <p:ext uri="{BB962C8B-B14F-4D97-AF65-F5344CB8AC3E}">
        <p14:creationId xmlns:p14="http://schemas.microsoft.com/office/powerpoint/2010/main" val="639691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065B803D-C27A-4D1F-9901-9013371E7BB1}" type="datetimeFigureOut">
              <a:rPr lang="en-US" smtClean="0"/>
              <a:t>4/11/2025</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47261150-0E6A-4D03-8444-D683B8FCD8C4}" type="slidenum">
              <a:rPr lang="en-US" smtClean="0"/>
              <a:t>‹#›</a:t>
            </a:fld>
            <a:endParaRPr lang="en-US"/>
          </a:p>
        </p:txBody>
      </p:sp>
    </p:spTree>
    <p:extLst>
      <p:ext uri="{BB962C8B-B14F-4D97-AF65-F5344CB8AC3E}">
        <p14:creationId xmlns:p14="http://schemas.microsoft.com/office/powerpoint/2010/main" val="344587895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65B803D-C27A-4D1F-9901-9013371E7BB1}"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7261150-0E6A-4D03-8444-D683B8FCD8C4}" type="slidenum">
              <a:rPr lang="en-US" smtClean="0"/>
              <a:t>‹#›</a:t>
            </a:fld>
            <a:endParaRPr lang="en-US"/>
          </a:p>
        </p:txBody>
      </p:sp>
    </p:spTree>
    <p:extLst>
      <p:ext uri="{BB962C8B-B14F-4D97-AF65-F5344CB8AC3E}">
        <p14:creationId xmlns:p14="http://schemas.microsoft.com/office/powerpoint/2010/main" val="344107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65B803D-C27A-4D1F-9901-9013371E7BB1}"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7261150-0E6A-4D03-8444-D683B8FCD8C4}" type="slidenum">
              <a:rPr lang="en-US" smtClean="0"/>
              <a:t>‹#›</a:t>
            </a:fld>
            <a:endParaRPr lang="en-US"/>
          </a:p>
        </p:txBody>
      </p:sp>
    </p:spTree>
    <p:extLst>
      <p:ext uri="{BB962C8B-B14F-4D97-AF65-F5344CB8AC3E}">
        <p14:creationId xmlns:p14="http://schemas.microsoft.com/office/powerpoint/2010/main" val="1056476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65B803D-C27A-4D1F-9901-9013371E7BB1}"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7261150-0E6A-4D03-8444-D683B8FCD8C4}" type="slidenum">
              <a:rPr lang="en-US" smtClean="0"/>
              <a:t>‹#›</a:t>
            </a:fld>
            <a:endParaRPr lang="en-US"/>
          </a:p>
        </p:txBody>
      </p:sp>
    </p:spTree>
    <p:extLst>
      <p:ext uri="{BB962C8B-B14F-4D97-AF65-F5344CB8AC3E}">
        <p14:creationId xmlns:p14="http://schemas.microsoft.com/office/powerpoint/2010/main" val="52838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5B803D-C27A-4D1F-9901-9013371E7BB1}"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7261150-0E6A-4D03-8444-D683B8FCD8C4}" type="slidenum">
              <a:rPr lang="en-US" smtClean="0"/>
              <a:t>‹#›</a:t>
            </a:fld>
            <a:endParaRPr lang="en-US"/>
          </a:p>
        </p:txBody>
      </p:sp>
    </p:spTree>
    <p:extLst>
      <p:ext uri="{BB962C8B-B14F-4D97-AF65-F5344CB8AC3E}">
        <p14:creationId xmlns:p14="http://schemas.microsoft.com/office/powerpoint/2010/main" val="1216128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smtClean="0"/>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65B803D-C27A-4D1F-9901-9013371E7BB1}" type="datetimeFigureOut">
              <a:rPr lang="en-US" smtClean="0"/>
              <a:t>4/11/2025</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7261150-0E6A-4D03-8444-D683B8FCD8C4}"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77674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065B803D-C27A-4D1F-9901-9013371E7BB1}" type="datetimeFigureOut">
              <a:rPr lang="en-US" smtClean="0"/>
              <a:t>4/11/2025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7261150-0E6A-4D03-8444-D683B8FCD8C4}"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16512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065B803D-C27A-4D1F-9901-9013371E7BB1}" type="datetimeFigureOut">
              <a:rPr lang="en-US" smtClean="0"/>
              <a:t>4/11/2025</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7261150-0E6A-4D03-8444-D683B8FCD8C4}" type="slidenum">
              <a:rPr lang="en-US" smtClean="0"/>
              <a:t>‹#›</a:t>
            </a:fld>
            <a:endParaRPr lang="en-US"/>
          </a:p>
        </p:txBody>
      </p:sp>
    </p:spTree>
    <p:extLst>
      <p:ext uri="{BB962C8B-B14F-4D97-AF65-F5344CB8AC3E}">
        <p14:creationId xmlns:p14="http://schemas.microsoft.com/office/powerpoint/2010/main" val="13303663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ritannica.com/science/history-of-science/Greek-science" TargetMode="External"/><Relationship Id="rId2" Type="http://schemas.openxmlformats.org/officeDocument/2006/relationships/hyperlink" Target="https://archive.org/details/presocraticphilo0000kirk_w5t7" TargetMode="External"/><Relationship Id="rId1" Type="http://schemas.openxmlformats.org/officeDocument/2006/relationships/slideLayout" Target="../slideLayouts/slideLayout2.xml"/><Relationship Id="rId6" Type="http://schemas.openxmlformats.org/officeDocument/2006/relationships/hyperlink" Target="https://www.worldhistory.org/Greek_Science/" TargetMode="External"/><Relationship Id="rId5" Type="http://schemas.openxmlformats.org/officeDocument/2006/relationships/hyperlink" Target="https://galileoandeinstein.phys.virginia.edu/lectures/thales.html" TargetMode="External"/><Relationship Id="rId4" Type="http://schemas.openxmlformats.org/officeDocument/2006/relationships/hyperlink" Target="https://www.ducksters.com/history/ancient_greece/science_and_technology.php"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705615"/>
            <a:ext cx="9068586" cy="1976448"/>
          </a:xfrm>
        </p:spPr>
        <p:txBody>
          <a:bodyPr/>
          <a:lstStyle/>
          <a:p>
            <a:r>
              <a:rPr lang="en-US" dirty="0" smtClean="0"/>
              <a:t>Greek Civilization</a:t>
            </a:r>
            <a:endParaRPr lang="en-US" dirty="0"/>
          </a:p>
        </p:txBody>
      </p:sp>
      <p:sp>
        <p:nvSpPr>
          <p:cNvPr id="3" name="Subtitle 2"/>
          <p:cNvSpPr>
            <a:spLocks noGrp="1"/>
          </p:cNvSpPr>
          <p:nvPr>
            <p:ph type="subTitle" idx="1"/>
          </p:nvPr>
        </p:nvSpPr>
        <p:spPr>
          <a:xfrm>
            <a:off x="1562100" y="4106780"/>
            <a:ext cx="9070848" cy="1032484"/>
          </a:xfrm>
        </p:spPr>
        <p:txBody>
          <a:bodyPr>
            <a:normAutofit lnSpcReduction="10000"/>
          </a:bodyPr>
          <a:lstStyle/>
          <a:p>
            <a:r>
              <a:rPr lang="en-US" dirty="0" smtClean="0"/>
              <a:t>Ibrahim </a:t>
            </a:r>
            <a:r>
              <a:rPr lang="en-US" dirty="0" err="1" smtClean="0"/>
              <a:t>Abou</a:t>
            </a:r>
            <a:r>
              <a:rPr lang="en-US" dirty="0" smtClean="0"/>
              <a:t> </a:t>
            </a:r>
            <a:r>
              <a:rPr lang="en-US" dirty="0" err="1" smtClean="0"/>
              <a:t>Zahr</a:t>
            </a:r>
            <a:endParaRPr lang="en-US" dirty="0" smtClean="0"/>
          </a:p>
          <a:p>
            <a:r>
              <a:rPr lang="en-US" dirty="0" smtClean="0"/>
              <a:t>202300976</a:t>
            </a:r>
          </a:p>
          <a:p>
            <a:r>
              <a:rPr lang="en-US" dirty="0" smtClean="0"/>
              <a:t>History of Science</a:t>
            </a:r>
          </a:p>
          <a:p>
            <a:r>
              <a:rPr lang="en-US" dirty="0" smtClean="0"/>
              <a:t>Dr. Ali </a:t>
            </a:r>
            <a:r>
              <a:rPr lang="en-US" dirty="0" err="1" smtClean="0"/>
              <a:t>Kaafrani</a:t>
            </a:r>
            <a:endParaRPr lang="en-US" dirty="0" smtClean="0"/>
          </a:p>
          <a:p>
            <a:endParaRPr lang="en-US" dirty="0"/>
          </a:p>
        </p:txBody>
      </p:sp>
    </p:spTree>
    <p:extLst>
      <p:ext uri="{BB962C8B-B14F-4D97-AF65-F5344CB8AC3E}">
        <p14:creationId xmlns:p14="http://schemas.microsoft.com/office/powerpoint/2010/main" val="13342159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Conclusion </a:t>
            </a:r>
            <a:endParaRPr lang="en-US" b="1" u="sng" dirty="0"/>
          </a:p>
        </p:txBody>
      </p:sp>
      <p:sp>
        <p:nvSpPr>
          <p:cNvPr id="3" name="Content Placeholder 2"/>
          <p:cNvSpPr>
            <a:spLocks noGrp="1"/>
          </p:cNvSpPr>
          <p:nvPr>
            <p:ph idx="1"/>
          </p:nvPr>
        </p:nvSpPr>
        <p:spPr/>
        <p:txBody>
          <a:bodyPr/>
          <a:lstStyle/>
          <a:p>
            <a:r>
              <a:rPr lang="en-US" dirty="0" smtClean="0"/>
              <a:t>The </a:t>
            </a:r>
            <a:r>
              <a:rPr lang="en-US" b="1" dirty="0" smtClean="0"/>
              <a:t>Greek civilization </a:t>
            </a:r>
            <a:r>
              <a:rPr lang="en-US" dirty="0" smtClean="0"/>
              <a:t>was </a:t>
            </a:r>
            <a:r>
              <a:rPr lang="en-US" u="sng" dirty="0" smtClean="0"/>
              <a:t>a crucial part in history </a:t>
            </a:r>
            <a:r>
              <a:rPr lang="en-US" dirty="0" smtClean="0"/>
              <a:t>especially in it’s strong contribution to science it all it’s fields. Its </a:t>
            </a:r>
            <a:r>
              <a:rPr lang="en-US" dirty="0"/>
              <a:t>thinkers dared to ask difficult questions and build systems of knowledge based on reason, observation, and mathematics. Their contributions in fields like </a:t>
            </a:r>
            <a:r>
              <a:rPr lang="en-US" u="sng" dirty="0"/>
              <a:t>mathematics</a:t>
            </a:r>
            <a:r>
              <a:rPr lang="en-US" dirty="0"/>
              <a:t>, </a:t>
            </a:r>
            <a:r>
              <a:rPr lang="en-US" u="sng" dirty="0" smtClean="0"/>
              <a:t>astronomy</a:t>
            </a:r>
            <a:r>
              <a:rPr lang="en-US" dirty="0" smtClean="0"/>
              <a:t> and </a:t>
            </a:r>
            <a:r>
              <a:rPr lang="en-US" u="sng" dirty="0" smtClean="0"/>
              <a:t>medicine</a:t>
            </a:r>
            <a:r>
              <a:rPr lang="en-US" dirty="0" smtClean="0"/>
              <a:t> laid </a:t>
            </a:r>
            <a:r>
              <a:rPr lang="en-US" dirty="0"/>
              <a:t>the groundwork for centuries of scientific advancement. Today, we still study and admire the brilliance of Greek </a:t>
            </a:r>
            <a:r>
              <a:rPr lang="en-US" dirty="0" smtClean="0"/>
              <a:t>science, not </a:t>
            </a:r>
            <a:r>
              <a:rPr lang="en-US" dirty="0"/>
              <a:t>only for the knowledge it produced but for the way it transformed how we think about the world</a:t>
            </a:r>
            <a:r>
              <a:rPr lang="en-US" dirty="0" smtClean="0"/>
              <a:t>. </a:t>
            </a:r>
            <a:endParaRPr lang="en-US" dirty="0"/>
          </a:p>
        </p:txBody>
      </p:sp>
      <p:pic>
        <p:nvPicPr>
          <p:cNvPr id="10246" name="Picture 6" descr="Ancient Greece Warriorblack Figure Potteryancient Greek Scene Bannerhero  Spartan Mythancient Civilization Culture Stock Illustration - Download  Image Now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7208" y="4069080"/>
            <a:ext cx="4035306" cy="2307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9287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References</a:t>
            </a:r>
            <a:endParaRPr lang="en-US" b="1" dirty="0"/>
          </a:p>
        </p:txBody>
      </p:sp>
      <p:sp>
        <p:nvSpPr>
          <p:cNvPr id="3" name="Content Placeholder 2"/>
          <p:cNvSpPr>
            <a:spLocks noGrp="1"/>
          </p:cNvSpPr>
          <p:nvPr>
            <p:ph idx="1"/>
          </p:nvPr>
        </p:nvSpPr>
        <p:spPr/>
        <p:txBody>
          <a:bodyPr/>
          <a:lstStyle/>
          <a:p>
            <a:r>
              <a:rPr lang="en-US" dirty="0">
                <a:hlinkClick r:id="rId2"/>
              </a:rPr>
              <a:t>https://</a:t>
            </a:r>
            <a:r>
              <a:rPr lang="en-US" dirty="0" smtClean="0">
                <a:hlinkClick r:id="rId2"/>
              </a:rPr>
              <a:t>archive.org/details/presocraticphilo0000kirk_w5t7</a:t>
            </a:r>
            <a:endParaRPr lang="en-US" dirty="0"/>
          </a:p>
          <a:p>
            <a:r>
              <a:rPr lang="en-US" dirty="0">
                <a:hlinkClick r:id="rId3"/>
              </a:rPr>
              <a:t>https://</a:t>
            </a:r>
            <a:r>
              <a:rPr lang="en-US" dirty="0" smtClean="0">
                <a:hlinkClick r:id="rId3"/>
              </a:rPr>
              <a:t>www.britannica.com/science/history-of-science/Greek-science</a:t>
            </a:r>
            <a:endParaRPr lang="en-US" dirty="0" smtClean="0"/>
          </a:p>
          <a:p>
            <a:r>
              <a:rPr lang="en-US" dirty="0">
                <a:hlinkClick r:id="rId4"/>
              </a:rPr>
              <a:t>https://</a:t>
            </a:r>
            <a:r>
              <a:rPr lang="en-US" dirty="0" smtClean="0">
                <a:hlinkClick r:id="rId4"/>
              </a:rPr>
              <a:t>www.ducksters.com/history/ancient_greece/science_and_technology.php</a:t>
            </a:r>
            <a:endParaRPr lang="en-US" dirty="0" smtClean="0"/>
          </a:p>
          <a:p>
            <a:r>
              <a:rPr lang="en-US" dirty="0">
                <a:hlinkClick r:id="rId5"/>
              </a:rPr>
              <a:t>https://</a:t>
            </a:r>
            <a:r>
              <a:rPr lang="en-US" dirty="0" smtClean="0">
                <a:hlinkClick r:id="rId5"/>
              </a:rPr>
              <a:t>galileoandeinstein.phys.virginia.edu/lectures/thales.html</a:t>
            </a:r>
            <a:endParaRPr lang="en-US" dirty="0" smtClean="0"/>
          </a:p>
          <a:p>
            <a:r>
              <a:rPr lang="en-US" dirty="0">
                <a:hlinkClick r:id="rId6"/>
              </a:rPr>
              <a:t>https://www.worldhistory.org/Greek_Science</a:t>
            </a:r>
            <a:r>
              <a:rPr lang="en-US" dirty="0" smtClean="0">
                <a:hlinkClick r:id="rId6"/>
              </a:rPr>
              <a:t>/</a:t>
            </a:r>
            <a:endParaRPr lang="en-US" dirty="0" smtClean="0"/>
          </a:p>
          <a:p>
            <a:endParaRPr lang="en-US" dirty="0"/>
          </a:p>
        </p:txBody>
      </p:sp>
    </p:spTree>
    <p:extLst>
      <p:ext uri="{BB962C8B-B14F-4D97-AF65-F5344CB8AC3E}">
        <p14:creationId xmlns:p14="http://schemas.microsoft.com/office/powerpoint/2010/main" val="1434621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smtClean="0"/>
              <a:t>Introduction</a:t>
            </a:r>
            <a:endParaRPr lang="en-US" b="1" u="sng" dirty="0"/>
          </a:p>
        </p:txBody>
      </p:sp>
      <p:sp>
        <p:nvSpPr>
          <p:cNvPr id="3" name="Content Placeholder 2"/>
          <p:cNvSpPr>
            <a:spLocks noGrp="1"/>
          </p:cNvSpPr>
          <p:nvPr>
            <p:ph idx="1"/>
          </p:nvPr>
        </p:nvSpPr>
        <p:spPr>
          <a:xfrm>
            <a:off x="560717" y="2260034"/>
            <a:ext cx="6245525" cy="3775006"/>
          </a:xfrm>
        </p:spPr>
        <p:txBody>
          <a:bodyPr/>
          <a:lstStyle/>
          <a:p>
            <a:r>
              <a:rPr lang="en-US" dirty="0"/>
              <a:t>The ancient </a:t>
            </a:r>
            <a:r>
              <a:rPr lang="en-US" b="1" dirty="0"/>
              <a:t>Greek civilization</a:t>
            </a:r>
            <a:r>
              <a:rPr lang="en-US" dirty="0"/>
              <a:t>, which thrived from roughly the 8th century BCE to about the 6th century CE, is recognized as one of the most extraordinary and impactful cultures in history. While Greece is frequently lauded for its contributions to </a:t>
            </a:r>
            <a:r>
              <a:rPr lang="en-US" b="1" dirty="0"/>
              <a:t>philosophy</a:t>
            </a:r>
            <a:r>
              <a:rPr lang="en-US" dirty="0"/>
              <a:t>, </a:t>
            </a:r>
            <a:r>
              <a:rPr lang="en-US" b="1" dirty="0"/>
              <a:t>literature</a:t>
            </a:r>
            <a:r>
              <a:rPr lang="en-US" dirty="0"/>
              <a:t>, and </a:t>
            </a:r>
            <a:r>
              <a:rPr lang="en-US" b="1" dirty="0"/>
              <a:t>democracy</a:t>
            </a:r>
            <a:r>
              <a:rPr lang="en-US" dirty="0"/>
              <a:t>, its significance in the </a:t>
            </a:r>
            <a:r>
              <a:rPr lang="en-US" b="1" dirty="0"/>
              <a:t>history of science </a:t>
            </a:r>
            <a:r>
              <a:rPr lang="en-US" dirty="0"/>
              <a:t>is also profound. The Greeks were pioneers in moving away from mythological interpretations of the world to a method of rational investigation grounded in observation, logic, and mathematics. Their quest for knowledge established the intellectual underpinnings for contemporary scientific thought and practices.</a:t>
            </a:r>
            <a:endParaRPr lang="en-US" dirty="0"/>
          </a:p>
        </p:txBody>
      </p:sp>
      <p:pic>
        <p:nvPicPr>
          <p:cNvPr id="1026" name="Picture 2" descr="The Importance of the Homeric Poems in Ancient Greek Culture - Tales of  Times Forgotte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06242" y="2260034"/>
            <a:ext cx="4802776" cy="3618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840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Looking Back at History</a:t>
            </a:r>
            <a:endParaRPr lang="en-US" b="1" dirty="0"/>
          </a:p>
        </p:txBody>
      </p:sp>
      <p:sp>
        <p:nvSpPr>
          <p:cNvPr id="3" name="Content Placeholder 2"/>
          <p:cNvSpPr>
            <a:spLocks noGrp="1"/>
          </p:cNvSpPr>
          <p:nvPr>
            <p:ph idx="1"/>
          </p:nvPr>
        </p:nvSpPr>
        <p:spPr>
          <a:xfrm>
            <a:off x="681487" y="2014195"/>
            <a:ext cx="6590581" cy="4162318"/>
          </a:xfrm>
        </p:spPr>
        <p:txBody>
          <a:bodyPr>
            <a:normAutofit fontScale="92500" lnSpcReduction="10000"/>
          </a:bodyPr>
          <a:lstStyle/>
          <a:p>
            <a:pPr marL="400050" indent="-400050">
              <a:buFont typeface="+mj-lt"/>
              <a:buAutoNum type="romanUcPeriod"/>
            </a:pPr>
            <a:r>
              <a:rPr lang="en-US" dirty="0" smtClean="0"/>
              <a:t>Ancient </a:t>
            </a:r>
            <a:r>
              <a:rPr lang="en-US" dirty="0"/>
              <a:t>Greece was made up of independent city-states known as </a:t>
            </a:r>
            <a:r>
              <a:rPr lang="en-US" b="1" dirty="0"/>
              <a:t>poleis</a:t>
            </a:r>
            <a:r>
              <a:rPr lang="en-US" dirty="0"/>
              <a:t>, such as </a:t>
            </a:r>
            <a:r>
              <a:rPr lang="en-US" b="1" dirty="0"/>
              <a:t>Athens</a:t>
            </a:r>
            <a:r>
              <a:rPr lang="en-US" dirty="0"/>
              <a:t>, </a:t>
            </a:r>
            <a:r>
              <a:rPr lang="en-US" b="1" dirty="0"/>
              <a:t>Sparta</a:t>
            </a:r>
            <a:r>
              <a:rPr lang="en-US" dirty="0"/>
              <a:t>, and </a:t>
            </a:r>
            <a:r>
              <a:rPr lang="en-US" b="1" dirty="0"/>
              <a:t>Corinth</a:t>
            </a:r>
            <a:r>
              <a:rPr lang="en-US" dirty="0"/>
              <a:t>. Each city-state had its own government and institutions, but they shared a common language, religion, and cultural identity.</a:t>
            </a:r>
          </a:p>
          <a:p>
            <a:pPr marL="400050" indent="-400050">
              <a:buFont typeface="+mj-lt"/>
              <a:buAutoNum type="romanUcPeriod"/>
            </a:pPr>
            <a:r>
              <a:rPr lang="en-US" dirty="0"/>
              <a:t>The </a:t>
            </a:r>
            <a:r>
              <a:rPr lang="en-US" b="1" dirty="0"/>
              <a:t>Classical Period</a:t>
            </a:r>
            <a:r>
              <a:rPr lang="en-US" dirty="0"/>
              <a:t> (5th–4th century BCE) marked the height of Greek achievements in the arts, philosophy, and science. This period saw the rise of thinkers such as </a:t>
            </a:r>
            <a:r>
              <a:rPr lang="en-US" b="1" dirty="0"/>
              <a:t>Socrates</a:t>
            </a:r>
            <a:r>
              <a:rPr lang="en-US" dirty="0"/>
              <a:t>, </a:t>
            </a:r>
            <a:r>
              <a:rPr lang="en-US" b="1" dirty="0"/>
              <a:t>Plato</a:t>
            </a:r>
            <a:r>
              <a:rPr lang="en-US" dirty="0"/>
              <a:t>, and </a:t>
            </a:r>
            <a:r>
              <a:rPr lang="en-US" b="1" dirty="0"/>
              <a:t>Aristotle</a:t>
            </a:r>
            <a:r>
              <a:rPr lang="en-US" dirty="0"/>
              <a:t>. </a:t>
            </a:r>
            <a:endParaRPr lang="en-US" dirty="0" smtClean="0"/>
          </a:p>
          <a:p>
            <a:pPr marL="400050" indent="-400050">
              <a:buFont typeface="+mj-lt"/>
              <a:buAutoNum type="romanUcPeriod"/>
            </a:pPr>
            <a:r>
              <a:rPr lang="en-US" dirty="0" smtClean="0"/>
              <a:t>Later</a:t>
            </a:r>
            <a:r>
              <a:rPr lang="en-US" dirty="0"/>
              <a:t>, under </a:t>
            </a:r>
            <a:r>
              <a:rPr lang="en-US" b="1" dirty="0"/>
              <a:t>Alexander the Great</a:t>
            </a:r>
            <a:r>
              <a:rPr lang="en-US" dirty="0"/>
              <a:t>, Greek culture spread far beyond the borders of mainland Greece. The resulting </a:t>
            </a:r>
            <a:r>
              <a:rPr lang="en-US" b="1" dirty="0"/>
              <a:t>Hellenistic Period</a:t>
            </a:r>
            <a:r>
              <a:rPr lang="en-US" dirty="0"/>
              <a:t> (323–31 BCE) saw Greek science flourish in cities like Alexandria in Egypt, where scholars had access to vast libraries, astronomical instruments, and diverse knowledge from around the known world</a:t>
            </a:r>
            <a:r>
              <a:rPr lang="en-US" dirty="0" smtClean="0"/>
              <a:t>.</a:t>
            </a:r>
            <a:endParaRPr lang="en-US" dirty="0"/>
          </a:p>
        </p:txBody>
      </p:sp>
      <p:pic>
        <p:nvPicPr>
          <p:cNvPr id="3074" name="Picture 2" descr="Alexander the Great — MayaIncaAztec.com"/>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15531" y="2014194"/>
            <a:ext cx="3226279" cy="4162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8557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The Birth of Rational Inquiry</a:t>
            </a:r>
            <a:endParaRPr lang="en-US" b="1" dirty="0"/>
          </a:p>
        </p:txBody>
      </p:sp>
      <p:sp>
        <p:nvSpPr>
          <p:cNvPr id="3" name="Content Placeholder 2"/>
          <p:cNvSpPr>
            <a:spLocks noGrp="1"/>
          </p:cNvSpPr>
          <p:nvPr>
            <p:ph idx="1"/>
          </p:nvPr>
        </p:nvSpPr>
        <p:spPr>
          <a:xfrm>
            <a:off x="1066800" y="1940943"/>
            <a:ext cx="6610709" cy="4094097"/>
          </a:xfrm>
        </p:spPr>
        <p:txBody>
          <a:bodyPr>
            <a:normAutofit fontScale="92500" lnSpcReduction="10000"/>
          </a:bodyPr>
          <a:lstStyle/>
          <a:p>
            <a:pPr marL="400050" indent="-400050">
              <a:buFont typeface="+mj-lt"/>
              <a:buAutoNum type="romanUcPeriod"/>
            </a:pPr>
            <a:r>
              <a:rPr lang="en-US" dirty="0"/>
              <a:t>One of the defining features of Greek civilization was its transformation from mythological to </a:t>
            </a:r>
            <a:r>
              <a:rPr lang="en-US" u="sng" dirty="0"/>
              <a:t>rational</a:t>
            </a:r>
            <a:r>
              <a:rPr lang="en-US" dirty="0"/>
              <a:t> explanations of natural phenomena.</a:t>
            </a:r>
          </a:p>
          <a:p>
            <a:pPr marL="400050" indent="-400050">
              <a:buFont typeface="+mj-lt"/>
              <a:buAutoNum type="romanUcPeriod"/>
            </a:pPr>
            <a:r>
              <a:rPr lang="en-US" dirty="0"/>
              <a:t>Early Greek thinkers, such as </a:t>
            </a:r>
            <a:r>
              <a:rPr lang="en-US" b="1" dirty="0"/>
              <a:t>Thales of Miletus</a:t>
            </a:r>
            <a:r>
              <a:rPr lang="en-US" dirty="0"/>
              <a:t> (c. 624–546 BCE), began to explain the world in terms of natural elements rather than supernatural gods. Thales proposed that water was the essential substance underlying all matter. His approach marked a radical departure from traditional myth-based worldviews.</a:t>
            </a:r>
          </a:p>
          <a:p>
            <a:pPr marL="400050" indent="-400050">
              <a:buFont typeface="+mj-lt"/>
              <a:buAutoNum type="romanUcPeriod"/>
            </a:pPr>
            <a:r>
              <a:rPr lang="en-US" dirty="0"/>
              <a:t>This new way of thinking spread and evolved. Greek philosophers and scientists began to value </a:t>
            </a:r>
            <a:r>
              <a:rPr lang="en-US" b="1" dirty="0"/>
              <a:t>logic, observation, and critical analysis</a:t>
            </a:r>
            <a:r>
              <a:rPr lang="en-US" dirty="0"/>
              <a:t>. They categorized knowledge, sought causes, developed hypotheses, and even debated </a:t>
            </a:r>
            <a:r>
              <a:rPr lang="en-US" dirty="0" smtClean="0"/>
              <a:t>theories, long </a:t>
            </a:r>
            <a:r>
              <a:rPr lang="en-US" dirty="0"/>
              <a:t>before the formal development of the scientific method in the modern era.</a:t>
            </a:r>
          </a:p>
          <a:p>
            <a:pPr marL="0" indent="0">
              <a:buNone/>
            </a:pPr>
            <a:endParaRPr lang="en-US" dirty="0"/>
          </a:p>
        </p:txBody>
      </p:sp>
      <p:pic>
        <p:nvPicPr>
          <p:cNvPr id="4098" name="Picture 2" descr="Thales, Ancient Greek philosopher - Stock Image - H420/0233 - Science Photo  Libra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7842" y="1876385"/>
            <a:ext cx="3247065" cy="4158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0800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Mathematics </a:t>
            </a:r>
            <a:endParaRPr lang="en-US" b="1" dirty="0"/>
          </a:p>
        </p:txBody>
      </p:sp>
      <p:sp>
        <p:nvSpPr>
          <p:cNvPr id="3" name="Content Placeholder 2"/>
          <p:cNvSpPr>
            <a:spLocks noGrp="1"/>
          </p:cNvSpPr>
          <p:nvPr>
            <p:ph idx="1"/>
          </p:nvPr>
        </p:nvSpPr>
        <p:spPr>
          <a:xfrm>
            <a:off x="569343" y="1664898"/>
            <a:ext cx="6961517" cy="4934310"/>
          </a:xfrm>
        </p:spPr>
        <p:txBody>
          <a:bodyPr>
            <a:normAutofit fontScale="92500" lnSpcReduction="10000"/>
          </a:bodyPr>
          <a:lstStyle/>
          <a:p>
            <a:pPr marL="400050" indent="-400050">
              <a:buFont typeface="+mj-lt"/>
              <a:buAutoNum type="romanUcPeriod"/>
            </a:pPr>
            <a:r>
              <a:rPr lang="en-US" b="1" dirty="0"/>
              <a:t>Pythagoras</a:t>
            </a:r>
            <a:r>
              <a:rPr lang="en-US" dirty="0"/>
              <a:t> (c. 570–495 BCE) founded a school that explored the relationship between numbers and nature. His famous </a:t>
            </a:r>
            <a:r>
              <a:rPr lang="en-US" b="1" u="sng" dirty="0"/>
              <a:t>Pythagorean Theorem </a:t>
            </a:r>
            <a:r>
              <a:rPr lang="en-US" dirty="0"/>
              <a:t>is still fundamental in geometry. Pythagoras and his followers believed that reality could be explained through mathematical relationships and harmony.</a:t>
            </a:r>
          </a:p>
          <a:p>
            <a:pPr marL="400050" indent="-400050">
              <a:buFont typeface="+mj-lt"/>
              <a:buAutoNum type="romanUcPeriod"/>
            </a:pPr>
            <a:endParaRPr lang="en-US" dirty="0"/>
          </a:p>
          <a:p>
            <a:pPr marL="400050" indent="-400050">
              <a:buFont typeface="+mj-lt"/>
              <a:buAutoNum type="romanUcPeriod"/>
            </a:pPr>
            <a:r>
              <a:rPr lang="en-US" b="1" dirty="0"/>
              <a:t>Euclid</a:t>
            </a:r>
            <a:r>
              <a:rPr lang="en-US" dirty="0"/>
              <a:t> (c. 300 BCE), often called the “</a:t>
            </a:r>
            <a:r>
              <a:rPr lang="en-US" b="1" dirty="0"/>
              <a:t>Father of Geometry</a:t>
            </a:r>
            <a:r>
              <a:rPr lang="en-US" dirty="0"/>
              <a:t>,” wrote a comprehensive textbook called "</a:t>
            </a:r>
            <a:r>
              <a:rPr lang="en-US" b="1" dirty="0"/>
              <a:t>Elements</a:t>
            </a:r>
            <a:r>
              <a:rPr lang="en-US" dirty="0"/>
              <a:t>", which systematically organized the mathematical knowledge of his time</a:t>
            </a:r>
            <a:r>
              <a:rPr lang="en-US" dirty="0" smtClean="0"/>
              <a:t>.</a:t>
            </a:r>
            <a:endParaRPr lang="en-US" dirty="0"/>
          </a:p>
          <a:p>
            <a:pPr marL="400050" indent="-400050">
              <a:buFont typeface="+mj-lt"/>
              <a:buAutoNum type="romanUcPeriod"/>
            </a:pPr>
            <a:endParaRPr lang="en-US" dirty="0"/>
          </a:p>
          <a:p>
            <a:pPr marL="400050" indent="-400050">
              <a:buFont typeface="+mj-lt"/>
              <a:buAutoNum type="romanUcPeriod"/>
            </a:pPr>
            <a:r>
              <a:rPr lang="en-US" b="1" dirty="0"/>
              <a:t>Archimedes</a:t>
            </a:r>
            <a:r>
              <a:rPr lang="en-US" dirty="0"/>
              <a:t> (c. 287–212 BCE), another towering figure, made significant contributions to both pure and applied mathematics. He developed formulas to calculate areas and volumes, and even approximated pi with remarkable accuracy. </a:t>
            </a:r>
            <a:r>
              <a:rPr lang="en-US" b="1" dirty="0"/>
              <a:t>Archimedes</a:t>
            </a:r>
            <a:r>
              <a:rPr lang="en-US" dirty="0"/>
              <a:t> is also credited with discovering principles of </a:t>
            </a:r>
            <a:r>
              <a:rPr lang="en-US" b="1" dirty="0"/>
              <a:t>buoyancy</a:t>
            </a:r>
            <a:r>
              <a:rPr lang="en-US" dirty="0"/>
              <a:t> and </a:t>
            </a:r>
            <a:r>
              <a:rPr lang="en-US" b="1" dirty="0"/>
              <a:t>levers</a:t>
            </a:r>
            <a:r>
              <a:rPr lang="en-US" dirty="0"/>
              <a:t>, applying math to real-world mechanical problems.</a:t>
            </a:r>
          </a:p>
        </p:txBody>
      </p:sp>
      <p:pic>
        <p:nvPicPr>
          <p:cNvPr id="5124" name="Picture 4" descr="Pythagoras on the Purpose of Life and the Meaning of Wisdom – The  Marginalian"/>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03613" y="1230234"/>
            <a:ext cx="1904263" cy="288456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Mathematics - Chapter 5 - Introduction to Euclid's Geomet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3613" y="4361105"/>
            <a:ext cx="2039694" cy="203969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Meet Archimedes of Syracuse, The Mathematician Who Discovered P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1315" y="2306779"/>
            <a:ext cx="1891843" cy="2539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35576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500332"/>
            <a:ext cx="10058400" cy="1513862"/>
          </a:xfrm>
        </p:spPr>
        <p:txBody>
          <a:bodyPr/>
          <a:lstStyle/>
          <a:p>
            <a:pPr algn="ctr"/>
            <a:r>
              <a:rPr lang="en-US" b="1" dirty="0" smtClean="0"/>
              <a:t>Astronomy </a:t>
            </a:r>
            <a:endParaRPr lang="en-US" b="1" dirty="0"/>
          </a:p>
        </p:txBody>
      </p:sp>
      <p:sp>
        <p:nvSpPr>
          <p:cNvPr id="3" name="Content Placeholder 2"/>
          <p:cNvSpPr>
            <a:spLocks noGrp="1"/>
          </p:cNvSpPr>
          <p:nvPr>
            <p:ph idx="1"/>
          </p:nvPr>
        </p:nvSpPr>
        <p:spPr>
          <a:xfrm>
            <a:off x="603849" y="1820174"/>
            <a:ext cx="6495691" cy="4580626"/>
          </a:xfrm>
        </p:spPr>
        <p:txBody>
          <a:bodyPr>
            <a:normAutofit fontScale="85000" lnSpcReduction="20000"/>
          </a:bodyPr>
          <a:lstStyle/>
          <a:p>
            <a:pPr marL="400050" indent="-400050">
              <a:buFont typeface="+mj-lt"/>
              <a:buAutoNum type="romanUcPeriod"/>
            </a:pPr>
            <a:r>
              <a:rPr lang="en-US" b="1" dirty="0"/>
              <a:t>Anaximander </a:t>
            </a:r>
            <a:r>
              <a:rPr lang="en-US" dirty="0"/>
              <a:t>(c. 610–546 BCE) suggested that the Earth </a:t>
            </a:r>
            <a:r>
              <a:rPr lang="en-US" u="sng" dirty="0"/>
              <a:t>floated freely in space </a:t>
            </a:r>
            <a:r>
              <a:rPr lang="en-US" dirty="0"/>
              <a:t>without support, a revolutionary idea at the time. He also created one of the earliest known </a:t>
            </a:r>
            <a:r>
              <a:rPr lang="en-US" b="1" dirty="0"/>
              <a:t>maps</a:t>
            </a:r>
            <a:r>
              <a:rPr lang="en-US" dirty="0"/>
              <a:t> of the world.</a:t>
            </a:r>
          </a:p>
          <a:p>
            <a:pPr marL="400050" indent="-400050">
              <a:buFont typeface="+mj-lt"/>
              <a:buAutoNum type="romanUcPeriod"/>
            </a:pPr>
            <a:endParaRPr lang="en-US" dirty="0"/>
          </a:p>
          <a:p>
            <a:pPr marL="400050" indent="-400050">
              <a:buFont typeface="+mj-lt"/>
              <a:buAutoNum type="romanUcPeriod"/>
            </a:pPr>
            <a:r>
              <a:rPr lang="en-US" b="1" dirty="0"/>
              <a:t>Aristarchus of Samos </a:t>
            </a:r>
            <a:r>
              <a:rPr lang="en-US" dirty="0"/>
              <a:t>(c. 310–230 BCE) proposed a heliocentric model of the solar </a:t>
            </a:r>
            <a:r>
              <a:rPr lang="en-US" dirty="0" smtClean="0"/>
              <a:t>system, arguing </a:t>
            </a:r>
            <a:r>
              <a:rPr lang="en-US" dirty="0"/>
              <a:t>that the Earth and planets revolved around the sun. This idea was not widely accepted in his time but would later influence </a:t>
            </a:r>
            <a:r>
              <a:rPr lang="en-US" b="1" dirty="0"/>
              <a:t>Copernicus</a:t>
            </a:r>
            <a:r>
              <a:rPr lang="en-US" dirty="0"/>
              <a:t> and the development of </a:t>
            </a:r>
            <a:r>
              <a:rPr lang="en-US" u="sng" dirty="0"/>
              <a:t>modern astronomy</a:t>
            </a:r>
            <a:r>
              <a:rPr lang="en-US" dirty="0"/>
              <a:t>.</a:t>
            </a:r>
          </a:p>
          <a:p>
            <a:pPr marL="400050" indent="-400050">
              <a:buFont typeface="+mj-lt"/>
              <a:buAutoNum type="romanUcPeriod"/>
            </a:pPr>
            <a:endParaRPr lang="en-US" dirty="0"/>
          </a:p>
          <a:p>
            <a:pPr marL="400050" indent="-400050">
              <a:buFont typeface="+mj-lt"/>
              <a:buAutoNum type="romanUcPeriod"/>
            </a:pPr>
            <a:r>
              <a:rPr lang="en-US" b="1" dirty="0"/>
              <a:t>Hipparchus</a:t>
            </a:r>
            <a:r>
              <a:rPr lang="en-US" dirty="0"/>
              <a:t> (c. 190–120 BCE) is often considered the founder of </a:t>
            </a:r>
            <a:r>
              <a:rPr lang="en-US" u="sng" dirty="0"/>
              <a:t>trigonometry</a:t>
            </a:r>
            <a:r>
              <a:rPr lang="en-US" dirty="0"/>
              <a:t>. He created the first accurate star catalog and discovered the precession of the </a:t>
            </a:r>
            <a:r>
              <a:rPr lang="en-US" dirty="0" smtClean="0"/>
              <a:t>equinoxes, a </a:t>
            </a:r>
            <a:r>
              <a:rPr lang="en-US" dirty="0"/>
              <a:t>subtle movement in the Earth's rotation.</a:t>
            </a:r>
          </a:p>
          <a:p>
            <a:pPr marL="400050" indent="-400050">
              <a:buFont typeface="+mj-lt"/>
              <a:buAutoNum type="romanUcPeriod"/>
            </a:pPr>
            <a:endParaRPr lang="en-US" dirty="0"/>
          </a:p>
          <a:p>
            <a:pPr marL="400050" indent="-400050">
              <a:buFont typeface="+mj-lt"/>
              <a:buAutoNum type="romanUcPeriod"/>
            </a:pPr>
            <a:r>
              <a:rPr lang="en-US" b="1" dirty="0"/>
              <a:t>Ptolemy</a:t>
            </a:r>
            <a:r>
              <a:rPr lang="en-US" dirty="0"/>
              <a:t> (c. 100–170 CE) compiled Greek astronomical knowledge into the Almagest, a monumental work that described a geocentric universe with complex planetary orbits. Though his model was eventually disproved, it dominated astronomical thinking for over 1,400 years.</a:t>
            </a:r>
          </a:p>
        </p:txBody>
      </p:sp>
      <p:sp>
        <p:nvSpPr>
          <p:cNvPr id="5" name="AutoShape 3" descr="Ancient Greek Astronomy - Crystalink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57" name="Picture 13" descr="Orbits – Circles and Pi – Mathig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2283313"/>
            <a:ext cx="4332240" cy="3675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4954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96815"/>
            <a:ext cx="10058400" cy="1431985"/>
          </a:xfrm>
        </p:spPr>
        <p:txBody>
          <a:bodyPr/>
          <a:lstStyle/>
          <a:p>
            <a:pPr algn="ctr"/>
            <a:r>
              <a:rPr lang="en-US" b="1" dirty="0" smtClean="0"/>
              <a:t>Medicine </a:t>
            </a:r>
            <a:endParaRPr lang="en-US" b="1" dirty="0"/>
          </a:p>
        </p:txBody>
      </p:sp>
      <p:sp>
        <p:nvSpPr>
          <p:cNvPr id="3" name="Content Placeholder 2"/>
          <p:cNvSpPr>
            <a:spLocks noGrp="1"/>
          </p:cNvSpPr>
          <p:nvPr>
            <p:ph idx="1"/>
          </p:nvPr>
        </p:nvSpPr>
        <p:spPr>
          <a:xfrm>
            <a:off x="586596" y="1552756"/>
            <a:ext cx="6630913" cy="4822166"/>
          </a:xfrm>
        </p:spPr>
        <p:txBody>
          <a:bodyPr>
            <a:normAutofit fontScale="92500" lnSpcReduction="20000"/>
          </a:bodyPr>
          <a:lstStyle/>
          <a:p>
            <a:pPr marL="400050" indent="-400050">
              <a:buFont typeface="+mj-lt"/>
              <a:buAutoNum type="romanUcPeriod"/>
            </a:pPr>
            <a:r>
              <a:rPr lang="en-US" b="1" dirty="0"/>
              <a:t>Hippocrates</a:t>
            </a:r>
            <a:r>
              <a:rPr lang="en-US" dirty="0"/>
              <a:t> (c. 460–370 BCE), often referred to as the </a:t>
            </a:r>
            <a:r>
              <a:rPr lang="en-US" b="1" dirty="0"/>
              <a:t>Father of Medicine</a:t>
            </a:r>
            <a:r>
              <a:rPr lang="en-US" dirty="0"/>
              <a:t>, rejected supernatural explanations for disease. He believed that illnesses had natural causes and could be treated through observation and care. His </a:t>
            </a:r>
            <a:r>
              <a:rPr lang="en-US" u="sng" dirty="0"/>
              <a:t>Hippocratic Corpus </a:t>
            </a:r>
            <a:r>
              <a:rPr lang="en-US" dirty="0"/>
              <a:t>contains some of the earliest medical texts, and the </a:t>
            </a:r>
            <a:r>
              <a:rPr lang="en-US" u="sng" dirty="0"/>
              <a:t>Hippocratic Oath</a:t>
            </a:r>
            <a:r>
              <a:rPr lang="en-US" dirty="0"/>
              <a:t> still serves as a moral guideline for physicians today.</a:t>
            </a:r>
          </a:p>
          <a:p>
            <a:pPr marL="400050" indent="-400050">
              <a:buFont typeface="+mj-lt"/>
              <a:buAutoNum type="romanUcPeriod"/>
            </a:pPr>
            <a:endParaRPr lang="en-US" dirty="0"/>
          </a:p>
          <a:p>
            <a:pPr marL="400050" indent="-400050">
              <a:buFont typeface="+mj-lt"/>
              <a:buAutoNum type="romanUcPeriod"/>
            </a:pPr>
            <a:r>
              <a:rPr lang="en-US" b="1" dirty="0"/>
              <a:t>Greek medicine </a:t>
            </a:r>
            <a:r>
              <a:rPr lang="en-US" dirty="0"/>
              <a:t>was based on the theory of the four humors: </a:t>
            </a:r>
            <a:r>
              <a:rPr lang="en-US" u="sng" dirty="0"/>
              <a:t>blood</a:t>
            </a:r>
            <a:r>
              <a:rPr lang="en-US" dirty="0"/>
              <a:t>, </a:t>
            </a:r>
            <a:r>
              <a:rPr lang="en-US" u="sng" dirty="0"/>
              <a:t>phlegm</a:t>
            </a:r>
            <a:r>
              <a:rPr lang="en-US" dirty="0"/>
              <a:t>, </a:t>
            </a:r>
            <a:r>
              <a:rPr lang="en-US" u="sng" dirty="0"/>
              <a:t>yellow</a:t>
            </a:r>
            <a:r>
              <a:rPr lang="en-US" dirty="0"/>
              <a:t> </a:t>
            </a:r>
            <a:r>
              <a:rPr lang="en-US" u="sng" dirty="0"/>
              <a:t>bile</a:t>
            </a:r>
            <a:r>
              <a:rPr lang="en-US" dirty="0"/>
              <a:t>, and </a:t>
            </a:r>
            <a:r>
              <a:rPr lang="en-US" u="sng" dirty="0"/>
              <a:t>black bile</a:t>
            </a:r>
            <a:r>
              <a:rPr lang="en-US" dirty="0"/>
              <a:t>. Health was thought to depend on their balance, and treatments aimed to restore this equilibrium.</a:t>
            </a:r>
          </a:p>
          <a:p>
            <a:pPr marL="400050" indent="-400050">
              <a:buFont typeface="+mj-lt"/>
              <a:buAutoNum type="romanUcPeriod"/>
            </a:pPr>
            <a:endParaRPr lang="en-US" dirty="0"/>
          </a:p>
          <a:p>
            <a:pPr marL="400050" indent="-400050">
              <a:buFont typeface="+mj-lt"/>
              <a:buAutoNum type="romanUcPeriod"/>
            </a:pPr>
            <a:r>
              <a:rPr lang="en-US" dirty="0"/>
              <a:t>Subsequently, </a:t>
            </a:r>
            <a:r>
              <a:rPr lang="en-US" b="1" dirty="0"/>
              <a:t>Galen</a:t>
            </a:r>
            <a:r>
              <a:rPr lang="en-US" dirty="0"/>
              <a:t> (c. 129–216 CE), a Greek doctor in the </a:t>
            </a:r>
            <a:r>
              <a:rPr lang="en-US" b="1" dirty="0"/>
              <a:t>Roman Empire</a:t>
            </a:r>
            <a:r>
              <a:rPr lang="en-US" dirty="0"/>
              <a:t>, expanded on the theories of </a:t>
            </a:r>
            <a:r>
              <a:rPr lang="en-US" b="1" dirty="0"/>
              <a:t>Hippocrates</a:t>
            </a:r>
            <a:r>
              <a:rPr lang="en-US" dirty="0"/>
              <a:t>. He performed numerous dissections on animals, creating comprehensive anatomical theories that shaped Western medicine for more than a thousand years.</a:t>
            </a:r>
            <a:endParaRPr lang="en-US" dirty="0"/>
          </a:p>
        </p:txBody>
      </p:sp>
      <p:pic>
        <p:nvPicPr>
          <p:cNvPr id="7170" name="Picture 2" descr="Greek Medici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6226" y="2014194"/>
            <a:ext cx="3907690" cy="3907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27200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Legacy and Influence</a:t>
            </a:r>
          </a:p>
        </p:txBody>
      </p:sp>
      <p:sp>
        <p:nvSpPr>
          <p:cNvPr id="5" name="Content Placeholder 4"/>
          <p:cNvSpPr>
            <a:spLocks noGrp="1"/>
          </p:cNvSpPr>
          <p:nvPr>
            <p:ph idx="1"/>
          </p:nvPr>
        </p:nvSpPr>
        <p:spPr>
          <a:xfrm>
            <a:off x="6219645" y="2518913"/>
            <a:ext cx="4905555" cy="3269412"/>
          </a:xfrm>
        </p:spPr>
        <p:txBody>
          <a:bodyPr>
            <a:normAutofit/>
          </a:bodyPr>
          <a:lstStyle/>
          <a:p>
            <a:pPr marL="0" indent="0" algn="ctr">
              <a:buNone/>
            </a:pPr>
            <a:r>
              <a:rPr lang="en-US" dirty="0"/>
              <a:t>The scientific ideas developed in ancient Greece </a:t>
            </a:r>
            <a:r>
              <a:rPr lang="en-US" u="sng" dirty="0"/>
              <a:t>did not disappear</a:t>
            </a:r>
            <a:r>
              <a:rPr lang="en-US" dirty="0"/>
              <a:t>. Instead, they were preserved and expanded upon during the </a:t>
            </a:r>
            <a:r>
              <a:rPr lang="en-US" u="sng" dirty="0"/>
              <a:t>Islamic Golden Age</a:t>
            </a:r>
            <a:r>
              <a:rPr lang="en-US" dirty="0"/>
              <a:t>, and later rediscovered during the European </a:t>
            </a:r>
            <a:r>
              <a:rPr lang="en-US" b="1" dirty="0"/>
              <a:t>Renaissance</a:t>
            </a:r>
            <a:r>
              <a:rPr lang="en-US" dirty="0"/>
              <a:t>, fueling advancements in astronomy, medicine, and physics.</a:t>
            </a:r>
          </a:p>
          <a:p>
            <a:endParaRPr lang="en-US" dirty="0"/>
          </a:p>
        </p:txBody>
      </p:sp>
      <p:pic>
        <p:nvPicPr>
          <p:cNvPr id="9222" name="Picture 6" descr="Ancient Greek Science - World History Encyclo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42512" y="2518913"/>
            <a:ext cx="5081221" cy="3190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7727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75000"/>
                    <a:lumOff val="25000"/>
                  </a:schemeClr>
                </a:solidFill>
              </a:rPr>
              <a:t>Greek Science &amp; Future Significance</a:t>
            </a:r>
            <a:endParaRPr lang="en-US" b="1" dirty="0">
              <a:solidFill>
                <a:schemeClr val="tx1">
                  <a:lumMod val="75000"/>
                  <a:lumOff val="25000"/>
                </a:schemeClr>
              </a:solidFill>
            </a:endParaRPr>
          </a:p>
        </p:txBody>
      </p:sp>
      <p:sp>
        <p:nvSpPr>
          <p:cNvPr id="4" name="Text Placeholder 3"/>
          <p:cNvSpPr>
            <a:spLocks noGrp="1"/>
          </p:cNvSpPr>
          <p:nvPr>
            <p:ph type="body" sz="half" idx="2"/>
          </p:nvPr>
        </p:nvSpPr>
        <p:spPr>
          <a:xfrm>
            <a:off x="9296400" y="2950234"/>
            <a:ext cx="2430780" cy="2840966"/>
          </a:xfrm>
        </p:spPr>
        <p:txBody>
          <a:bodyPr/>
          <a:lstStyle/>
          <a:p>
            <a:pPr algn="ctr"/>
            <a:r>
              <a:rPr lang="en-US" dirty="0"/>
              <a:t>The </a:t>
            </a:r>
            <a:r>
              <a:rPr lang="en-US" b="1" dirty="0"/>
              <a:t>Greek civilization </a:t>
            </a:r>
            <a:r>
              <a:rPr lang="en-US" dirty="0"/>
              <a:t>stands as a cornerstone in the </a:t>
            </a:r>
            <a:r>
              <a:rPr lang="en-US" b="1" dirty="0"/>
              <a:t>history of science</a:t>
            </a:r>
            <a:r>
              <a:rPr lang="en-US" dirty="0"/>
              <a:t>.</a:t>
            </a:r>
          </a:p>
          <a:p>
            <a:pPr algn="ctr"/>
            <a:r>
              <a:rPr lang="en-US" dirty="0" smtClean="0"/>
              <a:t>The </a:t>
            </a:r>
            <a:r>
              <a:rPr lang="en-US" dirty="0"/>
              <a:t>Greek scientific legacy laid the groundwork for the Renaissance and the development of the </a:t>
            </a:r>
            <a:r>
              <a:rPr lang="en-US" u="sng" dirty="0"/>
              <a:t>modern scientific method</a:t>
            </a:r>
            <a:r>
              <a:rPr lang="en-US" dirty="0"/>
              <a:t>.</a:t>
            </a:r>
          </a:p>
        </p:txBody>
      </p:sp>
      <p:pic>
        <p:nvPicPr>
          <p:cNvPr id="8194" name="Picture 2" descr="Greek History | The Greeks - Big Site of Histor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1102" y="919733"/>
            <a:ext cx="7837098" cy="487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14372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183</TotalTime>
  <Words>1044</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Garamond</vt:lpstr>
      <vt:lpstr>Savon</vt:lpstr>
      <vt:lpstr>Greek Civilization</vt:lpstr>
      <vt:lpstr>Introduction</vt:lpstr>
      <vt:lpstr>Looking Back at History</vt:lpstr>
      <vt:lpstr>The Birth of Rational Inquiry</vt:lpstr>
      <vt:lpstr>Mathematics </vt:lpstr>
      <vt:lpstr>Astronomy </vt:lpstr>
      <vt:lpstr>Medicine </vt:lpstr>
      <vt:lpstr>Legacy and Influence</vt:lpstr>
      <vt:lpstr>Greek Science &amp; Future Significance</vt:lpstr>
      <vt:lpstr>Conclusion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Greek Civilization</dc:title>
  <dc:creator>pc</dc:creator>
  <cp:lastModifiedBy>pc</cp:lastModifiedBy>
  <cp:revision>18</cp:revision>
  <dcterms:created xsi:type="dcterms:W3CDTF">2025-04-11T17:11:49Z</dcterms:created>
  <dcterms:modified xsi:type="dcterms:W3CDTF">2025-04-11T20:15:15Z</dcterms:modified>
</cp:coreProperties>
</file>