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96" r:id="rId6"/>
    <p:sldId id="297" r:id="rId7"/>
    <p:sldId id="298" r:id="rId8"/>
    <p:sldId id="299" r:id="rId9"/>
    <p:sldId id="300" r:id="rId10"/>
    <p:sldId id="302" r:id="rId11"/>
    <p:sldId id="301" r:id="rId12"/>
    <p:sldId id="303" r:id="rId13"/>
    <p:sldId id="304" r:id="rId14"/>
    <p:sldId id="305" r:id="rId15"/>
    <p:sldId id="306" r:id="rId16"/>
    <p:sldId id="307" r:id="rId17"/>
    <p:sldId id="27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exend Deca" panose="020B0604020202020204" charset="-78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BFF"/>
    <a:srgbClr val="03FFFF"/>
    <a:srgbClr val="3286FF"/>
    <a:srgbClr val="31D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1242" autoAdjust="0"/>
  </p:normalViewPr>
  <p:slideViewPr>
    <p:cSldViewPr snapToGrid="0">
      <p:cViewPr>
        <p:scale>
          <a:sx n="100" d="100"/>
          <a:sy n="100" d="100"/>
        </p:scale>
        <p:origin x="1210" y="5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66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5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93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352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16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67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643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78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3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8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87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55320" y="1526612"/>
            <a:ext cx="4263900" cy="15798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Optical</a:t>
            </a:r>
            <a:br>
              <a:rPr lang="en-US" dirty="0"/>
            </a:br>
            <a:r>
              <a:rPr lang="en-US" dirty="0"/>
              <a:t>Mark</a:t>
            </a:r>
            <a:br>
              <a:rPr lang="en-US" dirty="0"/>
            </a:br>
            <a:r>
              <a:rPr lang="en-US" dirty="0"/>
              <a:t>Recognition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8C2D0A0-5F66-339D-76FA-45CCAF281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433" y="3239367"/>
            <a:ext cx="5522057" cy="852573"/>
          </a:xfrm>
        </p:spPr>
        <p:txBody>
          <a:bodyPr/>
          <a:lstStyle/>
          <a:p>
            <a:r>
              <a:rPr lang="en-US" sz="1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Prepared by : </a:t>
            </a:r>
            <a:r>
              <a:rPr lang="en-US" sz="11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Mohamad Abdel Rahman - Dana Mrad  - Ibrahim Abou Zaher</a:t>
            </a:r>
          </a:p>
          <a:p>
            <a:r>
              <a:rPr lang="en-US" sz="11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Date : 14 – 10 -2023</a:t>
            </a:r>
          </a:p>
          <a:p>
            <a:r>
              <a:rPr lang="en-US" sz="11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Instructor : Dr. Lama </a:t>
            </a:r>
            <a:r>
              <a:rPr lang="en-US" sz="11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Affara</a:t>
            </a:r>
            <a:endParaRPr lang="en-US" sz="11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2743" y="3587373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hecklist outline">
            <a:extLst>
              <a:ext uri="{FF2B5EF4-FFF2-40B4-BE49-F238E27FC236}">
                <a16:creationId xmlns:a16="http://schemas.microsoft.com/office/drawing/2014/main" id="{A6D2F207-3DAC-08D9-1918-CDFDBD9D9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8933" y="1147211"/>
            <a:ext cx="1959218" cy="19592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78600" y="2222157"/>
            <a:ext cx="5084939" cy="5854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Perspective Transformation</a:t>
            </a:r>
            <a:endParaRPr lang="en-US"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Telescope with solid fill">
            <a:extLst>
              <a:ext uri="{FF2B5EF4-FFF2-40B4-BE49-F238E27FC236}">
                <a16:creationId xmlns:a16="http://schemas.microsoft.com/office/drawing/2014/main" id="{6654F2F2-F310-4B9E-0931-E2D2F9F92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936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4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84632-F63D-044F-7CBE-9CB4DC2B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82" y="266700"/>
            <a:ext cx="6762035" cy="53721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Söhne"/>
              </a:rPr>
              <a:t>G</a:t>
            </a: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rade and answer boxes are identified</a:t>
            </a:r>
            <a:endParaRPr kumimoji="0" lang="en-US" altLang="en-US" sz="6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/>
          </a:p>
        </p:txBody>
      </p:sp>
      <p:pic>
        <p:nvPicPr>
          <p:cNvPr id="5" name="Picture 4" descr="A test sheet with a few marks&#10;&#10;Description automatically generated with medium confidence">
            <a:extLst>
              <a:ext uri="{FF2B5EF4-FFF2-40B4-BE49-F238E27FC236}">
                <a16:creationId xmlns:a16="http://schemas.microsoft.com/office/drawing/2014/main" id="{64029D27-8E10-B6DA-9CBD-6E9D684B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9" y="1135380"/>
            <a:ext cx="3281782" cy="3281782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20AAF860-C632-8FCC-1120-4F22D44E178C}"/>
              </a:ext>
            </a:extLst>
          </p:cNvPr>
          <p:cNvSpPr txBox="1">
            <a:spLocks/>
          </p:cNvSpPr>
          <p:nvPr/>
        </p:nvSpPr>
        <p:spPr>
          <a:xfrm>
            <a:off x="1026021" y="4409441"/>
            <a:ext cx="2398037" cy="5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Söhne"/>
              </a:rPr>
              <a:t>answer boxes </a:t>
            </a:r>
            <a:endParaRPr lang="en-US" altLang="en-US" sz="6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9E3DA192-0DAA-0E77-6F87-4C82EA00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71" y="1857375"/>
            <a:ext cx="3095625" cy="1428750"/>
          </a:xfrm>
          <a:prstGeom prst="rect">
            <a:avLst/>
          </a:prstGeom>
        </p:spPr>
      </p:pic>
      <p:sp>
        <p:nvSpPr>
          <p:cNvPr id="13" name="Title 5">
            <a:extLst>
              <a:ext uri="{FF2B5EF4-FFF2-40B4-BE49-F238E27FC236}">
                <a16:creationId xmlns:a16="http://schemas.microsoft.com/office/drawing/2014/main" id="{05B825F4-49FF-37A7-A365-7157FB57A8F5}"/>
              </a:ext>
            </a:extLst>
          </p:cNvPr>
          <p:cNvSpPr txBox="1">
            <a:spLocks/>
          </p:cNvSpPr>
          <p:nvPr/>
        </p:nvSpPr>
        <p:spPr>
          <a:xfrm>
            <a:off x="5770930" y="4384676"/>
            <a:ext cx="2222778" cy="5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Söhne"/>
              </a:rPr>
              <a:t>grade boxes</a:t>
            </a:r>
            <a:endParaRPr lang="en-US" altLang="en-US" sz="6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A993C-D3C5-63C4-EA72-83E186789222}"/>
              </a:ext>
            </a:extLst>
          </p:cNvPr>
          <p:cNvCxnSpPr>
            <a:cxnSpLocks/>
          </p:cNvCxnSpPr>
          <p:nvPr/>
        </p:nvCxnSpPr>
        <p:spPr>
          <a:xfrm>
            <a:off x="3874770" y="2204087"/>
            <a:ext cx="1394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27C3765-2851-D7B2-2DC9-0A8EA6E12621}"/>
              </a:ext>
            </a:extLst>
          </p:cNvPr>
          <p:cNvSpPr txBox="1">
            <a:spLocks/>
          </p:cNvSpPr>
          <p:nvPr/>
        </p:nvSpPr>
        <p:spPr>
          <a:xfrm>
            <a:off x="5962613" y="3933401"/>
            <a:ext cx="2517971" cy="4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400" b="1" dirty="0"/>
              <a:t>Threshold image</a:t>
            </a:r>
          </a:p>
        </p:txBody>
      </p:sp>
      <p:pic>
        <p:nvPicPr>
          <p:cNvPr id="4" name="Picture 3" descr="A test sheet with a few marks&#10;&#10;Description automatically generated with medium confidence">
            <a:extLst>
              <a:ext uri="{FF2B5EF4-FFF2-40B4-BE49-F238E27FC236}">
                <a16:creationId xmlns:a16="http://schemas.microsoft.com/office/drawing/2014/main" id="{3AE638E1-52E3-BD47-25C4-83D96D562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5" y="570101"/>
            <a:ext cx="3281782" cy="3281782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72130CAD-1F43-FEF0-2972-12D4FE0D2255}"/>
              </a:ext>
            </a:extLst>
          </p:cNvPr>
          <p:cNvSpPr txBox="1">
            <a:spLocks/>
          </p:cNvSpPr>
          <p:nvPr/>
        </p:nvSpPr>
        <p:spPr>
          <a:xfrm>
            <a:off x="1074517" y="3834342"/>
            <a:ext cx="1848717" cy="5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answer boxes </a:t>
            </a:r>
            <a:endParaRPr lang="en-US" altLang="en-US" sz="5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 descr="A black and white circle with white letters&#10;&#10;Description automatically generated">
            <a:extLst>
              <a:ext uri="{FF2B5EF4-FFF2-40B4-BE49-F238E27FC236}">
                <a16:creationId xmlns:a16="http://schemas.microsoft.com/office/drawing/2014/main" id="{56A907FA-505C-EAB2-0EF7-0FCBCFA2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33" y="552560"/>
            <a:ext cx="3281782" cy="32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84632-F63D-044F-7CBE-9CB4DC2B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68" y="394335"/>
            <a:ext cx="5674463" cy="53721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Identifying the Selected Answers</a:t>
            </a:r>
            <a:endParaRPr kumimoji="0" lang="en-US" altLang="en-US" sz="6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/>
          </a:p>
        </p:txBody>
      </p:sp>
      <p:pic>
        <p:nvPicPr>
          <p:cNvPr id="2" name="Picture 1" descr="A black and white circle with white letters&#10;&#10;Description automatically generated">
            <a:extLst>
              <a:ext uri="{FF2B5EF4-FFF2-40B4-BE49-F238E27FC236}">
                <a16:creationId xmlns:a16="http://schemas.microsoft.com/office/drawing/2014/main" id="{D731CE83-1E42-EC38-BD5A-8EF28217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76" y="1162633"/>
            <a:ext cx="3586532" cy="3586532"/>
          </a:xfrm>
          <a:prstGeom prst="rect">
            <a:avLst/>
          </a:prstGeom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52230216-7A19-373E-5C98-4307C35324CA}"/>
              </a:ext>
            </a:extLst>
          </p:cNvPr>
          <p:cNvSpPr txBox="1">
            <a:spLocks/>
          </p:cNvSpPr>
          <p:nvPr/>
        </p:nvSpPr>
        <p:spPr>
          <a:xfrm>
            <a:off x="610909" y="1424939"/>
            <a:ext cx="4638491" cy="263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 Analyze the non-zero pixels to ascertain the chosen options.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 Assign an index value representing each selected answer per question in the test.</a:t>
            </a:r>
          </a:p>
        </p:txBody>
      </p:sp>
    </p:spTree>
    <p:extLst>
      <p:ext uri="{BB962C8B-B14F-4D97-AF65-F5344CB8AC3E}">
        <p14:creationId xmlns:p14="http://schemas.microsoft.com/office/powerpoint/2010/main" val="303066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84632-F63D-044F-7CBE-9CB4DC2B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60" y="353748"/>
            <a:ext cx="8412480" cy="53721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Comparing Selected vs. Correct Answers</a:t>
            </a:r>
            <a:endParaRPr kumimoji="0" lang="en-US" altLang="en-US" sz="6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2230216-7A19-373E-5C98-4307C35324CA}"/>
              </a:ext>
            </a:extLst>
          </p:cNvPr>
          <p:cNvSpPr txBox="1">
            <a:spLocks/>
          </p:cNvSpPr>
          <p:nvPr/>
        </p:nvSpPr>
        <p:spPr>
          <a:xfrm>
            <a:off x="610909" y="1801654"/>
            <a:ext cx="4638491" cy="250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Validate the chosen options against the correct answers</a:t>
            </a:r>
            <a:endParaRPr lang="en-US" sz="2400" b="0" dirty="0">
              <a:solidFill>
                <a:schemeClr val="bg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Evaluate the correctness of each response to determine the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Calculate the total score based on the number of correct responses.</a:t>
            </a:r>
            <a:endParaRPr lang="en-US" sz="2400" b="0" dirty="0">
              <a:solidFill>
                <a:schemeClr val="bg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Assign points for each accurate answer to generate the overall grade</a:t>
            </a:r>
          </a:p>
        </p:txBody>
      </p:sp>
      <p:pic>
        <p:nvPicPr>
          <p:cNvPr id="9" name="Picture 8" descr="A sheet of paper with red and green circles&#10;&#10;Description automatically generated">
            <a:extLst>
              <a:ext uri="{FF2B5EF4-FFF2-40B4-BE49-F238E27FC236}">
                <a16:creationId xmlns:a16="http://schemas.microsoft.com/office/drawing/2014/main" id="{BED2B8FD-ECD4-DE50-FD3C-058C3F27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852" y="1090188"/>
            <a:ext cx="3460432" cy="34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4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2230216-7A19-373E-5C98-4307C35324CA}"/>
              </a:ext>
            </a:extLst>
          </p:cNvPr>
          <p:cNvSpPr txBox="1">
            <a:spLocks/>
          </p:cNvSpPr>
          <p:nvPr/>
        </p:nvSpPr>
        <p:spPr>
          <a:xfrm>
            <a:off x="885229" y="334170"/>
            <a:ext cx="776347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Once the grading is complete, combine the results with the corrected answers for visualization purposes.</a:t>
            </a:r>
            <a:endParaRPr lang="en-US" sz="40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14" name="Picture 13" descr="A paper with a number on it&#10;&#10;Description automatically generated">
            <a:extLst>
              <a:ext uri="{FF2B5EF4-FFF2-40B4-BE49-F238E27FC236}">
                <a16:creationId xmlns:a16="http://schemas.microsoft.com/office/drawing/2014/main" id="{050A2EAE-F2FE-653C-8731-93539FD4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94" y="1524740"/>
            <a:ext cx="2644140" cy="2644140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F43D7D84-8F1A-85E4-C643-E6BB1401751B}"/>
              </a:ext>
            </a:extLst>
          </p:cNvPr>
          <p:cNvSpPr/>
          <p:nvPr/>
        </p:nvSpPr>
        <p:spPr>
          <a:xfrm>
            <a:off x="2567960" y="2625830"/>
            <a:ext cx="441960" cy="441960"/>
          </a:xfrm>
          <a:prstGeom prst="mathPlus">
            <a:avLst/>
          </a:prstGeom>
          <a:solidFill>
            <a:srgbClr val="5D4BFF"/>
          </a:solidFill>
          <a:ln>
            <a:solidFill>
              <a:srgbClr val="03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BB5453F7-CBB3-F0D2-7224-C1C8773A1B8F}"/>
              </a:ext>
            </a:extLst>
          </p:cNvPr>
          <p:cNvSpPr/>
          <p:nvPr/>
        </p:nvSpPr>
        <p:spPr>
          <a:xfrm>
            <a:off x="5503853" y="2571750"/>
            <a:ext cx="441960" cy="441960"/>
          </a:xfrm>
          <a:prstGeom prst="mathPlus">
            <a:avLst/>
          </a:prstGeom>
          <a:solidFill>
            <a:srgbClr val="5D4BFF"/>
          </a:solidFill>
          <a:ln>
            <a:solidFill>
              <a:srgbClr val="03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Red and green dots on a black background&#10;&#10;Description automatically generated">
            <a:extLst>
              <a:ext uri="{FF2B5EF4-FFF2-40B4-BE49-F238E27FC236}">
                <a16:creationId xmlns:a16="http://schemas.microsoft.com/office/drawing/2014/main" id="{D58F889B-238A-DB84-E826-25F7DACE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17" y="1839560"/>
            <a:ext cx="2014500" cy="2014500"/>
          </a:xfrm>
          <a:prstGeom prst="rect">
            <a:avLst/>
          </a:prstGeom>
        </p:spPr>
      </p:pic>
      <p:pic>
        <p:nvPicPr>
          <p:cNvPr id="20" name="Picture 19" descr="A green percent sign on a black background&#10;&#10;Description automatically generated">
            <a:extLst>
              <a:ext uri="{FF2B5EF4-FFF2-40B4-BE49-F238E27FC236}">
                <a16:creationId xmlns:a16="http://schemas.microsoft.com/office/drawing/2014/main" id="{829E2091-91AC-02D4-3175-D3856877E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340" y="2313694"/>
            <a:ext cx="2310170" cy="10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2230216-7A19-373E-5C98-4307C35324CA}"/>
              </a:ext>
            </a:extLst>
          </p:cNvPr>
          <p:cNvSpPr txBox="1">
            <a:spLocks/>
          </p:cNvSpPr>
          <p:nvPr/>
        </p:nvSpPr>
        <p:spPr>
          <a:xfrm>
            <a:off x="3642360" y="373380"/>
            <a:ext cx="1861493" cy="45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/>
            <a:r>
              <a:rPr lang="en-US" sz="2800" i="0" dirty="0">
                <a:solidFill>
                  <a:schemeClr val="bg1"/>
                </a:solidFill>
                <a:effectLst/>
                <a:latin typeface="Söhne"/>
              </a:rPr>
              <a:t>Final Result</a:t>
            </a:r>
            <a:endParaRPr lang="en-US" sz="4400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951F5-B925-709E-1D5A-2A971A92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30" y="982980"/>
            <a:ext cx="363474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380615"/>
            <a:ext cx="6014400" cy="491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is </a:t>
            </a:r>
            <a:r>
              <a:rPr lang="en-US" sz="2400" dirty="0"/>
              <a:t>Optical Mark Recognition</a:t>
            </a:r>
            <a:endParaRPr sz="24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063375"/>
            <a:ext cx="5324950" cy="36995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u="sng" dirty="0"/>
              <a:t>Definition: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OMR is a technology to read and interpret marked data on printed documents, like checkboxes or bubbles.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u="sng" dirty="0"/>
              <a:t>Functionality: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It scans, processes, and interprets human-made marks for tests, surveys, and forms.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u="sng" dirty="0"/>
              <a:t>Working Principle: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OMR systems use specialized software and hardware to detect and analyze marks on paper.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u="sng" dirty="0"/>
              <a:t>Applications: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SAT exam, University entrance exam, course evaluation ….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u="sng" dirty="0"/>
              <a:t>Benefits: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Fast, accurate, cost effective and easy to implement and support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EE766587-9A06-6050-0921-E0D4C19FE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0280" y="531687"/>
            <a:ext cx="2916534" cy="4080125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712222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Processing Steps</a:t>
            </a: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709;p49">
            <a:extLst>
              <a:ext uri="{FF2B5EF4-FFF2-40B4-BE49-F238E27FC236}">
                <a16:creationId xmlns:a16="http://schemas.microsoft.com/office/drawing/2014/main" id="{8D1A9D09-3009-25F5-A101-B19D422E45EE}"/>
              </a:ext>
            </a:extLst>
          </p:cNvPr>
          <p:cNvGrpSpPr/>
          <p:nvPr/>
        </p:nvGrpSpPr>
        <p:grpSpPr>
          <a:xfrm>
            <a:off x="2035730" y="2429791"/>
            <a:ext cx="423880" cy="390826"/>
            <a:chOff x="1928175" y="312600"/>
            <a:chExt cx="425000" cy="373700"/>
          </a:xfrm>
        </p:grpSpPr>
        <p:sp>
          <p:nvSpPr>
            <p:cNvPr id="3" name="Google Shape;710;p49">
              <a:extLst>
                <a:ext uri="{FF2B5EF4-FFF2-40B4-BE49-F238E27FC236}">
                  <a16:creationId xmlns:a16="http://schemas.microsoft.com/office/drawing/2014/main" id="{9437EA17-D595-E8FA-1602-1D1795E1B9C2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11;p49">
              <a:extLst>
                <a:ext uri="{FF2B5EF4-FFF2-40B4-BE49-F238E27FC236}">
                  <a16:creationId xmlns:a16="http://schemas.microsoft.com/office/drawing/2014/main" id="{973EBD4F-AFC0-00D8-5445-6E5BB6C67078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134;p50">
            <a:extLst>
              <a:ext uri="{FF2B5EF4-FFF2-40B4-BE49-F238E27FC236}">
                <a16:creationId xmlns:a16="http://schemas.microsoft.com/office/drawing/2014/main" id="{585C5BFD-BFFB-0CD0-B889-37228C4BA799}"/>
              </a:ext>
            </a:extLst>
          </p:cNvPr>
          <p:cNvGrpSpPr/>
          <p:nvPr/>
        </p:nvGrpSpPr>
        <p:grpSpPr>
          <a:xfrm>
            <a:off x="6131841" y="935209"/>
            <a:ext cx="1401067" cy="1494582"/>
            <a:chOff x="7638277" y="937343"/>
            <a:chExt cx="744273" cy="793950"/>
          </a:xfrm>
          <a:scene3d>
            <a:camera prst="perspectiveHeroicExtremeLeftFacing"/>
            <a:lightRig rig="threePt" dir="t"/>
          </a:scene3d>
        </p:grpSpPr>
        <p:sp>
          <p:nvSpPr>
            <p:cNvPr id="6" name="Google Shape;1135;p50">
              <a:extLst>
                <a:ext uri="{FF2B5EF4-FFF2-40B4-BE49-F238E27FC236}">
                  <a16:creationId xmlns:a16="http://schemas.microsoft.com/office/drawing/2014/main" id="{8700F796-E105-92C0-CC56-60690FD7B85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36;p50">
              <a:extLst>
                <a:ext uri="{FF2B5EF4-FFF2-40B4-BE49-F238E27FC236}">
                  <a16:creationId xmlns:a16="http://schemas.microsoft.com/office/drawing/2014/main" id="{4D0DE96E-5E15-402D-3322-FD0A08B7383E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37;p50">
              <a:extLst>
                <a:ext uri="{FF2B5EF4-FFF2-40B4-BE49-F238E27FC236}">
                  <a16:creationId xmlns:a16="http://schemas.microsoft.com/office/drawing/2014/main" id="{08135E43-3D91-E81E-62A3-A7759D0A7178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8;p50">
              <a:extLst>
                <a:ext uri="{FF2B5EF4-FFF2-40B4-BE49-F238E27FC236}">
                  <a16:creationId xmlns:a16="http://schemas.microsoft.com/office/drawing/2014/main" id="{8A49C311-9B96-DEB3-AEC6-47796FAD1C93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1139;p50">
              <a:extLst>
                <a:ext uri="{FF2B5EF4-FFF2-40B4-BE49-F238E27FC236}">
                  <a16:creationId xmlns:a16="http://schemas.microsoft.com/office/drawing/2014/main" id="{04EC4E08-8901-44D0-2764-4871FDDDDCEF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" name="Google Shape;1140;p50">
                <a:extLst>
                  <a:ext uri="{FF2B5EF4-FFF2-40B4-BE49-F238E27FC236}">
                    <a16:creationId xmlns:a16="http://schemas.microsoft.com/office/drawing/2014/main" id="{9D259755-6695-E382-5F95-B9CAA09A5607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141;p50">
                <a:extLst>
                  <a:ext uri="{FF2B5EF4-FFF2-40B4-BE49-F238E27FC236}">
                    <a16:creationId xmlns:a16="http://schemas.microsoft.com/office/drawing/2014/main" id="{89482CD5-482F-7403-C044-0A786E9DDBAD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142;p50">
                <a:extLst>
                  <a:ext uri="{FF2B5EF4-FFF2-40B4-BE49-F238E27FC236}">
                    <a16:creationId xmlns:a16="http://schemas.microsoft.com/office/drawing/2014/main" id="{527E837C-08E9-7D35-8DCA-9023D3D4302D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143;p50">
                <a:extLst>
                  <a:ext uri="{FF2B5EF4-FFF2-40B4-BE49-F238E27FC236}">
                    <a16:creationId xmlns:a16="http://schemas.microsoft.com/office/drawing/2014/main" id="{EBE16006-A146-F47A-EC0E-8F984ACFA703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144;p50">
                <a:extLst>
                  <a:ext uri="{FF2B5EF4-FFF2-40B4-BE49-F238E27FC236}">
                    <a16:creationId xmlns:a16="http://schemas.microsoft.com/office/drawing/2014/main" id="{6CEE032E-E834-B713-80B5-5065B82D0880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145;p50">
                <a:extLst>
                  <a:ext uri="{FF2B5EF4-FFF2-40B4-BE49-F238E27FC236}">
                    <a16:creationId xmlns:a16="http://schemas.microsoft.com/office/drawing/2014/main" id="{D99F2863-5596-9A7E-C46D-986A9D90D62C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146;p50">
                <a:extLst>
                  <a:ext uri="{FF2B5EF4-FFF2-40B4-BE49-F238E27FC236}">
                    <a16:creationId xmlns:a16="http://schemas.microsoft.com/office/drawing/2014/main" id="{9C2B3D1A-B040-2800-51CF-CEEDDC1E38A8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147;p50">
                <a:extLst>
                  <a:ext uri="{FF2B5EF4-FFF2-40B4-BE49-F238E27FC236}">
                    <a16:creationId xmlns:a16="http://schemas.microsoft.com/office/drawing/2014/main" id="{57620B43-D20D-6725-1382-418EC7501BE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148;p50">
                <a:extLst>
                  <a:ext uri="{FF2B5EF4-FFF2-40B4-BE49-F238E27FC236}">
                    <a16:creationId xmlns:a16="http://schemas.microsoft.com/office/drawing/2014/main" id="{46BFFE31-0F7F-08CA-CED7-024F12AFBE4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149;p50">
                <a:extLst>
                  <a:ext uri="{FF2B5EF4-FFF2-40B4-BE49-F238E27FC236}">
                    <a16:creationId xmlns:a16="http://schemas.microsoft.com/office/drawing/2014/main" id="{16E35E97-FBA4-4B02-4827-A578C6B23AF7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Placeholder 1">
            <a:extLst>
              <a:ext uri="{FF2B5EF4-FFF2-40B4-BE49-F238E27FC236}">
                <a16:creationId xmlns:a16="http://schemas.microsoft.com/office/drawing/2014/main" id="{65267DE4-5702-D401-C883-DDBFDF14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858" y="3964702"/>
            <a:ext cx="1867376" cy="519600"/>
          </a:xfrm>
        </p:spPr>
        <p:txBody>
          <a:bodyPr/>
          <a:lstStyle/>
          <a:p>
            <a:r>
              <a:rPr lang="en-US" sz="2000" dirty="0"/>
              <a:t>Original Image</a:t>
            </a:r>
          </a:p>
        </p:txBody>
      </p:sp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/>
          </a:p>
        </p:txBody>
      </p:sp>
      <p:pic>
        <p:nvPicPr>
          <p:cNvPr id="7" name="Picture 6" descr="A paper with a n2umber on it">
            <a:extLst>
              <a:ext uri="{FF2B5EF4-FFF2-40B4-BE49-F238E27FC236}">
                <a16:creationId xmlns:a16="http://schemas.microsoft.com/office/drawing/2014/main" id="{6FE23B9E-BDFD-86FB-7DBB-E71A06D2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8" y="523879"/>
            <a:ext cx="3360416" cy="33604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A993C-D3C5-63C4-EA72-83E186789222}"/>
              </a:ext>
            </a:extLst>
          </p:cNvPr>
          <p:cNvCxnSpPr>
            <a:cxnSpLocks/>
          </p:cNvCxnSpPr>
          <p:nvPr/>
        </p:nvCxnSpPr>
        <p:spPr>
          <a:xfrm>
            <a:off x="3874770" y="2204087"/>
            <a:ext cx="1394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27C3765-2851-D7B2-2DC9-0A8EA6E12621}"/>
              </a:ext>
            </a:extLst>
          </p:cNvPr>
          <p:cNvSpPr txBox="1">
            <a:spLocks/>
          </p:cNvSpPr>
          <p:nvPr/>
        </p:nvSpPr>
        <p:spPr>
          <a:xfrm>
            <a:off x="6247801" y="3967004"/>
            <a:ext cx="1913808" cy="4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Gray Scale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452A93-E2F5-A7BD-56A7-0082127A5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687" y="523879"/>
            <a:ext cx="3378036" cy="3378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A993C-D3C5-63C4-EA72-83E186789222}"/>
              </a:ext>
            </a:extLst>
          </p:cNvPr>
          <p:cNvCxnSpPr>
            <a:cxnSpLocks/>
          </p:cNvCxnSpPr>
          <p:nvPr/>
        </p:nvCxnSpPr>
        <p:spPr>
          <a:xfrm>
            <a:off x="3874770" y="2204087"/>
            <a:ext cx="1394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27C3765-2851-D7B2-2DC9-0A8EA6E12621}"/>
              </a:ext>
            </a:extLst>
          </p:cNvPr>
          <p:cNvSpPr txBox="1">
            <a:spLocks/>
          </p:cNvSpPr>
          <p:nvPr/>
        </p:nvSpPr>
        <p:spPr>
          <a:xfrm>
            <a:off x="6383362" y="3964701"/>
            <a:ext cx="1913808" cy="4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Blurred image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D580960-0961-9E45-BA2D-149838564773}"/>
              </a:ext>
            </a:extLst>
          </p:cNvPr>
          <p:cNvSpPr txBox="1">
            <a:spLocks/>
          </p:cNvSpPr>
          <p:nvPr/>
        </p:nvSpPr>
        <p:spPr>
          <a:xfrm>
            <a:off x="982391" y="3964701"/>
            <a:ext cx="1913808" cy="4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Gray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17CD5-8811-0A7C-79BD-B4B21A41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7" y="515069"/>
            <a:ext cx="3378036" cy="3378036"/>
          </a:xfrm>
          <a:prstGeom prst="rect">
            <a:avLst/>
          </a:prstGeom>
        </p:spPr>
      </p:pic>
      <p:pic>
        <p:nvPicPr>
          <p:cNvPr id="8" name="Picture 7" descr="A paper with a number on it&#10;&#10;Description automatically generated">
            <a:extLst>
              <a:ext uri="{FF2B5EF4-FFF2-40B4-BE49-F238E27FC236}">
                <a16:creationId xmlns:a16="http://schemas.microsoft.com/office/drawing/2014/main" id="{4DC00E43-3EC5-948D-387F-D2B7EE84D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48" y="515069"/>
            <a:ext cx="3378036" cy="3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0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A993C-D3C5-63C4-EA72-83E186789222}"/>
              </a:ext>
            </a:extLst>
          </p:cNvPr>
          <p:cNvCxnSpPr>
            <a:cxnSpLocks/>
          </p:cNvCxnSpPr>
          <p:nvPr/>
        </p:nvCxnSpPr>
        <p:spPr>
          <a:xfrm>
            <a:off x="3874770" y="2204087"/>
            <a:ext cx="1394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27C3765-2851-D7B2-2DC9-0A8EA6E12621}"/>
              </a:ext>
            </a:extLst>
          </p:cNvPr>
          <p:cNvSpPr txBox="1">
            <a:spLocks/>
          </p:cNvSpPr>
          <p:nvPr/>
        </p:nvSpPr>
        <p:spPr>
          <a:xfrm>
            <a:off x="6268044" y="3974624"/>
            <a:ext cx="1913808" cy="4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Canny image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8E31D-BE16-BA36-8AF9-99B4AAA2281C}"/>
              </a:ext>
            </a:extLst>
          </p:cNvPr>
          <p:cNvSpPr txBox="1">
            <a:spLocks/>
          </p:cNvSpPr>
          <p:nvPr/>
        </p:nvSpPr>
        <p:spPr>
          <a:xfrm>
            <a:off x="1037839" y="4043919"/>
            <a:ext cx="1913808" cy="4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Blurred image</a:t>
            </a:r>
          </a:p>
        </p:txBody>
      </p:sp>
      <p:pic>
        <p:nvPicPr>
          <p:cNvPr id="3" name="Picture 2" descr="A paper with a number on it&#10;&#10;Description automatically generated">
            <a:extLst>
              <a:ext uri="{FF2B5EF4-FFF2-40B4-BE49-F238E27FC236}">
                <a16:creationId xmlns:a16="http://schemas.microsoft.com/office/drawing/2014/main" id="{3E6D91AF-6E5A-E624-373E-BA25F8A9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5" y="586666"/>
            <a:ext cx="3378036" cy="3378036"/>
          </a:xfrm>
          <a:prstGeom prst="rect">
            <a:avLst/>
          </a:prstGeom>
        </p:spPr>
      </p:pic>
      <p:pic>
        <p:nvPicPr>
          <p:cNvPr id="7" name="Picture 6" descr="A black and white picture of a game&#10;&#10;Description automatically generated">
            <a:extLst>
              <a:ext uri="{FF2B5EF4-FFF2-40B4-BE49-F238E27FC236}">
                <a16:creationId xmlns:a16="http://schemas.microsoft.com/office/drawing/2014/main" id="{654A6C72-17C4-92F8-E000-111633637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930" y="515069"/>
            <a:ext cx="3378036" cy="3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A993C-D3C5-63C4-EA72-83E186789222}"/>
              </a:ext>
            </a:extLst>
          </p:cNvPr>
          <p:cNvCxnSpPr>
            <a:cxnSpLocks/>
          </p:cNvCxnSpPr>
          <p:nvPr/>
        </p:nvCxnSpPr>
        <p:spPr>
          <a:xfrm>
            <a:off x="3874770" y="2204087"/>
            <a:ext cx="1394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27C3765-2851-D7B2-2DC9-0A8EA6E12621}"/>
              </a:ext>
            </a:extLst>
          </p:cNvPr>
          <p:cNvSpPr txBox="1">
            <a:spLocks/>
          </p:cNvSpPr>
          <p:nvPr/>
        </p:nvSpPr>
        <p:spPr>
          <a:xfrm>
            <a:off x="6268044" y="3974624"/>
            <a:ext cx="1913808" cy="4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Contour image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3243B77-4BD1-AFAF-F020-A3382A45B4D7}"/>
              </a:ext>
            </a:extLst>
          </p:cNvPr>
          <p:cNvSpPr txBox="1">
            <a:spLocks/>
          </p:cNvSpPr>
          <p:nvPr/>
        </p:nvSpPr>
        <p:spPr>
          <a:xfrm>
            <a:off x="962148" y="3974624"/>
            <a:ext cx="1913808" cy="4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Canny image</a:t>
            </a:r>
          </a:p>
        </p:txBody>
      </p:sp>
      <p:pic>
        <p:nvPicPr>
          <p:cNvPr id="5" name="Picture 4" descr="A black and white picture of a game&#10;&#10;Description automatically generated">
            <a:extLst>
              <a:ext uri="{FF2B5EF4-FFF2-40B4-BE49-F238E27FC236}">
                <a16:creationId xmlns:a16="http://schemas.microsoft.com/office/drawing/2014/main" id="{2C0DA1CA-46F9-F9CD-0C09-54A9D5D3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34" y="515069"/>
            <a:ext cx="3378036" cy="3378036"/>
          </a:xfrm>
          <a:prstGeom prst="rect">
            <a:avLst/>
          </a:prstGeom>
        </p:spPr>
      </p:pic>
      <p:pic>
        <p:nvPicPr>
          <p:cNvPr id="8" name="Picture 7" descr="A paper with a green outline on it&#10;&#10;Description automatically generated">
            <a:extLst>
              <a:ext uri="{FF2B5EF4-FFF2-40B4-BE49-F238E27FC236}">
                <a16:creationId xmlns:a16="http://schemas.microsoft.com/office/drawing/2014/main" id="{FA6CBF84-04E4-0062-A7D8-E62456C0D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930" y="377442"/>
            <a:ext cx="3240408" cy="35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4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78600" y="2222157"/>
            <a:ext cx="5084939" cy="5854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Contour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266;p50">
            <a:extLst>
              <a:ext uri="{FF2B5EF4-FFF2-40B4-BE49-F238E27FC236}">
                <a16:creationId xmlns:a16="http://schemas.microsoft.com/office/drawing/2014/main" id="{8DE8C503-396F-74EF-36A1-2378344BB6D2}"/>
              </a:ext>
            </a:extLst>
          </p:cNvPr>
          <p:cNvGrpSpPr/>
          <p:nvPr/>
        </p:nvGrpSpPr>
        <p:grpSpPr>
          <a:xfrm>
            <a:off x="2440754" y="1775811"/>
            <a:ext cx="1031937" cy="1031773"/>
            <a:chOff x="1674084" y="3214987"/>
            <a:chExt cx="720142" cy="720027"/>
          </a:xfrm>
        </p:grpSpPr>
        <p:sp>
          <p:nvSpPr>
            <p:cNvPr id="22" name="Google Shape;1267;p50">
              <a:extLst>
                <a:ext uri="{FF2B5EF4-FFF2-40B4-BE49-F238E27FC236}">
                  <a16:creationId xmlns:a16="http://schemas.microsoft.com/office/drawing/2014/main" id="{2187893B-C741-0125-D74E-423F1AF66871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68;p50">
              <a:extLst>
                <a:ext uri="{FF2B5EF4-FFF2-40B4-BE49-F238E27FC236}">
                  <a16:creationId xmlns:a16="http://schemas.microsoft.com/office/drawing/2014/main" id="{C53F50D3-6EA5-6212-5074-D7C17EF4D89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69;p50">
              <a:extLst>
                <a:ext uri="{FF2B5EF4-FFF2-40B4-BE49-F238E27FC236}">
                  <a16:creationId xmlns:a16="http://schemas.microsoft.com/office/drawing/2014/main" id="{DCE0A639-E0DC-2606-37A9-27DC5EFD3FA0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70;p50">
              <a:extLst>
                <a:ext uri="{FF2B5EF4-FFF2-40B4-BE49-F238E27FC236}">
                  <a16:creationId xmlns:a16="http://schemas.microsoft.com/office/drawing/2014/main" id="{43EA06BD-9A5B-F550-394C-8F043AF64236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71;p50">
              <a:extLst>
                <a:ext uri="{FF2B5EF4-FFF2-40B4-BE49-F238E27FC236}">
                  <a16:creationId xmlns:a16="http://schemas.microsoft.com/office/drawing/2014/main" id="{EA04E710-12DB-7908-85D6-3564DFB926D8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72;p50">
              <a:extLst>
                <a:ext uri="{FF2B5EF4-FFF2-40B4-BE49-F238E27FC236}">
                  <a16:creationId xmlns:a16="http://schemas.microsoft.com/office/drawing/2014/main" id="{577107DB-D193-B460-1030-341C01B7687C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73;p50">
              <a:extLst>
                <a:ext uri="{FF2B5EF4-FFF2-40B4-BE49-F238E27FC236}">
                  <a16:creationId xmlns:a16="http://schemas.microsoft.com/office/drawing/2014/main" id="{7DDF1322-4CC9-88DC-321D-EFC32BF79905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74;p50">
              <a:extLst>
                <a:ext uri="{FF2B5EF4-FFF2-40B4-BE49-F238E27FC236}">
                  <a16:creationId xmlns:a16="http://schemas.microsoft.com/office/drawing/2014/main" id="{2D5BE88E-1E75-686D-0850-ED4FC2CC38F8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75;p50">
              <a:extLst>
                <a:ext uri="{FF2B5EF4-FFF2-40B4-BE49-F238E27FC236}">
                  <a16:creationId xmlns:a16="http://schemas.microsoft.com/office/drawing/2014/main" id="{BFA75191-724E-1A82-DC18-E062F170CB63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76;p50">
              <a:extLst>
                <a:ext uri="{FF2B5EF4-FFF2-40B4-BE49-F238E27FC236}">
                  <a16:creationId xmlns:a16="http://schemas.microsoft.com/office/drawing/2014/main" id="{0BC720D0-9CEA-6848-982A-BB4D501B759B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77;p50">
              <a:extLst>
                <a:ext uri="{FF2B5EF4-FFF2-40B4-BE49-F238E27FC236}">
                  <a16:creationId xmlns:a16="http://schemas.microsoft.com/office/drawing/2014/main" id="{79CE11F2-EA98-F4F3-B07C-D2180E5F1334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78;p50">
              <a:extLst>
                <a:ext uri="{FF2B5EF4-FFF2-40B4-BE49-F238E27FC236}">
                  <a16:creationId xmlns:a16="http://schemas.microsoft.com/office/drawing/2014/main" id="{787CB7D6-477C-66FD-D9B8-13AD61C67399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" name="Graphic 36" descr="Research with solid fill">
            <a:extLst>
              <a:ext uri="{FF2B5EF4-FFF2-40B4-BE49-F238E27FC236}">
                <a16:creationId xmlns:a16="http://schemas.microsoft.com/office/drawing/2014/main" id="{F6C036BF-9AD5-1087-44C1-A9A9663C7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470036">
            <a:off x="6279573" y="1012154"/>
            <a:ext cx="1298968" cy="12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3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84632-F63D-044F-7CBE-9CB4DC2B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563879"/>
            <a:ext cx="3861910" cy="499495"/>
          </a:xfrm>
        </p:spPr>
        <p:txBody>
          <a:bodyPr/>
          <a:lstStyle/>
          <a:p>
            <a:r>
              <a:rPr lang="en-US" dirty="0"/>
              <a:t>Find Rectangles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748DFE-B092-8228-3BD4-96C6D12F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3861910" cy="3161700"/>
          </a:xfrm>
        </p:spPr>
        <p:txBody>
          <a:bodyPr/>
          <a:lstStyle/>
          <a:p>
            <a:pPr marL="76200" indent="0" algn="l">
              <a:buNone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We detected rectangular regions, like answer sheets, by simplifying the shapes found in the image using the 'polygon approximation method.' This technique helped us find shapes with four sides, resembling rectangles.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Then, we marked and located their corners for a closer look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  <a:endParaRPr lang="en-US" sz="3200" dirty="0"/>
          </a:p>
        </p:txBody>
      </p:sp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EB8F512A-756C-E5BC-66E8-263A642290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6E2FD-8FD8-A971-8C0C-B46E9BBE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70" y="412275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7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329</Words>
  <Application>Microsoft Office PowerPoint</Application>
  <PresentationFormat>On-screen Show (16:9)</PresentationFormat>
  <Paragraphs>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Söhne</vt:lpstr>
      <vt:lpstr>Lexend Deca</vt:lpstr>
      <vt:lpstr>Calibri</vt:lpstr>
      <vt:lpstr>Arial</vt:lpstr>
      <vt:lpstr>Muli</vt:lpstr>
      <vt:lpstr>Aliena template</vt:lpstr>
      <vt:lpstr>Optical Mark Recognition</vt:lpstr>
      <vt:lpstr>What is Optical Mark Recognition</vt:lpstr>
      <vt:lpstr>Image Processing Steps</vt:lpstr>
      <vt:lpstr>PowerPoint Presentation</vt:lpstr>
      <vt:lpstr>PowerPoint Presentation</vt:lpstr>
      <vt:lpstr>PowerPoint Presentation</vt:lpstr>
      <vt:lpstr>PowerPoint Presentation</vt:lpstr>
      <vt:lpstr>Contour  Analysis</vt:lpstr>
      <vt:lpstr>Find Rectangles</vt:lpstr>
      <vt:lpstr>Perspective Transformation</vt:lpstr>
      <vt:lpstr>Grade and answer boxes are identified</vt:lpstr>
      <vt:lpstr>PowerPoint Presentation</vt:lpstr>
      <vt:lpstr>Identifying the Selected Answers</vt:lpstr>
      <vt:lpstr>Comparing Selected vs. Correct Answers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Mark Recognition</dc:title>
  <dc:creator>User</dc:creator>
  <cp:lastModifiedBy>Mohamad Abdelrahman</cp:lastModifiedBy>
  <cp:revision>5</cp:revision>
  <dcterms:modified xsi:type="dcterms:W3CDTF">2023-12-10T16:34:01Z</dcterms:modified>
</cp:coreProperties>
</file>