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‘Insight and Analysis of Cryptocurrency as an alternative Investment’ will be comparing the two main </a:t>
            </a:r>
            <a:r>
              <a:rPr lang="en"/>
              <a:t>cryptocurrencies</a:t>
            </a:r>
            <a:r>
              <a:rPr lang="en"/>
              <a:t> of Bitcoin and Ethereum to give stakeholders information on whether or not these forms of digital currencies will be a worthwhile investment for their portfolio.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1c1df452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1c1df45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1c1df452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1c1df452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 will take turns to address specific parts of this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1c1df4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1c1df4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presentation we will touch on the following </a:t>
            </a:r>
            <a:endParaRPr/>
          </a:p>
          <a:p>
            <a:pPr indent="-298450" lvl="0" marL="457200" rtl="0" algn="l">
              <a:spcBef>
                <a:spcPts val="0"/>
              </a:spcBef>
              <a:spcAft>
                <a:spcPts val="0"/>
              </a:spcAft>
              <a:buSzPts val="1100"/>
              <a:buChar char="●"/>
            </a:pPr>
            <a:r>
              <a:rPr lang="en"/>
              <a:t>Motivation and datasets</a:t>
            </a:r>
            <a:endParaRPr/>
          </a:p>
          <a:p>
            <a:pPr indent="-298450" lvl="0" marL="457200" rtl="0" algn="l">
              <a:spcBef>
                <a:spcPts val="0"/>
              </a:spcBef>
              <a:spcAft>
                <a:spcPts val="0"/>
              </a:spcAft>
              <a:buSzPts val="1100"/>
              <a:buChar char="●"/>
            </a:pPr>
            <a:r>
              <a:rPr lang="en"/>
              <a:t>Cleaning and data analysis</a:t>
            </a:r>
            <a:endParaRPr/>
          </a:p>
          <a:p>
            <a:pPr indent="-298450" lvl="0" marL="457200" rtl="0" algn="l">
              <a:spcBef>
                <a:spcPts val="0"/>
              </a:spcBef>
              <a:spcAft>
                <a:spcPts val="0"/>
              </a:spcAft>
              <a:buSzPts val="1100"/>
              <a:buChar char="●"/>
            </a:pPr>
            <a:r>
              <a:rPr lang="en"/>
              <a:t>Visualizations</a:t>
            </a:r>
            <a:endParaRPr/>
          </a:p>
          <a:p>
            <a:pPr indent="-298450" lvl="0" marL="457200" rtl="0" algn="l">
              <a:spcBef>
                <a:spcPts val="0"/>
              </a:spcBef>
              <a:spcAft>
                <a:spcPts val="0"/>
              </a:spcAft>
              <a:buSzPts val="1100"/>
              <a:buChar char="●"/>
            </a:pPr>
            <a:r>
              <a:rPr lang="en"/>
              <a:t>Research questions, findings and impact</a:t>
            </a:r>
            <a:endParaRPr/>
          </a:p>
          <a:p>
            <a:pPr indent="-298450" lvl="0" marL="457200" rtl="0" algn="l">
              <a:spcBef>
                <a:spcPts val="0"/>
              </a:spcBef>
              <a:spcAft>
                <a:spcPts val="0"/>
              </a:spcAft>
              <a:buSzPts val="1100"/>
              <a:buChar char="●"/>
            </a:pPr>
            <a:r>
              <a:rPr lang="en"/>
              <a:t>Conclusion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1c1df452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1c1df45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Aditya- With crypto being all over the news recently for the wrong reason, we wanted to see what type of impact it has had over the years. There have been a lot of sustainable trends over the years when it came to </a:t>
            </a:r>
            <a:r>
              <a:rPr lang="en"/>
              <a:t>ethereum</a:t>
            </a:r>
            <a:r>
              <a:rPr lang="en"/>
              <a:t> and bitcoin and that gave us a curious question as crypto investors what could be there. As an investor ive always been curious if crypto could be the future of currency, we have seen it been used for online transactions here and there. And lastly I have been wanting to check out what the real world impact of crypto does for things such as the current chip shortage.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1c1df45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1c1df45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Stacey:</a:t>
            </a:r>
            <a:endParaRPr u="sng"/>
          </a:p>
          <a:p>
            <a:pPr indent="0" lvl="0" marL="0" rtl="0" algn="l">
              <a:spcBef>
                <a:spcPts val="0"/>
              </a:spcBef>
              <a:spcAft>
                <a:spcPts val="0"/>
              </a:spcAft>
              <a:buNone/>
            </a:pPr>
            <a:r>
              <a:rPr lang="en" u="sng"/>
              <a:t>Creating Data Frames</a:t>
            </a:r>
            <a:r>
              <a:rPr lang="en"/>
              <a:t>: 2 csv files were chosen from Kaggle for Bitcoin and Ethereum Data, and then ingressed into Panda to create 2 new data frames.</a:t>
            </a:r>
            <a:endParaRPr/>
          </a:p>
          <a:p>
            <a:pPr indent="0" lvl="0" marL="0" rtl="0" algn="l">
              <a:spcBef>
                <a:spcPts val="0"/>
              </a:spcBef>
              <a:spcAft>
                <a:spcPts val="0"/>
              </a:spcAft>
              <a:buNone/>
            </a:pPr>
            <a:r>
              <a:rPr lang="en" u="sng"/>
              <a:t>Data Manipulation</a:t>
            </a:r>
            <a:r>
              <a:rPr lang="en"/>
              <a:t>: To view data and make determination on what information to be used for analysis between the 2 cryptocurrencies, a) 2 Data Frames were merged using inner join to return a working Data Frame with only rows that have common characteristics for analysis, and new names were given to columns. b) Missing data was then identified in the merged table using isnull() function and output stated there was none. c) Statistical summary was obtained using the describe() function to determine the count, mean, std, min, max, and quartiles 25th, 50th, and 75th to view any potential trends in central tendency and possible dispersion of dataset distribution. d) Checks for outliers, correlations, and changes in columns and variables.</a:t>
            </a:r>
            <a:endParaRPr/>
          </a:p>
          <a:p>
            <a:pPr indent="0" lvl="0" marL="0" rtl="0" algn="l">
              <a:spcBef>
                <a:spcPts val="0"/>
              </a:spcBef>
              <a:spcAft>
                <a:spcPts val="0"/>
              </a:spcAft>
              <a:buNone/>
            </a:pPr>
            <a:r>
              <a:rPr lang="en" u="sng"/>
              <a:t>Graphs and Statistics</a:t>
            </a:r>
            <a:r>
              <a:rPr lang="en"/>
              <a:t>: Use of binning, scatter plots, line, regression, combining of line graphs ( for heat map effect) and histograms were used to obtain relationships between two or more variables.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1c1df452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1c1df452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Regression analysis</a:t>
            </a:r>
            <a:r>
              <a:rPr lang="en"/>
              <a:t> was used as a statistical methodology to help estimate the strength and </a:t>
            </a:r>
            <a:r>
              <a:rPr lang="en"/>
              <a:t>direction</a:t>
            </a:r>
            <a:r>
              <a:rPr lang="en"/>
              <a:t> of the relationship between two or more variables, using the BTC and ETH currency against price over time.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1c1df452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1c1df452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11111"/>
                </a:solidFill>
                <a:highlight>
                  <a:srgbClr val="FFFFFF"/>
                </a:highlight>
              </a:rPr>
              <a:t>This viewgraph shows couple of metrics to visualize the long-term trends of the crypto currencies studied.</a:t>
            </a:r>
            <a:endParaRPr sz="1350">
              <a:solidFill>
                <a:srgbClr val="111111"/>
              </a:solidFill>
              <a:highlight>
                <a:srgbClr val="FFFFFF"/>
              </a:highlight>
            </a:endParaRPr>
          </a:p>
          <a:p>
            <a:pPr indent="0" lvl="0" marL="0" rtl="0" algn="l">
              <a:spcBef>
                <a:spcPts val="0"/>
              </a:spcBef>
              <a:spcAft>
                <a:spcPts val="0"/>
              </a:spcAft>
              <a:buNone/>
            </a:pPr>
            <a:r>
              <a:rPr lang="en" sz="1350">
                <a:solidFill>
                  <a:srgbClr val="111111"/>
                </a:solidFill>
                <a:highlight>
                  <a:srgbClr val="FFFFFF"/>
                </a:highlight>
              </a:rPr>
              <a:t>The first one :</a:t>
            </a:r>
            <a:r>
              <a:rPr b="1" lang="en" sz="1350">
                <a:solidFill>
                  <a:srgbClr val="111111"/>
                </a:solidFill>
                <a:highlight>
                  <a:srgbClr val="FFFFFF"/>
                </a:highlight>
              </a:rPr>
              <a:t> cumulative return on an investment</a:t>
            </a:r>
            <a:r>
              <a:rPr lang="en" sz="1350">
                <a:solidFill>
                  <a:srgbClr val="111111"/>
                </a:solidFill>
                <a:highlight>
                  <a:srgbClr val="FFFFFF"/>
                </a:highlight>
              </a:rPr>
              <a:t> is the aggregate amount that the investment has gained or lost over time, </a:t>
            </a:r>
            <a:r>
              <a:rPr b="1" lang="en" sz="1350">
                <a:solidFill>
                  <a:srgbClr val="111111"/>
                </a:solidFill>
                <a:highlight>
                  <a:srgbClr val="FFFFFF"/>
                </a:highlight>
              </a:rPr>
              <a:t>independent of the amount of time involved</a:t>
            </a:r>
            <a:r>
              <a:rPr lang="en" sz="1350">
                <a:solidFill>
                  <a:srgbClr val="111111"/>
                </a:solidFill>
                <a:highlight>
                  <a:srgbClr val="FFFFFF"/>
                </a:highlight>
              </a:rPr>
              <a:t>. The cumulative return is expressed </a:t>
            </a:r>
            <a:r>
              <a:rPr b="1" lang="en" sz="1350">
                <a:solidFill>
                  <a:srgbClr val="111111"/>
                </a:solidFill>
                <a:highlight>
                  <a:srgbClr val="FFFFFF"/>
                </a:highlight>
              </a:rPr>
              <a:t>as a percentage </a:t>
            </a:r>
            <a:r>
              <a:rPr lang="en" sz="1350">
                <a:solidFill>
                  <a:srgbClr val="111111"/>
                </a:solidFill>
                <a:highlight>
                  <a:srgbClr val="FFFFFF"/>
                </a:highlight>
              </a:rPr>
              <a:t>as seen on y axis. As can be seen the Ethereum cumulative return on investment is </a:t>
            </a:r>
            <a:r>
              <a:rPr lang="en" sz="1350">
                <a:solidFill>
                  <a:srgbClr val="111111"/>
                </a:solidFill>
                <a:highlight>
                  <a:srgbClr val="FFFFFF"/>
                </a:highlight>
              </a:rPr>
              <a:t>relatively</a:t>
            </a:r>
            <a:r>
              <a:rPr lang="en" sz="1350">
                <a:solidFill>
                  <a:srgbClr val="111111"/>
                </a:solidFill>
                <a:highlight>
                  <a:srgbClr val="FFFFFF"/>
                </a:highlight>
              </a:rPr>
              <a:t> much encouraging than bitcoin.</a:t>
            </a:r>
            <a:endParaRPr sz="12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The second metric Moving averages</a:t>
            </a:r>
            <a:r>
              <a:rPr lang="en" sz="1200">
                <a:solidFill>
                  <a:srgbClr val="202124"/>
                </a:solidFill>
                <a:highlight>
                  <a:srgbClr val="FFFFFF"/>
                </a:highlight>
                <a:latin typeface="Roboto"/>
                <a:ea typeface="Roboto"/>
                <a:cs typeface="Roboto"/>
                <a:sym typeface="Roboto"/>
              </a:rPr>
              <a:t> help clarify a trend starting and finishing. </a:t>
            </a:r>
            <a:r>
              <a:rPr b="1" lang="en" sz="1200">
                <a:solidFill>
                  <a:srgbClr val="202124"/>
                </a:solidFill>
                <a:highlight>
                  <a:srgbClr val="FFFFFF"/>
                </a:highlight>
                <a:latin typeface="Roboto"/>
                <a:ea typeface="Roboto"/>
                <a:cs typeface="Roboto"/>
                <a:sym typeface="Roboto"/>
              </a:rPr>
              <a:t>The direction of the stock's moving average</a:t>
            </a:r>
            <a:r>
              <a:rPr lang="en" sz="1200">
                <a:solidFill>
                  <a:srgbClr val="202124"/>
                </a:solidFill>
                <a:highlight>
                  <a:srgbClr val="FFFFFF"/>
                </a:highlight>
                <a:latin typeface="Roboto"/>
                <a:ea typeface="Roboto"/>
                <a:cs typeface="Roboto"/>
                <a:sym typeface="Roboto"/>
              </a:rPr>
              <a:t> is important as it signals the </a:t>
            </a:r>
            <a:r>
              <a:rPr b="1" lang="en" sz="1200">
                <a:solidFill>
                  <a:srgbClr val="202124"/>
                </a:solidFill>
                <a:highlight>
                  <a:srgbClr val="FFFFFF"/>
                </a:highlight>
                <a:latin typeface="Roboto"/>
                <a:ea typeface="Roboto"/>
                <a:cs typeface="Roboto"/>
                <a:sym typeface="Roboto"/>
              </a:rPr>
              <a:t>trend</a:t>
            </a:r>
            <a:r>
              <a:rPr lang="en" sz="1200">
                <a:solidFill>
                  <a:srgbClr val="202124"/>
                </a:solidFill>
                <a:highlight>
                  <a:srgbClr val="FFFFFF"/>
                </a:highlight>
                <a:latin typeface="Roboto"/>
                <a:ea typeface="Roboto"/>
                <a:cs typeface="Roboto"/>
                <a:sym typeface="Roboto"/>
              </a:rPr>
              <a:t>. When a moving average </a:t>
            </a:r>
            <a:r>
              <a:rPr b="1" lang="en" sz="1200">
                <a:solidFill>
                  <a:srgbClr val="202124"/>
                </a:solidFill>
                <a:highlight>
                  <a:srgbClr val="FFFFFF"/>
                </a:highlight>
                <a:latin typeface="Roboto"/>
                <a:ea typeface="Roboto"/>
                <a:cs typeface="Roboto"/>
                <a:sym typeface="Roboto"/>
              </a:rPr>
              <a:t>starts to point down</a:t>
            </a:r>
            <a:r>
              <a:rPr lang="en" sz="1200">
                <a:solidFill>
                  <a:srgbClr val="202124"/>
                </a:solidFill>
                <a:highlight>
                  <a:srgbClr val="FFFFFF"/>
                </a:highlight>
                <a:latin typeface="Roboto"/>
                <a:ea typeface="Roboto"/>
                <a:cs typeface="Roboto"/>
                <a:sym typeface="Roboto"/>
              </a:rPr>
              <a:t>, the price has moved below the moving average.</a:t>
            </a:r>
            <a:r>
              <a:rPr lang="en" sz="1050">
                <a:solidFill>
                  <a:srgbClr val="202124"/>
                </a:solidFill>
                <a:highlight>
                  <a:srgbClr val="FFFFFF"/>
                </a:highlight>
                <a:latin typeface="Roboto"/>
                <a:ea typeface="Roboto"/>
                <a:cs typeface="Roboto"/>
                <a:sym typeface="Roboto"/>
              </a:rPr>
              <a:t> </a:t>
            </a:r>
            <a:r>
              <a:rPr lang="en" sz="1150">
                <a:solidFill>
                  <a:srgbClr val="202124"/>
                </a:solidFill>
                <a:highlight>
                  <a:srgbClr val="FFFFFF"/>
                </a:highlight>
                <a:latin typeface="Roboto"/>
                <a:ea typeface="Roboto"/>
                <a:cs typeface="Roboto"/>
                <a:sym typeface="Roboto"/>
              </a:rPr>
              <a:t>A 6 months moving average is </a:t>
            </a:r>
            <a:r>
              <a:rPr lang="en" sz="1150">
                <a:solidFill>
                  <a:srgbClr val="202124"/>
                </a:solidFill>
                <a:highlight>
                  <a:srgbClr val="FFFFFF"/>
                </a:highlight>
                <a:latin typeface="Roboto"/>
                <a:ea typeface="Roboto"/>
                <a:cs typeface="Roboto"/>
                <a:sym typeface="Roboto"/>
              </a:rPr>
              <a:t>considered</a:t>
            </a:r>
            <a:r>
              <a:rPr lang="en" sz="1150">
                <a:solidFill>
                  <a:srgbClr val="202124"/>
                </a:solidFill>
                <a:highlight>
                  <a:srgbClr val="FFFFFF"/>
                </a:highlight>
                <a:latin typeface="Roboto"/>
                <a:ea typeface="Roboto"/>
                <a:cs typeface="Roboto"/>
                <a:sym typeface="Roboto"/>
              </a:rPr>
              <a:t> here as a long-term indicator.</a:t>
            </a:r>
            <a:endParaRPr sz="13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202124"/>
                </a:solidFill>
                <a:highlight>
                  <a:srgbClr val="FFFFFF"/>
                </a:highlight>
                <a:latin typeface="Roboto"/>
                <a:ea typeface="Roboto"/>
                <a:cs typeface="Roboto"/>
                <a:sym typeface="Roboto"/>
              </a:rPr>
              <a:t>As can be seen from the view graph</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FFFFF"/>
                </a:highlight>
                <a:latin typeface="Roboto"/>
                <a:ea typeface="Roboto"/>
                <a:cs typeface="Roboto"/>
                <a:sym typeface="Roboto"/>
              </a:rPr>
              <a:t>BTC 6 </a:t>
            </a:r>
            <a:r>
              <a:rPr lang="en" sz="1200">
                <a:solidFill>
                  <a:srgbClr val="374151"/>
                </a:solidFill>
                <a:highlight>
                  <a:srgbClr val="FFFFFF"/>
                </a:highlight>
                <a:latin typeface="Roboto"/>
                <a:ea typeface="Roboto"/>
                <a:cs typeface="Roboto"/>
                <a:sym typeface="Roboto"/>
              </a:rPr>
              <a:t>months</a:t>
            </a:r>
            <a:r>
              <a:rPr lang="en" sz="1200">
                <a:solidFill>
                  <a:srgbClr val="374151"/>
                </a:solidFill>
                <a:highlight>
                  <a:srgbClr val="FFFFFF"/>
                </a:highlight>
                <a:latin typeface="Roboto"/>
                <a:ea typeface="Roboto"/>
                <a:cs typeface="Roboto"/>
                <a:sym typeface="Roboto"/>
              </a:rPr>
              <a:t> moving averages shows couple of downs indicating  more volatility compared to ETH </a:t>
            </a:r>
            <a:r>
              <a:rPr lang="en" sz="1200">
                <a:solidFill>
                  <a:srgbClr val="374151"/>
                </a:solidFill>
                <a:highlight>
                  <a:srgbClr val="FFFFFF"/>
                </a:highlight>
                <a:latin typeface="Roboto"/>
                <a:ea typeface="Roboto"/>
                <a:cs typeface="Roboto"/>
                <a:sym typeface="Roboto"/>
              </a:rPr>
              <a:t>currency</a:t>
            </a:r>
            <a:r>
              <a:rPr lang="en" sz="1200">
                <a:solidFill>
                  <a:srgbClr val="374151"/>
                </a:solidFill>
                <a:highlight>
                  <a:srgbClr val="FFFFFF"/>
                </a:highlight>
                <a:latin typeface="Roboto"/>
                <a:ea typeface="Roboto"/>
                <a:cs typeface="Roboto"/>
                <a:sym typeface="Roboto"/>
              </a:rPr>
              <a:t>.</a:t>
            </a:r>
            <a:endParaRPr sz="12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FFFFF"/>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1c1df452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1c1df452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FFFFF"/>
                </a:highlight>
                <a:latin typeface="Roboto"/>
                <a:ea typeface="Roboto"/>
                <a:cs typeface="Roboto"/>
                <a:sym typeface="Roboto"/>
              </a:rPr>
              <a:t>However weekly and cumulative returns are high for ETH over the the time period studied (8/17 - 7/21).</a:t>
            </a:r>
            <a:endParaRPr sz="1200">
              <a:solidFill>
                <a:srgbClr val="374151"/>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FFFFF"/>
                </a:highlight>
                <a:latin typeface="Roboto"/>
                <a:ea typeface="Roboto"/>
                <a:cs typeface="Roboto"/>
                <a:sym typeface="Roboto"/>
              </a:rPr>
              <a:t>Return on </a:t>
            </a:r>
            <a:r>
              <a:rPr lang="en" sz="1200">
                <a:solidFill>
                  <a:srgbClr val="374151"/>
                </a:solidFill>
                <a:highlight>
                  <a:srgbClr val="FFFFFF"/>
                </a:highlight>
                <a:latin typeface="Roboto"/>
                <a:ea typeface="Roboto"/>
                <a:cs typeface="Roboto"/>
                <a:sym typeface="Roboto"/>
              </a:rPr>
              <a:t>investment</a:t>
            </a:r>
            <a:r>
              <a:rPr lang="en" sz="1200">
                <a:solidFill>
                  <a:srgbClr val="374151"/>
                </a:solidFill>
                <a:highlight>
                  <a:srgbClr val="FFFFFF"/>
                </a:highlight>
                <a:latin typeface="Roboto"/>
                <a:ea typeface="Roboto"/>
                <a:cs typeface="Roboto"/>
                <a:sym typeface="Roboto"/>
              </a:rPr>
              <a:t>  histograms confirm the same.</a:t>
            </a:r>
            <a:endParaRPr sz="1200">
              <a:solidFill>
                <a:srgbClr val="374151"/>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1c1df452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1c1df452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have seen through the graphs both ethereum and bitcoin have had similar trends due to their current market trends and external processes. Looking through the current graph there have been multiple period of long term </a:t>
            </a:r>
            <a:r>
              <a:rPr lang="en"/>
              <a:t>sustainability</a:t>
            </a:r>
            <a:r>
              <a:rPr lang="en"/>
              <a:t> and there are some conclusions in that this is still a work in progress.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skanderhaddad/bitcoin-data?select=btc_day.csv" TargetMode="External"/><Relationship Id="rId4" Type="http://schemas.openxmlformats.org/officeDocument/2006/relationships/hyperlink" Target="https://towardsdatascience.com/cryptocurrency-analysis-with-python-buy-and-hold-c3b0bc164ffa" TargetMode="External"/><Relationship Id="rId5" Type="http://schemas.openxmlformats.org/officeDocument/2006/relationships/hyperlink" Target="https://www.kaggle.com/varpit94/ethereum-data?select=ETH-USD.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122825"/>
            <a:ext cx="8520600" cy="1566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28947"/>
              <a:buFont typeface="Arial"/>
              <a:buNone/>
            </a:pPr>
            <a:r>
              <a:rPr b="1" lang="en" sz="3800">
                <a:solidFill>
                  <a:srgbClr val="FFF2CC"/>
                </a:solidFill>
              </a:rPr>
              <a:t>Insight and Analysis of Cryptocurrency as an alternative Investment</a:t>
            </a:r>
            <a:endParaRPr b="1" sz="3800">
              <a:solidFill>
                <a:srgbClr val="FFF2CC"/>
              </a:solidFill>
            </a:endParaRPr>
          </a:p>
          <a:p>
            <a:pPr indent="0" lvl="0" marL="0" rtl="0" algn="ctr">
              <a:spcBef>
                <a:spcPts val="0"/>
              </a:spcBef>
              <a:spcAft>
                <a:spcPts val="0"/>
              </a:spcAft>
              <a:buNone/>
            </a:pPr>
            <a:r>
              <a:t/>
            </a:r>
            <a:endParaRPr sz="4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References</a:t>
            </a:r>
            <a:endParaRPr b="1"/>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Haddad, S. (2021, July). Bitcoin Data: Bitcoin Historical Data. </a:t>
            </a:r>
            <a:r>
              <a:rPr lang="en" u="sng">
                <a:solidFill>
                  <a:schemeClr val="hlink"/>
                </a:solidFill>
                <a:hlinkClick r:id="rId3"/>
              </a:rPr>
              <a:t>https://www.kaggle.com/skanderhaddad/bitcoin-data?select=btc_day.csv</a:t>
            </a:r>
            <a:endParaRPr sz="2500"/>
          </a:p>
          <a:p>
            <a:pPr indent="0" lvl="0" marL="0" rtl="0" algn="l">
              <a:spcBef>
                <a:spcPts val="0"/>
              </a:spcBef>
              <a:spcAft>
                <a:spcPts val="0"/>
              </a:spcAft>
              <a:buNone/>
            </a:pPr>
            <a:r>
              <a:t/>
            </a:r>
            <a:endParaRPr/>
          </a:p>
          <a:p>
            <a:pPr indent="0" lvl="0" marL="0" rtl="0" algn="l">
              <a:spcBef>
                <a:spcPts val="0"/>
              </a:spcBef>
              <a:spcAft>
                <a:spcPts val="0"/>
              </a:spcAft>
              <a:buNone/>
            </a:pPr>
            <a:r>
              <a:rPr lang="en"/>
              <a:t>Orac, R. (2019, August). Cryptocurrency Analysis with Python-Buy and Hold. </a:t>
            </a:r>
            <a:endParaRPr/>
          </a:p>
          <a:p>
            <a:pPr indent="0" lvl="0" marL="0" rtl="0" algn="l">
              <a:spcBef>
                <a:spcPts val="0"/>
              </a:spcBef>
              <a:spcAft>
                <a:spcPts val="0"/>
              </a:spcAft>
              <a:buNone/>
            </a:pPr>
            <a:r>
              <a:rPr lang="en" u="sng">
                <a:solidFill>
                  <a:schemeClr val="hlink"/>
                </a:solidFill>
                <a:hlinkClick r:id="rId4"/>
              </a:rPr>
              <a:t>https://towardsdatascience.com/cryptocurrency-analysis-with-python-buy-and-hold-c3b0bc164ffa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Verma, A. (2021, December). Ethereum Data: Ethereum USD(ETH-USD) Daily data 2015-2021. </a:t>
            </a:r>
            <a:r>
              <a:rPr lang="en" u="sng">
                <a:solidFill>
                  <a:schemeClr val="hlink"/>
                </a:solidFill>
                <a:hlinkClick r:id="rId5"/>
              </a:rPr>
              <a:t>https://www.kaggle.com/varpit94/ethereum-data?select=ETH-USD.csv</a:t>
            </a:r>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a:solidFill>
            <a:srgbClr val="FFF2C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Group Members</a:t>
            </a:r>
            <a:endParaRPr b="1"/>
          </a:p>
        </p:txBody>
      </p:sp>
      <p:sp>
        <p:nvSpPr>
          <p:cNvPr id="60" name="Google Shape;60;p14"/>
          <p:cNvSpPr txBox="1"/>
          <p:nvPr>
            <p:ph idx="1" type="body"/>
          </p:nvPr>
        </p:nvSpPr>
        <p:spPr>
          <a:xfrm>
            <a:off x="311700" y="1152475"/>
            <a:ext cx="8520600" cy="2870100"/>
          </a:xfrm>
          <a:prstGeom prst="rect">
            <a:avLst/>
          </a:prstGeom>
          <a:solidFill>
            <a:srgbClr val="FFF2CC"/>
          </a:solidFill>
        </p:spPr>
        <p:txBody>
          <a:bodyPr anchorCtr="0" anchor="t" bIns="91425" lIns="91425" spcFirstLastPara="1" rIns="91425" wrap="square" tIns="91425">
            <a:normAutofit lnSpcReduction="10000"/>
          </a:bodyPr>
          <a:lstStyle/>
          <a:p>
            <a:pPr indent="-368300" lvl="0" marL="457200" rtl="0" algn="l">
              <a:spcBef>
                <a:spcPts val="0"/>
              </a:spcBef>
              <a:spcAft>
                <a:spcPts val="0"/>
              </a:spcAft>
              <a:buClr>
                <a:srgbClr val="000000"/>
              </a:buClr>
              <a:buSzPts val="2200"/>
              <a:buChar char="●"/>
            </a:pPr>
            <a:r>
              <a:rPr lang="en" sz="2200">
                <a:solidFill>
                  <a:srgbClr val="000000"/>
                </a:solidFill>
              </a:rPr>
              <a:t>Aditya Bagchi</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Kamila Ibragimova</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Ramon Martinez</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Raghu Pucha</a:t>
            </a: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Stacey Scott</a:t>
            </a:r>
            <a:endParaRPr sz="22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75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Outline</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Motivation and datasets</a:t>
            </a:r>
            <a:endParaRPr/>
          </a:p>
          <a:p>
            <a:pPr indent="-342900" lvl="0" marL="457200" rtl="0" algn="l">
              <a:spcBef>
                <a:spcPts val="0"/>
              </a:spcBef>
              <a:spcAft>
                <a:spcPts val="0"/>
              </a:spcAft>
              <a:buSzPts val="1800"/>
              <a:buChar char="●"/>
            </a:pPr>
            <a:r>
              <a:rPr lang="en"/>
              <a:t>Cleaning and data analysis</a:t>
            </a:r>
            <a:endParaRPr/>
          </a:p>
          <a:p>
            <a:pPr indent="-342900" lvl="0" marL="457200" rtl="0" algn="l">
              <a:spcBef>
                <a:spcPts val="0"/>
              </a:spcBef>
              <a:spcAft>
                <a:spcPts val="0"/>
              </a:spcAft>
              <a:buSzPts val="1800"/>
              <a:buChar char="●"/>
            </a:pPr>
            <a:r>
              <a:rPr lang="en"/>
              <a:t>Visualization</a:t>
            </a:r>
            <a:endParaRPr>
              <a:highlight>
                <a:srgbClr val="FFFF00"/>
              </a:highlight>
            </a:endParaRPr>
          </a:p>
          <a:p>
            <a:pPr indent="-342900" lvl="0" marL="457200" rtl="0" algn="l">
              <a:spcBef>
                <a:spcPts val="0"/>
              </a:spcBef>
              <a:spcAft>
                <a:spcPts val="0"/>
              </a:spcAft>
              <a:buSzPts val="1800"/>
              <a:buChar char="●"/>
            </a:pPr>
            <a:r>
              <a:rPr lang="en"/>
              <a:t>Conclusion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Motivation</a:t>
            </a:r>
            <a:endParaRPr b="1"/>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Cryptocurrency all over the news</a:t>
            </a:r>
            <a:endParaRPr/>
          </a:p>
          <a:p>
            <a:pPr indent="-342900" lvl="0" marL="457200" rtl="0" algn="l">
              <a:spcBef>
                <a:spcPts val="0"/>
              </a:spcBef>
              <a:spcAft>
                <a:spcPts val="0"/>
              </a:spcAft>
              <a:buSzPts val="1800"/>
              <a:buChar char="●"/>
            </a:pPr>
            <a:r>
              <a:rPr lang="en"/>
              <a:t>Wanted to identify if trend was sustainable</a:t>
            </a:r>
            <a:endParaRPr/>
          </a:p>
          <a:p>
            <a:pPr indent="-342900" lvl="0" marL="457200" rtl="0" algn="l">
              <a:spcBef>
                <a:spcPts val="0"/>
              </a:spcBef>
              <a:spcAft>
                <a:spcPts val="0"/>
              </a:spcAft>
              <a:buSzPts val="1800"/>
              <a:buChar char="●"/>
            </a:pPr>
            <a:r>
              <a:rPr lang="en"/>
              <a:t>Looking at the ups and downs price trends of crypto</a:t>
            </a:r>
            <a:endParaRPr/>
          </a:p>
          <a:p>
            <a:pPr indent="-342900" lvl="0" marL="457200" rtl="0" algn="l">
              <a:spcBef>
                <a:spcPts val="0"/>
              </a:spcBef>
              <a:spcAft>
                <a:spcPts val="0"/>
              </a:spcAft>
              <a:buSzPts val="1800"/>
              <a:buChar char="●"/>
            </a:pPr>
            <a:r>
              <a:rPr lang="en"/>
              <a:t>Can crypto be used as a future currency?</a:t>
            </a:r>
            <a:endParaRPr/>
          </a:p>
          <a:p>
            <a:pPr indent="-342900" lvl="0" marL="457200" rtl="0" algn="l">
              <a:spcBef>
                <a:spcPts val="0"/>
              </a:spcBef>
              <a:spcAft>
                <a:spcPts val="0"/>
              </a:spcAft>
              <a:buSzPts val="1800"/>
              <a:buChar char="●"/>
            </a:pPr>
            <a:r>
              <a:rPr lang="en"/>
              <a:t>What are some real world impact of crypto</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Cleaning and Data Analysis</a:t>
            </a:r>
            <a:endParaRPr b="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Creation of Data Frames</a:t>
            </a:r>
            <a:endParaRPr/>
          </a:p>
          <a:p>
            <a:pPr indent="-317500" lvl="1" marL="914400" rtl="0" algn="l">
              <a:spcBef>
                <a:spcPts val="0"/>
              </a:spcBef>
              <a:spcAft>
                <a:spcPts val="0"/>
              </a:spcAft>
              <a:buSzPts val="1400"/>
              <a:buChar char="○"/>
            </a:pPr>
            <a:r>
              <a:rPr lang="en"/>
              <a:t>Determination of csv files to be ingressed into Pandas</a:t>
            </a:r>
            <a:endParaRPr/>
          </a:p>
          <a:p>
            <a:pPr indent="-342900" lvl="0" marL="457200" rtl="0" algn="l">
              <a:spcBef>
                <a:spcPts val="0"/>
              </a:spcBef>
              <a:spcAft>
                <a:spcPts val="0"/>
              </a:spcAft>
              <a:buSzPts val="1800"/>
              <a:buChar char="●"/>
            </a:pPr>
            <a:r>
              <a:rPr lang="en"/>
              <a:t>Data Manipulation</a:t>
            </a:r>
            <a:endParaRPr/>
          </a:p>
          <a:p>
            <a:pPr indent="-317500" lvl="1" marL="914400" rtl="0" algn="l">
              <a:spcBef>
                <a:spcPts val="0"/>
              </a:spcBef>
              <a:spcAft>
                <a:spcPts val="0"/>
              </a:spcAft>
              <a:buSzPts val="1400"/>
              <a:buChar char="○"/>
            </a:pPr>
            <a:r>
              <a:rPr lang="en"/>
              <a:t>Viewing information in Data Frames to make determination of what information can be most appropriate for analysis between the 2 cryptocurrencies.</a:t>
            </a:r>
            <a:endParaRPr/>
          </a:p>
          <a:p>
            <a:pPr indent="-342900" lvl="0" marL="457200" rtl="0" algn="l">
              <a:spcBef>
                <a:spcPts val="0"/>
              </a:spcBef>
              <a:spcAft>
                <a:spcPts val="0"/>
              </a:spcAft>
              <a:buSzPts val="1800"/>
              <a:buChar char="●"/>
            </a:pPr>
            <a:r>
              <a:rPr lang="en"/>
              <a:t>Graphs and Statistics</a:t>
            </a:r>
            <a:endParaRPr/>
          </a:p>
          <a:p>
            <a:pPr indent="-317500" lvl="1" marL="914400" rtl="0" algn="l">
              <a:spcBef>
                <a:spcPts val="0"/>
              </a:spcBef>
              <a:spcAft>
                <a:spcPts val="0"/>
              </a:spcAft>
              <a:buSzPts val="1400"/>
              <a:buChar char="○"/>
            </a:pPr>
            <a:r>
              <a:rPr lang="en"/>
              <a:t>Use of scatter plots, line regression, and histograms to obtain relationships between two or more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Scatter plots and regression analysis</a:t>
            </a:r>
            <a:endParaRPr b="1"/>
          </a:p>
        </p:txBody>
      </p:sp>
      <p:pic>
        <p:nvPicPr>
          <p:cNvPr id="84" name="Google Shape;84;p18"/>
          <p:cNvPicPr preferRelativeResize="0"/>
          <p:nvPr/>
        </p:nvPicPr>
        <p:blipFill>
          <a:blip r:embed="rId3">
            <a:alphaModFix/>
          </a:blip>
          <a:stretch>
            <a:fillRect/>
          </a:stretch>
        </p:blipFill>
        <p:spPr>
          <a:xfrm>
            <a:off x="5722074" y="818475"/>
            <a:ext cx="3197100" cy="2131400"/>
          </a:xfrm>
          <a:prstGeom prst="rect">
            <a:avLst/>
          </a:prstGeom>
          <a:noFill/>
          <a:ln>
            <a:noFill/>
          </a:ln>
        </p:spPr>
      </p:pic>
      <p:pic>
        <p:nvPicPr>
          <p:cNvPr id="85" name="Google Shape;85;p18"/>
          <p:cNvPicPr preferRelativeResize="0"/>
          <p:nvPr/>
        </p:nvPicPr>
        <p:blipFill>
          <a:blip r:embed="rId4">
            <a:alphaModFix/>
          </a:blip>
          <a:stretch>
            <a:fillRect/>
          </a:stretch>
        </p:blipFill>
        <p:spPr>
          <a:xfrm>
            <a:off x="5722075" y="2897575"/>
            <a:ext cx="3197100" cy="2131400"/>
          </a:xfrm>
          <a:prstGeom prst="rect">
            <a:avLst/>
          </a:prstGeom>
          <a:noFill/>
          <a:ln>
            <a:noFill/>
          </a:ln>
        </p:spPr>
      </p:pic>
      <p:pic>
        <p:nvPicPr>
          <p:cNvPr id="86" name="Google Shape;86;p18"/>
          <p:cNvPicPr preferRelativeResize="0"/>
          <p:nvPr/>
        </p:nvPicPr>
        <p:blipFill>
          <a:blip r:embed="rId5">
            <a:alphaModFix/>
          </a:blip>
          <a:stretch>
            <a:fillRect/>
          </a:stretch>
        </p:blipFill>
        <p:spPr>
          <a:xfrm>
            <a:off x="150525" y="1496125"/>
            <a:ext cx="5571549" cy="2722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changes and 6 months </a:t>
            </a:r>
            <a:r>
              <a:rPr lang="en"/>
              <a:t>moving</a:t>
            </a:r>
            <a:r>
              <a:rPr lang="en"/>
              <a:t> average </a:t>
            </a:r>
            <a:endParaRPr/>
          </a:p>
        </p:txBody>
      </p:sp>
      <p:pic>
        <p:nvPicPr>
          <p:cNvPr id="92" name="Google Shape;92;p19"/>
          <p:cNvPicPr preferRelativeResize="0"/>
          <p:nvPr/>
        </p:nvPicPr>
        <p:blipFill>
          <a:blip r:embed="rId3">
            <a:alphaModFix/>
          </a:blip>
          <a:stretch>
            <a:fillRect/>
          </a:stretch>
        </p:blipFill>
        <p:spPr>
          <a:xfrm>
            <a:off x="72650" y="1607275"/>
            <a:ext cx="4613299" cy="2866550"/>
          </a:xfrm>
          <a:prstGeom prst="rect">
            <a:avLst/>
          </a:prstGeom>
          <a:noFill/>
          <a:ln>
            <a:noFill/>
          </a:ln>
        </p:spPr>
      </p:pic>
      <p:pic>
        <p:nvPicPr>
          <p:cNvPr id="93" name="Google Shape;93;p19"/>
          <p:cNvPicPr preferRelativeResize="0"/>
          <p:nvPr/>
        </p:nvPicPr>
        <p:blipFill>
          <a:blip r:embed="rId4">
            <a:alphaModFix/>
          </a:blip>
          <a:stretch>
            <a:fillRect/>
          </a:stretch>
        </p:blipFill>
        <p:spPr>
          <a:xfrm>
            <a:off x="4843107" y="1352100"/>
            <a:ext cx="3989188" cy="1680750"/>
          </a:xfrm>
          <a:prstGeom prst="rect">
            <a:avLst/>
          </a:prstGeom>
          <a:noFill/>
          <a:ln>
            <a:noFill/>
          </a:ln>
        </p:spPr>
      </p:pic>
      <p:pic>
        <p:nvPicPr>
          <p:cNvPr id="94" name="Google Shape;94;p19"/>
          <p:cNvPicPr preferRelativeResize="0"/>
          <p:nvPr/>
        </p:nvPicPr>
        <p:blipFill>
          <a:blip r:embed="rId5">
            <a:alphaModFix/>
          </a:blip>
          <a:stretch>
            <a:fillRect/>
          </a:stretch>
        </p:blipFill>
        <p:spPr>
          <a:xfrm>
            <a:off x="4866451" y="3188150"/>
            <a:ext cx="3942487" cy="168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249725" y="294525"/>
            <a:ext cx="8753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Weekly Trade Volume Changes and Return on </a:t>
            </a:r>
            <a:r>
              <a:rPr lang="en"/>
              <a:t>Investment</a:t>
            </a:r>
            <a:r>
              <a:rPr lang="en"/>
              <a:t> </a:t>
            </a:r>
            <a:endParaRPr/>
          </a:p>
        </p:txBody>
      </p:sp>
      <p:pic>
        <p:nvPicPr>
          <p:cNvPr id="100" name="Google Shape;100;p20"/>
          <p:cNvPicPr preferRelativeResize="0"/>
          <p:nvPr/>
        </p:nvPicPr>
        <p:blipFill>
          <a:blip r:embed="rId3">
            <a:alphaModFix/>
          </a:blip>
          <a:stretch>
            <a:fillRect/>
          </a:stretch>
        </p:blipFill>
        <p:spPr>
          <a:xfrm>
            <a:off x="191188" y="1432900"/>
            <a:ext cx="5224403" cy="3317899"/>
          </a:xfrm>
          <a:prstGeom prst="rect">
            <a:avLst/>
          </a:prstGeom>
          <a:noFill/>
          <a:ln>
            <a:noFill/>
          </a:ln>
        </p:spPr>
      </p:pic>
      <p:pic>
        <p:nvPicPr>
          <p:cNvPr id="101" name="Google Shape;101;p20"/>
          <p:cNvPicPr preferRelativeResize="0"/>
          <p:nvPr/>
        </p:nvPicPr>
        <p:blipFill>
          <a:blip r:embed="rId4">
            <a:alphaModFix/>
          </a:blip>
          <a:stretch>
            <a:fillRect/>
          </a:stretch>
        </p:blipFill>
        <p:spPr>
          <a:xfrm>
            <a:off x="5568000" y="867219"/>
            <a:ext cx="2816600" cy="2058582"/>
          </a:xfrm>
          <a:prstGeom prst="rect">
            <a:avLst/>
          </a:prstGeom>
          <a:noFill/>
          <a:ln>
            <a:noFill/>
          </a:ln>
        </p:spPr>
      </p:pic>
      <p:pic>
        <p:nvPicPr>
          <p:cNvPr id="102" name="Google Shape;102;p20"/>
          <p:cNvPicPr preferRelativeResize="0"/>
          <p:nvPr/>
        </p:nvPicPr>
        <p:blipFill>
          <a:blip r:embed="rId5">
            <a:alphaModFix/>
          </a:blip>
          <a:stretch>
            <a:fillRect/>
          </a:stretch>
        </p:blipFill>
        <p:spPr>
          <a:xfrm>
            <a:off x="5568001" y="2932518"/>
            <a:ext cx="2816600" cy="20585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Despite some fluctuations over time, Bitcoin and </a:t>
            </a:r>
            <a:r>
              <a:rPr lang="en" sz="2000"/>
              <a:t>Ethereum</a:t>
            </a:r>
            <a:r>
              <a:rPr lang="en" sz="2000"/>
              <a:t> crypto currency are solid investments opportunities</a:t>
            </a:r>
            <a:endParaRPr sz="2000"/>
          </a:p>
          <a:p>
            <a:pPr indent="-330200" lvl="1" marL="914400" rtl="0" algn="l">
              <a:spcBef>
                <a:spcPts val="0"/>
              </a:spcBef>
              <a:spcAft>
                <a:spcPts val="0"/>
              </a:spcAft>
              <a:buSzPts val="1600"/>
              <a:buChar char="○"/>
            </a:pPr>
            <a:r>
              <a:rPr lang="en" sz="1600"/>
              <a:t>Bitcoin (r=0.77) and Ethereum (r=0.69) have a positive correlation over time</a:t>
            </a:r>
            <a:endParaRPr sz="1600"/>
          </a:p>
          <a:p>
            <a:pPr indent="-330200" lvl="1" marL="914400" rtl="0" algn="l">
              <a:spcBef>
                <a:spcPts val="0"/>
              </a:spcBef>
              <a:spcAft>
                <a:spcPts val="0"/>
              </a:spcAft>
              <a:buSzPts val="1600"/>
              <a:buChar char="○"/>
            </a:pPr>
            <a:r>
              <a:rPr lang="en" sz="1600"/>
              <a:t>However, i</a:t>
            </a:r>
            <a:r>
              <a:rPr lang="en" sz="1600"/>
              <a:t>t is important to understand external factors such as policy changes before investing</a:t>
            </a:r>
            <a:endParaRPr sz="1600"/>
          </a:p>
          <a:p>
            <a:pPr indent="-330200" lvl="1" marL="914400" rtl="0" algn="l">
              <a:spcBef>
                <a:spcPts val="0"/>
              </a:spcBef>
              <a:spcAft>
                <a:spcPts val="0"/>
              </a:spcAft>
              <a:buSzPts val="1600"/>
              <a:buChar char="○"/>
            </a:pPr>
            <a:r>
              <a:rPr lang="en" sz="1600"/>
              <a:t>Fluctuation changes are connected to market changes</a:t>
            </a:r>
            <a:endParaRPr sz="1600"/>
          </a:p>
          <a:p>
            <a:pPr indent="-355600" lvl="0" marL="457200" rtl="0" algn="l">
              <a:spcBef>
                <a:spcPts val="0"/>
              </a:spcBef>
              <a:spcAft>
                <a:spcPts val="0"/>
              </a:spcAft>
              <a:buSzPts val="2000"/>
              <a:buChar char="●"/>
            </a:pPr>
            <a:r>
              <a:rPr lang="en" sz="2000"/>
              <a:t>Ethereum have similar </a:t>
            </a:r>
            <a:r>
              <a:rPr lang="en" sz="2000"/>
              <a:t>fluctuations</a:t>
            </a:r>
            <a:r>
              <a:rPr lang="en" sz="2000"/>
              <a:t> as Bitcoin, yet it is more affordable</a:t>
            </a:r>
            <a:endParaRPr sz="2000"/>
          </a:p>
          <a:p>
            <a:pPr indent="-355600" lvl="0" marL="457200" rtl="0" algn="l">
              <a:spcBef>
                <a:spcPts val="0"/>
              </a:spcBef>
              <a:spcAft>
                <a:spcPts val="0"/>
              </a:spcAft>
              <a:buSzPts val="2000"/>
              <a:buChar char="●"/>
            </a:pPr>
            <a:r>
              <a:rPr lang="en" sz="2000"/>
              <a:t>Both cryptocurrency has shown multiple long term periods of sustainability</a:t>
            </a:r>
            <a:endParaRPr sz="2000"/>
          </a:p>
          <a:p>
            <a:pPr indent="0" lvl="0" marL="91440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