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484" r:id="rId2"/>
    <p:sldId id="686" r:id="rId3"/>
    <p:sldId id="689" r:id="rId4"/>
    <p:sldId id="690" r:id="rId5"/>
    <p:sldId id="691" r:id="rId6"/>
    <p:sldId id="692" r:id="rId7"/>
    <p:sldId id="693" r:id="rId8"/>
    <p:sldId id="694" r:id="rId9"/>
    <p:sldId id="695" r:id="rId10"/>
    <p:sldId id="696" r:id="rId11"/>
    <p:sldId id="697" r:id="rId12"/>
    <p:sldId id="698" r:id="rId13"/>
    <p:sldId id="699" r:id="rId14"/>
    <p:sldId id="700" r:id="rId15"/>
    <p:sldId id="701" r:id="rId16"/>
    <p:sldId id="702" r:id="rId17"/>
    <p:sldId id="703" r:id="rId18"/>
    <p:sldId id="704" r:id="rId19"/>
    <p:sldId id="705" r:id="rId20"/>
    <p:sldId id="706" r:id="rId21"/>
    <p:sldId id="707" r:id="rId22"/>
    <p:sldId id="708" r:id="rId23"/>
    <p:sldId id="736" r:id="rId24"/>
    <p:sldId id="710" r:id="rId25"/>
    <p:sldId id="714" r:id="rId26"/>
    <p:sldId id="717" r:id="rId27"/>
    <p:sldId id="718" r:id="rId28"/>
    <p:sldId id="711" r:id="rId29"/>
    <p:sldId id="712" r:id="rId30"/>
    <p:sldId id="720" r:id="rId31"/>
    <p:sldId id="721" r:id="rId32"/>
    <p:sldId id="722" r:id="rId33"/>
    <p:sldId id="723" r:id="rId34"/>
    <p:sldId id="724" r:id="rId35"/>
    <p:sldId id="725" r:id="rId36"/>
    <p:sldId id="726" r:id="rId37"/>
    <p:sldId id="727" r:id="rId38"/>
    <p:sldId id="728" r:id="rId39"/>
    <p:sldId id="729" r:id="rId40"/>
    <p:sldId id="730" r:id="rId41"/>
    <p:sldId id="731" r:id="rId42"/>
    <p:sldId id="732" r:id="rId43"/>
    <p:sldId id="733" r:id="rId44"/>
    <p:sldId id="734" r:id="rId45"/>
    <p:sldId id="735" r:id="rId46"/>
    <p:sldId id="73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64" autoAdjust="0"/>
    <p:restoredTop sz="87971" autoAdjust="0"/>
  </p:normalViewPr>
  <p:slideViewPr>
    <p:cSldViewPr>
      <p:cViewPr varScale="1">
        <p:scale>
          <a:sx n="62" d="100"/>
          <a:sy n="62" d="100"/>
        </p:scale>
        <p:origin x="1140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252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6B349-0D38-4BF4-9D99-C5BECEFC5237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4203B-971F-4851-9628-64BAF94808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4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F73AE13-3B1A-4C26-90B0-94578061E71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29154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F337DA-6FCB-47B8-897C-DA8CD41DAAC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249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CFCFBAF-495C-4F54-B29C-2CAB16F758C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8638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7DB1C9-9064-44CB-8775-0FA7E7FB249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7522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55A1F72-A224-4538-AEBA-ED2CE0833E1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701675"/>
            <a:ext cx="6107112" cy="343693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874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D44653-D370-4041-82DD-DBFECC81002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5963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88075A-5777-4823-B12A-3041FD77BD6E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4962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D5B0F3-6244-4181-A508-FF638045273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7917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F(n)&lt; </a:t>
            </a:r>
            <a:r>
              <a:rPr lang="en-US" dirty="0" err="1" smtClean="0"/>
              <a:t>c.g</a:t>
            </a:r>
            <a:r>
              <a:rPr lang="en-US" dirty="0" smtClean="0"/>
              <a:t>(n):  c&gt;0,</a:t>
            </a:r>
            <a:r>
              <a:rPr lang="en-US" baseline="0" dirty="0" smtClean="0"/>
              <a:t> n&gt;=n0, n0&gt;=0</a:t>
            </a:r>
            <a:endParaRPr lang="en-US" dirty="0" smtClean="0"/>
          </a:p>
          <a:p>
            <a:r>
              <a:rPr lang="en-US" dirty="0" smtClean="0"/>
              <a:t>F(n)=2n^2+n</a:t>
            </a:r>
          </a:p>
          <a:p>
            <a:r>
              <a:rPr lang="en-US" dirty="0" smtClean="0"/>
              <a:t>2n^2+n&lt;c.</a:t>
            </a:r>
            <a:r>
              <a:rPr lang="en-US" baseline="0" dirty="0" smtClean="0"/>
              <a:t> n^2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2n^2+n&lt;3</a:t>
            </a:r>
            <a:r>
              <a:rPr lang="en-US" baseline="0" dirty="0" smtClean="0"/>
              <a:t> n^2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N&lt;n^2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1&lt;n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4203B-971F-4851-9628-64BAF94808D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1752600" cy="329184"/>
          </a:xfrm>
        </p:spPr>
        <p:txBody>
          <a:bodyPr/>
          <a:lstStyle/>
          <a:p>
            <a:fld id="{B72112DF-DA8E-41B1-9DD8-432C40CF1801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18288"/>
            <a:ext cx="7620000" cy="329184"/>
          </a:xfrm>
        </p:spPr>
        <p:txBody>
          <a:bodyPr/>
          <a:lstStyle/>
          <a:p>
            <a:r>
              <a:rPr lang="en-US" dirty="0" smtClean="0"/>
              <a:t>CS3303: Design &amp; Analysis of Algorithms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D499-2DF0-470D-B47F-1572EA0C0C6D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028C-FCAF-4261-B858-E16414A1D65A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143000"/>
            <a:ext cx="51308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46800" y="1143000"/>
            <a:ext cx="5130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46800" y="3733800"/>
            <a:ext cx="51308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1447800" cy="329184"/>
          </a:xfrm>
        </p:spPr>
        <p:txBody>
          <a:bodyPr/>
          <a:lstStyle/>
          <a:p>
            <a:fld id="{6132FBD8-8A25-4A3C-B851-DB01E5DED3EE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33600" y="18288"/>
            <a:ext cx="7924800" cy="329184"/>
          </a:xfrm>
        </p:spPr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1371600" cy="329184"/>
          </a:xfrm>
        </p:spPr>
        <p:txBody>
          <a:bodyPr/>
          <a:lstStyle/>
          <a:p>
            <a:fld id="{F3F6D99F-C391-45B9-B80B-B6DBB4F23921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18288"/>
            <a:ext cx="8001000" cy="329184"/>
          </a:xfrm>
        </p:spPr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1066800" cy="329184"/>
          </a:xfrm>
        </p:spPr>
        <p:txBody>
          <a:bodyPr/>
          <a:lstStyle/>
          <a:p>
            <a:fld id="{88684DD5-8E20-4B12-9870-72CFC77AFC74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18288"/>
            <a:ext cx="8305800" cy="329184"/>
          </a:xfrm>
        </p:spPr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18288"/>
            <a:ext cx="1066800" cy="329184"/>
          </a:xfrm>
        </p:spPr>
        <p:txBody>
          <a:bodyPr/>
          <a:lstStyle/>
          <a:p>
            <a:fld id="{C78B6FFD-47C9-4A41-BEB1-3C7A80BE52E0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752600" y="18288"/>
            <a:ext cx="8305800" cy="329184"/>
          </a:xfrm>
        </p:spPr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0EC20-387D-4FFF-A28F-E1C03D989B2B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19DB-1E49-4065-8F46-707B7AAE5714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6970-C4BB-4366-BEF1-91CD9A83F310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5607-DD79-4F8A-9AC7-ABAABC2642DD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fld id="{88CF35A8-8E97-4B1F-B9F5-331A6585F806}" type="datetime1">
              <a:rPr lang="en-US" smtClean="0"/>
              <a:pPr defTabSz="45720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457200"/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457200"/>
            <a:fld id="{AC1BDD30-A695-3144-8403-7786205E93BE}" type="slidenum">
              <a:rPr lang="en-US" smtClean="0"/>
              <a:pPr defTabSz="45720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23605"/>
            <a:ext cx="8971722" cy="1047211"/>
          </a:xfrm>
        </p:spPr>
        <p:txBody>
          <a:bodyPr/>
          <a:lstStyle/>
          <a:p>
            <a:r>
              <a:rPr lang="en-US" sz="4000" dirty="0">
                <a:ea typeface="MS Mincho" pitchFamily="49" charset="-128"/>
              </a:rPr>
              <a:t>Asymptotic Analysis</a:t>
            </a:r>
            <a:r>
              <a:rPr lang="en-US" altLang="zh-TW" sz="4000" dirty="0" smtClean="0"/>
              <a:t>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895600"/>
            <a:ext cx="7754112" cy="484632"/>
          </a:xfrm>
        </p:spPr>
        <p:txBody>
          <a:bodyPr>
            <a:norm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&amp; Analysis of Algorithms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135" y="5334000"/>
            <a:ext cx="329410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err="1" smtClean="0">
                <a:solidFill>
                  <a:schemeClr val="accent1"/>
                </a:solidFill>
                <a:latin typeface="Arial Rounded MT Bold" pitchFamily="34" charset="0"/>
              </a:rPr>
              <a:t>Saman</a:t>
            </a:r>
            <a:r>
              <a:rPr lang="en-US" sz="2500" dirty="0" smtClean="0">
                <a:solidFill>
                  <a:schemeClr val="accent1"/>
                </a:solidFill>
                <a:latin typeface="Arial Rounded MT Bold" pitchFamily="34" charset="0"/>
              </a:rPr>
              <a:t> </a:t>
            </a:r>
            <a:r>
              <a:rPr lang="en-US" sz="2500" dirty="0" err="1" smtClean="0">
                <a:solidFill>
                  <a:schemeClr val="accent1"/>
                </a:solidFill>
                <a:latin typeface="Arial Rounded MT Bold" pitchFamily="34" charset="0"/>
              </a:rPr>
              <a:t>Riaz</a:t>
            </a:r>
            <a:r>
              <a:rPr lang="en-US" sz="2500" dirty="0" smtClean="0">
                <a:solidFill>
                  <a:schemeClr val="accent1"/>
                </a:solidFill>
                <a:latin typeface="Arial Rounded MT Bold" pitchFamily="34" charset="0"/>
              </a:rPr>
              <a:t> (PhD)</a:t>
            </a:r>
          </a:p>
          <a:p>
            <a:r>
              <a:rPr lang="en-US" sz="2500" smtClean="0">
                <a:solidFill>
                  <a:schemeClr val="accent1"/>
                </a:solidFill>
                <a:latin typeface="Arial Rounded MT Bold" pitchFamily="34" charset="0"/>
              </a:rPr>
              <a:t>Associate </a:t>
            </a:r>
            <a:r>
              <a:rPr lang="en-US" sz="2500" dirty="0" smtClean="0">
                <a:solidFill>
                  <a:schemeClr val="accent1"/>
                </a:solidFill>
                <a:latin typeface="Arial Rounded MT Bold" pitchFamily="34" charset="0"/>
              </a:rPr>
              <a:t>Professor</a:t>
            </a:r>
          </a:p>
          <a:p>
            <a:r>
              <a:rPr lang="en-US" sz="2500" dirty="0" smtClean="0">
                <a:solidFill>
                  <a:schemeClr val="accent1"/>
                </a:solidFill>
                <a:latin typeface="Arial Rounded MT Bold" pitchFamily="34" charset="0"/>
              </a:rPr>
              <a:t>RSCI, Lahore</a:t>
            </a:r>
            <a:endParaRPr lang="en-US" sz="2500" dirty="0">
              <a:solidFill>
                <a:schemeClr val="accent1"/>
              </a:solidFill>
              <a:latin typeface="Arial Rounded MT Bol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38995" y="5765036"/>
            <a:ext cx="20553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</a:rPr>
              <a:t>Lecture # </a:t>
            </a:r>
            <a:r>
              <a:rPr lang="en-US" sz="2500" b="1" dirty="0" smtClean="0">
                <a:solidFill>
                  <a:schemeClr val="accent1"/>
                </a:solidFill>
              </a:rPr>
              <a:t>03</a:t>
            </a:r>
            <a:endParaRPr lang="en-US" sz="2500" b="1" dirty="0">
              <a:solidFill>
                <a:schemeClr val="accent1"/>
              </a:solidFill>
            </a:endParaRPr>
          </a:p>
        </p:txBody>
      </p:sp>
      <p:pic>
        <p:nvPicPr>
          <p:cNvPr id="71682" name="Picture 2" descr="http://thumbs.dreamstime.com/z/algorithm-3d-man-23460065.jpg"/>
          <p:cNvPicPr>
            <a:picLocks noChangeAspect="1" noChangeArrowheads="1"/>
          </p:cNvPicPr>
          <p:nvPr/>
        </p:nvPicPr>
        <p:blipFill>
          <a:blip r:embed="rId2" cstate="print"/>
          <a:srcRect b="14862"/>
          <a:stretch>
            <a:fillRect/>
          </a:stretch>
        </p:blipFill>
        <p:spPr bwMode="auto">
          <a:xfrm>
            <a:off x="8077200" y="609600"/>
            <a:ext cx="3429000" cy="2574524"/>
          </a:xfrm>
          <a:prstGeom prst="rect">
            <a:avLst/>
          </a:prstGeom>
          <a:noFill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Design &amp; Analysis of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9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 eaLnBrk="1" hangingPunct="1">
              <a:buClr>
                <a:srgbClr val="FF0000"/>
              </a:buClr>
              <a:buSzPct val="150000"/>
              <a:buFontTx/>
              <a:buChar char="•"/>
              <a:defRPr/>
            </a:pPr>
            <a:r>
              <a:rPr lang="en-US" altLang="ko-KR" sz="3200" dirty="0" smtClean="0">
                <a:ea typeface="굴림" pitchFamily="48" charset="-127"/>
              </a:rPr>
              <a:t>Given two algorithms having running times </a:t>
            </a:r>
            <a:r>
              <a:rPr lang="en-US" altLang="ko-KR" sz="3200" i="1" dirty="0" smtClean="0">
                <a:ea typeface="굴림" pitchFamily="48" charset="-127"/>
              </a:rPr>
              <a:t>f(n)</a:t>
            </a:r>
            <a:r>
              <a:rPr lang="en-US" altLang="ko-KR" sz="3200" dirty="0" smtClean="0">
                <a:ea typeface="굴림" pitchFamily="48" charset="-127"/>
              </a:rPr>
              <a:t> and </a:t>
            </a:r>
            <a:r>
              <a:rPr lang="en-US" altLang="ko-KR" sz="3200" i="1" dirty="0" smtClean="0">
                <a:ea typeface="굴림" pitchFamily="48" charset="-127"/>
              </a:rPr>
              <a:t>g(n),</a:t>
            </a:r>
            <a:r>
              <a:rPr lang="en-US" altLang="ko-KR" sz="3200" dirty="0" smtClean="0">
                <a:ea typeface="굴림" pitchFamily="48" charset="-127"/>
              </a:rPr>
              <a:t> how do we decide which one is faster?</a:t>
            </a:r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Compare </a:t>
            </a:r>
            <a:r>
              <a:rPr lang="en-US" dirty="0" smtClean="0">
                <a:solidFill>
                  <a:srgbClr val="FF0000"/>
                </a:solidFill>
              </a:rPr>
              <a:t>“rates of growth” </a:t>
            </a:r>
            <a:r>
              <a:rPr lang="en-US" dirty="0" smtClean="0"/>
              <a:t>of </a:t>
            </a:r>
            <a:r>
              <a:rPr lang="en-US" i="1" dirty="0" smtClean="0"/>
              <a:t>f(n)</a:t>
            </a:r>
            <a:r>
              <a:rPr lang="en-US" dirty="0" smtClean="0"/>
              <a:t> and </a:t>
            </a:r>
            <a:r>
              <a:rPr lang="en-US" i="1" dirty="0" smtClean="0"/>
              <a:t>g(n)</a:t>
            </a:r>
            <a:endParaRPr lang="en-US" i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46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103632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MS Mincho" pitchFamily="49" charset="-128"/>
              </a:rPr>
              <a:t>Understanding Rate of Growth</a:t>
            </a:r>
            <a:endParaRPr lang="en-US" sz="4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447800"/>
            <a:ext cx="103632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6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600" dirty="0" smtClean="0">
                <a:cs typeface="Times New Roman" pitchFamily="18" charset="0"/>
              </a:rPr>
              <a:t>Consider the example of buying </a:t>
            </a:r>
            <a:r>
              <a:rPr lang="en-US" sz="2600" i="1" dirty="0" smtClean="0">
                <a:cs typeface="Times New Roman" pitchFamily="18" charset="0"/>
              </a:rPr>
              <a:t>elephants</a:t>
            </a:r>
            <a:r>
              <a:rPr lang="en-US" sz="2600" dirty="0" smtClean="0">
                <a:cs typeface="Times New Roman" pitchFamily="18" charset="0"/>
              </a:rPr>
              <a:t> and </a:t>
            </a:r>
            <a:r>
              <a:rPr lang="en-US" sz="2600" i="1" dirty="0" smtClean="0">
                <a:cs typeface="Times New Roman" pitchFamily="18" charset="0"/>
              </a:rPr>
              <a:t>goldfish</a:t>
            </a:r>
            <a:r>
              <a:rPr lang="en-US" sz="2400" i="1" dirty="0" smtClean="0">
                <a:cs typeface="Times New Roman" pitchFamily="18" charset="0"/>
              </a:rPr>
              <a:t>: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cs typeface="Times New Roman" pitchFamily="18" charset="0"/>
              </a:rPr>
              <a:t>		Cost</a:t>
            </a:r>
            <a:r>
              <a:rPr lang="en-US" sz="2400" dirty="0" smtClean="0">
                <a:cs typeface="Times New Roman" pitchFamily="18" charset="0"/>
              </a:rPr>
              <a:t>: (</a:t>
            </a:r>
            <a:r>
              <a:rPr lang="en-US" sz="2400" dirty="0" err="1" smtClean="0">
                <a:cs typeface="Times New Roman" pitchFamily="18" charset="0"/>
              </a:rPr>
              <a:t>cost_of_elephants</a:t>
            </a:r>
            <a:r>
              <a:rPr lang="en-US" sz="2400" dirty="0" smtClean="0">
                <a:cs typeface="Times New Roman" pitchFamily="18" charset="0"/>
              </a:rPr>
              <a:t>) + (</a:t>
            </a:r>
            <a:r>
              <a:rPr lang="en-US" sz="2400" dirty="0" err="1" smtClean="0">
                <a:cs typeface="Times New Roman" pitchFamily="18" charset="0"/>
              </a:rPr>
              <a:t>cost_of_goldfish</a:t>
            </a:r>
            <a:r>
              <a:rPr lang="en-US" sz="2400" dirty="0" smtClean="0">
                <a:cs typeface="Times New Roman" pitchFamily="18" charset="0"/>
              </a:rPr>
              <a:t>)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		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cs typeface="Times New Roman" pitchFamily="18" charset="0"/>
              </a:rPr>
              <a:t>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solidFill>
                  <a:srgbClr val="FFCC00"/>
                </a:solidFill>
                <a:cs typeface="Times New Roman" pitchFamily="18" charset="0"/>
              </a:rPr>
              <a:t>                            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pproximation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cs typeface="Times New Roman" pitchFamily="18" charset="0"/>
              </a:rPr>
              <a:t>                         Cost</a:t>
            </a:r>
            <a:r>
              <a:rPr lang="en-US" sz="2400" dirty="0" smtClean="0">
                <a:cs typeface="Times New Roman" pitchFamily="18" charset="0"/>
              </a:rPr>
              <a:t> ~ </a:t>
            </a:r>
            <a:r>
              <a:rPr lang="en-US" sz="2400" dirty="0" err="1" smtClean="0">
                <a:cs typeface="Times New Roman" pitchFamily="18" charset="0"/>
              </a:rPr>
              <a:t>cost_of_elephants</a:t>
            </a:r>
            <a:endParaRPr lang="en-US" sz="2400" dirty="0" smtClean="0">
              <a:solidFill>
                <a:srgbClr val="FFCC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9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10363200" cy="1143000"/>
          </a:xfrm>
        </p:spPr>
        <p:txBody>
          <a:bodyPr/>
          <a:lstStyle/>
          <a:p>
            <a:pPr eaLnBrk="1" hangingPunct="1"/>
            <a:r>
              <a:rPr lang="en-US" sz="4000" smtClean="0">
                <a:ea typeface="MS Mincho" pitchFamily="49" charset="-128"/>
              </a:rPr>
              <a:t>Understanding Rate of Growth (cont’d)</a:t>
            </a:r>
            <a:endParaRPr lang="en-US" sz="400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447800"/>
            <a:ext cx="10363200" cy="5105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endParaRPr lang="en-US" sz="26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solidFill>
                <a:srgbClr val="FFCC00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Times New Roman" pitchFamily="18" charset="0"/>
              </a:rPr>
              <a:t>The low order terms of a function are relatively insignificant for </a:t>
            </a:r>
            <a:r>
              <a:rPr lang="en-US" sz="2400" b="1" u="sng" dirty="0" smtClean="0">
                <a:cs typeface="Times New Roman" pitchFamily="18" charset="0"/>
              </a:rPr>
              <a:t>large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n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smtClean="0">
                <a:cs typeface="Times New Roman" pitchFamily="18" charset="0"/>
              </a:rPr>
              <a:t>		            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baseline="30000" dirty="0" smtClean="0">
                <a:cs typeface="Times New Roman" pitchFamily="18" charset="0"/>
              </a:rPr>
              <a:t>4</a:t>
            </a:r>
            <a:r>
              <a:rPr lang="en-US" sz="2400" dirty="0" smtClean="0">
                <a:cs typeface="Times New Roman" pitchFamily="18" charset="0"/>
              </a:rPr>
              <a:t> + 100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baseline="30000" dirty="0" smtClean="0">
                <a:cs typeface="Times New Roman" pitchFamily="18" charset="0"/>
              </a:rPr>
              <a:t>2</a:t>
            </a:r>
            <a:r>
              <a:rPr lang="en-US" sz="2400" dirty="0" smtClean="0">
                <a:cs typeface="Times New Roman" pitchFamily="18" charset="0"/>
              </a:rPr>
              <a:t> + 10</a:t>
            </a:r>
            <a:r>
              <a:rPr lang="en-US" sz="2400" i="1" dirty="0" smtClean="0">
                <a:cs typeface="Times New Roman" pitchFamily="18" charset="0"/>
              </a:rPr>
              <a:t>n</a:t>
            </a:r>
            <a:r>
              <a:rPr lang="en-US" sz="2400" dirty="0" smtClean="0">
                <a:cs typeface="Times New Roman" pitchFamily="18" charset="0"/>
              </a:rPr>
              <a:t> + 50    </a:t>
            </a:r>
            <a:endParaRPr lang="en-US" sz="2400" dirty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i="1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                            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A</a:t>
            </a:r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pproximation:</a:t>
            </a:r>
            <a:endParaRPr lang="en-US" sz="28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i="1" dirty="0" smtClean="0">
                <a:cs typeface="Times New Roman" pitchFamily="18" charset="0"/>
              </a:rPr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i="1" dirty="0">
                <a:cs typeface="Times New Roman" pitchFamily="18" charset="0"/>
              </a:rPr>
              <a:t> </a:t>
            </a:r>
            <a:r>
              <a:rPr lang="en-US" sz="2400" i="1" dirty="0" smtClean="0">
                <a:cs typeface="Times New Roman" pitchFamily="18" charset="0"/>
              </a:rPr>
              <a:t>                                       n</a:t>
            </a:r>
            <a:r>
              <a:rPr lang="en-US" sz="2400" baseline="30000" dirty="0" smtClean="0">
                <a:cs typeface="Times New Roman" pitchFamily="18" charset="0"/>
              </a:rPr>
              <a:t>4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en-US" baseline="30000" dirty="0" smtClean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i="1" dirty="0" smtClean="0">
                <a:cs typeface="Times New Roman" panose="02020603050405020304" pitchFamily="18" charset="0"/>
              </a:rPr>
              <a:t> i.e., </a:t>
            </a:r>
            <a:r>
              <a:rPr lang="en-US" altLang="en-US" dirty="0" smtClean="0">
                <a:cs typeface="Times New Roman" panose="02020603050405020304" pitchFamily="18" charset="0"/>
              </a:rPr>
              <a:t>we say that</a:t>
            </a:r>
            <a:r>
              <a:rPr lang="en-US" altLang="en-US" i="1" dirty="0" smtClean="0">
                <a:cs typeface="Times New Roman" panose="02020603050405020304" pitchFamily="18" charset="0"/>
              </a:rPr>
              <a:t> </a:t>
            </a:r>
            <a:r>
              <a:rPr lang="en-US" alt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alt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+ 100</a:t>
            </a:r>
            <a:r>
              <a:rPr lang="en-US" alt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+ 10</a:t>
            </a:r>
            <a:r>
              <a:rPr lang="en-US" alt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 + 50</a:t>
            </a:r>
            <a:r>
              <a:rPr lang="en-US" altLang="en-US" dirty="0" smtClean="0">
                <a:cs typeface="Times New Roman" panose="02020603050405020304" pitchFamily="18" charset="0"/>
              </a:rPr>
              <a:t> and </a:t>
            </a:r>
            <a:r>
              <a:rPr lang="en-US" altLang="en-US" i="1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baseline="30000" dirty="0" smtClean="0">
                <a:solidFill>
                  <a:srgbClr val="DD0111"/>
                </a:solidFill>
                <a:cs typeface="Times New Roman" panose="02020603050405020304" pitchFamily="18" charset="0"/>
              </a:rPr>
              <a:t>4</a:t>
            </a:r>
            <a:r>
              <a:rPr lang="en-US" altLang="en-US" dirty="0" smtClean="0">
                <a:ea typeface="MS Mincho" pitchFamily="49" charset="-128"/>
              </a:rPr>
              <a:t> have the same  </a:t>
            </a:r>
            <a:r>
              <a:rPr lang="en-US" altLang="en-US" b="1" dirty="0" smtClean="0">
                <a:ea typeface="MS Mincho" pitchFamily="49" charset="-128"/>
              </a:rPr>
              <a:t>rate of growth</a:t>
            </a:r>
            <a:r>
              <a:rPr lang="en-US" altLang="en-US" u="sng" dirty="0" smtClean="0"/>
              <a:t> </a:t>
            </a: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cs typeface="Times New Roman" pitchFamily="18" charset="0"/>
              </a:rPr>
              <a:t>Highest order term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smtClean="0">
                <a:cs typeface="Times New Roman" pitchFamily="18" charset="0"/>
              </a:rPr>
              <a:t>determines rate of growth!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2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A175D9-E790-4F40-8595-1433A96B061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57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660066"/>
                </a:solidFill>
                <a:latin typeface="Tahoma" panose="020B0604030504040204" pitchFamily="34" charset="0"/>
              </a:rPr>
              <a:t>Work done by an algorithm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8686800" cy="4495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Let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CC0000"/>
                </a:solidFill>
              </a:rPr>
              <a:t>T(n):</a:t>
            </a:r>
            <a:r>
              <a:rPr lang="en-US" altLang="en-US" dirty="0"/>
              <a:t> running time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CC0000"/>
                </a:solidFill>
              </a:rPr>
              <a:t>c</a:t>
            </a:r>
            <a:r>
              <a:rPr lang="en-US" altLang="en-US" baseline="-25000" dirty="0">
                <a:solidFill>
                  <a:srgbClr val="CC0000"/>
                </a:solidFill>
              </a:rPr>
              <a:t>op</a:t>
            </a:r>
            <a:r>
              <a:rPr lang="en-US" altLang="en-US" i="1" dirty="0"/>
              <a:t>    </a:t>
            </a:r>
            <a:r>
              <a:rPr lang="en-US" altLang="en-US" dirty="0"/>
              <a:t>: execution time for basic operation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i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i="1" dirty="0"/>
              <a:t>	</a:t>
            </a:r>
            <a:r>
              <a:rPr lang="en-US" altLang="en-US" dirty="0">
                <a:solidFill>
                  <a:srgbClr val="CC0000"/>
                </a:solidFill>
              </a:rPr>
              <a:t>C(</a:t>
            </a:r>
            <a:r>
              <a:rPr lang="en-US" altLang="en-US" i="1" dirty="0">
                <a:solidFill>
                  <a:srgbClr val="CC0000"/>
                </a:solidFill>
              </a:rPr>
              <a:t>n</a:t>
            </a:r>
            <a:r>
              <a:rPr lang="en-US" altLang="en-US" dirty="0">
                <a:solidFill>
                  <a:srgbClr val="CC0000"/>
                </a:solidFill>
              </a:rPr>
              <a:t>)</a:t>
            </a:r>
            <a:r>
              <a:rPr lang="en-US" altLang="en-US" dirty="0"/>
              <a:t> : number of times basic operation is 		executed</a:t>
            </a:r>
          </a:p>
          <a:p>
            <a:pPr>
              <a:lnSpc>
                <a:spcPct val="170000"/>
              </a:lnSpc>
            </a:pPr>
            <a:r>
              <a:rPr lang="en-US" altLang="en-US" dirty="0"/>
              <a:t>Then we have: </a:t>
            </a:r>
            <a:r>
              <a:rPr lang="en-US" altLang="en-US" sz="3600" i="1" dirty="0">
                <a:solidFill>
                  <a:srgbClr val="CC0000"/>
                </a:solidFill>
              </a:rPr>
              <a:t>T</a:t>
            </a:r>
            <a:r>
              <a:rPr lang="en-US" altLang="en-US" sz="3600" dirty="0">
                <a:solidFill>
                  <a:srgbClr val="CC0000"/>
                </a:solidFill>
              </a:rPr>
              <a:t>(</a:t>
            </a:r>
            <a:r>
              <a:rPr lang="en-US" altLang="en-US" sz="3600" i="1" dirty="0">
                <a:solidFill>
                  <a:srgbClr val="CC0000"/>
                </a:solidFill>
              </a:rPr>
              <a:t>n</a:t>
            </a:r>
            <a:r>
              <a:rPr lang="en-US" altLang="en-US" sz="3600" dirty="0">
                <a:solidFill>
                  <a:srgbClr val="CC0000"/>
                </a:solidFill>
              </a:rPr>
              <a:t>) ≈ c</a:t>
            </a:r>
            <a:r>
              <a:rPr lang="en-US" altLang="en-US" sz="3600" baseline="-25000" dirty="0">
                <a:solidFill>
                  <a:srgbClr val="CC0000"/>
                </a:solidFill>
              </a:rPr>
              <a:t>op</a:t>
            </a:r>
            <a:r>
              <a:rPr lang="en-US" altLang="en-US" sz="3600" i="1" dirty="0">
                <a:solidFill>
                  <a:srgbClr val="CC0000"/>
                </a:solidFill>
              </a:rPr>
              <a:t> C</a:t>
            </a:r>
            <a:r>
              <a:rPr lang="en-US" altLang="en-US" sz="3600" dirty="0">
                <a:solidFill>
                  <a:srgbClr val="CC0000"/>
                </a:solidFill>
              </a:rPr>
              <a:t>(</a:t>
            </a:r>
            <a:r>
              <a:rPr lang="en-US" altLang="en-US" sz="3600" i="1" dirty="0">
                <a:solidFill>
                  <a:srgbClr val="CC0000"/>
                </a:solidFill>
              </a:rPr>
              <a:t>n</a:t>
            </a:r>
            <a:r>
              <a:rPr lang="en-US" altLang="en-US" sz="3600" dirty="0">
                <a:solidFill>
                  <a:srgbClr val="CC0000"/>
                </a:solidFill>
              </a:rPr>
              <a:t>)</a:t>
            </a:r>
            <a:endParaRPr lang="en-US" altLang="en-US" sz="3600" i="1" dirty="0">
              <a:solidFill>
                <a:srgbClr val="CC0000"/>
              </a:solidFill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33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1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B2212D-91A3-4558-A10E-8E2A65573C7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660066"/>
                </a:solidFill>
                <a:latin typeface="Tahoma" panose="020B0604030504040204" pitchFamily="34" charset="0"/>
              </a:rPr>
              <a:t>Types of formulas for basic operation count</a:t>
            </a:r>
            <a:r>
              <a:rPr lang="en-US" altLang="en-US" dirty="0"/>
              <a:t>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86868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Exact formula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e.g., C(</a:t>
            </a:r>
            <a:r>
              <a:rPr lang="en-US" altLang="en-US" i="1" dirty="0"/>
              <a:t>n</a:t>
            </a:r>
            <a:r>
              <a:rPr lang="en-US" altLang="en-US" dirty="0"/>
              <a:t>) = </a:t>
            </a:r>
            <a:r>
              <a:rPr lang="en-US" altLang="en-US" i="1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-1)/2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Formula indicating order of growth with specific multiplicative constant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e.g., C(</a:t>
            </a:r>
            <a:r>
              <a:rPr lang="en-US" altLang="en-US" i="1" dirty="0"/>
              <a:t>n</a:t>
            </a:r>
            <a:r>
              <a:rPr lang="en-US" altLang="en-US" dirty="0"/>
              <a:t>) ≈ 0.5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aseline="30000" dirty="0"/>
          </a:p>
          <a:p>
            <a:pPr>
              <a:lnSpc>
                <a:spcPct val="90000"/>
              </a:lnSpc>
            </a:pPr>
            <a:r>
              <a:rPr lang="en-US" altLang="en-US" dirty="0"/>
              <a:t>Formula indicating order of growth with unknown multiplicative constant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	e.g., C(</a:t>
            </a:r>
            <a:r>
              <a:rPr lang="en-US" altLang="en-US" i="1" dirty="0"/>
              <a:t>n</a:t>
            </a:r>
            <a:r>
              <a:rPr lang="en-US" altLang="en-US" dirty="0"/>
              <a:t>) ≈ </a:t>
            </a:r>
            <a:r>
              <a:rPr lang="en-US" altLang="en-US" i="1" dirty="0"/>
              <a:t>cn</a:t>
            </a:r>
            <a:r>
              <a:rPr lang="en-US" altLang="en-US" baseline="30000" dirty="0"/>
              <a:t>2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Tahoma" panose="020B0604030504040204" pitchFamily="34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8FE2AEE-64D0-47EA-B256-DC565B8912A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solidFill>
                  <a:srgbClr val="CC0000"/>
                </a:solidFill>
                <a:latin typeface="Tahoma" panose="020B0604030504040204" pitchFamily="34" charset="0"/>
              </a:rPr>
              <a:t>Example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2133600" y="2209800"/>
            <a:ext cx="83820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600">
                <a:latin typeface="Tahoma" panose="020B0604030504040204" pitchFamily="34" charset="0"/>
              </a:rPr>
              <a:t>Let </a:t>
            </a:r>
            <a:r>
              <a:rPr lang="en-US" altLang="en-US" sz="3600" b="1">
                <a:latin typeface="Tahoma" panose="020B0604030504040204" pitchFamily="34" charset="0"/>
              </a:rPr>
              <a:t>C(n) = 3n(n-1)  </a:t>
            </a:r>
            <a:r>
              <a:rPr lang="en-US" altLang="en-US" sz="3600" b="1">
                <a:latin typeface="Tahoma" panose="020B0604030504040204" pitchFamily="34" charset="0"/>
                <a:sym typeface="Symbol" panose="05050102010706020507" pitchFamily="18" charset="2"/>
              </a:rPr>
              <a:t></a:t>
            </a:r>
            <a:r>
              <a:rPr lang="en-US" altLang="en-US" sz="3600" b="1">
                <a:latin typeface="Tahoma" panose="020B0604030504040204" pitchFamily="34" charset="0"/>
              </a:rPr>
              <a:t> 3n</a:t>
            </a:r>
            <a:r>
              <a:rPr lang="en-US" altLang="en-US" sz="3600" b="1" baseline="30000">
                <a:latin typeface="Tahoma" panose="020B0604030504040204" pitchFamily="34" charset="0"/>
              </a:rPr>
              <a:t>2</a:t>
            </a:r>
          </a:p>
          <a:p>
            <a:endParaRPr lang="en-US" altLang="en-US" sz="3600">
              <a:latin typeface="Tahoma" panose="020B0604030504040204" pitchFamily="34" charset="0"/>
            </a:endParaRPr>
          </a:p>
          <a:p>
            <a:r>
              <a:rPr lang="en-US" altLang="en-US" sz="3600">
                <a:latin typeface="Tahoma" panose="020B0604030504040204" pitchFamily="34" charset="0"/>
              </a:rPr>
              <a:t>Suppose we double the input size. </a:t>
            </a:r>
          </a:p>
          <a:p>
            <a:endParaRPr lang="en-US" altLang="en-US" sz="3600">
              <a:latin typeface="Tahoma" panose="020B0604030504040204" pitchFamily="34" charset="0"/>
            </a:endParaRPr>
          </a:p>
          <a:p>
            <a:r>
              <a:rPr lang="en-US" altLang="en-US" sz="3600">
                <a:latin typeface="Tahoma" panose="020B0604030504040204" pitchFamily="34" charset="0"/>
              </a:rPr>
              <a:t>How much longer the program will run?</a:t>
            </a:r>
          </a:p>
        </p:txBody>
      </p:sp>
    </p:spTree>
    <p:extLst>
      <p:ext uri="{BB962C8B-B14F-4D97-AF65-F5344CB8AC3E}">
        <p14:creationId xmlns:p14="http://schemas.microsoft.com/office/powerpoint/2010/main" val="8858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9714B6-BEA9-4F49-81C0-E023CC8A189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 b="1">
                <a:solidFill>
                  <a:srgbClr val="660066"/>
                </a:solidFill>
                <a:latin typeface="Tahoma" panose="020B0604030504040204" pitchFamily="34" charset="0"/>
              </a:rPr>
              <a:t>Orders of Growth</a:t>
            </a:r>
            <a:r>
              <a:rPr lang="en-US" altLang="en-US"/>
              <a:t> </a:t>
            </a:r>
          </a:p>
        </p:txBody>
      </p:sp>
      <p:pic>
        <p:nvPicPr>
          <p:cNvPr id="175109" name="Picture 5" descr="table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676400"/>
            <a:ext cx="8153400" cy="426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08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1" y="4572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48" charset="-127"/>
              </a:rPr>
              <a:t>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554163"/>
            <a:ext cx="10363200" cy="4800600"/>
          </a:xfrm>
        </p:spPr>
        <p:txBody>
          <a:bodyPr/>
          <a:lstStyle/>
          <a:p>
            <a:pPr eaLnBrk="1" hangingPunct="1"/>
            <a:r>
              <a:rPr lang="en-US" altLang="ko-KR" sz="2800" dirty="0" smtClean="0">
                <a:ea typeface="굴림" pitchFamily="48" charset="-127"/>
              </a:rPr>
              <a:t>Suppose you are designing a website to process user data (</a:t>
            </a:r>
            <a:r>
              <a:rPr lang="en-US" altLang="ko-KR" sz="2800" i="1" dirty="0" smtClean="0">
                <a:ea typeface="굴림" pitchFamily="48" charset="-127"/>
              </a:rPr>
              <a:t>e.g.</a:t>
            </a:r>
            <a:r>
              <a:rPr lang="en-US" altLang="ko-KR" sz="2800" dirty="0" smtClean="0">
                <a:ea typeface="굴림" pitchFamily="48" charset="-127"/>
              </a:rPr>
              <a:t>, financial records).</a:t>
            </a:r>
          </a:p>
          <a:p>
            <a:pPr eaLnBrk="1" hangingPunct="1"/>
            <a:r>
              <a:rPr lang="en-US" altLang="ko-KR" sz="2800" dirty="0" smtClean="0">
                <a:ea typeface="굴림" pitchFamily="48" charset="-127"/>
              </a:rPr>
              <a:t>Suppose program </a:t>
            </a:r>
            <a:r>
              <a:rPr lang="en-US" altLang="ko-KR" sz="2800" dirty="0" smtClean="0">
                <a:solidFill>
                  <a:srgbClr val="FF0000"/>
                </a:solidFill>
                <a:ea typeface="굴림" pitchFamily="48" charset="-127"/>
              </a:rPr>
              <a:t>A</a:t>
            </a:r>
            <a:r>
              <a:rPr lang="en-US" altLang="ko-KR" sz="2800" dirty="0" smtClean="0">
                <a:ea typeface="굴림" pitchFamily="48" charset="-127"/>
              </a:rPr>
              <a:t> takes </a:t>
            </a:r>
            <a:r>
              <a:rPr lang="en-US" altLang="ko-KR" sz="2800" b="1" i="1" dirty="0" err="1" smtClean="0">
                <a:ea typeface="굴림" pitchFamily="48" charset="-127"/>
              </a:rPr>
              <a:t>f</a:t>
            </a:r>
            <a:r>
              <a:rPr lang="en-US" altLang="ko-KR" sz="2800" b="1" baseline="-25000" dirty="0" err="1" smtClean="0">
                <a:ea typeface="굴림" pitchFamily="48" charset="-127"/>
              </a:rPr>
              <a:t>A</a:t>
            </a:r>
            <a:r>
              <a:rPr lang="en-US" altLang="ko-KR" sz="2800" b="1" dirty="0" smtClean="0">
                <a:ea typeface="굴림" pitchFamily="48" charset="-127"/>
              </a:rPr>
              <a:t>(</a:t>
            </a:r>
            <a:r>
              <a:rPr lang="en-US" altLang="ko-KR" sz="2800" b="1" i="1" dirty="0" smtClean="0">
                <a:ea typeface="굴림" pitchFamily="48" charset="-127"/>
              </a:rPr>
              <a:t>n</a:t>
            </a:r>
            <a:r>
              <a:rPr lang="en-US" altLang="ko-KR" sz="2800" b="1" dirty="0" smtClean="0">
                <a:ea typeface="굴림" pitchFamily="48" charset="-127"/>
              </a:rPr>
              <a:t>)=30</a:t>
            </a:r>
            <a:r>
              <a:rPr lang="en-US" altLang="ko-KR" sz="2800" b="1" i="1" dirty="0" smtClean="0">
                <a:ea typeface="굴림" pitchFamily="48" charset="-127"/>
              </a:rPr>
              <a:t>n+</a:t>
            </a:r>
            <a:r>
              <a:rPr lang="en-US" altLang="ko-KR" sz="2800" b="1" dirty="0" smtClean="0">
                <a:ea typeface="굴림" pitchFamily="48" charset="-127"/>
              </a:rPr>
              <a:t>8</a:t>
            </a:r>
            <a:r>
              <a:rPr lang="en-US" altLang="ko-KR" sz="2800" dirty="0" smtClean="0">
                <a:ea typeface="굴림" pitchFamily="48" charset="-127"/>
              </a:rPr>
              <a:t> microseconds to process any </a:t>
            </a:r>
            <a:r>
              <a:rPr lang="en-US" altLang="ko-KR" sz="2800" i="1" dirty="0" smtClean="0">
                <a:ea typeface="굴림" pitchFamily="48" charset="-127"/>
              </a:rPr>
              <a:t>n</a:t>
            </a:r>
            <a:r>
              <a:rPr lang="en-US" altLang="ko-KR" sz="2800" dirty="0" smtClean="0">
                <a:ea typeface="굴림" pitchFamily="48" charset="-127"/>
              </a:rPr>
              <a:t> records, while program </a:t>
            </a:r>
            <a:r>
              <a:rPr lang="en-US" altLang="ko-KR" sz="2800" dirty="0" smtClean="0">
                <a:solidFill>
                  <a:srgbClr val="FF0000"/>
                </a:solidFill>
                <a:ea typeface="굴림" pitchFamily="48" charset="-127"/>
              </a:rPr>
              <a:t>B</a:t>
            </a:r>
            <a:r>
              <a:rPr lang="en-US" altLang="ko-KR" sz="2800" dirty="0" smtClean="0">
                <a:ea typeface="굴림" pitchFamily="48" charset="-127"/>
              </a:rPr>
              <a:t> takes </a:t>
            </a:r>
            <a:r>
              <a:rPr lang="en-US" altLang="ko-KR" sz="2800" b="1" i="1" dirty="0" err="1" smtClean="0">
                <a:ea typeface="굴림" pitchFamily="48" charset="-127"/>
              </a:rPr>
              <a:t>f</a:t>
            </a:r>
            <a:r>
              <a:rPr lang="en-US" altLang="ko-KR" sz="2800" b="1" baseline="-25000" dirty="0" err="1" smtClean="0">
                <a:ea typeface="굴림" pitchFamily="48" charset="-127"/>
              </a:rPr>
              <a:t>B</a:t>
            </a:r>
            <a:r>
              <a:rPr lang="en-US" altLang="ko-KR" sz="2800" b="1" dirty="0" smtClean="0">
                <a:ea typeface="굴림" pitchFamily="48" charset="-127"/>
              </a:rPr>
              <a:t>(</a:t>
            </a:r>
            <a:r>
              <a:rPr lang="en-US" altLang="ko-KR" sz="2800" b="1" i="1" dirty="0" smtClean="0">
                <a:ea typeface="굴림" pitchFamily="48" charset="-127"/>
              </a:rPr>
              <a:t>n</a:t>
            </a:r>
            <a:r>
              <a:rPr lang="en-US" altLang="ko-KR" sz="2800" b="1" dirty="0" smtClean="0">
                <a:ea typeface="굴림" pitchFamily="48" charset="-127"/>
              </a:rPr>
              <a:t>)=</a:t>
            </a:r>
            <a:r>
              <a:rPr lang="en-US" altLang="ko-KR" sz="2800" b="1" i="1" dirty="0" smtClean="0">
                <a:ea typeface="굴림" pitchFamily="48" charset="-127"/>
              </a:rPr>
              <a:t>n</a:t>
            </a:r>
            <a:r>
              <a:rPr lang="en-US" altLang="ko-KR" sz="2800" b="1" baseline="30000" dirty="0" smtClean="0">
                <a:ea typeface="굴림" pitchFamily="48" charset="-127"/>
              </a:rPr>
              <a:t>2</a:t>
            </a:r>
            <a:r>
              <a:rPr lang="en-US" altLang="ko-KR" sz="2800" b="1" dirty="0" smtClean="0">
                <a:ea typeface="굴림" pitchFamily="48" charset="-127"/>
              </a:rPr>
              <a:t>+1</a:t>
            </a:r>
            <a:r>
              <a:rPr lang="en-US" altLang="ko-KR" sz="2800" dirty="0" smtClean="0">
                <a:ea typeface="굴림" pitchFamily="48" charset="-127"/>
              </a:rPr>
              <a:t> microseconds to process the </a:t>
            </a:r>
            <a:r>
              <a:rPr lang="en-US" altLang="ko-KR" sz="2800" i="1" dirty="0" smtClean="0">
                <a:ea typeface="굴림" pitchFamily="48" charset="-127"/>
              </a:rPr>
              <a:t>n</a:t>
            </a:r>
            <a:r>
              <a:rPr lang="en-US" altLang="ko-KR" sz="2800" dirty="0" smtClean="0">
                <a:ea typeface="굴림" pitchFamily="48" charset="-127"/>
              </a:rPr>
              <a:t> records.</a:t>
            </a:r>
          </a:p>
          <a:p>
            <a:pPr eaLnBrk="1" hangingPunct="1"/>
            <a:r>
              <a:rPr lang="en-US" altLang="ko-KR" sz="2800" dirty="0" smtClean="0">
                <a:ea typeface="굴림" pitchFamily="48" charset="-127"/>
              </a:rPr>
              <a:t>Which program would you choose, knowing you’ll want to support millions of users?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3048001" y="5638801"/>
            <a:ext cx="372249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a typeface="굴림" pitchFamily="48" charset="-127"/>
              </a:rPr>
              <a:t> </a:t>
            </a:r>
            <a:r>
              <a:rPr lang="en-US" altLang="ko-KR" sz="2400" dirty="0">
                <a:solidFill>
                  <a:srgbClr val="FF0000"/>
                </a:solidFill>
                <a:ea typeface="굴림" pitchFamily="48" charset="-127"/>
              </a:rPr>
              <a:t>Compare rates of growth:</a:t>
            </a:r>
            <a:endParaRPr lang="en-US" altLang="ko-KR" dirty="0">
              <a:solidFill>
                <a:srgbClr val="FF0000"/>
              </a:solidFill>
              <a:ea typeface="굴림" pitchFamily="4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ea typeface="굴림" pitchFamily="48" charset="-127"/>
              </a:rPr>
              <a:t>  30</a:t>
            </a:r>
            <a:r>
              <a:rPr lang="en-US" altLang="ko-KR" b="1" i="1" dirty="0">
                <a:solidFill>
                  <a:schemeClr val="bg1"/>
                </a:solidFill>
                <a:ea typeface="굴림" pitchFamily="48" charset="-127"/>
              </a:rPr>
              <a:t>n+</a:t>
            </a:r>
            <a:r>
              <a:rPr lang="en-US" altLang="ko-KR" b="1" dirty="0">
                <a:solidFill>
                  <a:schemeClr val="bg1"/>
                </a:solidFill>
                <a:ea typeface="굴림" pitchFamily="48" charset="-127"/>
              </a:rPr>
              <a:t>8 ~ n  and  </a:t>
            </a:r>
            <a:r>
              <a:rPr lang="en-US" altLang="ko-KR" b="1" i="1" dirty="0">
                <a:solidFill>
                  <a:schemeClr val="bg1"/>
                </a:solidFill>
                <a:ea typeface="굴림" pitchFamily="48" charset="-127"/>
              </a:rPr>
              <a:t>n</a:t>
            </a:r>
            <a:r>
              <a:rPr lang="en-US" altLang="ko-KR" b="1" baseline="30000" dirty="0">
                <a:solidFill>
                  <a:schemeClr val="bg1"/>
                </a:solidFill>
                <a:ea typeface="굴림" pitchFamily="48" charset="-127"/>
              </a:rPr>
              <a:t>2</a:t>
            </a:r>
            <a:r>
              <a:rPr lang="en-US" altLang="ko-KR" b="1" dirty="0">
                <a:solidFill>
                  <a:schemeClr val="bg1"/>
                </a:solidFill>
                <a:ea typeface="굴림" pitchFamily="48" charset="-127"/>
              </a:rPr>
              <a:t>+1 ~ n</a:t>
            </a:r>
            <a:r>
              <a:rPr lang="en-US" altLang="ko-KR" b="1" baseline="30000" dirty="0">
                <a:solidFill>
                  <a:schemeClr val="bg1"/>
                </a:solidFill>
                <a:ea typeface="굴림" pitchFamily="48" charset="-127"/>
              </a:rPr>
              <a:t>2</a:t>
            </a:r>
            <a:r>
              <a:rPr lang="en-US" altLang="ko-KR" b="1" dirty="0">
                <a:solidFill>
                  <a:schemeClr val="bg1"/>
                </a:solidFill>
                <a:ea typeface="굴림" pitchFamily="48" charset="-127"/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48" charset="-127"/>
              </a:rPr>
              <a:t>Visualizing Orders of Growth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200" dirty="0" smtClean="0">
                <a:ea typeface="굴림" pitchFamily="48" charset="-127"/>
              </a:rPr>
              <a:t>On a graph, as</a:t>
            </a:r>
            <a:br>
              <a:rPr lang="en-US" altLang="ko-KR" sz="3200" dirty="0" smtClean="0">
                <a:ea typeface="굴림" pitchFamily="48" charset="-127"/>
              </a:rPr>
            </a:br>
            <a:r>
              <a:rPr lang="en-US" altLang="ko-KR" sz="3200" dirty="0" smtClean="0">
                <a:ea typeface="굴림" pitchFamily="48" charset="-127"/>
              </a:rPr>
              <a:t>you go to the</a:t>
            </a:r>
            <a:br>
              <a:rPr lang="en-US" altLang="ko-KR" sz="3200" dirty="0" smtClean="0">
                <a:ea typeface="굴림" pitchFamily="48" charset="-127"/>
              </a:rPr>
            </a:br>
            <a:r>
              <a:rPr lang="en-US" altLang="ko-KR" sz="3200" dirty="0" smtClean="0">
                <a:ea typeface="굴림" pitchFamily="48" charset="-127"/>
              </a:rPr>
              <a:t>right, a faster</a:t>
            </a:r>
            <a:br>
              <a:rPr lang="en-US" altLang="ko-KR" sz="3200" dirty="0" smtClean="0">
                <a:ea typeface="굴림" pitchFamily="48" charset="-127"/>
              </a:rPr>
            </a:br>
            <a:r>
              <a:rPr lang="en-US" altLang="ko-KR" sz="3200" dirty="0" smtClean="0">
                <a:ea typeface="굴림" pitchFamily="48" charset="-127"/>
              </a:rPr>
              <a:t>growing</a:t>
            </a:r>
            <a:br>
              <a:rPr lang="en-US" altLang="ko-KR" sz="3200" dirty="0" smtClean="0">
                <a:ea typeface="굴림" pitchFamily="48" charset="-127"/>
              </a:rPr>
            </a:br>
            <a:r>
              <a:rPr lang="en-US" altLang="ko-KR" sz="3200" dirty="0" smtClean="0">
                <a:ea typeface="굴림" pitchFamily="48" charset="-127"/>
              </a:rPr>
              <a:t>function</a:t>
            </a:r>
            <a:br>
              <a:rPr lang="en-US" altLang="ko-KR" sz="3200" dirty="0" smtClean="0">
                <a:ea typeface="굴림" pitchFamily="48" charset="-127"/>
              </a:rPr>
            </a:br>
            <a:r>
              <a:rPr lang="en-US" altLang="ko-KR" sz="3200" dirty="0" smtClean="0">
                <a:ea typeface="굴림" pitchFamily="48" charset="-127"/>
              </a:rPr>
              <a:t>eventually</a:t>
            </a:r>
            <a:br>
              <a:rPr lang="en-US" altLang="ko-KR" sz="3200" dirty="0" smtClean="0">
                <a:ea typeface="굴림" pitchFamily="48" charset="-127"/>
              </a:rPr>
            </a:br>
            <a:r>
              <a:rPr lang="en-US" altLang="ko-KR" sz="3200" dirty="0" smtClean="0">
                <a:ea typeface="굴림" pitchFamily="48" charset="-127"/>
              </a:rPr>
              <a:t>becomes</a:t>
            </a:r>
            <a:br>
              <a:rPr lang="en-US" altLang="ko-KR" sz="3200" dirty="0" smtClean="0">
                <a:ea typeface="굴림" pitchFamily="48" charset="-127"/>
              </a:rPr>
            </a:br>
            <a:r>
              <a:rPr lang="en-US" altLang="ko-KR" sz="3200" dirty="0" smtClean="0">
                <a:ea typeface="굴림" pitchFamily="48" charset="-127"/>
              </a:rPr>
              <a:t>larger... 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5689600" y="2438400"/>
            <a:ext cx="0" cy="304800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5689600" y="5486400"/>
            <a:ext cx="3962400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5689600" y="2590800"/>
            <a:ext cx="3860800" cy="2438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3" name="Freeform 7"/>
          <p:cNvSpPr>
            <a:spLocks/>
          </p:cNvSpPr>
          <p:nvPr/>
        </p:nvSpPr>
        <p:spPr bwMode="auto">
          <a:xfrm>
            <a:off x="5689600" y="2362200"/>
            <a:ext cx="2336800" cy="3048000"/>
          </a:xfrm>
          <a:custGeom>
            <a:avLst/>
            <a:gdLst>
              <a:gd name="T0" fmla="*/ 0 w 1104"/>
              <a:gd name="T1" fmla="*/ 2147483647 h 1920"/>
              <a:gd name="T2" fmla="*/ 2147483647 w 1104"/>
              <a:gd name="T3" fmla="*/ 2147483647 h 1920"/>
              <a:gd name="T4" fmla="*/ 2147483647 w 1104"/>
              <a:gd name="T5" fmla="*/ 0 h 1920"/>
              <a:gd name="T6" fmla="*/ 0 60000 65536"/>
              <a:gd name="T7" fmla="*/ 0 60000 65536"/>
              <a:gd name="T8" fmla="*/ 0 60000 65536"/>
              <a:gd name="T9" fmla="*/ 0 w 1104"/>
              <a:gd name="T10" fmla="*/ 0 h 1920"/>
              <a:gd name="T11" fmla="*/ 1104 w 1104"/>
              <a:gd name="T12" fmla="*/ 1920 h 19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1920">
                <a:moveTo>
                  <a:pt x="0" y="1920"/>
                </a:moveTo>
                <a:cubicBezTo>
                  <a:pt x="244" y="1840"/>
                  <a:pt x="488" y="1760"/>
                  <a:pt x="672" y="1440"/>
                </a:cubicBezTo>
                <a:cubicBezTo>
                  <a:pt x="856" y="1120"/>
                  <a:pt x="980" y="560"/>
                  <a:pt x="110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9210867" y="2939534"/>
            <a:ext cx="1350050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i="1">
                <a:solidFill>
                  <a:schemeClr val="bg1"/>
                </a:solidFill>
                <a:latin typeface="Times New Roman" pitchFamily="18" charset="0"/>
                <a:ea typeface="굴림" pitchFamily="48" charset="-127"/>
              </a:rPr>
              <a:t>f</a:t>
            </a:r>
            <a:r>
              <a:rPr lang="en-US" altLang="ko-KR" baseline="-25000">
                <a:solidFill>
                  <a:schemeClr val="bg1"/>
                </a:solidFill>
                <a:latin typeface="Times New Roman" pitchFamily="18" charset="0"/>
                <a:ea typeface="굴림" pitchFamily="48" charset="-127"/>
              </a:rPr>
              <a:t>A</a:t>
            </a:r>
            <a:r>
              <a:rPr lang="en-US" altLang="ko-KR">
                <a:solidFill>
                  <a:schemeClr val="bg1"/>
                </a:solidFill>
                <a:latin typeface="Times New Roman" pitchFamily="18" charset="0"/>
                <a:ea typeface="굴림" pitchFamily="48" charset="-127"/>
              </a:rPr>
              <a:t>(</a:t>
            </a:r>
            <a:r>
              <a:rPr lang="en-US" altLang="ko-KR" i="1">
                <a:solidFill>
                  <a:schemeClr val="bg1"/>
                </a:solidFill>
                <a:latin typeface="Times New Roman" pitchFamily="18" charset="0"/>
                <a:ea typeface="굴림" pitchFamily="48" charset="-127"/>
              </a:rPr>
              <a:t>n</a:t>
            </a:r>
            <a:r>
              <a:rPr lang="en-US" altLang="ko-KR">
                <a:solidFill>
                  <a:schemeClr val="bg1"/>
                </a:solidFill>
                <a:latin typeface="Times New Roman" pitchFamily="18" charset="0"/>
                <a:ea typeface="굴림" pitchFamily="48" charset="-127"/>
              </a:rPr>
              <a:t>)=30</a:t>
            </a:r>
            <a:r>
              <a:rPr lang="en-US" altLang="ko-KR" i="1">
                <a:solidFill>
                  <a:schemeClr val="bg1"/>
                </a:solidFill>
                <a:latin typeface="Times New Roman" pitchFamily="18" charset="0"/>
                <a:ea typeface="굴림" pitchFamily="48" charset="-127"/>
              </a:rPr>
              <a:t>n</a:t>
            </a:r>
            <a:r>
              <a:rPr lang="en-US" altLang="ko-KR">
                <a:solidFill>
                  <a:schemeClr val="bg1"/>
                </a:solidFill>
                <a:latin typeface="Times New Roman" pitchFamily="18" charset="0"/>
                <a:ea typeface="굴림" pitchFamily="48" charset="-127"/>
              </a:rPr>
              <a:t>+8</a:t>
            </a:r>
            <a:endParaRPr lang="en-US" altLang="ko-KR" i="1">
              <a:solidFill>
                <a:schemeClr val="bg1"/>
              </a:solidFill>
              <a:latin typeface="Times New Roman" pitchFamily="18" charset="0"/>
              <a:ea typeface="굴림" pitchFamily="48" charset="-127"/>
            </a:endParaRP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7071536" y="5530334"/>
            <a:ext cx="1604927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>
                <a:solidFill>
                  <a:schemeClr val="bg1"/>
                </a:solidFill>
                <a:latin typeface="Times New Roman" pitchFamily="18" charset="0"/>
                <a:ea typeface="굴림" pitchFamily="48" charset="-127"/>
              </a:rPr>
              <a:t>Increasing </a:t>
            </a:r>
            <a:r>
              <a:rPr lang="en-US" altLang="ko-KR" i="1">
                <a:solidFill>
                  <a:schemeClr val="bg1"/>
                </a:solidFill>
                <a:latin typeface="Times New Roman" pitchFamily="18" charset="0"/>
                <a:ea typeface="굴림" pitchFamily="48" charset="-127"/>
              </a:rPr>
              <a:t>n </a:t>
            </a:r>
            <a:r>
              <a:rPr lang="en-US" altLang="ko-KR">
                <a:solidFill>
                  <a:schemeClr val="bg1"/>
                </a:solidFill>
                <a:latin typeface="Times New Roman" pitchFamily="18" charset="0"/>
                <a:ea typeface="굴림" pitchFamily="48" charset="-127"/>
                <a:sym typeface="Symbol" pitchFamily="18" charset="2"/>
              </a:rPr>
              <a:t></a:t>
            </a:r>
            <a:endParaRPr lang="en-US" altLang="ko-KR">
              <a:solidFill>
                <a:schemeClr val="bg1"/>
              </a:solidFill>
              <a:latin typeface="Times New Roman" pitchFamily="18" charset="0"/>
              <a:ea typeface="굴림" pitchFamily="48" charset="-127"/>
            </a:endParaRPr>
          </a:p>
        </p:txBody>
      </p:sp>
      <p:sp>
        <p:nvSpPr>
          <p:cNvPr id="96266" name="Text Box 10"/>
          <p:cNvSpPr txBox="1">
            <a:spLocks noChangeArrowheads="1"/>
          </p:cNvSpPr>
          <p:nvPr/>
        </p:nvSpPr>
        <p:spPr bwMode="auto">
          <a:xfrm>
            <a:off x="7624944" y="4387334"/>
            <a:ext cx="1188146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 i="1">
                <a:solidFill>
                  <a:srgbClr val="FF0000"/>
                </a:solidFill>
                <a:latin typeface="Times New Roman" pitchFamily="18" charset="0"/>
                <a:ea typeface="굴림" pitchFamily="48" charset="-127"/>
              </a:rPr>
              <a:t>f</a:t>
            </a:r>
            <a:r>
              <a:rPr lang="en-US" altLang="ko-KR" baseline="-25000">
                <a:solidFill>
                  <a:srgbClr val="FF0000"/>
                </a:solidFill>
                <a:latin typeface="Times New Roman" pitchFamily="18" charset="0"/>
                <a:ea typeface="굴림" pitchFamily="48" charset="-127"/>
              </a:rPr>
              <a:t>B</a:t>
            </a:r>
            <a:r>
              <a:rPr lang="en-US" altLang="ko-KR">
                <a:solidFill>
                  <a:srgbClr val="FF0000"/>
                </a:solidFill>
                <a:latin typeface="Times New Roman" pitchFamily="18" charset="0"/>
                <a:ea typeface="굴림" pitchFamily="48" charset="-127"/>
              </a:rPr>
              <a:t>(</a:t>
            </a:r>
            <a:r>
              <a:rPr lang="en-US" altLang="ko-KR" i="1">
                <a:solidFill>
                  <a:srgbClr val="FF0000"/>
                </a:solidFill>
                <a:latin typeface="Times New Roman" pitchFamily="18" charset="0"/>
                <a:ea typeface="굴림" pitchFamily="48" charset="-127"/>
              </a:rPr>
              <a:t>n</a:t>
            </a:r>
            <a:r>
              <a:rPr lang="en-US" altLang="ko-KR">
                <a:solidFill>
                  <a:srgbClr val="FF0000"/>
                </a:solidFill>
                <a:latin typeface="Times New Roman" pitchFamily="18" charset="0"/>
                <a:ea typeface="굴림" pitchFamily="48" charset="-127"/>
              </a:rPr>
              <a:t>)=</a:t>
            </a:r>
            <a:r>
              <a:rPr lang="en-US" altLang="ko-KR" i="1">
                <a:solidFill>
                  <a:srgbClr val="FF0000"/>
                </a:solidFill>
                <a:latin typeface="Times New Roman" pitchFamily="18" charset="0"/>
                <a:ea typeface="굴림" pitchFamily="48" charset="-127"/>
              </a:rPr>
              <a:t>n</a:t>
            </a:r>
            <a:r>
              <a:rPr lang="en-US" altLang="ko-KR" baseline="30000">
                <a:solidFill>
                  <a:srgbClr val="FF0000"/>
                </a:solidFill>
                <a:latin typeface="Times New Roman" pitchFamily="18" charset="0"/>
                <a:ea typeface="굴림" pitchFamily="48" charset="-127"/>
              </a:rPr>
              <a:t>2</a:t>
            </a:r>
            <a:r>
              <a:rPr lang="en-US" altLang="ko-KR">
                <a:solidFill>
                  <a:srgbClr val="FF0000"/>
                </a:solidFill>
                <a:latin typeface="Times New Roman" pitchFamily="18" charset="0"/>
                <a:ea typeface="굴림" pitchFamily="48" charset="-127"/>
              </a:rPr>
              <a:t>+1</a:t>
            </a:r>
            <a:endParaRPr lang="en-US" altLang="ko-KR" i="1">
              <a:latin typeface="Times New Roman" pitchFamily="18" charset="0"/>
              <a:ea typeface="굴림" pitchFamily="48" charset="-127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 rot="-5400000">
            <a:off x="4348267" y="3836472"/>
            <a:ext cx="2073067" cy="36933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ko-KR">
                <a:solidFill>
                  <a:schemeClr val="bg1"/>
                </a:solidFill>
                <a:latin typeface="Times New Roman" pitchFamily="18" charset="0"/>
                <a:ea typeface="굴림" pitchFamily="48" charset="-127"/>
              </a:rPr>
              <a:t>Value of function </a:t>
            </a:r>
            <a:r>
              <a:rPr lang="en-US" altLang="ko-KR">
                <a:solidFill>
                  <a:schemeClr val="bg1"/>
                </a:solidFill>
                <a:latin typeface="Times New Roman" pitchFamily="18" charset="0"/>
                <a:ea typeface="굴림" pitchFamily="48" charset="-127"/>
                <a:sym typeface="Symbol" pitchFamily="18" charset="2"/>
              </a:rPr>
              <a:t></a:t>
            </a:r>
            <a:endParaRPr lang="en-US" altLang="ko-KR">
              <a:solidFill>
                <a:schemeClr val="bg1"/>
              </a:solidFill>
              <a:latin typeface="Times New Roman" pitchFamily="18" charset="0"/>
              <a:ea typeface="굴림" pitchFamily="4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3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 animBg="1"/>
      <p:bldP spid="9626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ea typeface="MS Mincho" pitchFamily="49" charset="-128"/>
              </a:rPr>
              <a:t>Rate of Growth </a:t>
            </a:r>
            <a:r>
              <a:rPr lang="en-US" sz="3600" dirty="0" smtClean="0">
                <a:ea typeface="MS Mincho" pitchFamily="49" charset="-128"/>
                <a:cs typeface="Times New Roman" pitchFamily="18" charset="0"/>
              </a:rPr>
              <a:t>≡ </a:t>
            </a:r>
            <a:r>
              <a:rPr lang="en-US" sz="3600" dirty="0" smtClean="0">
                <a:ea typeface="MS Mincho" pitchFamily="49" charset="-128"/>
              </a:rPr>
              <a:t>Asymptotic Analysis</a:t>
            </a:r>
            <a:endParaRPr lang="en-US" altLang="ko-KR" sz="3600" dirty="0" smtClean="0">
              <a:ea typeface="굴림" pitchFamily="48" charset="-127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10769600" cy="42672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48" charset="-127"/>
              </a:rPr>
              <a:t>Using </a:t>
            </a:r>
            <a:r>
              <a:rPr lang="en-US" altLang="ko-KR" i="1" dirty="0" smtClean="0">
                <a:ea typeface="굴림" pitchFamily="48" charset="-127"/>
              </a:rPr>
              <a:t>rate of growth</a:t>
            </a:r>
            <a:r>
              <a:rPr lang="en-US" altLang="ko-KR" dirty="0" smtClean="0">
                <a:ea typeface="굴림" pitchFamily="48" charset="-127"/>
              </a:rPr>
              <a:t> as a measure to compare different functions implies comparing them </a:t>
            </a:r>
            <a:r>
              <a:rPr lang="en-US" altLang="ko-KR" b="1" dirty="0" smtClean="0">
                <a:ea typeface="굴림" pitchFamily="48" charset="-127"/>
              </a:rPr>
              <a:t>asymptotically </a:t>
            </a:r>
            <a:r>
              <a:rPr lang="en-US" altLang="ko-KR" dirty="0" smtClean="0">
                <a:ea typeface="굴림" pitchFamily="48" charset="-127"/>
              </a:rPr>
              <a:t>(i.e., as n </a:t>
            </a:r>
            <a:r>
              <a:rPr lang="en-US" altLang="ko-KR" dirty="0" smtClean="0">
                <a:ea typeface="굴림" pitchFamily="48" charset="-127"/>
                <a:sym typeface="Wingdings" pitchFamily="2" charset="2"/>
              </a:rPr>
              <a:t> </a:t>
            </a:r>
            <a:r>
              <a:rPr lang="en-US" altLang="ko-KR" dirty="0" smtClean="0">
                <a:solidFill>
                  <a:srgbClr val="FF0000"/>
                </a:solidFill>
                <a:ea typeface="굴림" pitchFamily="48" charset="-127"/>
                <a:sym typeface="Wingdings" pitchFamily="2" charset="2"/>
              </a:rPr>
              <a:t>       </a:t>
            </a:r>
            <a:r>
              <a:rPr lang="en-US" altLang="ko-KR" dirty="0" smtClean="0">
                <a:ea typeface="굴림" pitchFamily="48" charset="-127"/>
                <a:sym typeface="Wingdings" pitchFamily="2" charset="2"/>
              </a:rPr>
              <a:t>)</a:t>
            </a:r>
            <a:endParaRPr lang="en-US" altLang="ko-KR" dirty="0" smtClean="0">
              <a:ea typeface="굴림" pitchFamily="48" charset="-127"/>
            </a:endParaRPr>
          </a:p>
          <a:p>
            <a:pPr eaLnBrk="1" hangingPunct="1"/>
            <a:endParaRPr lang="en-US" altLang="ko-KR" dirty="0" smtClean="0">
              <a:ea typeface="굴림" pitchFamily="48" charset="-127"/>
            </a:endParaRPr>
          </a:p>
          <a:p>
            <a:pPr eaLnBrk="1" hangingPunct="1"/>
            <a:r>
              <a:rPr lang="en-US" altLang="ko-KR" dirty="0" smtClean="0">
                <a:ea typeface="굴림" pitchFamily="48" charset="-127"/>
              </a:rPr>
              <a:t>If </a:t>
            </a:r>
            <a:r>
              <a:rPr lang="en-US" altLang="ko-KR" i="1" dirty="0" smtClean="0">
                <a:ea typeface="굴림" pitchFamily="48" charset="-127"/>
              </a:rPr>
              <a:t>f</a:t>
            </a:r>
            <a:r>
              <a:rPr lang="en-US" altLang="ko-KR" dirty="0" smtClean="0">
                <a:ea typeface="굴림" pitchFamily="48" charset="-127"/>
              </a:rPr>
              <a:t>(</a:t>
            </a:r>
            <a:r>
              <a:rPr lang="en-US" altLang="ko-KR" i="1" dirty="0" smtClean="0">
                <a:ea typeface="굴림" pitchFamily="48" charset="-127"/>
              </a:rPr>
              <a:t>x</a:t>
            </a:r>
            <a:r>
              <a:rPr lang="en-US" altLang="ko-KR" dirty="0" smtClean="0">
                <a:ea typeface="굴림" pitchFamily="48" charset="-127"/>
              </a:rPr>
              <a:t>) is </a:t>
            </a:r>
            <a:r>
              <a:rPr lang="en-US" altLang="ko-KR" i="1" dirty="0" smtClean="0">
                <a:ea typeface="굴림" pitchFamily="48" charset="-127"/>
              </a:rPr>
              <a:t>faster growing </a:t>
            </a:r>
            <a:r>
              <a:rPr lang="en-US" altLang="ko-KR" dirty="0" smtClean="0">
                <a:ea typeface="굴림" pitchFamily="48" charset="-127"/>
              </a:rPr>
              <a:t>than </a:t>
            </a:r>
            <a:r>
              <a:rPr lang="en-US" altLang="ko-KR" i="1" dirty="0" smtClean="0">
                <a:ea typeface="굴림" pitchFamily="48" charset="-127"/>
              </a:rPr>
              <a:t>g</a:t>
            </a:r>
            <a:r>
              <a:rPr lang="en-US" altLang="ko-KR" dirty="0" smtClean="0">
                <a:ea typeface="굴림" pitchFamily="48" charset="-127"/>
              </a:rPr>
              <a:t>(</a:t>
            </a:r>
            <a:r>
              <a:rPr lang="en-US" altLang="ko-KR" i="1" dirty="0" smtClean="0">
                <a:ea typeface="굴림" pitchFamily="48" charset="-127"/>
              </a:rPr>
              <a:t>x</a:t>
            </a:r>
            <a:r>
              <a:rPr lang="en-US" altLang="ko-KR" dirty="0" smtClean="0">
                <a:ea typeface="굴림" pitchFamily="48" charset="-127"/>
              </a:rPr>
              <a:t>), then </a:t>
            </a:r>
            <a:r>
              <a:rPr lang="en-US" altLang="ko-KR" i="1" dirty="0" smtClean="0">
                <a:ea typeface="굴림" pitchFamily="48" charset="-127"/>
              </a:rPr>
              <a:t>f</a:t>
            </a:r>
            <a:r>
              <a:rPr lang="en-US" altLang="ko-KR" dirty="0" smtClean="0">
                <a:ea typeface="굴림" pitchFamily="48" charset="-127"/>
              </a:rPr>
              <a:t>(</a:t>
            </a:r>
            <a:r>
              <a:rPr lang="en-US" altLang="ko-KR" i="1" dirty="0" smtClean="0">
                <a:ea typeface="굴림" pitchFamily="48" charset="-127"/>
              </a:rPr>
              <a:t>x</a:t>
            </a:r>
            <a:r>
              <a:rPr lang="en-US" altLang="ko-KR" dirty="0" smtClean="0">
                <a:ea typeface="굴림" pitchFamily="48" charset="-127"/>
              </a:rPr>
              <a:t>) always eventually becomes larger than </a:t>
            </a:r>
            <a:r>
              <a:rPr lang="en-US" altLang="ko-KR" i="1" dirty="0" smtClean="0">
                <a:ea typeface="굴림" pitchFamily="48" charset="-127"/>
              </a:rPr>
              <a:t>g</a:t>
            </a:r>
            <a:r>
              <a:rPr lang="en-US" altLang="ko-KR" dirty="0" smtClean="0">
                <a:ea typeface="굴림" pitchFamily="48" charset="-127"/>
              </a:rPr>
              <a:t>(</a:t>
            </a:r>
            <a:r>
              <a:rPr lang="en-US" altLang="ko-KR" i="1" dirty="0" smtClean="0">
                <a:ea typeface="굴림" pitchFamily="48" charset="-127"/>
              </a:rPr>
              <a:t>x</a:t>
            </a:r>
            <a:r>
              <a:rPr lang="en-US" altLang="ko-KR" dirty="0" smtClean="0">
                <a:ea typeface="굴림" pitchFamily="48" charset="-127"/>
              </a:rPr>
              <a:t>) </a:t>
            </a:r>
            <a:r>
              <a:rPr lang="en-US" altLang="ko-KR" b="1" dirty="0" smtClean="0">
                <a:ea typeface="굴림" pitchFamily="48" charset="-127"/>
              </a:rPr>
              <a:t>in the limit</a:t>
            </a:r>
            <a:r>
              <a:rPr lang="en-US" altLang="ko-KR" dirty="0" smtClean="0">
                <a:ea typeface="굴림" pitchFamily="48" charset="-127"/>
              </a:rPr>
              <a:t> (i.e., for </a:t>
            </a:r>
            <a:r>
              <a:rPr lang="en-US" altLang="ko-KR" dirty="0" smtClean="0">
                <a:solidFill>
                  <a:srgbClr val="FF0000"/>
                </a:solidFill>
                <a:ea typeface="굴림" pitchFamily="48" charset="-127"/>
              </a:rPr>
              <a:t>large</a:t>
            </a:r>
            <a:r>
              <a:rPr lang="en-US" altLang="ko-KR" dirty="0" smtClean="0">
                <a:ea typeface="굴림" pitchFamily="48" charset="-127"/>
              </a:rPr>
              <a:t> enough values of </a:t>
            </a:r>
            <a:r>
              <a:rPr lang="en-US" altLang="ko-KR" i="1" dirty="0" smtClean="0">
                <a:ea typeface="굴림" pitchFamily="48" charset="-127"/>
              </a:rPr>
              <a:t>x</a:t>
            </a:r>
            <a:r>
              <a:rPr lang="en-US" altLang="ko-KR" dirty="0" smtClean="0">
                <a:ea typeface="굴림" pitchFamily="48" charset="-127"/>
              </a:rPr>
              <a:t>).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6019800" y="332105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4" imgW="114151" imgH="215619" progId="Equation.3">
                  <p:embed/>
                </p:oleObj>
              </mc:Choice>
              <mc:Fallback>
                <p:oleObj name="Equation" r:id="rId4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21050"/>
                        <a:ext cx="152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10" name="Object 9"/>
          <p:cNvGraphicFramePr>
            <a:graphicFrameLocks noChangeAspect="1"/>
          </p:cNvGraphicFramePr>
          <p:nvPr/>
        </p:nvGraphicFramePr>
        <p:xfrm>
          <a:off x="7239000" y="2438400"/>
          <a:ext cx="533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6" imgW="152202" imgH="126835" progId="Equation.3">
                  <p:embed/>
                </p:oleObj>
              </mc:Choice>
              <mc:Fallback>
                <p:oleObj name="Equation" r:id="rId6" imgW="152202" imgH="1268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438400"/>
                        <a:ext cx="533400" cy="371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838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theoretical study of algorithm’s  </a:t>
            </a:r>
            <a:r>
              <a:rPr lang="en-US" dirty="0" smtClean="0">
                <a:solidFill>
                  <a:srgbClr val="FF0000"/>
                </a:solidFill>
              </a:rPr>
              <a:t>performance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resource</a:t>
            </a:r>
            <a:r>
              <a:rPr lang="en-US" dirty="0" smtClean="0"/>
              <a:t> usage.</a:t>
            </a:r>
          </a:p>
          <a:p>
            <a:r>
              <a:rPr lang="en-US" dirty="0" smtClean="0"/>
              <a:t>Other important features of an algorithm are</a:t>
            </a:r>
          </a:p>
          <a:p>
            <a:pPr lvl="1"/>
            <a:r>
              <a:rPr lang="en-US" dirty="0" smtClean="0"/>
              <a:t>modularity </a:t>
            </a:r>
          </a:p>
          <a:p>
            <a:pPr lvl="1"/>
            <a:r>
              <a:rPr lang="en-US" dirty="0" smtClean="0"/>
              <a:t>correctness </a:t>
            </a:r>
          </a:p>
          <a:p>
            <a:pPr lvl="1"/>
            <a:r>
              <a:rPr lang="en-US" dirty="0" smtClean="0"/>
              <a:t>maintainability </a:t>
            </a:r>
          </a:p>
          <a:p>
            <a:pPr lvl="1"/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robustness</a:t>
            </a:r>
          </a:p>
          <a:p>
            <a:pPr lvl="1"/>
            <a:r>
              <a:rPr lang="en-US" dirty="0" smtClean="0"/>
              <a:t>user-friendliness</a:t>
            </a:r>
          </a:p>
          <a:p>
            <a:pPr lvl="1"/>
            <a:r>
              <a:rPr lang="en-US" dirty="0" smtClean="0"/>
              <a:t>programmer time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extensibility</a:t>
            </a:r>
          </a:p>
          <a:p>
            <a:pPr lvl="1"/>
            <a:r>
              <a:rPr lang="en-US" dirty="0" smtClean="0"/>
              <a:t>Reliability</a:t>
            </a:r>
          </a:p>
          <a:p>
            <a:r>
              <a:rPr lang="en-US" dirty="0" smtClean="0"/>
              <a:t>During this course our focus will be on </a:t>
            </a:r>
            <a:r>
              <a:rPr lang="en-US" b="1" dirty="0" smtClean="0">
                <a:solidFill>
                  <a:srgbClr val="FF0000"/>
                </a:solidFill>
              </a:rPr>
              <a:t>the performance and the storage requirements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68CC-9122-4483-912C-CFA4B98AF74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2133600" y="26565"/>
            <a:ext cx="792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Design &amp; Analysis of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pPr eaLnBrk="1" hangingPunct="1"/>
            <a:r>
              <a:rPr lang="en-US" smtClean="0"/>
              <a:t>Asymptotic Notation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066800"/>
            <a:ext cx="10363200" cy="5486400"/>
          </a:xfrm>
        </p:spPr>
        <p:txBody>
          <a:bodyPr/>
          <a:lstStyle/>
          <a:p>
            <a:pPr marL="533400" indent="-533400" eaLnBrk="1" hangingPunct="1">
              <a:lnSpc>
                <a:spcPct val="180000"/>
              </a:lnSpc>
              <a:defRPr/>
            </a:pP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533400" indent="-533400" eaLnBrk="1" hangingPunct="1">
              <a:lnSpc>
                <a:spcPct val="180000"/>
              </a:lnSpc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 notation:</a:t>
            </a:r>
            <a:r>
              <a:rPr lang="en-US" dirty="0" smtClean="0"/>
              <a:t> </a:t>
            </a:r>
            <a:r>
              <a:rPr lang="en-US" sz="2800" dirty="0" smtClean="0"/>
              <a:t>asymptotic “less than”:</a:t>
            </a:r>
          </a:p>
          <a:p>
            <a:pPr marL="457200" lvl="1" indent="0" eaLnBrk="1" hangingPunct="1">
              <a:lnSpc>
                <a:spcPct val="180000"/>
              </a:lnSpc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f(n)=O(g(n)) </a:t>
            </a:r>
            <a:r>
              <a:rPr lang="en-US" u="sng" dirty="0" smtClean="0"/>
              <a:t>implies:</a:t>
            </a:r>
            <a:r>
              <a:rPr lang="en-US" dirty="0" smtClean="0"/>
              <a:t>  f(n) “</a:t>
            </a:r>
            <a:r>
              <a:rPr lang="en-US" dirty="0" smtClean="0">
                <a:cs typeface="Arial" charset="0"/>
              </a:rPr>
              <a:t>≤</a:t>
            </a:r>
            <a:r>
              <a:rPr lang="en-US" dirty="0" smtClean="0"/>
              <a:t>” c g(n) in the limit</a:t>
            </a:r>
            <a:r>
              <a:rPr lang="en-US" baseline="30000" dirty="0" smtClean="0"/>
              <a:t>*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2946401" y="4649788"/>
            <a:ext cx="480452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(used in </a:t>
            </a:r>
            <a:r>
              <a:rPr lang="en-US" sz="4000" dirty="0">
                <a:solidFill>
                  <a:srgbClr val="FF0000"/>
                </a:solidFill>
              </a:rPr>
              <a:t>worst-case </a:t>
            </a:r>
            <a:r>
              <a:rPr lang="en-US" sz="2000" dirty="0">
                <a:solidFill>
                  <a:srgbClr val="FF0000"/>
                </a:solidFill>
              </a:rPr>
              <a:t>analysis)</a:t>
            </a:r>
          </a:p>
        </p:txBody>
      </p:sp>
      <p:sp>
        <p:nvSpPr>
          <p:cNvPr id="22533" name="TextBox 1"/>
          <p:cNvSpPr txBox="1">
            <a:spLocks noChangeArrowheads="1"/>
          </p:cNvSpPr>
          <p:nvPr/>
        </p:nvSpPr>
        <p:spPr bwMode="auto">
          <a:xfrm>
            <a:off x="6502401" y="5908675"/>
            <a:ext cx="36792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aseline="30000">
                <a:solidFill>
                  <a:schemeClr val="bg1"/>
                </a:solidFill>
              </a:rPr>
              <a:t>*</a:t>
            </a:r>
            <a:r>
              <a:rPr lang="en-US" sz="2000">
                <a:solidFill>
                  <a:schemeClr val="bg1"/>
                </a:solidFill>
              </a:rPr>
              <a:t>formal definition in CS477/677</a:t>
            </a: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7924801" y="3903663"/>
            <a:ext cx="18213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ea typeface="굴림" pitchFamily="48" charset="-127"/>
              </a:rPr>
              <a:t>c is a constant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83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pPr eaLnBrk="1" hangingPunct="1"/>
            <a:r>
              <a:rPr lang="en-US" smtClean="0"/>
              <a:t>Asymptotic Notation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066800"/>
            <a:ext cx="10769600" cy="5486400"/>
          </a:xfrm>
        </p:spPr>
        <p:txBody>
          <a:bodyPr/>
          <a:lstStyle/>
          <a:p>
            <a:pPr marL="533400" indent="-533400" eaLnBrk="1" hangingPunct="1">
              <a:lnSpc>
                <a:spcPct val="180000"/>
              </a:lnSpc>
              <a:defRPr/>
            </a:pP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marL="533400" indent="-533400" eaLnBrk="1" hangingPunct="1">
              <a:lnSpc>
                <a:spcPct val="180000"/>
              </a:lnSpc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 notation: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asymptotic “greater than”:</a:t>
            </a:r>
            <a:r>
              <a:rPr lang="en-US" dirty="0" smtClean="0">
                <a:sym typeface="Symbol" pitchFamily="18" charset="2"/>
              </a:rPr>
              <a:t> 	</a:t>
            </a:r>
          </a:p>
          <a:p>
            <a:pPr marL="457200" lvl="1" indent="0" eaLnBrk="1" hangingPunct="1">
              <a:lnSpc>
                <a:spcPct val="180000"/>
              </a:lnSpc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f(n)=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</a:t>
            </a:r>
            <a:r>
              <a:rPr lang="en-US" dirty="0" smtClean="0">
                <a:solidFill>
                  <a:srgbClr val="FF0000"/>
                </a:solidFill>
              </a:rPr>
              <a:t> (g(n)) </a:t>
            </a:r>
            <a:r>
              <a:rPr lang="en-US" u="sng" dirty="0" smtClean="0"/>
              <a:t>implies:</a:t>
            </a:r>
            <a:r>
              <a:rPr lang="en-US" dirty="0" smtClean="0"/>
              <a:t> f(n) “</a:t>
            </a:r>
            <a:r>
              <a:rPr lang="en-US" dirty="0" smtClean="0">
                <a:cs typeface="Arial" charset="0"/>
              </a:rPr>
              <a:t>≥</a:t>
            </a:r>
            <a:r>
              <a:rPr lang="en-US" dirty="0" smtClean="0"/>
              <a:t>” c g(n) in the limit</a:t>
            </a:r>
            <a:r>
              <a:rPr lang="en-US" baseline="30000" dirty="0" smtClean="0"/>
              <a:t>*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925234" y="4664076"/>
            <a:ext cx="45480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(used in </a:t>
            </a:r>
            <a:r>
              <a:rPr lang="en-US" sz="4000" dirty="0">
                <a:solidFill>
                  <a:srgbClr val="FF0000"/>
                </a:solidFill>
              </a:rPr>
              <a:t>best-case </a:t>
            </a:r>
            <a:r>
              <a:rPr lang="en-US" sz="2000" dirty="0">
                <a:solidFill>
                  <a:srgbClr val="FF0000"/>
                </a:solidFill>
              </a:rPr>
              <a:t>analysis)</a:t>
            </a: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6502401" y="5908675"/>
            <a:ext cx="36792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aseline="30000">
                <a:solidFill>
                  <a:schemeClr val="bg1"/>
                </a:solidFill>
              </a:rPr>
              <a:t>*</a:t>
            </a:r>
            <a:r>
              <a:rPr lang="en-US" sz="2000">
                <a:solidFill>
                  <a:schemeClr val="bg1"/>
                </a:solidFill>
              </a:rPr>
              <a:t>formal definition in CS477/677</a:t>
            </a:r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8348134" y="3810000"/>
            <a:ext cx="18213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ea typeface="굴림" pitchFamily="48" charset="-127"/>
              </a:rPr>
              <a:t>c is a constant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7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/>
          <a:p>
            <a:pPr eaLnBrk="1" hangingPunct="1"/>
            <a:r>
              <a:rPr lang="en-US" smtClean="0"/>
              <a:t>Asymptotic Notation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1066800"/>
            <a:ext cx="10769600" cy="5486400"/>
          </a:xfrm>
        </p:spPr>
        <p:txBody>
          <a:bodyPr/>
          <a:lstStyle/>
          <a:p>
            <a:pPr marL="533400" indent="-533400" eaLnBrk="1" hangingPunct="1">
              <a:lnSpc>
                <a:spcPct val="180000"/>
              </a:lnSpc>
              <a:defRPr/>
            </a:pPr>
            <a:endParaRPr lang="en-US" b="1" dirty="0" smtClean="0"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 marL="533400" indent="-533400" eaLnBrk="1" hangingPunct="1">
              <a:lnSpc>
                <a:spcPct val="180000"/>
              </a:lnSpc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 notation: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Symbol" pitchFamily="18" charset="2"/>
              </a:rPr>
              <a:t>asymptotic “equality”: 	</a:t>
            </a:r>
            <a:r>
              <a:rPr lang="en-US" dirty="0" smtClean="0">
                <a:sym typeface="Symbol" pitchFamily="18" charset="2"/>
              </a:rPr>
              <a:t>	</a:t>
            </a:r>
          </a:p>
          <a:p>
            <a:pPr marL="457200" lvl="1" indent="0" eaLnBrk="1" hangingPunct="1">
              <a:lnSpc>
                <a:spcPct val="180000"/>
              </a:lnSpc>
              <a:buFontTx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f(n)=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</a:t>
            </a:r>
            <a:r>
              <a:rPr lang="en-US" dirty="0" smtClean="0">
                <a:solidFill>
                  <a:srgbClr val="FF0000"/>
                </a:solidFill>
              </a:rPr>
              <a:t> (g(n)) </a:t>
            </a:r>
            <a:r>
              <a:rPr lang="en-US" u="sng" dirty="0" smtClean="0"/>
              <a:t>implies: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f(n) “=” c g(n) in the limit</a:t>
            </a:r>
            <a:r>
              <a:rPr lang="en-US" baseline="30000" dirty="0" smtClean="0">
                <a:sym typeface="Symbol" pitchFamily="18" charset="2"/>
              </a:rPr>
              <a:t>*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235200" y="4659313"/>
            <a:ext cx="59843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(provides a </a:t>
            </a:r>
            <a:r>
              <a:rPr lang="en-US" sz="4000" dirty="0">
                <a:solidFill>
                  <a:srgbClr val="FF0000"/>
                </a:solidFill>
              </a:rPr>
              <a:t>tight bound </a:t>
            </a:r>
            <a:r>
              <a:rPr lang="en-US" sz="2000" dirty="0">
                <a:solidFill>
                  <a:srgbClr val="FF0000"/>
                </a:solidFill>
              </a:rPr>
              <a:t>of running time)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(best and worst cases are same)</a:t>
            </a: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6502401" y="5908675"/>
            <a:ext cx="36792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aseline="30000">
                <a:solidFill>
                  <a:schemeClr val="bg1"/>
                </a:solidFill>
              </a:rPr>
              <a:t>*</a:t>
            </a:r>
            <a:r>
              <a:rPr lang="en-US" sz="2000">
                <a:solidFill>
                  <a:schemeClr val="bg1"/>
                </a:solidFill>
              </a:rPr>
              <a:t>formal definition in CS477/677</a:t>
            </a: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7924801" y="3819525"/>
            <a:ext cx="18213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ea typeface="굴림" pitchFamily="48" charset="-127"/>
              </a:rPr>
              <a:t>c is a constant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notations (Big O, Omega, Theta)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0" y="1634170"/>
            <a:ext cx="3948113" cy="35940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918254"/>
            <a:ext cx="3998779" cy="3309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713" y="1671437"/>
            <a:ext cx="4394389" cy="35194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200" y="4724400"/>
            <a:ext cx="1447800" cy="4164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2000" y="5334000"/>
            <a:ext cx="2948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Worst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Upper Bound ( At most)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5800" y="5299280"/>
            <a:ext cx="2820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Best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Lower Bound(At least)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11789" y="5334000"/>
            <a:ext cx="1930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Average Case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Exact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study algorithms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are given two brand new algorithms from two different companies to perform sorting. Which one you would go for ? Lets assume companies are not willing to install the software  at your end for testing but are willing to share their pseudo-code with you. </a:t>
            </a:r>
          </a:p>
          <a:p>
            <a:pPr lvl="1"/>
            <a:r>
              <a:rPr lang="en-US" dirty="0" smtClean="0"/>
              <a:t>You need an objective analysis of both the algorithms before you can choose one. Like:-</a:t>
            </a:r>
          </a:p>
          <a:p>
            <a:pPr lvl="2"/>
            <a:r>
              <a:rPr lang="en-US" dirty="0" smtClean="0"/>
              <a:t>Scalability of algorithms</a:t>
            </a:r>
          </a:p>
          <a:p>
            <a:pPr lvl="2"/>
            <a:r>
              <a:rPr lang="en-US" dirty="0" smtClean="0"/>
              <a:t>Real life constraints like time and storage</a:t>
            </a:r>
          </a:p>
          <a:p>
            <a:pPr lvl="2"/>
            <a:r>
              <a:rPr lang="en-US" dirty="0" smtClean="0"/>
              <a:t>Behavior of the algorithms</a:t>
            </a:r>
          </a:p>
          <a:p>
            <a:pPr lvl="2"/>
            <a:r>
              <a:rPr lang="en-US" dirty="0" smtClean="0"/>
              <a:t>Quickness (speed is fun)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Design &amp; Analysis of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68CC-9122-4483-912C-CFA4B98AF74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7EA2-0D4F-4FD0-8C05-8DBAB0535EBF}" type="datetime1">
              <a:rPr lang="en-US" smtClean="0"/>
              <a:pPr/>
              <a:t>3/5/2025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Independent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insertion sort’s worst-case time?</a:t>
            </a:r>
          </a:p>
          <a:p>
            <a:r>
              <a:rPr lang="en-US" dirty="0" smtClean="0"/>
              <a:t>It depends on the speed of our computer: </a:t>
            </a:r>
          </a:p>
          <a:p>
            <a:pPr lvl="1"/>
            <a:r>
              <a:rPr lang="en-US" dirty="0" smtClean="0"/>
              <a:t>relative speed (on the same machine), </a:t>
            </a:r>
          </a:p>
          <a:p>
            <a:pPr lvl="1"/>
            <a:r>
              <a:rPr lang="en-US" dirty="0" smtClean="0"/>
              <a:t>absolute speed (on different machines). </a:t>
            </a:r>
          </a:p>
          <a:p>
            <a:r>
              <a:rPr lang="en-US" b="1" u="sng" dirty="0" smtClean="0"/>
              <a:t>BIG IDEA</a:t>
            </a:r>
          </a:p>
          <a:p>
            <a:r>
              <a:rPr lang="en-US" dirty="0" smtClean="0"/>
              <a:t>Ignore machine-dependent constants.</a:t>
            </a:r>
          </a:p>
          <a:p>
            <a:r>
              <a:rPr lang="en-US" dirty="0" smtClean="0"/>
              <a:t>Look at the growth of running time T(n) as n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∞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“Asymptotic Analysis”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68CC-9122-4483-912C-CFA4B98AF74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A010-F4C4-4FDE-BEB9-45B007C9654D}" type="datetime1">
              <a:rPr lang="en-US" smtClean="0"/>
              <a:pPr/>
              <a:t>3/5/2025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60726"/>
          </a:xfrm>
        </p:spPr>
        <p:txBody>
          <a:bodyPr/>
          <a:lstStyle/>
          <a:p>
            <a:r>
              <a:rPr lang="en-US" dirty="0" err="1" smtClean="0"/>
              <a:t>Θ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5364"/>
            <a:ext cx="10972800" cy="512098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Commonly used notation</a:t>
            </a:r>
          </a:p>
          <a:p>
            <a:r>
              <a:rPr lang="en-US" sz="3600" dirty="0" smtClean="0"/>
              <a:t>Idea is to drop low-order terms, ignore leading constants</a:t>
            </a:r>
          </a:p>
          <a:p>
            <a:pPr lvl="1"/>
            <a:r>
              <a:rPr lang="en-US" sz="3200" dirty="0" smtClean="0"/>
              <a:t>Example: 3n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+90n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-5n+6046 = </a:t>
            </a:r>
            <a:r>
              <a:rPr lang="en-US" sz="3200" dirty="0" err="1" smtClean="0"/>
              <a:t>Θ</a:t>
            </a:r>
            <a:r>
              <a:rPr lang="en-US" sz="3200" dirty="0" smtClean="0"/>
              <a:t>(n</a:t>
            </a:r>
            <a:r>
              <a:rPr lang="en-US" sz="3200" baseline="30000" dirty="0" smtClean="0"/>
              <a:t>3</a:t>
            </a:r>
            <a:r>
              <a:rPr lang="en-US" sz="3200" dirty="0" smtClean="0"/>
              <a:t>)</a:t>
            </a:r>
          </a:p>
          <a:p>
            <a:r>
              <a:rPr lang="en-US" sz="3600" dirty="0" smtClean="0"/>
              <a:t>Mathematically:</a:t>
            </a:r>
          </a:p>
          <a:p>
            <a:pPr lvl="1"/>
            <a:r>
              <a:rPr lang="en-US" sz="3200" dirty="0" err="1" smtClean="0"/>
              <a:t>Θ</a:t>
            </a:r>
            <a:r>
              <a:rPr lang="en-US" sz="3200" dirty="0" smtClean="0"/>
              <a:t>(g(n)) = { f(n): there exist positive constants c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,c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 and n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 such that 0 &lt;= c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g(n) &lt;= f(n) &lt;= c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g(n) for all n &gt;= n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Design &amp; Analysis of Algorithms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759A-BBF0-4AB8-B8B5-4A55AAA3B19C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6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n gets large enough, a </a:t>
            </a:r>
            <a:r>
              <a:rPr lang="en-US" dirty="0" err="1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 algorithm always beats a </a:t>
            </a:r>
            <a:r>
              <a:rPr lang="en-US" dirty="0" err="1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3</a:t>
            </a:r>
            <a:r>
              <a:rPr lang="en-US" dirty="0" smtClean="0"/>
              <a:t>) algorithm. </a:t>
            </a:r>
          </a:p>
          <a:p>
            <a:r>
              <a:rPr lang="en-US" dirty="0" smtClean="0"/>
              <a:t>We shouldn’t ignore asymptotically slower algorithms, however.</a:t>
            </a:r>
          </a:p>
          <a:p>
            <a:r>
              <a:rPr lang="en-US" dirty="0" smtClean="0"/>
              <a:t>Real-world design situations often call for a careful balancing of engineering objectives.</a:t>
            </a:r>
          </a:p>
          <a:p>
            <a:r>
              <a:rPr lang="en-US" dirty="0" smtClean="0"/>
              <a:t>Asymptotic analysis is a useful tool to help to structure our thinking.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5AA60-6005-45E2-BA81-2632A6B95C29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Sorting</a:t>
            </a:r>
            <a:br>
              <a:rPr lang="en-US" dirty="0" smtClean="0"/>
            </a:br>
            <a:r>
              <a:rPr lang="en-US" sz="3600" dirty="0" smtClean="0"/>
              <a:t>(Insertion Sort)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733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Insertion-Sort(</a:t>
            </a:r>
            <a:r>
              <a:rPr lang="en-US" dirty="0" err="1" smtClean="0"/>
              <a:t>A,n</a:t>
            </a:r>
            <a:r>
              <a:rPr lang="en-US" dirty="0" smtClean="0"/>
              <a:t>)    </a:t>
            </a:r>
            <a:r>
              <a:rPr lang="en-US" dirty="0" smtClean="0">
                <a:sym typeface="Wingdings"/>
              </a:rPr>
              <a:t> A[1 … n]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for j  2 to n</a:t>
            </a:r>
          </a:p>
          <a:p>
            <a:pPr marL="914400" lvl="2" indent="0">
              <a:buNone/>
            </a:pPr>
            <a:r>
              <a:rPr lang="en-US" dirty="0" smtClean="0">
                <a:sym typeface="Wingdings"/>
              </a:rPr>
              <a:t>do key  A[j]</a:t>
            </a:r>
          </a:p>
          <a:p>
            <a:pPr marL="1371600" lvl="3" indent="0">
              <a:buNone/>
            </a:pP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 j-1</a:t>
            </a:r>
          </a:p>
          <a:p>
            <a:pPr marL="1371600" lvl="3" indent="0">
              <a:buNone/>
            </a:pPr>
            <a:r>
              <a:rPr lang="en-US" dirty="0" smtClean="0">
                <a:sym typeface="Wingdings"/>
              </a:rPr>
              <a:t>while 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&gt; 0 and A[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] &gt; key</a:t>
            </a:r>
          </a:p>
          <a:p>
            <a:pPr marL="1828800" lvl="4" indent="0">
              <a:buNone/>
            </a:pPr>
            <a:r>
              <a:rPr lang="en-US" dirty="0" smtClean="0">
                <a:sym typeface="Wingdings"/>
              </a:rPr>
              <a:t>do A[i+1]  A[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]</a:t>
            </a:r>
          </a:p>
          <a:p>
            <a:pPr marL="2286000" lvl="5" indent="0">
              <a:buNone/>
            </a:pP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 </a:t>
            </a:r>
            <a:r>
              <a:rPr lang="en-US" dirty="0" err="1" smtClean="0">
                <a:sym typeface="Wingdings"/>
              </a:rPr>
              <a:t>i</a:t>
            </a:r>
            <a:r>
              <a:rPr lang="en-US" dirty="0" smtClean="0">
                <a:sym typeface="Wingdings"/>
              </a:rPr>
              <a:t> -1</a:t>
            </a:r>
          </a:p>
          <a:p>
            <a:pPr marL="1371600" lvl="3" indent="0">
              <a:buNone/>
            </a:pPr>
            <a:r>
              <a:rPr lang="en-US" dirty="0" smtClean="0">
                <a:sym typeface="Wingdings"/>
              </a:rPr>
              <a:t>A[i+1] = key</a:t>
            </a:r>
          </a:p>
          <a:p>
            <a:pPr lvl="3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2400" y="5638800"/>
            <a:ext cx="8940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22400" y="526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52187" y="52578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66541" y="525780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60987" y="5269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80000" y="60198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1" y="62484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sorted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22400" y="6172200"/>
            <a:ext cx="3556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352800" y="579120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62400" y="579120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0" y="579120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80000" y="5638800"/>
            <a:ext cx="508000" cy="381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Design &amp; Analysis of Algorithms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68CC-9122-4483-912C-CFA4B98AF74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5328-9279-42C9-9439-EE264D6432BA}" type="datetime1">
              <a:rPr lang="en-US" smtClean="0"/>
              <a:pPr/>
              <a:t>3/5/2025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running time depends on the input: an  already sorted sequence is easier to sort.</a:t>
            </a:r>
          </a:p>
          <a:p>
            <a:r>
              <a:rPr lang="en-US" dirty="0" smtClean="0"/>
              <a:t>Parameterize the running time by the size of  the input, </a:t>
            </a:r>
          </a:p>
          <a:p>
            <a:pPr lvl="1"/>
            <a:r>
              <a:rPr lang="en-US" dirty="0" smtClean="0"/>
              <a:t>short sequences are easier to sort than long ones.</a:t>
            </a:r>
          </a:p>
          <a:p>
            <a:r>
              <a:rPr lang="en-US" dirty="0" smtClean="0"/>
              <a:t>Generally, we seek upper bounds on the running time, because everybody likes a  guarantee.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 Design &amp; Analysis of Algorithms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868CC-9122-4483-912C-CFA4B98AF74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3B10-3554-475F-8A3D-4A274D46CF6E}" type="datetime1">
              <a:rPr lang="en-US" smtClean="0"/>
              <a:pPr/>
              <a:t>3/5/2025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6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0AF00F-75DE-4485-BDFC-81816623474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Analysis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8229600" cy="53546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/>
              <a:t>Worst case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Provides an upper bound on running time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An absolute </a:t>
            </a:r>
            <a:r>
              <a:rPr lang="en-US" altLang="en-US">
                <a:solidFill>
                  <a:srgbClr val="CC0000"/>
                </a:solidFill>
              </a:rPr>
              <a:t>guarantee</a:t>
            </a:r>
            <a:r>
              <a:rPr lang="en-US" altLang="en-US"/>
              <a:t> that the algorithm would not run longer, no matter what the inputs are</a:t>
            </a:r>
          </a:p>
          <a:p>
            <a:pPr>
              <a:lnSpc>
                <a:spcPct val="110000"/>
              </a:lnSpc>
            </a:pPr>
            <a:r>
              <a:rPr lang="en-US" altLang="en-US"/>
              <a:t>Best case</a:t>
            </a:r>
            <a:endParaRPr lang="en-US" altLang="en-US">
              <a:latin typeface="Comic Sans MS" panose="030F0702030302020204" pitchFamily="66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/>
              <a:t>Provides a lower bound on running time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Input is the one for which the algorithm runs the fastest</a:t>
            </a:r>
          </a:p>
          <a:p>
            <a:pPr>
              <a:lnSpc>
                <a:spcPct val="110000"/>
              </a:lnSpc>
            </a:pPr>
            <a:endParaRPr lang="en-US" altLang="en-US"/>
          </a:p>
          <a:p>
            <a:pPr>
              <a:lnSpc>
                <a:spcPct val="110000"/>
              </a:lnSpc>
            </a:pPr>
            <a:endParaRPr lang="en-US" altLang="en-US"/>
          </a:p>
          <a:p>
            <a:pPr>
              <a:lnSpc>
                <a:spcPct val="110000"/>
              </a:lnSpc>
            </a:pPr>
            <a:r>
              <a:rPr lang="en-US" altLang="en-US"/>
              <a:t>Average case</a:t>
            </a:r>
            <a:endParaRPr lang="en-US" altLang="en-US">
              <a:latin typeface="Comic Sans MS" panose="030F0702030302020204" pitchFamily="66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/>
              <a:t>Provides a </a:t>
            </a:r>
            <a:r>
              <a:rPr lang="en-US" altLang="en-US">
                <a:solidFill>
                  <a:srgbClr val="CC0000"/>
                </a:solidFill>
              </a:rPr>
              <a:t>prediction</a:t>
            </a:r>
            <a:r>
              <a:rPr lang="en-US" altLang="en-US"/>
              <a:t> about the running time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Assumes that the input is random</a:t>
            </a:r>
          </a:p>
          <a:p>
            <a:pPr lvl="1">
              <a:lnSpc>
                <a:spcPct val="110000"/>
              </a:lnSpc>
              <a:buFontTx/>
              <a:buNone/>
            </a:pPr>
            <a:endParaRPr lang="en-US" altLang="en-US"/>
          </a:p>
        </p:txBody>
      </p:sp>
      <p:graphicFrame>
        <p:nvGraphicFramePr>
          <p:cNvPr id="243719" name="Object 7"/>
          <p:cNvGraphicFramePr>
            <a:graphicFrameLocks noChangeAspect="1"/>
          </p:cNvGraphicFramePr>
          <p:nvPr/>
        </p:nvGraphicFramePr>
        <p:xfrm>
          <a:off x="2413000" y="4360864"/>
          <a:ext cx="6972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3" imgW="2806700" imgH="203200" progId="">
                  <p:embed/>
                </p:oleObj>
              </mc:Choice>
              <mc:Fallback>
                <p:oleObj name="Equation" r:id="rId3" imgW="2806700" imgH="2032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360864"/>
                        <a:ext cx="69723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2351089" y="4292601"/>
            <a:ext cx="7202487" cy="644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0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Analysis of Insertion Sort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Time to compute the </a:t>
            </a:r>
            <a:r>
              <a:rPr lang="en-US" b="1" dirty="0" smtClean="0"/>
              <a:t>running time</a:t>
            </a:r>
            <a:r>
              <a:rPr lang="en-US" dirty="0" smtClean="0"/>
              <a:t> as a function of the </a:t>
            </a:r>
            <a:r>
              <a:rPr lang="en-US" b="1" dirty="0" smtClean="0"/>
              <a:t>input size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B87E5B-EE03-476C-A935-44DE0582F333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1614594" y="2608739"/>
            <a:ext cx="5588000" cy="39703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b="1" dirty="0">
                <a:latin typeface="Courier New" pitchFamily="49" charset="0"/>
              </a:rPr>
              <a:t/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1.f</a:t>
            </a:r>
            <a:r>
              <a:rPr lang="en-GB" sz="1800" b="1" dirty="0">
                <a:latin typeface="Courier New" pitchFamily="49" charset="0"/>
              </a:rPr>
              <a:t>or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GB" sz="1800" dirty="0">
                <a:latin typeface="Courier New" pitchFamily="49" charset="0"/>
              </a:rPr>
              <a:t>j=2 </a:t>
            </a:r>
            <a:r>
              <a:rPr lang="en-GB" sz="1800" b="1" dirty="0">
                <a:latin typeface="Courier New" pitchFamily="49" charset="0"/>
              </a:rPr>
              <a:t>to </a:t>
            </a:r>
            <a:r>
              <a:rPr lang="en-GB" sz="1800" i="1" dirty="0" err="1">
                <a:latin typeface="Courier New" pitchFamily="49" charset="0"/>
              </a:rPr>
              <a:t>len</a:t>
            </a:r>
            <a:r>
              <a:rPr lang="en-US" sz="1800" i="1" dirty="0" err="1">
                <a:latin typeface="Courier New" pitchFamily="49" charset="0"/>
              </a:rPr>
              <a:t>gth</a:t>
            </a:r>
            <a:r>
              <a:rPr lang="en-GB" sz="1800" dirty="0">
                <a:latin typeface="Courier New" pitchFamily="49" charset="0"/>
              </a:rPr>
              <a:t>(A)</a:t>
            </a: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2.   </a:t>
            </a:r>
            <a:r>
              <a:rPr lang="en-GB" sz="1800" b="1" dirty="0">
                <a:latin typeface="Courier New" pitchFamily="49" charset="0"/>
              </a:rPr>
              <a:t>do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GB" sz="1800" dirty="0">
                <a:latin typeface="Courier New" pitchFamily="49" charset="0"/>
              </a:rPr>
              <a:t>key=A[j]</a:t>
            </a:r>
          </a:p>
          <a:p>
            <a:pPr eaLnBrk="0" hangingPunct="0"/>
            <a:r>
              <a:rPr lang="en-GB" sz="1800" dirty="0">
                <a:latin typeface="Courier New" pitchFamily="49" charset="0"/>
              </a:rPr>
              <a:t>3.</a:t>
            </a:r>
            <a:r>
              <a:rPr lang="en-US" sz="1800" dirty="0">
                <a:latin typeface="Courier New" pitchFamily="49" charset="0"/>
              </a:rPr>
              <a:t>“</a:t>
            </a:r>
            <a:r>
              <a:rPr lang="en-US" sz="1800" dirty="0">
                <a:solidFill>
                  <a:srgbClr val="3333CC"/>
                </a:solidFill>
                <a:latin typeface="Courier New" pitchFamily="49" charset="0"/>
              </a:rPr>
              <a:t>insert </a:t>
            </a:r>
            <a:r>
              <a:rPr lang="en-GB" sz="1800" dirty="0">
                <a:solidFill>
                  <a:srgbClr val="3333CC"/>
                </a:solidFill>
                <a:latin typeface="Courier New" pitchFamily="49" charset="0"/>
              </a:rPr>
              <a:t>A[j]</a:t>
            </a:r>
            <a:r>
              <a:rPr lang="en-US" sz="1800" dirty="0">
                <a:solidFill>
                  <a:srgbClr val="3333CC"/>
                </a:solidFill>
                <a:latin typeface="Courier New" pitchFamily="49" charset="0"/>
              </a:rPr>
              <a:t> into the</a:t>
            </a:r>
            <a:br>
              <a:rPr lang="en-US" sz="1800" dirty="0">
                <a:solidFill>
                  <a:srgbClr val="3333CC"/>
                </a:solidFill>
                <a:latin typeface="Courier New" pitchFamily="49" charset="0"/>
              </a:rPr>
            </a:br>
            <a:r>
              <a:rPr lang="en-US" sz="1800" dirty="0">
                <a:solidFill>
                  <a:srgbClr val="3333CC"/>
                </a:solidFill>
                <a:latin typeface="Courier New" pitchFamily="49" charset="0"/>
              </a:rPr>
              <a:t>   sorted sequence </a:t>
            </a:r>
            <a:r>
              <a:rPr lang="en-GB" sz="1800" dirty="0">
                <a:solidFill>
                  <a:srgbClr val="3333CC"/>
                </a:solidFill>
                <a:latin typeface="Courier New" pitchFamily="49" charset="0"/>
              </a:rPr>
              <a:t>A[</a:t>
            </a:r>
            <a:r>
              <a:rPr lang="en-US" sz="1800" dirty="0">
                <a:solidFill>
                  <a:srgbClr val="3333CC"/>
                </a:solidFill>
                <a:latin typeface="Courier New" pitchFamily="49" charset="0"/>
              </a:rPr>
              <a:t>1..</a:t>
            </a:r>
            <a:r>
              <a:rPr lang="en-GB" sz="1800" dirty="0">
                <a:solidFill>
                  <a:srgbClr val="3333CC"/>
                </a:solidFill>
                <a:latin typeface="Courier New" pitchFamily="49" charset="0"/>
              </a:rPr>
              <a:t>j</a:t>
            </a:r>
            <a:r>
              <a:rPr lang="en-US" sz="1800" dirty="0">
                <a:solidFill>
                  <a:srgbClr val="3333CC"/>
                </a:solidFill>
                <a:latin typeface="Courier New" pitchFamily="49" charset="0"/>
              </a:rPr>
              <a:t>-1</a:t>
            </a:r>
            <a:r>
              <a:rPr lang="en-GB" sz="1800" dirty="0">
                <a:solidFill>
                  <a:srgbClr val="3333CC"/>
                </a:solidFill>
                <a:latin typeface="Courier New" pitchFamily="49" charset="0"/>
              </a:rPr>
              <a:t>]</a:t>
            </a:r>
            <a:r>
              <a:rPr lang="en-US" sz="1800" dirty="0">
                <a:solidFill>
                  <a:srgbClr val="3333CC"/>
                </a:solidFill>
                <a:latin typeface="Courier New" pitchFamily="49" charset="0"/>
              </a:rPr>
              <a:t>”</a:t>
            </a:r>
            <a:endParaRPr lang="en-GB" sz="1800" dirty="0">
              <a:solidFill>
                <a:srgbClr val="3333CC"/>
              </a:solidFill>
              <a:latin typeface="Courier New" pitchFamily="49" charset="0"/>
            </a:endParaRPr>
          </a:p>
          <a:p>
            <a:pPr marL="342900" indent="-342900" eaLnBrk="0" hangingPunct="0">
              <a:buAutoNum type="arabicPeriod" startAt="4"/>
            </a:pPr>
            <a:r>
              <a:rPr lang="en-GB" sz="1800" dirty="0" err="1" smtClean="0">
                <a:latin typeface="Courier New" pitchFamily="49" charset="0"/>
              </a:rPr>
              <a:t>i</a:t>
            </a:r>
            <a:r>
              <a:rPr lang="en-US" sz="1800" dirty="0" smtClean="0">
                <a:latin typeface="Courier New" pitchFamily="49" charset="0"/>
              </a:rPr>
              <a:t>=j-1</a:t>
            </a:r>
          </a:p>
          <a:p>
            <a:pPr marL="342900" indent="-342900" eaLnBrk="0" hangingPunct="0">
              <a:buAutoNum type="arabicPeriod" startAt="4"/>
            </a:pPr>
            <a:endParaRPr lang="en-GB" sz="1800" dirty="0">
              <a:latin typeface="Courier New" pitchFamily="49" charset="0"/>
            </a:endParaRPr>
          </a:p>
          <a:p>
            <a:pPr marL="342900" indent="-342900" eaLnBrk="0" hangingPunct="0">
              <a:buAutoNum type="arabicPeriod" startAt="5"/>
            </a:pPr>
            <a:r>
              <a:rPr lang="en-GB" sz="1800" b="1" dirty="0" smtClean="0">
                <a:latin typeface="Courier New" pitchFamily="49" charset="0"/>
              </a:rPr>
              <a:t>while </a:t>
            </a:r>
            <a:r>
              <a:rPr lang="en-GB" sz="1800" dirty="0" err="1">
                <a:latin typeface="Courier New" pitchFamily="49" charset="0"/>
              </a:rPr>
              <a:t>i</a:t>
            </a:r>
            <a:r>
              <a:rPr lang="en-GB" sz="1800" dirty="0">
                <a:latin typeface="Courier New" pitchFamily="49" charset="0"/>
              </a:rPr>
              <a:t>&gt;0 </a:t>
            </a:r>
            <a:r>
              <a:rPr lang="en-GB" sz="1800" b="1" dirty="0">
                <a:latin typeface="Courier New" pitchFamily="49" charset="0"/>
              </a:rPr>
              <a:t>and </a:t>
            </a:r>
            <a:r>
              <a:rPr lang="en-GB" sz="1800" dirty="0">
                <a:latin typeface="Courier New" pitchFamily="49" charset="0"/>
              </a:rPr>
              <a:t>A[</a:t>
            </a:r>
            <a:r>
              <a:rPr lang="en-GB" sz="1800" dirty="0" err="1">
                <a:latin typeface="Courier New" pitchFamily="49" charset="0"/>
              </a:rPr>
              <a:t>i</a:t>
            </a:r>
            <a:r>
              <a:rPr lang="en-GB" sz="1800" dirty="0">
                <a:latin typeface="Courier New" pitchFamily="49" charset="0"/>
              </a:rPr>
              <a:t>]&gt;</a:t>
            </a:r>
            <a:r>
              <a:rPr lang="en-GB" sz="1800" dirty="0" smtClean="0">
                <a:latin typeface="Courier New" pitchFamily="49" charset="0"/>
              </a:rPr>
              <a:t>key</a:t>
            </a:r>
          </a:p>
          <a:p>
            <a:pPr marL="342900" indent="-342900" eaLnBrk="0" hangingPunct="0">
              <a:buAutoNum type="arabicPeriod" startAt="5"/>
            </a:pPr>
            <a:endParaRPr lang="en-GB" sz="1800" dirty="0">
              <a:latin typeface="Courier New" pitchFamily="49" charset="0"/>
            </a:endParaRPr>
          </a:p>
          <a:p>
            <a:pPr marL="342900" indent="-342900" eaLnBrk="0" hangingPunct="0">
              <a:buAutoNum type="arabicPeriod" startAt="6"/>
            </a:pPr>
            <a:r>
              <a:rPr lang="en-GB" sz="1800" b="1" dirty="0" smtClean="0">
                <a:latin typeface="Courier New" pitchFamily="49" charset="0"/>
              </a:rPr>
              <a:t>   do </a:t>
            </a:r>
            <a:r>
              <a:rPr lang="en-GB" sz="1800" dirty="0">
                <a:latin typeface="Courier New" pitchFamily="49" charset="0"/>
              </a:rPr>
              <a:t>A[i+1]=A[</a:t>
            </a:r>
            <a:r>
              <a:rPr lang="en-GB" sz="1800" dirty="0" err="1">
                <a:latin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</a:rPr>
              <a:t>]</a:t>
            </a:r>
          </a:p>
          <a:p>
            <a:pPr marL="342900" indent="-342900" eaLnBrk="0" hangingPunct="0">
              <a:buAutoNum type="arabicPeriod" startAt="6"/>
            </a:pPr>
            <a:endParaRPr lang="en-GB" sz="1800" dirty="0">
              <a:latin typeface="Courier New" pitchFamily="49" charset="0"/>
            </a:endParaRPr>
          </a:p>
          <a:p>
            <a:pPr marL="342900" indent="-342900" eaLnBrk="0" hangingPunct="0">
              <a:buAutoNum type="arabicPeriod" startAt="7"/>
            </a:pPr>
            <a:r>
              <a:rPr lang="en-GB" sz="1800" dirty="0" smtClean="0">
                <a:latin typeface="Courier New" pitchFamily="49" charset="0"/>
              </a:rPr>
              <a:t>     </a:t>
            </a:r>
            <a:r>
              <a:rPr lang="en-GB" sz="1800" dirty="0" err="1" smtClean="0">
                <a:latin typeface="Courier New" pitchFamily="49" charset="0"/>
              </a:rPr>
              <a:t>i</a:t>
            </a:r>
            <a:r>
              <a:rPr lang="en-GB" sz="1800" dirty="0" smtClean="0">
                <a:latin typeface="Courier New" pitchFamily="49" charset="0"/>
              </a:rPr>
              <a:t>--</a:t>
            </a:r>
          </a:p>
          <a:p>
            <a:pPr marL="342900" indent="-342900" eaLnBrk="0" hangingPunct="0">
              <a:buAutoNum type="arabicPeriod" startAt="7"/>
            </a:pPr>
            <a:endParaRPr lang="en-GB" sz="1800" dirty="0">
              <a:latin typeface="Courier New" pitchFamily="49" charset="0"/>
            </a:endParaRPr>
          </a:p>
          <a:p>
            <a:pPr eaLnBrk="0" hangingPunct="0"/>
            <a:r>
              <a:rPr lang="en-GB" sz="1800" dirty="0">
                <a:latin typeface="Courier New" pitchFamily="49" charset="0"/>
              </a:rPr>
              <a:t>8.     A[i+1]:=key</a:t>
            </a:r>
            <a:endParaRPr lang="en-GB" sz="2000" dirty="0">
              <a:latin typeface="Courier New" pitchFamily="49" charset="0"/>
            </a:endParaRP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7192434" y="2619058"/>
            <a:ext cx="1930400" cy="39395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800" b="1" dirty="0">
                <a:latin typeface="Courier New" pitchFamily="49" charset="0"/>
              </a:rPr>
              <a:t>cost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c</a:t>
            </a:r>
            <a:r>
              <a:rPr lang="en-US" sz="1800" baseline="-25000" dirty="0">
                <a:latin typeface="Courier New" pitchFamily="49" charset="0"/>
              </a:rPr>
              <a:t>1</a:t>
            </a:r>
          </a:p>
          <a:p>
            <a:pPr algn="ctr" eaLnBrk="0" hangingPunct="0"/>
            <a:r>
              <a:rPr lang="en-US" sz="1800" dirty="0">
                <a:latin typeface="Courier New" pitchFamily="49" charset="0"/>
              </a:rPr>
              <a:t>c</a:t>
            </a:r>
            <a:r>
              <a:rPr lang="en-US" sz="1800" baseline="-25000" dirty="0">
                <a:latin typeface="Courier New" pitchFamily="49" charset="0"/>
              </a:rPr>
              <a:t>2</a:t>
            </a:r>
          </a:p>
          <a:p>
            <a:pPr algn="ctr" eaLnBrk="0" hangingPunct="0"/>
            <a:r>
              <a:rPr lang="en-US" dirty="0" smtClean="0">
                <a:latin typeface="Courier New" pitchFamily="49" charset="0"/>
              </a:rPr>
              <a:t>0</a:t>
            </a:r>
            <a:endParaRPr lang="en-US" baseline="-25000" dirty="0">
              <a:latin typeface="Courier New" pitchFamily="49" charset="0"/>
            </a:endParaRPr>
          </a:p>
          <a:p>
            <a:pPr algn="ctr" eaLnBrk="0" hangingPunct="0"/>
            <a:r>
              <a:rPr lang="en-US" dirty="0">
                <a:latin typeface="Courier New" pitchFamily="49" charset="0"/>
              </a:rPr>
              <a:t> </a:t>
            </a:r>
            <a:endParaRPr lang="en-US" baseline="-25000" dirty="0">
              <a:latin typeface="Courier New" pitchFamily="49" charset="0"/>
            </a:endParaRPr>
          </a:p>
          <a:p>
            <a:pPr algn="ctr" eaLnBrk="0" hangingPunct="0"/>
            <a:r>
              <a:rPr lang="en-US" dirty="0" smtClean="0">
                <a:latin typeface="Courier New" pitchFamily="49" charset="0"/>
              </a:rPr>
              <a:t>C</a:t>
            </a:r>
            <a:r>
              <a:rPr lang="en-US" baseline="-25000" dirty="0" smtClean="0">
                <a:latin typeface="Courier New" pitchFamily="49" charset="0"/>
              </a:rPr>
              <a:t>3</a:t>
            </a:r>
          </a:p>
          <a:p>
            <a:pPr algn="ctr" eaLnBrk="0" hangingPunct="0"/>
            <a:endParaRPr lang="en-US" baseline="-25000" dirty="0">
              <a:latin typeface="Courier New" pitchFamily="49" charset="0"/>
            </a:endParaRPr>
          </a:p>
          <a:p>
            <a:pPr algn="ctr" eaLnBrk="0" hangingPunct="0"/>
            <a:r>
              <a:rPr lang="en-US" dirty="0">
                <a:latin typeface="Courier New" pitchFamily="49" charset="0"/>
              </a:rPr>
              <a:t>c</a:t>
            </a:r>
            <a:r>
              <a:rPr lang="en-US" baseline="-25000" dirty="0">
                <a:latin typeface="Courier New" pitchFamily="49" charset="0"/>
              </a:rPr>
              <a:t>4</a:t>
            </a:r>
          </a:p>
          <a:p>
            <a:pPr algn="ctr" eaLnBrk="0" hangingPunct="0"/>
            <a:endParaRPr lang="en-US" dirty="0" smtClean="0">
              <a:latin typeface="Courier New" pitchFamily="49" charset="0"/>
            </a:endParaRPr>
          </a:p>
          <a:p>
            <a:pPr algn="ctr" eaLnBrk="0" hangingPunct="0"/>
            <a:r>
              <a:rPr lang="en-US" sz="2000" dirty="0" smtClean="0">
                <a:latin typeface="Courier New" pitchFamily="49" charset="0"/>
              </a:rPr>
              <a:t>c</a:t>
            </a:r>
            <a:r>
              <a:rPr lang="en-US" sz="2000" baseline="-25000" dirty="0" smtClean="0">
                <a:latin typeface="Courier New" pitchFamily="49" charset="0"/>
              </a:rPr>
              <a:t>5</a:t>
            </a:r>
            <a:endParaRPr lang="en-US" sz="2000" baseline="-25000" dirty="0">
              <a:latin typeface="Courier New" pitchFamily="49" charset="0"/>
            </a:endParaRPr>
          </a:p>
          <a:p>
            <a:pPr algn="ctr" eaLnBrk="0" hangingPunct="0"/>
            <a:endParaRPr lang="en-US" dirty="0" smtClean="0">
              <a:latin typeface="Courier New" pitchFamily="49" charset="0"/>
            </a:endParaRPr>
          </a:p>
          <a:p>
            <a:pPr algn="ctr" eaLnBrk="0" hangingPunct="0"/>
            <a:r>
              <a:rPr lang="en-US" sz="2000" dirty="0" smtClean="0">
                <a:latin typeface="Courier New" pitchFamily="49" charset="0"/>
              </a:rPr>
              <a:t>c</a:t>
            </a:r>
            <a:r>
              <a:rPr lang="en-US" sz="2000" baseline="-25000" dirty="0" smtClean="0">
                <a:latin typeface="Courier New" pitchFamily="49" charset="0"/>
              </a:rPr>
              <a:t>6</a:t>
            </a:r>
            <a:endParaRPr lang="en-US" sz="2000" baseline="-25000" dirty="0">
              <a:latin typeface="Courier New" pitchFamily="49" charset="0"/>
            </a:endParaRPr>
          </a:p>
          <a:p>
            <a:pPr algn="ctr" eaLnBrk="0" hangingPunct="0"/>
            <a:endParaRPr lang="en-US" dirty="0" smtClean="0">
              <a:latin typeface="Courier New" pitchFamily="49" charset="0"/>
            </a:endParaRPr>
          </a:p>
          <a:p>
            <a:pPr algn="ctr" eaLnBrk="0" hangingPunct="0"/>
            <a:r>
              <a:rPr lang="en-US" dirty="0" smtClean="0">
                <a:latin typeface="Courier New" pitchFamily="49" charset="0"/>
              </a:rPr>
              <a:t>C</a:t>
            </a:r>
            <a:r>
              <a:rPr lang="en-US" baseline="-25000" dirty="0" smtClean="0">
                <a:latin typeface="Courier New" pitchFamily="49" charset="0"/>
              </a:rPr>
              <a:t>7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22834" y="2619058"/>
            <a:ext cx="1930400" cy="3970338"/>
            <a:chOff x="4128" y="1968"/>
            <a:chExt cx="912" cy="2501"/>
          </a:xfrm>
        </p:grpSpPr>
        <p:sp>
          <p:nvSpPr>
            <p:cNvPr id="1035" name="Rectangle 6"/>
            <p:cNvSpPr>
              <a:spLocks noChangeArrowheads="1"/>
            </p:cNvSpPr>
            <p:nvPr/>
          </p:nvSpPr>
          <p:spPr bwMode="auto">
            <a:xfrm>
              <a:off x="4128" y="1968"/>
              <a:ext cx="912" cy="250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b="1" dirty="0">
                  <a:latin typeface="Courier New" pitchFamily="49" charset="0"/>
                </a:rPr>
                <a:t>times</a:t>
              </a:r>
              <a:br>
                <a:rPr lang="en-US" sz="1800" b="1" dirty="0">
                  <a:latin typeface="Courier New" pitchFamily="49" charset="0"/>
                </a:rPr>
              </a:br>
              <a:r>
                <a:rPr lang="en-US" sz="1800" dirty="0">
                  <a:latin typeface="Courier New" pitchFamily="49" charset="0"/>
                </a:rPr>
                <a:t>n</a:t>
              </a:r>
              <a:br>
                <a:rPr lang="en-US" sz="1800" dirty="0">
                  <a:latin typeface="Courier New" pitchFamily="49" charset="0"/>
                </a:rPr>
              </a:br>
              <a:r>
                <a:rPr lang="en-US" sz="1800" dirty="0">
                  <a:latin typeface="Courier New" pitchFamily="49" charset="0"/>
                </a:rPr>
                <a:t>n-1</a:t>
              </a:r>
              <a:br>
                <a:rPr lang="en-US" sz="1800" dirty="0">
                  <a:latin typeface="Courier New" pitchFamily="49" charset="0"/>
                </a:rPr>
              </a:br>
              <a:r>
                <a:rPr lang="en-US" sz="1800" dirty="0" err="1">
                  <a:latin typeface="Courier New" pitchFamily="49" charset="0"/>
                </a:rPr>
                <a:t>n-1</a:t>
              </a:r>
              <a:r>
                <a:rPr lang="en-US" sz="1800" dirty="0">
                  <a:latin typeface="Courier New" pitchFamily="49" charset="0"/>
                </a:rPr>
                <a:t/>
              </a:r>
              <a:br>
                <a:rPr lang="en-US" sz="1800" dirty="0">
                  <a:latin typeface="Courier New" pitchFamily="49" charset="0"/>
                </a:rPr>
              </a:br>
              <a:r>
                <a:rPr lang="en-US" sz="1800" dirty="0">
                  <a:latin typeface="Courier New" pitchFamily="49" charset="0"/>
                </a:rPr>
                <a:t/>
              </a:r>
              <a:br>
                <a:rPr lang="en-US" sz="1800" dirty="0">
                  <a:latin typeface="Courier New" pitchFamily="49" charset="0"/>
                </a:rPr>
              </a:br>
              <a:r>
                <a:rPr lang="en-US" sz="1800" dirty="0" err="1">
                  <a:latin typeface="Courier New" pitchFamily="49" charset="0"/>
                </a:rPr>
                <a:t>n-1</a:t>
              </a:r>
              <a:r>
                <a:rPr lang="en-US" sz="1800" dirty="0">
                  <a:latin typeface="Courier New" pitchFamily="49" charset="0"/>
                </a:rPr>
                <a:t/>
              </a:r>
              <a:br>
                <a:rPr lang="en-US" sz="1800" dirty="0">
                  <a:latin typeface="Courier New" pitchFamily="49" charset="0"/>
                </a:rPr>
              </a:br>
              <a:r>
                <a:rPr lang="en-US" sz="1800" dirty="0">
                  <a:latin typeface="Courier New" pitchFamily="49" charset="0"/>
                </a:rPr>
                <a:t/>
              </a:r>
              <a:br>
                <a:rPr lang="en-US" sz="1800" dirty="0">
                  <a:latin typeface="Courier New" pitchFamily="49" charset="0"/>
                </a:rPr>
              </a:br>
              <a:r>
                <a:rPr lang="en-US" sz="1800" dirty="0">
                  <a:latin typeface="Courier New" pitchFamily="49" charset="0"/>
                </a:rPr>
                <a:t/>
              </a:r>
              <a:br>
                <a:rPr lang="en-US" sz="1800" dirty="0">
                  <a:latin typeface="Courier New" pitchFamily="49" charset="0"/>
                </a:rPr>
              </a:br>
              <a:r>
                <a:rPr lang="en-US" sz="1800" dirty="0">
                  <a:latin typeface="Courier New" pitchFamily="49" charset="0"/>
                </a:rPr>
                <a:t/>
              </a:r>
              <a:br>
                <a:rPr lang="en-US" sz="1800" dirty="0">
                  <a:latin typeface="Courier New" pitchFamily="49" charset="0"/>
                </a:rPr>
              </a:br>
              <a:endParaRPr lang="en-US" sz="1800" dirty="0" smtClean="0">
                <a:latin typeface="Courier New" pitchFamily="49" charset="0"/>
              </a:endParaRPr>
            </a:p>
            <a:p>
              <a:pPr eaLnBrk="0" hangingPunct="0"/>
              <a:endParaRPr lang="en-US" sz="1800" dirty="0" smtClean="0">
                <a:latin typeface="Courier New" pitchFamily="49" charset="0"/>
              </a:endParaRPr>
            </a:p>
            <a:p>
              <a:pPr eaLnBrk="0" hangingPunct="0"/>
              <a:endParaRPr lang="en-US" sz="1800" dirty="0" smtClean="0">
                <a:latin typeface="Courier New" pitchFamily="49" charset="0"/>
              </a:endParaRPr>
            </a:p>
            <a:p>
              <a:pPr eaLnBrk="0" hangingPunct="0"/>
              <a:endParaRPr lang="en-US" dirty="0">
                <a:latin typeface="Courier New" pitchFamily="49" charset="0"/>
              </a:endParaRPr>
            </a:p>
            <a:p>
              <a:pPr eaLnBrk="0" hangingPunct="0"/>
              <a:r>
                <a:rPr lang="en-US" sz="1800" dirty="0" smtClean="0">
                  <a:latin typeface="Courier New" pitchFamily="49" charset="0"/>
                </a:rPr>
                <a:t>n-1</a:t>
              </a:r>
              <a:endParaRPr lang="en-GB" sz="1800" b="1" dirty="0">
                <a:latin typeface="Courier New" pitchFamily="49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128" y="3097"/>
              <a:ext cx="760" cy="1013"/>
              <a:chOff x="4128" y="3097"/>
              <a:chExt cx="760" cy="1013"/>
            </a:xfrm>
          </p:grpSpPr>
          <p:graphicFrame>
            <p:nvGraphicFramePr>
              <p:cNvPr id="1026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8409955"/>
                  </p:ext>
                </p:extLst>
              </p:nvPr>
            </p:nvGraphicFramePr>
            <p:xfrm>
              <a:off x="4128" y="3097"/>
              <a:ext cx="480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1" name="Equation" r:id="rId3" imgW="457200" imgH="279400" progId="">
                      <p:embed/>
                    </p:oleObj>
                  </mc:Choice>
                  <mc:Fallback>
                    <p:oleObj name="Equation" r:id="rId3" imgW="457200" imgH="279400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097"/>
                            <a:ext cx="480" cy="2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54780"/>
                  </p:ext>
                </p:extLst>
              </p:nvPr>
            </p:nvGraphicFramePr>
            <p:xfrm>
              <a:off x="4128" y="3481"/>
              <a:ext cx="760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Equation" r:id="rId5" imgW="723586" imgH="279279" progId="">
                      <p:embed/>
                    </p:oleObj>
                  </mc:Choice>
                  <mc:Fallback>
                    <p:oleObj name="Equation" r:id="rId5" imgW="723586" imgH="27927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481"/>
                            <a:ext cx="760" cy="2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3897932"/>
                  </p:ext>
                </p:extLst>
              </p:nvPr>
            </p:nvGraphicFramePr>
            <p:xfrm>
              <a:off x="4128" y="3817"/>
              <a:ext cx="760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Equation" r:id="rId7" imgW="723586" imgH="279279" progId="">
                      <p:embed/>
                    </p:oleObj>
                  </mc:Choice>
                  <mc:Fallback>
                    <p:oleObj name="Equation" r:id="rId7" imgW="723586" imgH="279279" progId="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3817"/>
                            <a:ext cx="760" cy="2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1E073-4A82-4D13-A1AE-1B01DC2C6A27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7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2"/>
          <p:cNvSpPr>
            <a:spLocks noGrp="1" noChangeArrowheads="1"/>
          </p:cNvSpPr>
          <p:nvPr>
            <p:ph type="title"/>
          </p:nvPr>
        </p:nvSpPr>
        <p:spPr>
          <a:xfrm>
            <a:off x="812800" y="342900"/>
            <a:ext cx="10566400" cy="9525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Insertion-Sort Running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A1994-859C-481B-B2B7-74B5BE50EECE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1117600" y="2411413"/>
            <a:ext cx="10058400" cy="3022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>
                <a:latin typeface="Times New Roman" pitchFamily="18" charset="0"/>
              </a:rPr>
              <a:t>T(n) = c</a:t>
            </a:r>
            <a:r>
              <a:rPr lang="en-US" sz="3200" baseline="-25000">
                <a:latin typeface="Times New Roman" pitchFamily="18" charset="0"/>
              </a:rPr>
              <a:t>1</a:t>
            </a:r>
            <a:r>
              <a:rPr lang="en-US" sz="3200">
                <a:latin typeface="Times New Roman" pitchFamily="18" charset="0"/>
              </a:rPr>
              <a:t>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• [n] + </a:t>
            </a:r>
            <a:r>
              <a:rPr lang="en-US" sz="3200">
                <a:latin typeface="Times New Roman" pitchFamily="18" charset="0"/>
              </a:rPr>
              <a:t>c</a:t>
            </a:r>
            <a:r>
              <a:rPr lang="en-US" sz="3200" baseline="-25000">
                <a:latin typeface="Times New Roman" pitchFamily="18" charset="0"/>
              </a:rPr>
              <a:t>2</a:t>
            </a:r>
            <a:r>
              <a:rPr lang="en-US" sz="3200">
                <a:latin typeface="Times New Roman" pitchFamily="18" charset="0"/>
              </a:rPr>
              <a:t>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• (n-1) + </a:t>
            </a:r>
            <a:r>
              <a:rPr lang="en-US" sz="3200">
                <a:solidFill>
                  <a:srgbClr val="3333FF"/>
                </a:solidFill>
                <a:latin typeface="Times New Roman" pitchFamily="18" charset="0"/>
              </a:rPr>
              <a:t>c</a:t>
            </a:r>
            <a:r>
              <a:rPr lang="en-US" sz="3200" baseline="-25000">
                <a:solidFill>
                  <a:srgbClr val="3333FF"/>
                </a:solidFill>
                <a:latin typeface="Times New Roman" pitchFamily="18" charset="0"/>
              </a:rPr>
              <a:t>3</a:t>
            </a:r>
            <a:r>
              <a:rPr lang="en-US" sz="3200">
                <a:latin typeface="Times New Roman" pitchFamily="18" charset="0"/>
              </a:rPr>
              <a:t>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• (n-1) + </a:t>
            </a:r>
            <a:r>
              <a:rPr lang="en-US" sz="3200">
                <a:latin typeface="Times New Roman" pitchFamily="18" charset="0"/>
              </a:rPr>
              <a:t>c</a:t>
            </a:r>
            <a:r>
              <a:rPr lang="en-US" sz="3200" baseline="-25000">
                <a:latin typeface="Times New Roman" pitchFamily="18" charset="0"/>
              </a:rPr>
              <a:t>4</a:t>
            </a:r>
            <a:r>
              <a:rPr lang="en-US" sz="3200">
                <a:latin typeface="Times New Roman" pitchFamily="18" charset="0"/>
              </a:rPr>
              <a:t>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•  </a:t>
            </a:r>
          </a:p>
          <a:p>
            <a:pPr>
              <a:spcBef>
                <a:spcPct val="20000"/>
              </a:spcBef>
            </a:pPr>
            <a:r>
              <a:rPr lang="en-US" sz="3200">
                <a:latin typeface="Times New Roman" pitchFamily="18" charset="0"/>
                <a:cs typeface="Times New Roman" pitchFamily="18" charset="0"/>
              </a:rPr>
              <a:t>           (n-1) + c</a:t>
            </a:r>
            <a:r>
              <a:rPr lang="en-US" sz="3200" baseline="-2500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3200">
                <a:latin typeface="Times New Roman" pitchFamily="18" charset="0"/>
              </a:rPr>
              <a:t>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• (</a:t>
            </a:r>
            <a:r>
              <a:rPr lang="en-US" sz="3200"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sz="3200" baseline="-25000">
                <a:latin typeface="Times New Roman" pitchFamily="18" charset="0"/>
                <a:sym typeface="Symbol" pitchFamily="18" charset="2"/>
              </a:rPr>
              <a:t>j=2,n</a:t>
            </a:r>
            <a:r>
              <a:rPr lang="en-US" sz="3200">
                <a:latin typeface="Times New Roman" pitchFamily="18" charset="0"/>
                <a:sym typeface="Symbol" pitchFamily="18" charset="2"/>
              </a:rPr>
              <a:t> t</a:t>
            </a:r>
            <a:r>
              <a:rPr lang="en-US" sz="3200" baseline="-25000">
                <a:latin typeface="Times New Roman" pitchFamily="18" charset="0"/>
                <a:sym typeface="Symbol" pitchFamily="18" charset="2"/>
              </a:rPr>
              <a:t>j</a:t>
            </a:r>
            <a:r>
              <a:rPr lang="en-US" sz="3200">
                <a:latin typeface="Times New Roman" pitchFamily="18" charset="0"/>
              </a:rPr>
              <a:t>) + </a:t>
            </a:r>
          </a:p>
          <a:p>
            <a:pPr>
              <a:spcBef>
                <a:spcPct val="20000"/>
              </a:spcBef>
            </a:pPr>
            <a:r>
              <a:rPr lang="en-US" sz="3200">
                <a:latin typeface="Times New Roman" pitchFamily="18" charset="0"/>
              </a:rPr>
              <a:t>           c</a:t>
            </a:r>
            <a:r>
              <a:rPr lang="en-US" sz="3200" baseline="-25000">
                <a:latin typeface="Times New Roman" pitchFamily="18" charset="0"/>
              </a:rPr>
              <a:t>6</a:t>
            </a:r>
            <a:r>
              <a:rPr lang="en-US" sz="3200">
                <a:latin typeface="Times New Roman" pitchFamily="18" charset="0"/>
              </a:rPr>
              <a:t>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• ( </a:t>
            </a:r>
            <a:r>
              <a:rPr lang="en-US" sz="3200"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sz="3200" baseline="-25000">
                <a:latin typeface="Times New Roman" pitchFamily="18" charset="0"/>
                <a:sym typeface="Symbol" pitchFamily="18" charset="2"/>
              </a:rPr>
              <a:t>j=2,n</a:t>
            </a:r>
            <a:r>
              <a:rPr lang="en-US" sz="3200">
                <a:latin typeface="Times New Roman" pitchFamily="18" charset="0"/>
                <a:sym typeface="Symbol" pitchFamily="18" charset="2"/>
              </a:rPr>
              <a:t> (t</a:t>
            </a:r>
            <a:r>
              <a:rPr lang="en-US" sz="3200" baseline="-25000">
                <a:latin typeface="Times New Roman" pitchFamily="18" charset="0"/>
                <a:sym typeface="Symbol" pitchFamily="18" charset="2"/>
              </a:rPr>
              <a:t>j </a:t>
            </a:r>
            <a:r>
              <a:rPr lang="en-US" sz="3200">
                <a:latin typeface="Times New Roman" pitchFamily="18" charset="0"/>
              </a:rPr>
              <a:t>-1) ) + c</a:t>
            </a:r>
            <a:r>
              <a:rPr lang="en-US" sz="3200" baseline="-25000">
                <a:latin typeface="Times New Roman" pitchFamily="18" charset="0"/>
              </a:rPr>
              <a:t>7</a:t>
            </a:r>
            <a:r>
              <a:rPr lang="en-US" sz="3200">
                <a:latin typeface="Times New Roman" pitchFamily="18" charset="0"/>
              </a:rPr>
              <a:t>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• ( </a:t>
            </a:r>
            <a:r>
              <a:rPr lang="en-US" sz="3200">
                <a:latin typeface="Times New Roman" pitchFamily="18" charset="0"/>
                <a:sym typeface="Symbol" pitchFamily="18" charset="2"/>
              </a:rPr>
              <a:t></a:t>
            </a:r>
            <a:r>
              <a:rPr lang="en-US" sz="3200" baseline="-25000">
                <a:latin typeface="Times New Roman" pitchFamily="18" charset="0"/>
                <a:sym typeface="Symbol" pitchFamily="18" charset="2"/>
              </a:rPr>
              <a:t>j=2,n</a:t>
            </a:r>
            <a:r>
              <a:rPr lang="en-US" sz="3200">
                <a:latin typeface="Times New Roman" pitchFamily="18" charset="0"/>
                <a:sym typeface="Symbol" pitchFamily="18" charset="2"/>
              </a:rPr>
              <a:t> (t</a:t>
            </a:r>
            <a:r>
              <a:rPr lang="en-US" sz="3200" baseline="-25000">
                <a:latin typeface="Times New Roman" pitchFamily="18" charset="0"/>
                <a:sym typeface="Symbol" pitchFamily="18" charset="2"/>
              </a:rPr>
              <a:t>j </a:t>
            </a:r>
            <a:r>
              <a:rPr lang="en-US" sz="3200">
                <a:latin typeface="Times New Roman" pitchFamily="18" charset="0"/>
              </a:rPr>
              <a:t>-1) )</a:t>
            </a:r>
          </a:p>
          <a:p>
            <a:pPr>
              <a:spcBef>
                <a:spcPct val="20000"/>
              </a:spcBef>
            </a:pPr>
            <a:r>
              <a:rPr lang="en-US" sz="3200">
                <a:latin typeface="Times New Roman" pitchFamily="18" charset="0"/>
              </a:rPr>
              <a:t>	 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3200">
                <a:latin typeface="Times New Roman" pitchFamily="18" charset="0"/>
              </a:rPr>
              <a:t>c</a:t>
            </a:r>
            <a:r>
              <a:rPr lang="en-US" sz="3200" baseline="-25000">
                <a:latin typeface="Times New Roman" pitchFamily="18" charset="0"/>
              </a:rPr>
              <a:t>8</a:t>
            </a:r>
            <a:r>
              <a:rPr lang="en-US" sz="3200">
                <a:latin typeface="Times New Roman" pitchFamily="18" charset="0"/>
              </a:rPr>
              <a:t> </a:t>
            </a:r>
            <a:r>
              <a:rPr lang="en-US" sz="3200">
                <a:latin typeface="Times New Roman" pitchFamily="18" charset="0"/>
                <a:cs typeface="Times New Roman" pitchFamily="18" charset="0"/>
              </a:rPr>
              <a:t>• (n-1) </a:t>
            </a:r>
          </a:p>
          <a:p>
            <a:pPr algn="ctr">
              <a:spcBef>
                <a:spcPct val="20000"/>
              </a:spcBef>
            </a:pPr>
            <a:endParaRPr lang="en-US" i="1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i="1" baseline="-2500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i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= 0, of course, since it’s the comment</a:t>
            </a:r>
            <a:endParaRPr lang="en-US" sz="1800" i="1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5361-1210-4213-918F-F550572CEF9D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Best/Worst/Average Case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/>
              <a:t>Best case</a:t>
            </a:r>
            <a:r>
              <a:rPr lang="en-US" sz="2800" smtClean="0"/>
              <a:t>: elements already sorted ® </a:t>
            </a:r>
            <a:r>
              <a:rPr lang="en-US" sz="2800" i="1" smtClean="0"/>
              <a:t>t</a:t>
            </a:r>
            <a:r>
              <a:rPr lang="en-US" sz="2800" i="1" baseline="-25000" smtClean="0"/>
              <a:t>j</a:t>
            </a:r>
            <a:r>
              <a:rPr lang="en-US" sz="2800" i="1" smtClean="0"/>
              <a:t>=1, </a:t>
            </a:r>
            <a:r>
              <a:rPr lang="en-US" sz="2800" smtClean="0"/>
              <a:t>running time = </a:t>
            </a:r>
            <a:r>
              <a:rPr lang="en-US" sz="2800" i="1" smtClean="0"/>
              <a:t>f(n), </a:t>
            </a:r>
            <a:r>
              <a:rPr lang="en-US" sz="2800" smtClean="0"/>
              <a:t>i.e., </a:t>
            </a:r>
            <a:r>
              <a:rPr lang="en-US" sz="2800" i="1" smtClean="0"/>
              <a:t>linear</a:t>
            </a:r>
            <a:r>
              <a:rPr lang="en-US" sz="2800" smtClean="0"/>
              <a:t> time. 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Worst case</a:t>
            </a:r>
            <a:r>
              <a:rPr lang="en-US" sz="2800" smtClean="0"/>
              <a:t>: elements are sorted in inverse order ® </a:t>
            </a:r>
            <a:r>
              <a:rPr lang="en-US" sz="2800" i="1" smtClean="0"/>
              <a:t>t</a:t>
            </a:r>
            <a:r>
              <a:rPr lang="en-US" sz="2800" i="1" baseline="-25000" smtClean="0"/>
              <a:t>j</a:t>
            </a:r>
            <a:r>
              <a:rPr lang="en-US" sz="2800" i="1" smtClean="0"/>
              <a:t>=j</a:t>
            </a:r>
            <a:r>
              <a:rPr lang="en-US" sz="2800" smtClean="0"/>
              <a:t>, running time = </a:t>
            </a:r>
            <a:r>
              <a:rPr lang="en-US" sz="2800" i="1" smtClean="0"/>
              <a:t>f(n</a:t>
            </a:r>
            <a:r>
              <a:rPr lang="en-US" sz="2800" i="1" baseline="30000" smtClean="0"/>
              <a:t>2</a:t>
            </a:r>
            <a:r>
              <a:rPr lang="en-US" sz="2800" i="1" smtClean="0"/>
              <a:t>), </a:t>
            </a:r>
            <a:r>
              <a:rPr lang="en-US" sz="2800" smtClean="0"/>
              <a:t>i.e.,</a:t>
            </a:r>
            <a:r>
              <a:rPr lang="en-US" sz="2800" i="1" smtClean="0"/>
              <a:t> quadratic</a:t>
            </a:r>
            <a:r>
              <a:rPr lang="en-US" sz="2800" smtClean="0"/>
              <a:t> time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Average case</a:t>
            </a:r>
            <a:r>
              <a:rPr lang="en-US" sz="2800" smtClean="0"/>
              <a:t>: </a:t>
            </a:r>
            <a:r>
              <a:rPr lang="en-US" sz="2800" i="1" smtClean="0"/>
              <a:t>t</a:t>
            </a:r>
            <a:r>
              <a:rPr lang="en-US" sz="2800" i="1" baseline="-25000" smtClean="0"/>
              <a:t>j</a:t>
            </a:r>
            <a:r>
              <a:rPr lang="en-US" sz="2800" i="1" smtClean="0"/>
              <a:t>=j/2, </a:t>
            </a:r>
            <a:r>
              <a:rPr lang="en-US" sz="2800" smtClean="0"/>
              <a:t>running time = </a:t>
            </a:r>
            <a:r>
              <a:rPr lang="en-US" sz="2800" i="1" smtClean="0"/>
              <a:t>f(n</a:t>
            </a:r>
            <a:r>
              <a:rPr lang="en-US" sz="2800" i="1" baseline="30000" smtClean="0"/>
              <a:t>2</a:t>
            </a:r>
            <a:r>
              <a:rPr lang="en-US" sz="2800" i="1" smtClean="0"/>
              <a:t>), </a:t>
            </a:r>
            <a:r>
              <a:rPr lang="en-US" sz="2800" smtClean="0"/>
              <a:t>i.e.,</a:t>
            </a:r>
            <a:r>
              <a:rPr lang="en-US" sz="2800" i="1" smtClean="0"/>
              <a:t> quadratic</a:t>
            </a:r>
            <a:r>
              <a:rPr lang="en-US" sz="2800" smtClean="0"/>
              <a:t>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47D17-3D63-43F9-9E37-45A6CC2736FE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A2E2-6C4E-48A6-9E14-D24281C7EBB0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4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Best Case Result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10261600" cy="3581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Occurs when array is already sorted.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For each j = 2, 3,…..n we find that A[i]&lt;=key in line 5 when I has its initial value of j-1.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T(n) =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c</a:t>
            </a:r>
            <a:r>
              <a:rPr lang="en-US" sz="2800" baseline="-25000" smtClean="0"/>
              <a:t>1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n + (</a:t>
            </a:r>
            <a:r>
              <a:rPr lang="en-US" sz="2800" smtClean="0"/>
              <a:t>c</a:t>
            </a:r>
            <a:r>
              <a:rPr lang="en-US" sz="2800" baseline="-25000" smtClean="0"/>
              <a:t>2</a:t>
            </a:r>
            <a:r>
              <a:rPr lang="en-US" sz="2800" smtClean="0"/>
              <a:t> + c</a:t>
            </a:r>
            <a:r>
              <a:rPr lang="en-US" sz="2800" baseline="-25000" smtClean="0"/>
              <a:t>4</a:t>
            </a:r>
            <a:r>
              <a:rPr lang="en-US" sz="2800" smtClean="0"/>
              <a:t>) </a:t>
            </a:r>
            <a:r>
              <a:rPr lang="en-US" sz="2800" smtClean="0">
                <a:cs typeface="Times New Roman" pitchFamily="18" charset="0"/>
              </a:rPr>
              <a:t>• (n-1) + c</a:t>
            </a:r>
            <a:r>
              <a:rPr lang="en-US" sz="2800" baseline="-25000" smtClean="0">
                <a:cs typeface="Times New Roman" pitchFamily="18" charset="0"/>
              </a:rPr>
              <a:t>5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(</a:t>
            </a:r>
            <a:r>
              <a:rPr lang="en-US" sz="2800" smtClean="0">
                <a:sym typeface="Symbol" pitchFamily="18" charset="2"/>
              </a:rPr>
              <a:t>n-1</a:t>
            </a:r>
            <a:r>
              <a:rPr lang="en-US" sz="2800" smtClean="0"/>
              <a:t>)</a:t>
            </a:r>
            <a:r>
              <a:rPr lang="en-US" sz="2800" smtClean="0">
                <a:cs typeface="Times New Roman" pitchFamily="18" charset="0"/>
              </a:rPr>
              <a:t>+ </a:t>
            </a:r>
            <a:r>
              <a:rPr lang="en-US" sz="2800" smtClean="0"/>
              <a:t>c</a:t>
            </a:r>
            <a:r>
              <a:rPr lang="en-US" sz="2800" baseline="-25000" smtClean="0"/>
              <a:t>8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(n-1)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	= n • ( c</a:t>
            </a:r>
            <a:r>
              <a:rPr lang="en-US" sz="2800" baseline="-25000" smtClean="0">
                <a:cs typeface="Times New Roman" pitchFamily="18" charset="0"/>
              </a:rPr>
              <a:t>1</a:t>
            </a:r>
            <a:r>
              <a:rPr lang="en-US" sz="2800" smtClean="0">
                <a:cs typeface="Times New Roman" pitchFamily="18" charset="0"/>
              </a:rPr>
              <a:t> + c</a:t>
            </a:r>
            <a:r>
              <a:rPr lang="en-US" sz="2800" baseline="-25000" smtClean="0">
                <a:cs typeface="Times New Roman" pitchFamily="18" charset="0"/>
              </a:rPr>
              <a:t>2</a:t>
            </a:r>
            <a:r>
              <a:rPr lang="en-US" sz="2800" smtClean="0">
                <a:cs typeface="Times New Roman" pitchFamily="18" charset="0"/>
              </a:rPr>
              <a:t> + c</a:t>
            </a:r>
            <a:r>
              <a:rPr lang="en-US" sz="2800" baseline="-25000" smtClean="0">
                <a:cs typeface="Times New Roman" pitchFamily="18" charset="0"/>
              </a:rPr>
              <a:t>4</a:t>
            </a:r>
            <a:r>
              <a:rPr lang="en-US" sz="2800" smtClean="0">
                <a:cs typeface="Times New Roman" pitchFamily="18" charset="0"/>
              </a:rPr>
              <a:t> + c</a:t>
            </a:r>
            <a:r>
              <a:rPr lang="en-US" sz="2800" baseline="-25000" smtClean="0">
                <a:cs typeface="Times New Roman" pitchFamily="18" charset="0"/>
              </a:rPr>
              <a:t>5</a:t>
            </a:r>
            <a:r>
              <a:rPr lang="en-US" sz="2800" smtClean="0">
                <a:cs typeface="Times New Roman" pitchFamily="18" charset="0"/>
              </a:rPr>
              <a:t> + c</a:t>
            </a:r>
            <a:r>
              <a:rPr lang="en-US" sz="2800" baseline="-25000" smtClean="0">
                <a:cs typeface="Times New Roman" pitchFamily="18" charset="0"/>
              </a:rPr>
              <a:t>8 </a:t>
            </a:r>
            <a:r>
              <a:rPr lang="en-US" sz="2800" smtClean="0"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	   + ( -c</a:t>
            </a:r>
            <a:r>
              <a:rPr lang="en-US" sz="2800" baseline="-25000" smtClean="0">
                <a:cs typeface="Times New Roman" pitchFamily="18" charset="0"/>
              </a:rPr>
              <a:t>2</a:t>
            </a:r>
            <a:r>
              <a:rPr lang="en-US" sz="2800" smtClean="0">
                <a:cs typeface="Times New Roman" pitchFamily="18" charset="0"/>
              </a:rPr>
              <a:t> – c</a:t>
            </a:r>
            <a:r>
              <a:rPr lang="en-US" sz="2800" baseline="-25000" smtClean="0">
                <a:cs typeface="Times New Roman" pitchFamily="18" charset="0"/>
              </a:rPr>
              <a:t>4</a:t>
            </a:r>
            <a:r>
              <a:rPr lang="en-US" sz="2800" smtClean="0">
                <a:cs typeface="Times New Roman" pitchFamily="18" charset="0"/>
              </a:rPr>
              <a:t>  - c</a:t>
            </a:r>
            <a:r>
              <a:rPr lang="en-US" sz="2800" baseline="-25000" smtClean="0">
                <a:cs typeface="Times New Roman" pitchFamily="18" charset="0"/>
              </a:rPr>
              <a:t>5</a:t>
            </a:r>
            <a:r>
              <a:rPr lang="en-US" sz="2800" smtClean="0">
                <a:cs typeface="Times New Roman" pitchFamily="18" charset="0"/>
              </a:rPr>
              <a:t> – c</a:t>
            </a:r>
            <a:r>
              <a:rPr lang="en-US" sz="2800" baseline="-25000" smtClean="0">
                <a:cs typeface="Times New Roman" pitchFamily="18" charset="0"/>
              </a:rPr>
              <a:t>8 </a:t>
            </a:r>
            <a:r>
              <a:rPr lang="en-US" sz="2800" smtClean="0"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	= c</a:t>
            </a:r>
            <a:r>
              <a:rPr lang="en-US" sz="2800" baseline="-25000" smtClean="0">
                <a:cs typeface="Times New Roman" pitchFamily="18" charset="0"/>
              </a:rPr>
              <a:t>9</a:t>
            </a:r>
            <a:r>
              <a:rPr lang="en-US" sz="2800" smtClean="0">
                <a:cs typeface="Times New Roman" pitchFamily="18" charset="0"/>
              </a:rPr>
              <a:t>n + c</a:t>
            </a:r>
            <a:r>
              <a:rPr lang="en-US" sz="2800" baseline="-25000" smtClean="0">
                <a:cs typeface="Times New Roman" pitchFamily="18" charset="0"/>
              </a:rPr>
              <a:t>10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	= 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f</a:t>
            </a:r>
            <a:r>
              <a:rPr lang="en-US" sz="2800" baseline="-2500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(n</a:t>
            </a:r>
            <a:r>
              <a:rPr lang="en-US" sz="2800" baseline="3000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) + f</a:t>
            </a:r>
            <a:r>
              <a:rPr lang="en-US" sz="2800" baseline="-2500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(n</a:t>
            </a:r>
            <a:r>
              <a:rPr lang="en-US" sz="2800" baseline="30000" smtClean="0">
                <a:cs typeface="Times New Roman" pitchFamily="18" charset="0"/>
                <a:sym typeface="Symbol" pitchFamily="18" charset="2"/>
              </a:rPr>
              <a:t>0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387375-CFE3-47F1-A421-EC06C495249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BDDD-8ED6-4F92-AE05-B5164F8ABCED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/>
          <p:cNvSpPr>
            <a:spLocks noGrp="1" noChangeArrowheads="1"/>
          </p:cNvSpPr>
          <p:nvPr>
            <p:ph type="title"/>
          </p:nvPr>
        </p:nvSpPr>
        <p:spPr>
          <a:xfrm>
            <a:off x="1016000" y="762001"/>
            <a:ext cx="10566400" cy="84137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Worst Case T(n)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Occurs when the loop of lines 5-7 is executed as many times as possible, which is when A[] is in reverse sorted order.</a:t>
            </a:r>
            <a:r>
              <a:rPr lang="en-US" smtClean="0">
                <a:sym typeface="Symbol" pitchFamily="18" charset="2"/>
              </a:rPr>
              <a:t> 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key is A[j] from line 2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i starts at j-1 from line 4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i goes down to 0 due to line 7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So, t</a:t>
            </a:r>
            <a:r>
              <a:rPr lang="en-US" baseline="-25000" smtClean="0">
                <a:sym typeface="Symbol" pitchFamily="18" charset="2"/>
              </a:rPr>
              <a:t>j</a:t>
            </a:r>
            <a:r>
              <a:rPr lang="en-US" smtClean="0">
                <a:sym typeface="Symbol" pitchFamily="18" charset="2"/>
              </a:rPr>
              <a:t> in lines 5-7 is [(j-1) – 0] + 1 = j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400" i="1" smtClean="0">
                <a:solidFill>
                  <a:srgbClr val="3333FF"/>
                </a:solidFill>
                <a:sym typeface="Symbol" pitchFamily="18" charset="2"/>
              </a:rPr>
              <a:t>The ‘1’ at the end is due to the test that fails, causing exit from the loop.</a:t>
            </a:r>
            <a:endParaRPr lang="en-US" sz="2400" i="1" baseline="-25000" smtClean="0">
              <a:solidFill>
                <a:srgbClr val="3333FF"/>
              </a:solidFill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76B605-576F-4535-B931-A74203AF8B31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D2D3-3C30-4A77-A7F2-BE7E70675DCA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Worst Case T(n), ctd.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2270126"/>
            <a:ext cx="10058400" cy="298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T(n) = c</a:t>
            </a:r>
            <a:r>
              <a:rPr lang="en-US" baseline="-25000" smtClean="0"/>
              <a:t>1</a:t>
            </a:r>
            <a:r>
              <a:rPr lang="en-US" smtClean="0"/>
              <a:t> </a:t>
            </a:r>
            <a:r>
              <a:rPr lang="en-US" smtClean="0">
                <a:cs typeface="Times New Roman" pitchFamily="18" charset="0"/>
              </a:rPr>
              <a:t>• [n]+ </a:t>
            </a:r>
            <a:r>
              <a:rPr lang="en-US" smtClean="0"/>
              <a:t>c</a:t>
            </a:r>
            <a:r>
              <a:rPr lang="en-US" baseline="-25000" smtClean="0"/>
              <a:t>2</a:t>
            </a:r>
            <a:r>
              <a:rPr lang="en-US" smtClean="0"/>
              <a:t> </a:t>
            </a:r>
            <a:r>
              <a:rPr lang="en-US" smtClean="0">
                <a:cs typeface="Times New Roman" pitchFamily="18" charset="0"/>
              </a:rPr>
              <a:t>• (n-1) + </a:t>
            </a:r>
            <a:r>
              <a:rPr lang="en-US" smtClean="0"/>
              <a:t>c</a:t>
            </a:r>
            <a:r>
              <a:rPr lang="en-US" baseline="-25000" smtClean="0"/>
              <a:t>4</a:t>
            </a:r>
            <a:r>
              <a:rPr lang="en-US" smtClean="0"/>
              <a:t> </a:t>
            </a:r>
            <a:r>
              <a:rPr lang="en-US" smtClean="0">
                <a:cs typeface="Times New Roman" pitchFamily="18" charset="0"/>
              </a:rPr>
              <a:t>• (n-1)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cs typeface="Times New Roman" pitchFamily="18" charset="0"/>
              </a:rPr>
              <a:t>	       + c</a:t>
            </a:r>
            <a:r>
              <a:rPr lang="en-US" baseline="-25000" smtClean="0">
                <a:cs typeface="Times New Roman" pitchFamily="18" charset="0"/>
              </a:rPr>
              <a:t>5</a:t>
            </a:r>
            <a:r>
              <a:rPr lang="en-US" smtClean="0"/>
              <a:t> </a:t>
            </a:r>
            <a:r>
              <a:rPr lang="en-US" smtClean="0">
                <a:cs typeface="Times New Roman" pitchFamily="18" charset="0"/>
              </a:rPr>
              <a:t>• (</a:t>
            </a:r>
            <a:r>
              <a:rPr lang="en-US" smtClean="0">
                <a:sym typeface="Symbol" pitchFamily="18" charset="2"/>
              </a:rPr>
              <a:t></a:t>
            </a:r>
            <a:r>
              <a:rPr lang="en-US" baseline="-25000" smtClean="0">
                <a:sym typeface="Symbol" pitchFamily="18" charset="2"/>
              </a:rPr>
              <a:t>j=2,n</a:t>
            </a:r>
            <a:r>
              <a:rPr lang="en-US" smtClean="0">
                <a:sym typeface="Symbol" pitchFamily="18" charset="2"/>
              </a:rPr>
              <a:t> j</a:t>
            </a:r>
            <a:r>
              <a:rPr lang="en-US" smtClean="0"/>
              <a:t>)+ c</a:t>
            </a:r>
            <a:r>
              <a:rPr lang="en-US" baseline="-25000" smtClean="0"/>
              <a:t>6</a:t>
            </a:r>
            <a:r>
              <a:rPr lang="en-US" smtClean="0"/>
              <a:t> </a:t>
            </a:r>
            <a:r>
              <a:rPr lang="en-US" smtClean="0">
                <a:cs typeface="Times New Roman" pitchFamily="18" charset="0"/>
              </a:rPr>
              <a:t>• [ </a:t>
            </a:r>
            <a:r>
              <a:rPr lang="en-US" smtClean="0">
                <a:sym typeface="Symbol" pitchFamily="18" charset="2"/>
              </a:rPr>
              <a:t></a:t>
            </a:r>
            <a:r>
              <a:rPr lang="en-US" baseline="-25000" smtClean="0">
                <a:sym typeface="Symbol" pitchFamily="18" charset="2"/>
              </a:rPr>
              <a:t>j=2,n</a:t>
            </a:r>
            <a:r>
              <a:rPr lang="en-US" smtClean="0">
                <a:sym typeface="Symbol" pitchFamily="18" charset="2"/>
              </a:rPr>
              <a:t> (j</a:t>
            </a:r>
            <a:r>
              <a:rPr lang="en-US" baseline="-25000" smtClean="0">
                <a:sym typeface="Symbol" pitchFamily="18" charset="2"/>
              </a:rPr>
              <a:t> </a:t>
            </a:r>
            <a:r>
              <a:rPr lang="en-US" smtClean="0"/>
              <a:t>-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       1) ] + c</a:t>
            </a:r>
            <a:r>
              <a:rPr lang="en-US" baseline="-25000" smtClean="0"/>
              <a:t>7</a:t>
            </a:r>
            <a:r>
              <a:rPr lang="en-US" smtClean="0"/>
              <a:t> </a:t>
            </a:r>
            <a:r>
              <a:rPr lang="en-US" smtClean="0">
                <a:cs typeface="Times New Roman" pitchFamily="18" charset="0"/>
              </a:rPr>
              <a:t>• [ </a:t>
            </a:r>
            <a:r>
              <a:rPr lang="en-US" smtClean="0">
                <a:sym typeface="Symbol" pitchFamily="18" charset="2"/>
              </a:rPr>
              <a:t></a:t>
            </a:r>
            <a:r>
              <a:rPr lang="en-US" baseline="-25000" smtClean="0">
                <a:sym typeface="Symbol" pitchFamily="18" charset="2"/>
              </a:rPr>
              <a:t>j=2,n</a:t>
            </a:r>
            <a:r>
              <a:rPr lang="en-US" smtClean="0">
                <a:sym typeface="Symbol" pitchFamily="18" charset="2"/>
              </a:rPr>
              <a:t> (j</a:t>
            </a:r>
            <a:r>
              <a:rPr lang="en-US" baseline="-25000" smtClean="0">
                <a:sym typeface="Symbol" pitchFamily="18" charset="2"/>
              </a:rPr>
              <a:t> </a:t>
            </a:r>
            <a:r>
              <a:rPr lang="en-US" smtClean="0"/>
              <a:t>-1) ]</a:t>
            </a:r>
            <a:r>
              <a:rPr lang="en-US" smtClean="0">
                <a:cs typeface="Times New Roman" pitchFamily="18" charset="0"/>
              </a:rPr>
              <a:t>+ </a:t>
            </a:r>
            <a:r>
              <a:rPr lang="en-US" smtClean="0"/>
              <a:t>c</a:t>
            </a:r>
            <a:r>
              <a:rPr lang="en-US" baseline="-25000" smtClean="0"/>
              <a:t>8</a:t>
            </a:r>
            <a:r>
              <a:rPr lang="en-US" smtClean="0"/>
              <a:t> </a:t>
            </a:r>
            <a:r>
              <a:rPr lang="en-US" smtClean="0">
                <a:cs typeface="Times New Roman" pitchFamily="18" charset="0"/>
              </a:rPr>
              <a:t>•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cs typeface="Times New Roman" pitchFamily="18" charset="0"/>
              </a:rPr>
              <a:t>          (n-1)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2B425-B778-4F7F-ABA4-751928BB86DF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1B325-14F1-4AD0-BCC3-E05F8E6A3DB8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6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Worst Case T(n), ctd.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2286000"/>
            <a:ext cx="9753600" cy="3581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T(n) =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c</a:t>
            </a:r>
            <a:r>
              <a:rPr lang="en-US" sz="2800" baseline="-25000" smtClean="0"/>
              <a:t>1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n + </a:t>
            </a:r>
            <a:r>
              <a:rPr lang="en-US" sz="2800" smtClean="0"/>
              <a:t>c</a:t>
            </a:r>
            <a:r>
              <a:rPr lang="en-US" sz="2800" baseline="-25000" smtClean="0"/>
              <a:t>2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(n-1) + </a:t>
            </a:r>
            <a:r>
              <a:rPr lang="en-US" sz="2800" smtClean="0"/>
              <a:t>c</a:t>
            </a:r>
            <a:r>
              <a:rPr lang="en-US" sz="2800" baseline="-25000" smtClean="0"/>
              <a:t>4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(n-1) + </a:t>
            </a:r>
            <a:r>
              <a:rPr lang="en-US" sz="2800" smtClean="0"/>
              <a:t>c</a:t>
            </a:r>
            <a:r>
              <a:rPr lang="en-US" sz="2800" baseline="-25000" smtClean="0"/>
              <a:t>8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(n-1)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	+ c</a:t>
            </a:r>
            <a:r>
              <a:rPr lang="en-US" sz="2800" baseline="-25000" smtClean="0">
                <a:cs typeface="Times New Roman" pitchFamily="18" charset="0"/>
              </a:rPr>
              <a:t>5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(</a:t>
            </a:r>
            <a:r>
              <a:rPr lang="en-US" sz="2800" smtClean="0">
                <a:sym typeface="Symbol" pitchFamily="18" charset="2"/>
              </a:rPr>
              <a:t></a:t>
            </a:r>
            <a:r>
              <a:rPr lang="en-US" sz="2800" baseline="-25000" smtClean="0">
                <a:sym typeface="Symbol" pitchFamily="18" charset="2"/>
              </a:rPr>
              <a:t>j=2,n</a:t>
            </a:r>
            <a:r>
              <a:rPr lang="en-US" sz="2800" smtClean="0">
                <a:sym typeface="Symbol" pitchFamily="18" charset="2"/>
              </a:rPr>
              <a:t> j</a:t>
            </a:r>
            <a:r>
              <a:rPr lang="en-US" sz="2800" smtClean="0"/>
              <a:t>)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+ c</a:t>
            </a:r>
            <a:r>
              <a:rPr lang="en-US" sz="2800" baseline="-25000" smtClean="0"/>
              <a:t>6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[ </a:t>
            </a:r>
            <a:r>
              <a:rPr lang="en-US" sz="2800" smtClean="0">
                <a:sym typeface="Symbol" pitchFamily="18" charset="2"/>
              </a:rPr>
              <a:t></a:t>
            </a:r>
            <a:r>
              <a:rPr lang="en-US" sz="2800" baseline="-25000" smtClean="0">
                <a:sym typeface="Symbol" pitchFamily="18" charset="2"/>
              </a:rPr>
              <a:t>j=2,n</a:t>
            </a:r>
            <a:r>
              <a:rPr lang="en-US" sz="2800" smtClean="0">
                <a:sym typeface="Symbol" pitchFamily="18" charset="2"/>
              </a:rPr>
              <a:t> (j</a:t>
            </a:r>
            <a:r>
              <a:rPr lang="en-US" sz="2800" baseline="-25000" smtClean="0">
                <a:sym typeface="Symbol" pitchFamily="18" charset="2"/>
              </a:rPr>
              <a:t> </a:t>
            </a:r>
            <a:r>
              <a:rPr lang="en-US" sz="2800" smtClean="0"/>
              <a:t>-1) ]+ c</a:t>
            </a:r>
            <a:r>
              <a:rPr lang="en-US" sz="2800" baseline="-25000" smtClean="0"/>
              <a:t>7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[ </a:t>
            </a:r>
            <a:r>
              <a:rPr lang="en-US" sz="2800" smtClean="0">
                <a:sym typeface="Symbol" pitchFamily="18" charset="2"/>
              </a:rPr>
              <a:t></a:t>
            </a:r>
            <a:r>
              <a:rPr lang="en-US" sz="2800" baseline="-25000" smtClean="0">
                <a:sym typeface="Symbol" pitchFamily="18" charset="2"/>
              </a:rPr>
              <a:t>j=2,n</a:t>
            </a:r>
            <a:r>
              <a:rPr lang="en-US" sz="2800" smtClean="0">
                <a:sym typeface="Symbol" pitchFamily="18" charset="2"/>
              </a:rPr>
              <a:t> (j</a:t>
            </a:r>
            <a:r>
              <a:rPr lang="en-US" sz="2800" baseline="-25000" smtClean="0">
                <a:sym typeface="Symbol" pitchFamily="18" charset="2"/>
              </a:rPr>
              <a:t> </a:t>
            </a:r>
            <a:r>
              <a:rPr lang="en-US" sz="2800" smtClean="0"/>
              <a:t>-1) 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   = c</a:t>
            </a:r>
            <a:r>
              <a:rPr lang="en-US" sz="2800" baseline="-25000" smtClean="0"/>
              <a:t>9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n + c</a:t>
            </a:r>
            <a:r>
              <a:rPr lang="en-US" sz="2800" baseline="-25000" smtClean="0">
                <a:cs typeface="Times New Roman" pitchFamily="18" charset="0"/>
              </a:rPr>
              <a:t>10</a:t>
            </a:r>
            <a:r>
              <a:rPr lang="en-US" sz="2800" smtClean="0">
                <a:cs typeface="Times New Roman" pitchFamily="18" charset="0"/>
              </a:rPr>
              <a:t> + c</a:t>
            </a:r>
            <a:r>
              <a:rPr lang="en-US" sz="2800" baseline="-25000" smtClean="0">
                <a:cs typeface="Times New Roman" pitchFamily="18" charset="0"/>
              </a:rPr>
              <a:t>5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(</a:t>
            </a:r>
            <a:r>
              <a:rPr lang="en-US" sz="2800" smtClean="0">
                <a:sym typeface="Symbol" pitchFamily="18" charset="2"/>
              </a:rPr>
              <a:t></a:t>
            </a:r>
            <a:r>
              <a:rPr lang="en-US" sz="2800" baseline="-25000" smtClean="0">
                <a:sym typeface="Symbol" pitchFamily="18" charset="2"/>
              </a:rPr>
              <a:t>j=2,n</a:t>
            </a:r>
            <a:r>
              <a:rPr lang="en-US" sz="2800" smtClean="0">
                <a:sym typeface="Symbol" pitchFamily="18" charset="2"/>
              </a:rPr>
              <a:t> j</a:t>
            </a:r>
            <a:r>
              <a:rPr lang="en-US" sz="2800" smtClean="0"/>
              <a:t>) + c</a:t>
            </a:r>
            <a:r>
              <a:rPr lang="en-US" sz="2800" baseline="-25000" smtClean="0"/>
              <a:t>11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cs typeface="Times New Roman" pitchFamily="18" charset="0"/>
              </a:rPr>
              <a:t>      [</a:t>
            </a:r>
            <a:r>
              <a:rPr lang="en-US" sz="2800" smtClean="0">
                <a:sym typeface="Symbol" pitchFamily="18" charset="2"/>
              </a:rPr>
              <a:t></a:t>
            </a:r>
            <a:r>
              <a:rPr lang="en-US" sz="2800" baseline="-25000" smtClean="0">
                <a:sym typeface="Symbol" pitchFamily="18" charset="2"/>
              </a:rPr>
              <a:t>j=2,n</a:t>
            </a:r>
            <a:r>
              <a:rPr lang="en-US" sz="2800" smtClean="0">
                <a:sym typeface="Symbol" pitchFamily="18" charset="2"/>
              </a:rPr>
              <a:t> (j</a:t>
            </a:r>
            <a:r>
              <a:rPr lang="en-US" sz="2800" baseline="-25000" smtClean="0">
                <a:sym typeface="Symbol" pitchFamily="18" charset="2"/>
              </a:rPr>
              <a:t> </a:t>
            </a:r>
            <a:r>
              <a:rPr lang="en-US" sz="2800" smtClean="0"/>
              <a:t>-1) 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B3D9B-8A82-4A43-BABE-1503213C4A20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5A5E-F778-473C-8833-3A5A3091A545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8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10363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Worst Case T(n), ctd.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117600" y="1676400"/>
            <a:ext cx="93472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T(n) = 	c</a:t>
            </a:r>
            <a:r>
              <a:rPr lang="en-US" sz="2800" baseline="-25000" smtClean="0"/>
              <a:t>9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n + c</a:t>
            </a:r>
            <a:r>
              <a:rPr lang="en-US" sz="2800" baseline="-25000" smtClean="0">
                <a:cs typeface="Times New Roman" pitchFamily="18" charset="0"/>
              </a:rPr>
              <a:t>10</a:t>
            </a:r>
            <a:r>
              <a:rPr lang="en-US" sz="2800" smtClean="0">
                <a:cs typeface="Times New Roman" pitchFamily="18" charset="0"/>
              </a:rPr>
              <a:t> + c</a:t>
            </a:r>
            <a:r>
              <a:rPr lang="en-US" sz="2800" baseline="-25000" smtClean="0">
                <a:cs typeface="Times New Roman" pitchFamily="18" charset="0"/>
              </a:rPr>
              <a:t>5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(</a:t>
            </a:r>
            <a:r>
              <a:rPr lang="en-US" sz="2800" smtClean="0">
                <a:sym typeface="Symbol" pitchFamily="18" charset="2"/>
              </a:rPr>
              <a:t></a:t>
            </a:r>
            <a:r>
              <a:rPr lang="en-US" sz="2800" baseline="-25000" smtClean="0">
                <a:sym typeface="Symbol" pitchFamily="18" charset="2"/>
              </a:rPr>
              <a:t>j=2,n</a:t>
            </a:r>
            <a:r>
              <a:rPr lang="en-US" sz="2800" smtClean="0">
                <a:sym typeface="Symbol" pitchFamily="18" charset="2"/>
              </a:rPr>
              <a:t> j</a:t>
            </a:r>
            <a:r>
              <a:rPr lang="en-US" sz="2800" smtClean="0"/>
              <a:t>) + c</a:t>
            </a:r>
            <a:r>
              <a:rPr lang="en-US" sz="2800" baseline="-25000" smtClean="0"/>
              <a:t>11</a:t>
            </a:r>
            <a:r>
              <a:rPr lang="en-US" sz="2800" smtClean="0"/>
              <a:t> </a:t>
            </a:r>
            <a:r>
              <a:rPr lang="en-US" sz="2800" smtClean="0">
                <a:cs typeface="Times New Roman" pitchFamily="18" charset="0"/>
              </a:rPr>
              <a:t>• [ </a:t>
            </a:r>
            <a:r>
              <a:rPr lang="en-US" sz="2800" smtClean="0">
                <a:sym typeface="Symbol" pitchFamily="18" charset="2"/>
              </a:rPr>
              <a:t></a:t>
            </a:r>
            <a:r>
              <a:rPr lang="en-US" sz="2800" baseline="-25000" smtClean="0">
                <a:sym typeface="Symbol" pitchFamily="18" charset="2"/>
              </a:rPr>
              <a:t>j=2,n</a:t>
            </a:r>
            <a:r>
              <a:rPr lang="en-US" sz="2800" smtClean="0">
                <a:sym typeface="Symbol" pitchFamily="18" charset="2"/>
              </a:rPr>
              <a:t> (j</a:t>
            </a:r>
            <a:r>
              <a:rPr lang="en-US" sz="2800" baseline="-25000" smtClean="0">
                <a:sym typeface="Symbol" pitchFamily="18" charset="2"/>
              </a:rPr>
              <a:t> </a:t>
            </a:r>
            <a:r>
              <a:rPr lang="en-US" sz="2800" smtClean="0"/>
              <a:t>-1) 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           But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       </a:t>
            </a:r>
            <a:r>
              <a:rPr lang="en-US" sz="2800" smtClean="0">
                <a:sym typeface="Symbol" pitchFamily="18" charset="2"/>
              </a:rPr>
              <a:t></a:t>
            </a:r>
            <a:r>
              <a:rPr lang="en-US" sz="2800" baseline="-25000" smtClean="0">
                <a:sym typeface="Symbol" pitchFamily="18" charset="2"/>
              </a:rPr>
              <a:t>j=2,n</a:t>
            </a:r>
            <a:r>
              <a:rPr lang="en-US" sz="2800" smtClean="0">
                <a:sym typeface="Symbol" pitchFamily="18" charset="2"/>
              </a:rPr>
              <a:t> j = [n(n+1)/2] –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ym typeface="Symbol" pitchFamily="18" charset="2"/>
              </a:rPr>
              <a:t> so that</a:t>
            </a: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ym typeface="Symbol" pitchFamily="18" charset="2"/>
              </a:rPr>
              <a:t>	</a:t>
            </a:r>
            <a:r>
              <a:rPr lang="en-US" sz="2800" baseline="-25000" smtClean="0">
                <a:sym typeface="Symbol" pitchFamily="18" charset="2"/>
              </a:rPr>
              <a:t>j=2,n</a:t>
            </a:r>
            <a:r>
              <a:rPr lang="en-US" sz="2800" smtClean="0">
                <a:sym typeface="Symbol" pitchFamily="18" charset="2"/>
              </a:rPr>
              <a:t> (j-1) = </a:t>
            </a:r>
            <a:r>
              <a:rPr lang="en-US" sz="2800" baseline="-25000" smtClean="0">
                <a:sym typeface="Symbol" pitchFamily="18" charset="2"/>
              </a:rPr>
              <a:t>j=2,n </a:t>
            </a:r>
            <a:r>
              <a:rPr lang="en-US" sz="2800" smtClean="0">
                <a:sym typeface="Symbol" pitchFamily="18" charset="2"/>
              </a:rPr>
              <a:t>j – </a:t>
            </a:r>
            <a:r>
              <a:rPr lang="en-US" sz="2800" baseline="-25000" smtClean="0">
                <a:sym typeface="Symbol" pitchFamily="18" charset="2"/>
              </a:rPr>
              <a:t>j=2,n</a:t>
            </a:r>
            <a:r>
              <a:rPr lang="en-US" sz="2800" smtClean="0">
                <a:sym typeface="Symbol" pitchFamily="18" charset="2"/>
              </a:rPr>
              <a:t> (1)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ym typeface="Symbol" pitchFamily="18" charset="2"/>
              </a:rPr>
              <a:t>		= [n(n+1)/2] – 1 – (n-2+1)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ym typeface="Symbol" pitchFamily="18" charset="2"/>
              </a:rPr>
              <a:t>		= [n(n+1)/2] – 1 – n + 1 = n(n+1)/2 - 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>
                <a:sym typeface="Symbol" pitchFamily="18" charset="2"/>
              </a:rPr>
              <a:t>		= [n(n+1)-2n]/2 = [n(n+1-2)]/2 = n(n-1)/2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>
              <a:sym typeface="Symbol" pitchFamily="18" charset="2"/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US" sz="2800" i="1" smtClean="0">
                <a:solidFill>
                  <a:srgbClr val="3333FF"/>
                </a:solidFill>
                <a:sym typeface="Symbol" pitchFamily="18" charset="2"/>
              </a:rPr>
              <a:t>Wasn’t that fun?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54252D-9EAE-4FD9-93EA-1E71DCF2326B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4E000-38C5-4745-90B6-473ED40A20CC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Worst Case T(n), ctd.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2362200"/>
            <a:ext cx="111760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In conclusion,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T(n) =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c</a:t>
            </a:r>
            <a:r>
              <a:rPr lang="en-US" baseline="-25000" smtClean="0"/>
              <a:t>9</a:t>
            </a:r>
            <a:r>
              <a:rPr lang="en-US" smtClean="0"/>
              <a:t> </a:t>
            </a:r>
            <a:r>
              <a:rPr lang="en-US" smtClean="0">
                <a:cs typeface="Times New Roman" pitchFamily="18" charset="0"/>
              </a:rPr>
              <a:t>• n + c</a:t>
            </a:r>
            <a:r>
              <a:rPr lang="en-US" baseline="-25000" smtClean="0">
                <a:cs typeface="Times New Roman" pitchFamily="18" charset="0"/>
              </a:rPr>
              <a:t>10</a:t>
            </a:r>
            <a:r>
              <a:rPr lang="en-US" smtClean="0">
                <a:cs typeface="Times New Roman" pitchFamily="18" charset="0"/>
              </a:rPr>
              <a:t> + c</a:t>
            </a:r>
            <a:r>
              <a:rPr lang="en-US" baseline="-25000" smtClean="0">
                <a:cs typeface="Times New Roman" pitchFamily="18" charset="0"/>
              </a:rPr>
              <a:t>5</a:t>
            </a:r>
            <a:r>
              <a:rPr lang="en-US" smtClean="0"/>
              <a:t> </a:t>
            </a:r>
            <a:r>
              <a:rPr lang="en-US" smtClean="0">
                <a:cs typeface="Times New Roman" pitchFamily="18" charset="0"/>
              </a:rPr>
              <a:t>• </a:t>
            </a:r>
            <a:r>
              <a:rPr lang="en-US" smtClean="0">
                <a:sym typeface="Symbol" pitchFamily="18" charset="2"/>
              </a:rPr>
              <a:t>[n(n+1)/2] – 1</a:t>
            </a:r>
            <a:r>
              <a:rPr lang="en-US" smtClean="0"/>
              <a:t> + c</a:t>
            </a:r>
            <a:r>
              <a:rPr lang="en-US" baseline="-25000" smtClean="0"/>
              <a:t>11</a:t>
            </a:r>
            <a:r>
              <a:rPr lang="en-US" smtClean="0"/>
              <a:t> </a:t>
            </a:r>
            <a:r>
              <a:rPr lang="en-US" smtClean="0">
                <a:cs typeface="Times New Roman" pitchFamily="18" charset="0"/>
              </a:rPr>
              <a:t>• </a:t>
            </a:r>
            <a:r>
              <a:rPr lang="en-US" smtClean="0">
                <a:sym typeface="Symbol" pitchFamily="18" charset="2"/>
              </a:rPr>
              <a:t>n(n-1)/2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sym typeface="Symbol" pitchFamily="18" charset="2"/>
              </a:rPr>
              <a:t>	= c</a:t>
            </a:r>
            <a:r>
              <a:rPr lang="en-US" baseline="-25000" smtClean="0">
                <a:sym typeface="Symbol" pitchFamily="18" charset="2"/>
              </a:rPr>
              <a:t>12</a:t>
            </a:r>
            <a:r>
              <a:rPr lang="en-US" smtClean="0">
                <a:sym typeface="Symbol" pitchFamily="18" charset="2"/>
              </a:rPr>
              <a:t> </a:t>
            </a:r>
            <a:r>
              <a:rPr lang="en-US" smtClean="0">
                <a:cs typeface="Times New Roman" pitchFamily="18" charset="0"/>
              </a:rPr>
              <a:t>• n</a:t>
            </a:r>
            <a:r>
              <a:rPr lang="en-US" baseline="30000" smtClean="0">
                <a:cs typeface="Times New Roman" pitchFamily="18" charset="0"/>
              </a:rPr>
              <a:t>2</a:t>
            </a:r>
            <a:r>
              <a:rPr lang="en-US" smtClean="0">
                <a:cs typeface="Times New Roman" pitchFamily="18" charset="0"/>
              </a:rPr>
              <a:t> + </a:t>
            </a:r>
            <a:r>
              <a:rPr lang="en-US" smtClean="0"/>
              <a:t>c</a:t>
            </a:r>
            <a:r>
              <a:rPr lang="en-US" baseline="-25000" smtClean="0"/>
              <a:t>13</a:t>
            </a:r>
            <a:r>
              <a:rPr lang="en-US" smtClean="0"/>
              <a:t> </a:t>
            </a:r>
            <a:r>
              <a:rPr lang="en-US" smtClean="0">
                <a:cs typeface="Times New Roman" pitchFamily="18" charset="0"/>
              </a:rPr>
              <a:t>• n + c</a:t>
            </a:r>
            <a:r>
              <a:rPr lang="en-US" baseline="-25000" smtClean="0">
                <a:cs typeface="Times New Roman" pitchFamily="18" charset="0"/>
              </a:rPr>
              <a:t>14</a:t>
            </a:r>
            <a:r>
              <a:rPr lang="en-US" smtClean="0">
                <a:cs typeface="Times New Roman" pitchFamily="18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>
                <a:cs typeface="Times New Roman" pitchFamily="18" charset="0"/>
              </a:rPr>
              <a:t>	= 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f</a:t>
            </a:r>
            <a:r>
              <a:rPr lang="en-US" baseline="-2500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(n</a:t>
            </a:r>
            <a:r>
              <a:rPr lang="en-US" baseline="3000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) + f</a:t>
            </a:r>
            <a:r>
              <a:rPr lang="en-US" baseline="-2500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(n</a:t>
            </a:r>
            <a:r>
              <a:rPr lang="en-US" baseline="30000" smtClean="0">
                <a:cs typeface="Times New Roman" pitchFamily="18" charset="0"/>
                <a:sym typeface="Symbol" pitchFamily="18" charset="2"/>
              </a:rPr>
              <a:t>1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) + f</a:t>
            </a:r>
            <a:r>
              <a:rPr lang="en-US" baseline="-25000" smtClean="0">
                <a:cs typeface="Times New Roman" pitchFamily="18" charset="0"/>
                <a:sym typeface="Symbol" pitchFamily="18" charset="2"/>
              </a:rPr>
              <a:t>3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(n</a:t>
            </a:r>
            <a:r>
              <a:rPr lang="en-US" baseline="30000" smtClean="0">
                <a:cs typeface="Times New Roman" pitchFamily="18" charset="0"/>
                <a:sym typeface="Symbol" pitchFamily="18" charset="2"/>
              </a:rPr>
              <a:t>0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)</a:t>
            </a:r>
            <a:endParaRPr lang="en-US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247AED-C07B-4A85-8717-2942D520DF5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A08-3773-426F-8E95-3C8BEEB709A1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0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Best/Worst/Average Case (2)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1934634" y="2362200"/>
            <a:ext cx="10257367" cy="736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a specific size of input </a:t>
            </a:r>
            <a:r>
              <a:rPr lang="en-US" sz="2000" i="1" smtClean="0"/>
              <a:t>n</a:t>
            </a:r>
            <a:r>
              <a:rPr lang="en-US" sz="2000" smtClean="0"/>
              <a:t>, investigate running times for different input instances:</a:t>
            </a:r>
          </a:p>
          <a:p>
            <a:pPr lvl="1"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31D10E-28BB-451F-B509-311F5F1FC9E1}" type="slidenum">
              <a:rPr lang="en-US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621367" y="2492375"/>
          <a:ext cx="8379884" cy="401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Photo Editor Photo" r:id="rId3" imgW="6695238" imgH="4277322" progId="">
                  <p:embed/>
                </p:oleObj>
              </mc:Choice>
              <mc:Fallback>
                <p:oleObj name="Photo Editor Photo" r:id="rId3" imgW="6695238" imgH="42773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367" y="2492375"/>
                        <a:ext cx="8379884" cy="401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237317" y="2743201"/>
            <a:ext cx="497416" cy="3044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2209800" y="5278438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1n</a:t>
            </a: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2209800" y="4845050"/>
            <a:ext cx="5164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Times New Roman" pitchFamily="18" charset="0"/>
              </a:rPr>
              <a:t>2n</a:t>
            </a:r>
          </a:p>
        </p:txBody>
      </p:sp>
      <p:sp>
        <p:nvSpPr>
          <p:cNvPr id="2057" name="Text Box 8"/>
          <p:cNvSpPr txBox="1">
            <a:spLocks noChangeArrowheads="1"/>
          </p:cNvSpPr>
          <p:nvPr/>
        </p:nvSpPr>
        <p:spPr bwMode="auto">
          <a:xfrm>
            <a:off x="2209800" y="4411663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3n</a:t>
            </a:r>
          </a:p>
        </p:txBody>
      </p:sp>
      <p:sp>
        <p:nvSpPr>
          <p:cNvPr id="2058" name="Text Box 9"/>
          <p:cNvSpPr txBox="1">
            <a:spLocks noChangeArrowheads="1"/>
          </p:cNvSpPr>
          <p:nvPr/>
        </p:nvSpPr>
        <p:spPr bwMode="auto">
          <a:xfrm>
            <a:off x="2209800" y="3979863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4n</a:t>
            </a:r>
          </a:p>
        </p:txBody>
      </p:sp>
      <p:sp>
        <p:nvSpPr>
          <p:cNvPr id="2059" name="Text Box 10"/>
          <p:cNvSpPr txBox="1">
            <a:spLocks noChangeArrowheads="1"/>
          </p:cNvSpPr>
          <p:nvPr/>
        </p:nvSpPr>
        <p:spPr bwMode="auto">
          <a:xfrm>
            <a:off x="2209800" y="3546475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5n</a:t>
            </a:r>
          </a:p>
        </p:txBody>
      </p:sp>
      <p:sp>
        <p:nvSpPr>
          <p:cNvPr id="2060" name="Text Box 11"/>
          <p:cNvSpPr txBox="1">
            <a:spLocks noChangeArrowheads="1"/>
          </p:cNvSpPr>
          <p:nvPr/>
        </p:nvSpPr>
        <p:spPr bwMode="auto">
          <a:xfrm>
            <a:off x="2209800" y="3114675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6n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1456-53C1-4678-A479-6A1DAEB332E3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DB3B1B-4AD8-4135-990E-647BB4ECCB53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we compare algorithms?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cs typeface="Times New Roman" panose="02020603050405020304" pitchFamily="18" charset="0"/>
              </a:rPr>
              <a:t>We need to define a number of </a:t>
            </a:r>
            <a:r>
              <a:rPr lang="en-US" altLang="en-US" sz="3200" u="sng" dirty="0">
                <a:cs typeface="Times New Roman" panose="02020603050405020304" pitchFamily="18" charset="0"/>
              </a:rPr>
              <a:t>objective measures</a:t>
            </a:r>
            <a:r>
              <a:rPr lang="en-US" altLang="en-US" sz="3200" dirty="0"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(1) Compare execution times?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</a:t>
            </a:r>
            <a:r>
              <a:rPr lang="en-US" altLang="en-US" b="1" i="1" dirty="0">
                <a:cs typeface="Times New Roman" panose="02020603050405020304" pitchFamily="18" charset="0"/>
              </a:rPr>
              <a:t>Not good</a:t>
            </a:r>
            <a:r>
              <a:rPr lang="en-US" altLang="en-US" dirty="0">
                <a:cs typeface="Times New Roman" panose="02020603050405020304" pitchFamily="18" charset="0"/>
              </a:rPr>
              <a:t>: times are specific to a particular </a:t>
            </a:r>
            <a:r>
              <a:rPr lang="en-US" altLang="en-US" dirty="0" smtClean="0">
                <a:cs typeface="Times New Roman" panose="02020603050405020304" pitchFamily="18" charset="0"/>
              </a:rPr>
              <a:t>computer </a:t>
            </a:r>
            <a:r>
              <a:rPr lang="en-US" altLang="en-US" dirty="0">
                <a:cs typeface="Times New Roman" panose="02020603050405020304" pitchFamily="18" charset="0"/>
              </a:rPr>
              <a:t>!!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(2) Count the number of statements executed?  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</a:t>
            </a:r>
            <a:r>
              <a:rPr lang="en-US" altLang="en-US" b="1" i="1" dirty="0">
                <a:cs typeface="Times New Roman" panose="02020603050405020304" pitchFamily="18" charset="0"/>
              </a:rPr>
              <a:t>Not good</a:t>
            </a:r>
            <a:r>
              <a:rPr lang="en-US" altLang="en-US" dirty="0">
                <a:cs typeface="Times New Roman" panose="02020603050405020304" pitchFamily="18" charset="0"/>
              </a:rPr>
              <a:t>: number of statements vary with </a:t>
            </a:r>
            <a:r>
              <a:rPr lang="en-US" altLang="en-US" dirty="0" smtClean="0"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cs typeface="Times New Roman" panose="02020603050405020304" pitchFamily="18" charset="0"/>
              </a:rPr>
              <a:t>programming language </a:t>
            </a:r>
            <a:r>
              <a:rPr lang="en-US" altLang="en-US" dirty="0">
                <a:ea typeface="MS Mincho" pitchFamily="49" charset="-128"/>
              </a:rPr>
              <a:t>as well as the </a:t>
            </a:r>
            <a:r>
              <a:rPr lang="en-US" altLang="en-US" dirty="0" smtClean="0">
                <a:ea typeface="MS Mincho" pitchFamily="49" charset="-128"/>
              </a:rPr>
              <a:t>style </a:t>
            </a:r>
            <a:r>
              <a:rPr lang="en-US" altLang="en-US" dirty="0">
                <a:ea typeface="MS Mincho" pitchFamily="49" charset="-128"/>
              </a:rPr>
              <a:t>of the </a:t>
            </a:r>
            <a:r>
              <a:rPr lang="en-US" altLang="en-US" dirty="0" smtClean="0">
                <a:ea typeface="MS Mincho" pitchFamily="49" charset="-128"/>
              </a:rPr>
              <a:t>individual </a:t>
            </a:r>
            <a:r>
              <a:rPr lang="en-US" altLang="en-US" dirty="0">
                <a:ea typeface="MS Mincho" pitchFamily="49" charset="-128"/>
              </a:rPr>
              <a:t>programmer.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17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insertion sort a fast sorting algorithm?</a:t>
            </a:r>
          </a:p>
          <a:p>
            <a:pPr lvl="1"/>
            <a:r>
              <a:rPr lang="en-US" dirty="0" smtClean="0"/>
              <a:t>Moderately so, for small n</a:t>
            </a:r>
          </a:p>
          <a:p>
            <a:pPr lvl="1"/>
            <a:r>
              <a:rPr lang="en-US" dirty="0" smtClean="0"/>
              <a:t>Not at all, for large 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E974-D83C-4E38-9081-3612A9964035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2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(Divide and Conquer)</a:t>
            </a:r>
            <a:endParaRPr lang="en-US" dirty="0"/>
          </a:p>
        </p:txBody>
      </p:sp>
      <p:pic>
        <p:nvPicPr>
          <p:cNvPr id="5" name="Content Placeholder 4" descr="Screen shot 2011-01-20 at 3.50.01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3" r="-1593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B444-400C-4DAE-8796-3138AA868127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5558882" y="1725359"/>
            <a:ext cx="798689" cy="1473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20</a:t>
            </a:r>
          </a:p>
          <a:p>
            <a:pPr algn="ctr"/>
            <a:r>
              <a:rPr lang="en-US" dirty="0" smtClean="0"/>
              <a:t>13</a:t>
            </a:r>
          </a:p>
          <a:p>
            <a:pPr algn="ctr"/>
            <a:r>
              <a:rPr lang="en-US" dirty="0" smtClean="0"/>
              <a:t>7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56614" y="1725359"/>
            <a:ext cx="798689" cy="14737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</a:p>
          <a:p>
            <a:pPr algn="ctr"/>
            <a:r>
              <a:rPr lang="en-US" dirty="0" smtClean="0"/>
              <a:t>11</a:t>
            </a:r>
          </a:p>
          <a:p>
            <a:pPr algn="ctr"/>
            <a:r>
              <a:rPr lang="en-US" dirty="0" smtClean="0"/>
              <a:t>9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5926280" y="3594497"/>
            <a:ext cx="974401" cy="2635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  <a:p>
            <a:pPr algn="ctr"/>
            <a:r>
              <a:rPr lang="en-US" dirty="0" smtClean="0"/>
              <a:t>2</a:t>
            </a:r>
          </a:p>
          <a:p>
            <a:pPr algn="ctr"/>
            <a:r>
              <a:rPr lang="en-US" dirty="0" smtClean="0"/>
              <a:t>7</a:t>
            </a:r>
          </a:p>
          <a:p>
            <a:pPr algn="ctr"/>
            <a:r>
              <a:rPr lang="en-US" dirty="0" smtClean="0"/>
              <a:t>9</a:t>
            </a:r>
          </a:p>
          <a:p>
            <a:pPr algn="ctr"/>
            <a:r>
              <a:rPr lang="en-US" dirty="0" smtClean="0"/>
              <a:t>11</a:t>
            </a:r>
          </a:p>
          <a:p>
            <a:pPr algn="ctr"/>
            <a:r>
              <a:rPr lang="en-US" dirty="0" smtClean="0"/>
              <a:t>12</a:t>
            </a:r>
          </a:p>
          <a:p>
            <a:pPr algn="ctr"/>
            <a:r>
              <a:rPr lang="en-US" dirty="0" smtClean="0"/>
              <a:t>13</a:t>
            </a:r>
          </a:p>
          <a:p>
            <a:pPr algn="ctr"/>
            <a:r>
              <a:rPr lang="en-US" dirty="0" smtClean="0"/>
              <a:t>20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CF19-FE54-4520-AC2C-3851F517DB7A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1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1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Merge Sort</a:t>
            </a:r>
            <a:endParaRPr lang="en-US" dirty="0"/>
          </a:p>
        </p:txBody>
      </p:sp>
      <p:pic>
        <p:nvPicPr>
          <p:cNvPr id="5" name="Content Placeholder 4" descr="Screen shot 2011-01-20 at 4.16.08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115" b="-10115"/>
          <a:stretch>
            <a:fillRect/>
          </a:stretch>
        </p:blipFill>
        <p:spPr>
          <a:xfrm>
            <a:off x="609600" y="1180843"/>
            <a:ext cx="109728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 dirty="0" smtClean="0"/>
          </a:p>
        </p:txBody>
      </p:sp>
      <p:pic>
        <p:nvPicPr>
          <p:cNvPr id="6" name="Picture 5" descr="Screen shot 2011-01-20 at 4.27.57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94" y="5159900"/>
            <a:ext cx="6962199" cy="119645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B35DB-A34C-4356-8B0E-C1EE4C5457FE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Representation of the Recurrence for Merge Sort</a:t>
            </a:r>
            <a:endParaRPr lang="en-US" dirty="0"/>
          </a:p>
        </p:txBody>
      </p:sp>
      <p:pic>
        <p:nvPicPr>
          <p:cNvPr id="5" name="Content Placeholder 4" descr="Screen shot 2011-01-20 at 4.29.43 AM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9" b="-1559"/>
          <a:stretch>
            <a:fillRect/>
          </a:stretch>
        </p:blipFill>
        <p:spPr>
          <a:xfrm>
            <a:off x="609600" y="1600200"/>
            <a:ext cx="10972800" cy="47561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42B4-3DF3-4D6E-AEAB-653D60B5A3CA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Θ</a:t>
            </a:r>
            <a:r>
              <a:rPr lang="en-US" dirty="0" smtClean="0"/>
              <a:t>(</a:t>
            </a:r>
            <a:r>
              <a:rPr lang="en-US" dirty="0" err="1" smtClean="0"/>
              <a:t>nlgn</a:t>
            </a:r>
            <a:r>
              <a:rPr lang="en-US" dirty="0" smtClean="0"/>
              <a:t>) grows more slowly than </a:t>
            </a:r>
            <a:r>
              <a:rPr lang="en-US" dirty="0" err="1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Therefore, merge sort asymptotically beats insertion sort in the worst case.</a:t>
            </a:r>
          </a:p>
          <a:p>
            <a:r>
              <a:rPr lang="en-US" dirty="0" smtClean="0"/>
              <a:t>In practice, merge sort beats insertion sort for n &gt;=3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6DAB-0AAD-4F21-8C05-CF6EAF592596}" type="datetime1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Quiz 1                                                          </a:t>
            </a:r>
            <a:r>
              <a:rPr lang="en-US" sz="2800" dirty="0" smtClean="0"/>
              <a:t>Marks : 10</a:t>
            </a:r>
            <a:br>
              <a:rPr lang="en-US" sz="2800" dirty="0" smtClean="0"/>
            </a:br>
            <a:r>
              <a:rPr lang="en-US" sz="2800" dirty="0"/>
              <a:t> </a:t>
            </a:r>
            <a:r>
              <a:rPr lang="en-US" sz="2800" dirty="0" smtClean="0"/>
              <a:t>                                                                                                      Time :10 mins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CS3303: Design &amp; Analysis of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DD30-A695-3144-8403-7786205E93B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709928"/>
            <a:ext cx="89154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Question 1: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Design flowchart and calculate the running time of the given pseudo-code. 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Start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Total=0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For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=1-50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     Input x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     If x&gt;100 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       then total=total+1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    end If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   ++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Print total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End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     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57400" y="3124200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9555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8373D-4FDD-4366-9B1B-3C72188360E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Ideal Solution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>
                <a:cs typeface="Times New Roman" panose="02020603050405020304" pitchFamily="18" charset="0"/>
              </a:rPr>
              <a:t>Express running time </a:t>
            </a:r>
            <a:r>
              <a:rPr lang="en-US" altLang="en-US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 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as a function of problem size </a:t>
            </a:r>
            <a:r>
              <a:rPr lang="en-US" altLang="en-US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(i.e., </a:t>
            </a:r>
            <a:r>
              <a:rPr lang="en-US" altLang="en-US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t=f(n)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).</a:t>
            </a:r>
          </a:p>
          <a:p>
            <a:endParaRPr lang="en-US" altLang="en-US" sz="3200" dirty="0" smtClean="0">
              <a:cs typeface="Times New Roman" panose="02020603050405020304" pitchFamily="18" charset="0"/>
            </a:endParaRPr>
          </a:p>
          <a:p>
            <a:r>
              <a:rPr lang="en-US" altLang="en-US" sz="3200" dirty="0" smtClean="0">
                <a:cs typeface="Times New Roman" panose="02020603050405020304" pitchFamily="18" charset="0"/>
              </a:rPr>
              <a:t>Given two algorithms having running times </a:t>
            </a:r>
            <a:r>
              <a:rPr lang="en-US" altLang="en-US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f(n)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 and </a:t>
            </a:r>
            <a:r>
              <a:rPr lang="en-US" altLang="en-US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g(n)</a:t>
            </a:r>
            <a:r>
              <a:rPr lang="en-US" altLang="en-US" sz="3200" dirty="0" smtClean="0">
                <a:cs typeface="Times New Roman" panose="02020603050405020304" pitchFamily="18" charset="0"/>
              </a:rPr>
              <a:t>, find which functions grows faster.</a:t>
            </a:r>
          </a:p>
          <a:p>
            <a:endParaRPr lang="en-US" altLang="en-US" sz="3200" dirty="0" smtClean="0">
              <a:cs typeface="Times New Roman" panose="02020603050405020304" pitchFamily="18" charset="0"/>
            </a:endParaRPr>
          </a:p>
          <a:p>
            <a:r>
              <a:rPr lang="en-US" altLang="en-US" sz="3200" dirty="0" smtClean="0">
                <a:cs typeface="Times New Roman" panose="02020603050405020304" pitchFamily="18" charset="0"/>
              </a:rPr>
              <a:t>Such an analysis is independent of machine time, programming style, etc.</a:t>
            </a:r>
          </a:p>
          <a:p>
            <a:endParaRPr lang="en-US" altLang="en-US" sz="3200" dirty="0">
              <a:cs typeface="Times New Roman" panose="02020603050405020304" pitchFamily="18" charset="0"/>
            </a:endParaRP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73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03EB6-DAB9-4210-B301-3FFAED6432A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48996"/>
            <a:ext cx="7772400" cy="762000"/>
          </a:xfrm>
        </p:spPr>
        <p:txBody>
          <a:bodyPr/>
          <a:lstStyle/>
          <a:p>
            <a:r>
              <a:rPr lang="en-US" dirty="0" smtClean="0">
                <a:ea typeface="MS Mincho" pitchFamily="49" charset="-128"/>
              </a:rPr>
              <a:t>How do we find </a:t>
            </a:r>
            <a:r>
              <a:rPr lang="en-US" i="1" dirty="0" smtClean="0">
                <a:ea typeface="MS Mincho" pitchFamily="49" charset="-128"/>
              </a:rPr>
              <a:t>f(n)</a:t>
            </a:r>
            <a:r>
              <a:rPr lang="en-US" dirty="0" smtClean="0">
                <a:ea typeface="MS Mincho" pitchFamily="49" charset="-128"/>
              </a:rPr>
              <a:t>?</a:t>
            </a:r>
            <a:endParaRPr lang="en-US" alt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0" y="1339596"/>
            <a:ext cx="10286999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Associate a "cost" with each statement.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Find the "total cost“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by finding the total number of times each statement is executed. 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 i="1" dirty="0">
                <a:cs typeface="Times New Roman" panose="02020603050405020304" pitchFamily="18" charset="0"/>
              </a:rPr>
              <a:t>	    Algorithm 1                         Algorithm 2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                     </a:t>
            </a:r>
            <a:r>
              <a:rPr lang="en-US" altLang="en-US" sz="2000" b="1" dirty="0">
                <a:cs typeface="Times New Roman" panose="02020603050405020304" pitchFamily="18" charset="0"/>
              </a:rPr>
              <a:t>Cost                                             </a:t>
            </a:r>
            <a:r>
              <a:rPr lang="en-US" altLang="en-US" sz="2000" b="1" dirty="0" err="1">
                <a:cs typeface="Times New Roman" panose="02020603050405020304" pitchFamily="18" charset="0"/>
              </a:rPr>
              <a:t>Cost</a:t>
            </a:r>
            <a:r>
              <a:rPr lang="en-US" altLang="en-US" sz="2000" b="1" dirty="0">
                <a:cs typeface="Times New Roman" panose="02020603050405020304" pitchFamily="18" charset="0"/>
              </a:rPr>
              <a:t>	</a:t>
            </a:r>
            <a:endParaRPr lang="en-US" altLang="en-US" sz="2000" b="1" dirty="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	 </a:t>
            </a:r>
            <a:r>
              <a:rPr lang="en-US" altLang="en-US" sz="2000" dirty="0" err="1"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cs typeface="Times New Roman" panose="02020603050405020304" pitchFamily="18" charset="0"/>
              </a:rPr>
              <a:t>[0] = 0;    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             for(</a:t>
            </a: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=0; </a:t>
            </a: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&lt;N; </a:t>
            </a: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++)     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endParaRPr lang="en-US" altLang="en-US" sz="2000" baseline="-25000" dirty="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	 </a:t>
            </a:r>
            <a:r>
              <a:rPr lang="en-US" altLang="en-US" sz="2000" dirty="0" err="1"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cs typeface="Times New Roman" panose="02020603050405020304" pitchFamily="18" charset="0"/>
              </a:rPr>
              <a:t>[1] = 0;   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                 </a:t>
            </a:r>
            <a:r>
              <a:rPr lang="en-US" altLang="en-US" sz="2000" dirty="0" err="1"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cs typeface="Times New Roman" panose="02020603050405020304" pitchFamily="18" charset="0"/>
              </a:rPr>
              <a:t>[</a:t>
            </a: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] = 0;            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en-US" altLang="en-US" sz="2000" baseline="-25000" dirty="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	 </a:t>
            </a:r>
            <a:r>
              <a:rPr lang="en-US" altLang="en-US" sz="2000" dirty="0" err="1"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cs typeface="Times New Roman" panose="02020603050405020304" pitchFamily="18" charset="0"/>
              </a:rPr>
              <a:t>[2] = 0;    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    ...                   ...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arr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[N-1</a:t>
            </a:r>
            <a:r>
              <a:rPr lang="en-US" altLang="en-US" sz="2000" dirty="0">
                <a:cs typeface="Times New Roman" panose="02020603050405020304" pitchFamily="18" charset="0"/>
              </a:rPr>
              <a:t>] = 0;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 		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                      -----------                                        -------------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s-ES_tradnl" altLang="en-US" sz="2000" dirty="0">
                <a:cs typeface="Times New Roman" panose="02020603050405020304" pitchFamily="18" charset="0"/>
              </a:rPr>
              <a:t> </a:t>
            </a: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628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B03EB6-DAB9-4210-B301-3FFAED6432A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dirty="0" smtClean="0">
                <a:ea typeface="MS Mincho" pitchFamily="49" charset="-128"/>
              </a:rPr>
              <a:t>How do we find </a:t>
            </a:r>
            <a:r>
              <a:rPr lang="en-US" i="1" dirty="0" smtClean="0">
                <a:ea typeface="MS Mincho" pitchFamily="49" charset="-128"/>
              </a:rPr>
              <a:t>f(n)</a:t>
            </a:r>
            <a:r>
              <a:rPr lang="en-US" dirty="0" smtClean="0">
                <a:ea typeface="MS Mincho" pitchFamily="49" charset="-128"/>
              </a:rPr>
              <a:t>?</a:t>
            </a:r>
            <a:endParaRPr lang="en-US" alt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10286999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Associate a "cost" with each statement.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Find the "total cost“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by finding the total number of times each statement is executed. 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b="1" i="1" dirty="0">
                <a:cs typeface="Times New Roman" panose="02020603050405020304" pitchFamily="18" charset="0"/>
              </a:rPr>
              <a:t>	    Algorithm 1                         Algorithm 2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20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                     </a:t>
            </a:r>
            <a:r>
              <a:rPr lang="en-US" altLang="en-US" sz="2000" b="1" dirty="0">
                <a:cs typeface="Times New Roman" panose="02020603050405020304" pitchFamily="18" charset="0"/>
              </a:rPr>
              <a:t>Cost                                             </a:t>
            </a:r>
            <a:r>
              <a:rPr lang="en-US" altLang="en-US" sz="2000" b="1" dirty="0" err="1">
                <a:cs typeface="Times New Roman" panose="02020603050405020304" pitchFamily="18" charset="0"/>
              </a:rPr>
              <a:t>Cost</a:t>
            </a:r>
            <a:r>
              <a:rPr lang="en-US" altLang="en-US" sz="2000" b="1" dirty="0">
                <a:cs typeface="Times New Roman" panose="02020603050405020304" pitchFamily="18" charset="0"/>
              </a:rPr>
              <a:t>	</a:t>
            </a:r>
            <a:endParaRPr lang="en-US" altLang="en-US" sz="2000" b="1" dirty="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	 </a:t>
            </a:r>
            <a:r>
              <a:rPr lang="en-US" altLang="en-US" sz="2000" dirty="0" err="1"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cs typeface="Times New Roman" panose="02020603050405020304" pitchFamily="18" charset="0"/>
              </a:rPr>
              <a:t>[0] = 0;    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             for(</a:t>
            </a: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=0; </a:t>
            </a: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&lt;N; </a:t>
            </a: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++)     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endParaRPr lang="en-US" altLang="en-US" sz="2000" baseline="-25000" dirty="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	 </a:t>
            </a:r>
            <a:r>
              <a:rPr lang="en-US" altLang="en-US" sz="2000" dirty="0" err="1"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cs typeface="Times New Roman" panose="02020603050405020304" pitchFamily="18" charset="0"/>
              </a:rPr>
              <a:t>[1] = 0;   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                 </a:t>
            </a:r>
            <a:r>
              <a:rPr lang="en-US" altLang="en-US" sz="2000" dirty="0" err="1"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cs typeface="Times New Roman" panose="02020603050405020304" pitchFamily="18" charset="0"/>
              </a:rPr>
              <a:t>[</a:t>
            </a:r>
            <a:r>
              <a:rPr lang="en-US" altLang="en-US" sz="2000" dirty="0" err="1"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cs typeface="Times New Roman" panose="02020603050405020304" pitchFamily="18" charset="0"/>
              </a:rPr>
              <a:t>] = 0;            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 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endParaRPr lang="en-US" altLang="en-US" sz="2000" baseline="-25000" dirty="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	 </a:t>
            </a:r>
            <a:r>
              <a:rPr lang="en-US" altLang="en-US" sz="2000" dirty="0" err="1">
                <a:cs typeface="Times New Roman" panose="02020603050405020304" pitchFamily="18" charset="0"/>
              </a:rPr>
              <a:t>arr</a:t>
            </a:r>
            <a:r>
              <a:rPr lang="en-US" altLang="en-US" sz="2000" dirty="0">
                <a:cs typeface="Times New Roman" panose="02020603050405020304" pitchFamily="18" charset="0"/>
              </a:rPr>
              <a:t>[2] = 0;    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    ...                   ...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</a:t>
            </a:r>
            <a:r>
              <a:rPr lang="en-US" altLang="en-US" sz="2000" dirty="0" err="1" smtClean="0">
                <a:cs typeface="Times New Roman" panose="02020603050405020304" pitchFamily="18" charset="0"/>
              </a:rPr>
              <a:t>arr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[N-1</a:t>
            </a:r>
            <a:r>
              <a:rPr lang="en-US" altLang="en-US" sz="2000" dirty="0">
                <a:cs typeface="Times New Roman" panose="02020603050405020304" pitchFamily="18" charset="0"/>
              </a:rPr>
              <a:t>] = 0;     </a:t>
            </a:r>
            <a:r>
              <a:rPr lang="en-US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cs typeface="Times New Roman" panose="02020603050405020304" pitchFamily="18" charset="0"/>
              </a:rPr>
              <a:t> 		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                      -----------                                        -------------</a:t>
            </a:r>
            <a:endParaRPr lang="en-US" altLang="en-US" sz="2000" dirty="0">
              <a:cs typeface="Courier New" panose="02070309020205020404" pitchFamily="49" charset="0"/>
            </a:endParaRPr>
          </a:p>
          <a:p>
            <a:pPr>
              <a:lnSpc>
                <a:spcPct val="65000"/>
              </a:lnSpc>
              <a:buFontTx/>
              <a:buNone/>
            </a:pPr>
            <a:r>
              <a:rPr lang="es-ES_tradnl" altLang="en-US" sz="2000" dirty="0">
                <a:cs typeface="Times New Roman" panose="02020603050405020304" pitchFamily="18" charset="0"/>
              </a:rPr>
              <a:t> </a:t>
            </a:r>
            <a:r>
              <a:rPr lang="es-ES_tradnl" altLang="en-US" sz="2000" dirty="0" smtClean="0">
                <a:cs typeface="Times New Roman" panose="02020603050405020304" pitchFamily="18" charset="0"/>
              </a:rPr>
              <a:t> </a:t>
            </a:r>
            <a:r>
              <a:rPr lang="es-ES_tradnl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  <a:r>
              <a:rPr lang="es-ES_tradnl" altLang="en-US" sz="2000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+c</a:t>
            </a:r>
            <a:r>
              <a:rPr lang="es-ES_tradnl" altLang="en-US" sz="2000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+...+c</a:t>
            </a:r>
            <a:r>
              <a:rPr lang="es-ES_tradnl" altLang="en-US" sz="2000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 = </a:t>
            </a:r>
            <a:r>
              <a:rPr lang="es-ES_tradnl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s-ES_tradnl" altLang="en-US" sz="2000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solidFill>
                  <a:srgbClr val="DD0111"/>
                </a:solidFill>
                <a:cs typeface="Times New Roman" panose="02020603050405020304" pitchFamily="18" charset="0"/>
              </a:rPr>
              <a:t> x N</a:t>
            </a:r>
            <a:r>
              <a:rPr lang="es-ES_tradnl" altLang="en-US" sz="2000" dirty="0">
                <a:cs typeface="Times New Roman" panose="02020603050405020304" pitchFamily="18" charset="0"/>
              </a:rPr>
              <a:t>                  </a:t>
            </a:r>
            <a:r>
              <a:rPr lang="es-ES_tradnl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(N+1) x c</a:t>
            </a:r>
            <a:r>
              <a:rPr lang="es-ES_tradnl" altLang="en-US" sz="2000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s-ES_tradnl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 + N x c</a:t>
            </a:r>
            <a:r>
              <a:rPr lang="es-ES_tradnl" altLang="en-US" sz="2000" baseline="-25000" dirty="0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s-ES_tradnl" altLang="en-US" sz="20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es-ES_tradnl" altLang="en-US" sz="20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=</a:t>
            </a:r>
            <a:r>
              <a:rPr lang="es-ES_tradnl" altLang="en-US" sz="2000" dirty="0" smtClean="0">
                <a:solidFill>
                  <a:schemeClr val="tx2"/>
                </a:solidFill>
                <a:ea typeface="MS Mincho" pitchFamily="49" charset="-128"/>
              </a:rPr>
              <a:t>  </a:t>
            </a:r>
            <a:r>
              <a:rPr lang="en-US" altLang="en-US" sz="2000" dirty="0">
                <a:solidFill>
                  <a:srgbClr val="DD0111"/>
                </a:solidFill>
                <a:ea typeface="MS Mincho" pitchFamily="49" charset="-128"/>
              </a:rPr>
              <a:t>(c</a:t>
            </a:r>
            <a:r>
              <a:rPr lang="en-US" altLang="en-US" sz="2000" baseline="-25000" dirty="0">
                <a:solidFill>
                  <a:srgbClr val="DD0111"/>
                </a:solidFill>
                <a:ea typeface="MS Mincho" pitchFamily="49" charset="-128"/>
              </a:rPr>
              <a:t>2</a:t>
            </a:r>
            <a:r>
              <a:rPr lang="en-US" altLang="en-US" sz="2000" dirty="0">
                <a:solidFill>
                  <a:srgbClr val="DD0111"/>
                </a:solidFill>
                <a:ea typeface="MS Mincho" pitchFamily="49" charset="-128"/>
              </a:rPr>
              <a:t> + c</a:t>
            </a:r>
            <a:r>
              <a:rPr lang="en-US" altLang="en-US" sz="2000" baseline="-25000" dirty="0">
                <a:solidFill>
                  <a:srgbClr val="DD0111"/>
                </a:solidFill>
                <a:ea typeface="MS Mincho" pitchFamily="49" charset="-128"/>
              </a:rPr>
              <a:t>1</a:t>
            </a:r>
            <a:r>
              <a:rPr lang="en-US" altLang="en-US" sz="2000" dirty="0">
                <a:solidFill>
                  <a:srgbClr val="DD0111"/>
                </a:solidFill>
                <a:ea typeface="MS Mincho" pitchFamily="49" charset="-128"/>
              </a:rPr>
              <a:t>) x N + c</a:t>
            </a:r>
            <a:r>
              <a:rPr lang="en-US" altLang="en-US" sz="2000" baseline="-25000" dirty="0">
                <a:solidFill>
                  <a:srgbClr val="DD0111"/>
                </a:solidFill>
                <a:ea typeface="MS Mincho" pitchFamily="49" charset="-128"/>
              </a:rPr>
              <a:t>2</a:t>
            </a: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206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05A5B3-2CB8-4B1C-BDD6-77377B16B2B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Mincho" pitchFamily="49" charset="-128"/>
              </a:rPr>
              <a:t>How do we find </a:t>
            </a:r>
            <a:r>
              <a:rPr lang="en-US" i="1" dirty="0" smtClean="0">
                <a:ea typeface="MS Mincho" pitchFamily="49" charset="-128"/>
              </a:rPr>
              <a:t>f(n)</a:t>
            </a:r>
            <a:r>
              <a:rPr lang="en-US" dirty="0" smtClean="0">
                <a:ea typeface="MS Mincho" pitchFamily="49" charset="-128"/>
              </a:rPr>
              <a:t>?</a:t>
            </a:r>
            <a:endParaRPr lang="en-US" altLang="en-US" sz="3600" dirty="0">
              <a:ea typeface="MS Mincho" pitchFamily="49" charset="-128"/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2488" y="1443038"/>
            <a:ext cx="8077200" cy="4419600"/>
          </a:xfrm>
        </p:spPr>
        <p:txBody>
          <a:bodyPr/>
          <a:lstStyle/>
          <a:p>
            <a:r>
              <a:rPr lang="en-US" altLang="en-US" b="1" i="1" dirty="0">
                <a:cs typeface="Times New Roman" panose="02020603050405020304" pitchFamily="18" charset="0"/>
              </a:rPr>
              <a:t>Algorithm 3 </a:t>
            </a:r>
            <a:r>
              <a:rPr lang="en-US" altLang="en-US" dirty="0">
                <a:cs typeface="Times New Roman" panose="02020603050405020304" pitchFamily="18" charset="0"/>
              </a:rPr>
              <a:t>	                 </a:t>
            </a:r>
            <a:r>
              <a:rPr lang="en-US" altLang="en-US" i="1" dirty="0">
                <a:cs typeface="Times New Roman" panose="02020603050405020304" pitchFamily="18" charset="0"/>
              </a:rPr>
              <a:t>Cost 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 	sum = 0;                                 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endParaRPr lang="en-US" altLang="en-US" dirty="0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for(</a:t>
            </a:r>
            <a:r>
              <a:rPr lang="en-US" altLang="en-US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=0; </a:t>
            </a:r>
            <a:r>
              <a:rPr lang="en-US" altLang="en-US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&lt;N; </a:t>
            </a:r>
            <a:r>
              <a:rPr lang="en-US" altLang="en-US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++)                     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endParaRPr lang="en-US" altLang="en-US" baseline="-25000" dirty="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	   for(j=0; j&lt;N; </a:t>
            </a:r>
            <a:r>
              <a:rPr lang="en-US" altLang="en-US" dirty="0" err="1">
                <a:cs typeface="Times New Roman" panose="02020603050405020304" pitchFamily="18" charset="0"/>
              </a:rPr>
              <a:t>j++</a:t>
            </a:r>
            <a:r>
              <a:rPr lang="en-US" altLang="en-US" dirty="0">
                <a:cs typeface="Times New Roman" panose="02020603050405020304" pitchFamily="18" charset="0"/>
              </a:rPr>
              <a:t>)                  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endParaRPr lang="en-US" altLang="en-US" dirty="0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	   sum += </a:t>
            </a:r>
            <a:r>
              <a:rPr lang="en-US" altLang="en-US" dirty="0" err="1"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cs typeface="Times New Roman" panose="02020603050405020304" pitchFamily="18" charset="0"/>
              </a:rPr>
              <a:t>i</a:t>
            </a:r>
            <a:r>
              <a:rPr lang="en-US" altLang="en-US" dirty="0">
                <a:cs typeface="Times New Roman" panose="02020603050405020304" pitchFamily="18" charset="0"/>
              </a:rPr>
              <a:t>][j];              </a:t>
            </a:r>
            <a:r>
              <a:rPr lang="en-US" altLang="en-US" dirty="0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cs typeface="Times New Roman" panose="02020603050405020304" pitchFamily="18" charset="0"/>
              </a:rPr>
              <a:t>3</a:t>
            </a:r>
            <a:endParaRPr lang="en-US" altLang="en-US" baseline="-25000" dirty="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                                          ------------</a:t>
            </a:r>
          </a:p>
          <a:p>
            <a:pPr>
              <a:buFontTx/>
              <a:buNone/>
            </a:pPr>
            <a:endParaRPr lang="en-US" altLang="en-US" i="1" baseline="30000" dirty="0">
              <a:solidFill>
                <a:srgbClr val="DD0111"/>
              </a:solidFill>
              <a:ea typeface="MS Mincho" pitchFamily="49" charset="-128"/>
            </a:endParaRPr>
          </a:p>
          <a:p>
            <a:pPr>
              <a:buFontTx/>
              <a:buNone/>
            </a:pPr>
            <a:endParaRPr lang="en-US" altLang="en-US" i="1" dirty="0">
              <a:ea typeface="MS Mincho" pitchFamily="49" charset="-128"/>
            </a:endParaRPr>
          </a:p>
          <a:p>
            <a:endParaRPr lang="en-US" altLang="en-US" b="1" dirty="0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74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05A5B3-2CB8-4B1C-BDD6-77377B16B2B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Mincho" pitchFamily="49" charset="-128"/>
              </a:rPr>
              <a:t>How do we find </a:t>
            </a:r>
            <a:r>
              <a:rPr lang="en-US" i="1" dirty="0" smtClean="0">
                <a:ea typeface="MS Mincho" pitchFamily="49" charset="-128"/>
              </a:rPr>
              <a:t>f(n)</a:t>
            </a:r>
            <a:r>
              <a:rPr lang="en-US" dirty="0" smtClean="0">
                <a:ea typeface="MS Mincho" pitchFamily="49" charset="-128"/>
              </a:rPr>
              <a:t>?</a:t>
            </a:r>
            <a:endParaRPr lang="en-US" altLang="en-US" sz="3600" dirty="0">
              <a:ea typeface="MS Mincho" pitchFamily="49" charset="-128"/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2488" y="1443038"/>
            <a:ext cx="8077200" cy="4419600"/>
          </a:xfrm>
        </p:spPr>
        <p:txBody>
          <a:bodyPr/>
          <a:lstStyle/>
          <a:p>
            <a:r>
              <a:rPr lang="en-US" altLang="en-US" b="1" i="1">
                <a:cs typeface="Times New Roman" panose="02020603050405020304" pitchFamily="18" charset="0"/>
              </a:rPr>
              <a:t>Algorithm 3 </a:t>
            </a:r>
            <a:r>
              <a:rPr lang="en-US" altLang="en-US">
                <a:cs typeface="Times New Roman" panose="02020603050405020304" pitchFamily="18" charset="0"/>
              </a:rPr>
              <a:t>	                 </a:t>
            </a:r>
            <a:r>
              <a:rPr lang="en-US" altLang="en-US" i="1">
                <a:cs typeface="Times New Roman" panose="02020603050405020304" pitchFamily="18" charset="0"/>
              </a:rPr>
              <a:t>Cost </a:t>
            </a:r>
            <a:endParaRPr lang="en-US" altLang="en-US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 	sum = 0;                                 </a:t>
            </a:r>
            <a:r>
              <a:rPr lang="en-US" altLang="en-US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cs typeface="Times New Roman" panose="02020603050405020304" pitchFamily="18" charset="0"/>
              </a:rPr>
              <a:t>1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endParaRPr lang="en-US" altLang="en-US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for(i=0; i&lt;N; i++)                     </a:t>
            </a:r>
            <a:r>
              <a:rPr lang="en-US" altLang="en-US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endParaRPr lang="en-US" altLang="en-US" baseline="-2500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	   for(j=0; j&lt;N; j++)                  </a:t>
            </a:r>
            <a:r>
              <a:rPr lang="en-US" altLang="en-US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endParaRPr lang="en-US" altLang="en-US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   	   sum += arr[i][j];              </a:t>
            </a:r>
            <a:r>
              <a:rPr lang="en-US" altLang="en-US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cs typeface="Times New Roman" panose="02020603050405020304" pitchFamily="18" charset="0"/>
              </a:rPr>
              <a:t>3</a:t>
            </a:r>
            <a:endParaRPr lang="en-US" altLang="en-US" baseline="-25000">
              <a:solidFill>
                <a:srgbClr val="DD0111"/>
              </a:solidFill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                                              ------------</a:t>
            </a:r>
          </a:p>
          <a:p>
            <a:pPr>
              <a:buFontTx/>
              <a:buNone/>
            </a:pPr>
            <a:r>
              <a:rPr lang="en-US" altLang="en-US" i="1">
                <a:solidFill>
                  <a:srgbClr val="DD0111"/>
                </a:solidFill>
                <a:cs typeface="Times New Roman" panose="02020603050405020304" pitchFamily="18" charset="0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ea typeface="MS Mincho" pitchFamily="49" charset="-128"/>
              </a:rPr>
              <a:t>1</a:t>
            </a:r>
            <a:r>
              <a:rPr lang="en-US" altLang="en-US">
                <a:solidFill>
                  <a:srgbClr val="DD0111"/>
                </a:solidFill>
                <a:ea typeface="MS Mincho" pitchFamily="49" charset="-128"/>
              </a:rPr>
              <a:t> + </a:t>
            </a:r>
            <a:r>
              <a:rPr lang="en-US" altLang="en-US" i="1">
                <a:solidFill>
                  <a:srgbClr val="DD0111"/>
                </a:solidFill>
                <a:ea typeface="MS Mincho" pitchFamily="49" charset="-128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ea typeface="MS Mincho" pitchFamily="49" charset="-128"/>
              </a:rPr>
              <a:t>2</a:t>
            </a:r>
            <a:r>
              <a:rPr lang="en-US" altLang="en-US">
                <a:solidFill>
                  <a:srgbClr val="DD0111"/>
                </a:solidFill>
                <a:ea typeface="MS Mincho" pitchFamily="49" charset="-128"/>
              </a:rPr>
              <a:t> </a:t>
            </a:r>
            <a:r>
              <a:rPr lang="en-US" altLang="en-US" i="1">
                <a:solidFill>
                  <a:srgbClr val="DD0111"/>
                </a:solidFill>
                <a:ea typeface="MS Mincho" pitchFamily="49" charset="-128"/>
              </a:rPr>
              <a:t>x </a:t>
            </a:r>
            <a:r>
              <a:rPr lang="en-US" altLang="en-US">
                <a:solidFill>
                  <a:srgbClr val="DD0111"/>
                </a:solidFill>
                <a:ea typeface="MS Mincho" pitchFamily="49" charset="-128"/>
              </a:rPr>
              <a:t>(</a:t>
            </a:r>
            <a:r>
              <a:rPr lang="en-US" altLang="en-US" i="1">
                <a:solidFill>
                  <a:srgbClr val="DD0111"/>
                </a:solidFill>
                <a:ea typeface="MS Mincho" pitchFamily="49" charset="-128"/>
              </a:rPr>
              <a:t>N</a:t>
            </a:r>
            <a:r>
              <a:rPr lang="en-US" altLang="en-US">
                <a:solidFill>
                  <a:srgbClr val="DD0111"/>
                </a:solidFill>
                <a:ea typeface="MS Mincho" pitchFamily="49" charset="-128"/>
              </a:rPr>
              <a:t>+1) + </a:t>
            </a:r>
            <a:r>
              <a:rPr lang="en-US" altLang="en-US" i="1">
                <a:solidFill>
                  <a:srgbClr val="DD0111"/>
                </a:solidFill>
                <a:ea typeface="MS Mincho" pitchFamily="49" charset="-128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ea typeface="MS Mincho" pitchFamily="49" charset="-128"/>
              </a:rPr>
              <a:t>2</a:t>
            </a:r>
            <a:r>
              <a:rPr lang="en-US" altLang="en-US">
                <a:solidFill>
                  <a:srgbClr val="DD0111"/>
                </a:solidFill>
                <a:ea typeface="MS Mincho" pitchFamily="49" charset="-128"/>
              </a:rPr>
              <a:t> </a:t>
            </a:r>
            <a:r>
              <a:rPr lang="en-US" altLang="en-US" i="1">
                <a:solidFill>
                  <a:srgbClr val="DD0111"/>
                </a:solidFill>
                <a:ea typeface="MS Mincho" pitchFamily="49" charset="-128"/>
              </a:rPr>
              <a:t>x N x </a:t>
            </a:r>
            <a:r>
              <a:rPr lang="en-US" altLang="en-US">
                <a:solidFill>
                  <a:srgbClr val="DD0111"/>
                </a:solidFill>
                <a:ea typeface="MS Mincho" pitchFamily="49" charset="-128"/>
              </a:rPr>
              <a:t>(</a:t>
            </a:r>
            <a:r>
              <a:rPr lang="en-US" altLang="en-US" i="1">
                <a:solidFill>
                  <a:srgbClr val="DD0111"/>
                </a:solidFill>
                <a:ea typeface="MS Mincho" pitchFamily="49" charset="-128"/>
              </a:rPr>
              <a:t>N</a:t>
            </a:r>
            <a:r>
              <a:rPr lang="en-US" altLang="en-US">
                <a:solidFill>
                  <a:srgbClr val="DD0111"/>
                </a:solidFill>
                <a:ea typeface="MS Mincho" pitchFamily="49" charset="-128"/>
              </a:rPr>
              <a:t>+1) + </a:t>
            </a:r>
            <a:r>
              <a:rPr lang="en-US" altLang="en-US" i="1">
                <a:solidFill>
                  <a:srgbClr val="DD0111"/>
                </a:solidFill>
                <a:ea typeface="MS Mincho" pitchFamily="49" charset="-128"/>
              </a:rPr>
              <a:t>c</a:t>
            </a:r>
            <a:r>
              <a:rPr lang="en-US" altLang="en-US" baseline="-25000">
                <a:solidFill>
                  <a:srgbClr val="DD0111"/>
                </a:solidFill>
                <a:ea typeface="MS Mincho" pitchFamily="49" charset="-128"/>
              </a:rPr>
              <a:t>3</a:t>
            </a:r>
            <a:r>
              <a:rPr lang="en-US" altLang="en-US">
                <a:solidFill>
                  <a:srgbClr val="DD0111"/>
                </a:solidFill>
                <a:ea typeface="MS Mincho" pitchFamily="49" charset="-128"/>
              </a:rPr>
              <a:t> </a:t>
            </a:r>
            <a:r>
              <a:rPr lang="en-US" altLang="en-US" i="1">
                <a:solidFill>
                  <a:srgbClr val="DD0111"/>
                </a:solidFill>
                <a:ea typeface="MS Mincho" pitchFamily="49" charset="-128"/>
              </a:rPr>
              <a:t>x N</a:t>
            </a:r>
            <a:r>
              <a:rPr lang="en-US" altLang="en-US" i="1" baseline="30000">
                <a:solidFill>
                  <a:srgbClr val="DD0111"/>
                </a:solidFill>
                <a:ea typeface="MS Mincho" pitchFamily="49" charset="-128"/>
              </a:rPr>
              <a:t>2</a:t>
            </a:r>
          </a:p>
          <a:p>
            <a:pPr>
              <a:buFontTx/>
              <a:buNone/>
            </a:pPr>
            <a:endParaRPr lang="en-US" altLang="en-US" i="1">
              <a:ea typeface="MS Mincho" pitchFamily="49" charset="-128"/>
            </a:endParaRPr>
          </a:p>
          <a:p>
            <a:endParaRPr lang="en-US" altLang="en-US" b="1"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8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heed_fav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20538</TotalTime>
  <Words>1777</Words>
  <Application>Microsoft Office PowerPoint</Application>
  <PresentationFormat>Widescreen</PresentationFormat>
  <Paragraphs>485</Paragraphs>
  <Slides>46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微軟正黑體</vt:lpstr>
      <vt:lpstr>Arial</vt:lpstr>
      <vt:lpstr>Arial Rounded MT Bold</vt:lpstr>
      <vt:lpstr>Calibri</vt:lpstr>
      <vt:lpstr>Comic Sans MS</vt:lpstr>
      <vt:lpstr>Courier New</vt:lpstr>
      <vt:lpstr>굴림</vt:lpstr>
      <vt:lpstr>MS Mincho</vt:lpstr>
      <vt:lpstr>Symbol</vt:lpstr>
      <vt:lpstr>Tahoma</vt:lpstr>
      <vt:lpstr>Times New Roman</vt:lpstr>
      <vt:lpstr>Wingdings</vt:lpstr>
      <vt:lpstr>waheed_fav</vt:lpstr>
      <vt:lpstr>Equation</vt:lpstr>
      <vt:lpstr>Photo Editor Photo</vt:lpstr>
      <vt:lpstr>Asymptotic Analysis </vt:lpstr>
      <vt:lpstr>What’s Analysis of Algorithms</vt:lpstr>
      <vt:lpstr>Types of Analysis</vt:lpstr>
      <vt:lpstr>How do we compare algorithms?</vt:lpstr>
      <vt:lpstr>Ideal Solution</vt:lpstr>
      <vt:lpstr>How do we find f(n)?</vt:lpstr>
      <vt:lpstr>How do we find f(n)?</vt:lpstr>
      <vt:lpstr>How do we find f(n)?</vt:lpstr>
      <vt:lpstr>How do we find f(n)?</vt:lpstr>
      <vt:lpstr>Comparing algorithms</vt:lpstr>
      <vt:lpstr>Understanding Rate of Growth</vt:lpstr>
      <vt:lpstr>Understanding Rate of Growth (cont’d)</vt:lpstr>
      <vt:lpstr>Work done by an algorithm</vt:lpstr>
      <vt:lpstr>Types of formulas for basic operation count </vt:lpstr>
      <vt:lpstr>Example</vt:lpstr>
      <vt:lpstr>Orders of Growth </vt:lpstr>
      <vt:lpstr>Example</vt:lpstr>
      <vt:lpstr>Visualizing Orders of Growth</vt:lpstr>
      <vt:lpstr>Rate of Growth ≡ Asymptotic Analysis</vt:lpstr>
      <vt:lpstr>Asymptotic Notation</vt:lpstr>
      <vt:lpstr>Asymptotic Notation</vt:lpstr>
      <vt:lpstr>Asymptotic Notation</vt:lpstr>
      <vt:lpstr>Asymptotic notations (Big O, Omega, Theta)</vt:lpstr>
      <vt:lpstr>Why study algorithms ?</vt:lpstr>
      <vt:lpstr>Machine Independent Time</vt:lpstr>
      <vt:lpstr>Θ-notation</vt:lpstr>
      <vt:lpstr>Asymptotic Performance</vt:lpstr>
      <vt:lpstr>Example Sorting (Insertion Sort)</vt:lpstr>
      <vt:lpstr>Running time of Insertion Sort</vt:lpstr>
      <vt:lpstr>Analysis of Insertion Sort</vt:lpstr>
      <vt:lpstr>Insertion-Sort Running Time</vt:lpstr>
      <vt:lpstr>Best/Worst/Average Case</vt:lpstr>
      <vt:lpstr>Best Case Result</vt:lpstr>
      <vt:lpstr>Worst Case T(n)</vt:lpstr>
      <vt:lpstr>Worst Case T(n), ctd.</vt:lpstr>
      <vt:lpstr>Worst Case T(n), ctd.</vt:lpstr>
      <vt:lpstr>Worst Case T(n), ctd.</vt:lpstr>
      <vt:lpstr>Worst Case T(n), ctd.</vt:lpstr>
      <vt:lpstr>Best/Worst/Average Case (2)</vt:lpstr>
      <vt:lpstr>Insertion Sort Analysis</vt:lpstr>
      <vt:lpstr>Merge Sort (Divide and Conquer)</vt:lpstr>
      <vt:lpstr>Merge Sort Example</vt:lpstr>
      <vt:lpstr>Analysis of Merge Sort</vt:lpstr>
      <vt:lpstr>Visual Representation of the Recurrence for Merge Sort</vt:lpstr>
      <vt:lpstr>Conclusion </vt:lpstr>
      <vt:lpstr>Quiz 1                                                          Marks : 10                                                                                                        Time :10 mins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Salman Manzoor</dc:creator>
  <cp:lastModifiedBy>DR.Saman</cp:lastModifiedBy>
  <cp:revision>1428</cp:revision>
  <dcterms:created xsi:type="dcterms:W3CDTF">2006-08-16T00:00:00Z</dcterms:created>
  <dcterms:modified xsi:type="dcterms:W3CDTF">2025-03-05T03:27:24Z</dcterms:modified>
</cp:coreProperties>
</file>