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484" r:id="rId2"/>
    <p:sldId id="781" r:id="rId3"/>
    <p:sldId id="731" r:id="rId4"/>
    <p:sldId id="732" r:id="rId5"/>
    <p:sldId id="733" r:id="rId6"/>
    <p:sldId id="734" r:id="rId7"/>
    <p:sldId id="735" r:id="rId8"/>
    <p:sldId id="738" r:id="rId9"/>
    <p:sldId id="739" r:id="rId10"/>
    <p:sldId id="740" r:id="rId11"/>
    <p:sldId id="741" r:id="rId12"/>
    <p:sldId id="742" r:id="rId13"/>
    <p:sldId id="743" r:id="rId14"/>
    <p:sldId id="744" r:id="rId15"/>
    <p:sldId id="745" r:id="rId16"/>
    <p:sldId id="746" r:id="rId17"/>
    <p:sldId id="747" r:id="rId18"/>
    <p:sldId id="748" r:id="rId19"/>
    <p:sldId id="74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4" autoAdjust="0"/>
    <p:restoredTop sz="87971" autoAdjust="0"/>
  </p:normalViewPr>
  <p:slideViewPr>
    <p:cSldViewPr>
      <p:cViewPr varScale="1">
        <p:scale>
          <a:sx n="62" d="100"/>
          <a:sy n="62" d="100"/>
        </p:scale>
        <p:origin x="1140" y="4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252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6B349-0D38-4BF4-9D99-C5BECEFC5237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4203B-971F-4851-9628-64BAF94808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4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 from 0-(n-1)=(1-r^n)/1-r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1EE1F-C3BF-49B7-A8A6-06BD67A19A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55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4203B-971F-4851-9628-64BAF94808D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2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1752600" cy="329184"/>
          </a:xfrm>
        </p:spPr>
        <p:txBody>
          <a:bodyPr/>
          <a:lstStyle/>
          <a:p>
            <a:fld id="{B72112DF-DA8E-41B1-9DD8-432C40CF1801}" type="datetime1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18288"/>
            <a:ext cx="7620000" cy="329184"/>
          </a:xfrm>
        </p:spPr>
        <p:txBody>
          <a:bodyPr/>
          <a:lstStyle/>
          <a:p>
            <a:r>
              <a:rPr lang="en-US" dirty="0" smtClean="0"/>
              <a:t>CS3303: Design &amp; Analysis of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D499-2DF0-470D-B47F-1572EA0C0C6D}" type="datetime1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028C-FCAF-4261-B858-E16414A1D65A}" type="datetime1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363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143000"/>
            <a:ext cx="5130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143000"/>
            <a:ext cx="5130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3733800"/>
            <a:ext cx="5130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1447800" cy="329184"/>
          </a:xfrm>
        </p:spPr>
        <p:txBody>
          <a:bodyPr/>
          <a:lstStyle/>
          <a:p>
            <a:fld id="{6132FBD8-8A25-4A3C-B851-DB01E5DED3EE}" type="datetime1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18288"/>
            <a:ext cx="7924800" cy="329184"/>
          </a:xfrm>
        </p:spPr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1371600" cy="329184"/>
          </a:xfrm>
        </p:spPr>
        <p:txBody>
          <a:bodyPr/>
          <a:lstStyle/>
          <a:p>
            <a:fld id="{F3F6D99F-C391-45B9-B80B-B6DBB4F23921}" type="datetime1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18288"/>
            <a:ext cx="8001000" cy="329184"/>
          </a:xfrm>
        </p:spPr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1066800" cy="329184"/>
          </a:xfrm>
        </p:spPr>
        <p:txBody>
          <a:bodyPr/>
          <a:lstStyle/>
          <a:p>
            <a:fld id="{88684DD5-8E20-4B12-9870-72CFC77AFC74}" type="datetime1">
              <a:rPr lang="en-US" smtClean="0"/>
              <a:pPr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600" y="18288"/>
            <a:ext cx="8305800" cy="329184"/>
          </a:xfrm>
        </p:spPr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1066800" cy="329184"/>
          </a:xfrm>
        </p:spPr>
        <p:txBody>
          <a:bodyPr/>
          <a:lstStyle/>
          <a:p>
            <a:fld id="{C78B6FFD-47C9-4A41-BEB1-3C7A80BE52E0}" type="datetime1">
              <a:rPr lang="en-US" smtClean="0"/>
              <a:pPr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752600" y="18288"/>
            <a:ext cx="8305800" cy="329184"/>
          </a:xfrm>
        </p:spPr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EC20-387D-4FFF-A28F-E1C03D989B2B}" type="datetime1">
              <a:rPr lang="en-US" smtClean="0"/>
              <a:pPr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19DB-1E49-4065-8F46-707B7AAE5714}" type="datetime1">
              <a:rPr lang="en-US" smtClean="0"/>
              <a:pPr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6970-C4BB-4366-BEF1-91CD9A83F310}" type="datetime1">
              <a:rPr lang="en-US" smtClean="0"/>
              <a:pPr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5607-DD79-4F8A-9AC7-ABAABC2642DD}" type="datetime1">
              <a:rPr lang="en-US" smtClean="0"/>
              <a:pPr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88CF35A8-8E97-4B1F-B9F5-331A6585F806}" type="datetime1">
              <a:rPr lang="en-US" smtClean="0"/>
              <a:pPr defTabSz="45720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r>
              <a:rPr lang="en-US" smtClean="0"/>
              <a:t>CS3303: Design &amp; Analysis of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457200"/>
            <a:fld id="{AC1BDD30-A695-3144-8403-7786205E93BE}" type="slidenum">
              <a:rPr lang="en-US" smtClean="0"/>
              <a:pPr defTabSz="45720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23605"/>
            <a:ext cx="8971722" cy="1047211"/>
          </a:xfrm>
        </p:spPr>
        <p:txBody>
          <a:bodyPr/>
          <a:lstStyle/>
          <a:p>
            <a:r>
              <a:rPr lang="en-US" altLang="zh-TW" sz="4000" dirty="0" smtClean="0"/>
              <a:t>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2895600"/>
            <a:ext cx="7754112" cy="484632"/>
          </a:xfrm>
        </p:spPr>
        <p:txBody>
          <a:bodyPr>
            <a:norm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&amp; Analysis of Algorithms</a:t>
            </a: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2135" y="5334000"/>
            <a:ext cx="329410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>
                <a:solidFill>
                  <a:schemeClr val="accent1"/>
                </a:solidFill>
                <a:latin typeface="Arial Rounded MT Bold" pitchFamily="34" charset="0"/>
              </a:rPr>
              <a:t>Saman</a:t>
            </a:r>
            <a:r>
              <a:rPr lang="en-US" sz="2500" dirty="0" smtClean="0">
                <a:solidFill>
                  <a:schemeClr val="accent1"/>
                </a:solidFill>
                <a:latin typeface="Arial Rounded MT Bold" pitchFamily="34" charset="0"/>
              </a:rPr>
              <a:t> </a:t>
            </a:r>
            <a:r>
              <a:rPr lang="en-US" sz="2500" dirty="0" err="1" smtClean="0">
                <a:solidFill>
                  <a:schemeClr val="accent1"/>
                </a:solidFill>
                <a:latin typeface="Arial Rounded MT Bold" pitchFamily="34" charset="0"/>
              </a:rPr>
              <a:t>Riaz</a:t>
            </a:r>
            <a:r>
              <a:rPr lang="en-US" sz="2500" dirty="0" smtClean="0">
                <a:solidFill>
                  <a:schemeClr val="accent1"/>
                </a:solidFill>
                <a:latin typeface="Arial Rounded MT Bold" pitchFamily="34" charset="0"/>
              </a:rPr>
              <a:t> (PhD)</a:t>
            </a:r>
          </a:p>
          <a:p>
            <a:r>
              <a:rPr lang="en-US" sz="2500" smtClean="0">
                <a:solidFill>
                  <a:schemeClr val="accent1"/>
                </a:solidFill>
                <a:latin typeface="Arial Rounded MT Bold" pitchFamily="34" charset="0"/>
              </a:rPr>
              <a:t>Associate </a:t>
            </a:r>
            <a:r>
              <a:rPr lang="en-US" sz="2500" dirty="0" smtClean="0">
                <a:solidFill>
                  <a:schemeClr val="accent1"/>
                </a:solidFill>
                <a:latin typeface="Arial Rounded MT Bold" pitchFamily="34" charset="0"/>
              </a:rPr>
              <a:t>Professor</a:t>
            </a:r>
          </a:p>
          <a:p>
            <a:r>
              <a:rPr lang="en-US" sz="2500" dirty="0" smtClean="0">
                <a:solidFill>
                  <a:schemeClr val="accent1"/>
                </a:solidFill>
                <a:latin typeface="Arial Rounded MT Bold" pitchFamily="34" charset="0"/>
              </a:rPr>
              <a:t>RSCI, Lahore</a:t>
            </a:r>
            <a:endParaRPr lang="en-US" sz="25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38995" y="5765036"/>
            <a:ext cx="20553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</a:rPr>
              <a:t>Lecture # </a:t>
            </a:r>
            <a:r>
              <a:rPr lang="en-US" sz="2500" b="1" dirty="0" smtClean="0">
                <a:solidFill>
                  <a:schemeClr val="accent1"/>
                </a:solidFill>
              </a:rPr>
              <a:t>04</a:t>
            </a:r>
            <a:endParaRPr lang="en-US" sz="2500" b="1" dirty="0">
              <a:solidFill>
                <a:schemeClr val="accent1"/>
              </a:solidFill>
            </a:endParaRPr>
          </a:p>
        </p:txBody>
      </p:sp>
      <p:pic>
        <p:nvPicPr>
          <p:cNvPr id="71682" name="Picture 2" descr="http://thumbs.dreamstime.com/z/algorithm-3d-man-23460065.jpg"/>
          <p:cNvPicPr>
            <a:picLocks noChangeAspect="1" noChangeArrowheads="1"/>
          </p:cNvPicPr>
          <p:nvPr/>
        </p:nvPicPr>
        <p:blipFill>
          <a:blip r:embed="rId2" cstate="print"/>
          <a:srcRect b="14862"/>
          <a:stretch>
            <a:fillRect/>
          </a:stretch>
        </p:blipFill>
        <p:spPr bwMode="auto">
          <a:xfrm>
            <a:off x="8077200" y="609600"/>
            <a:ext cx="3429000" cy="2574524"/>
          </a:xfrm>
          <a:prstGeom prst="rect">
            <a:avLst/>
          </a:prstGeom>
          <a:noFill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 &amp; Analysis of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9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Pseudo code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QUICKSORT(A, p, r)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en-US" smtClean="0"/>
              <a:t>if p &lt; r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en-US" smtClean="0"/>
              <a:t>   then q ← PARTITION(A, p, r)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en-US" smtClean="0"/>
              <a:t>           QUICKSORT(A, p, q-1)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en-US" smtClean="0"/>
              <a:t>           QUICKSORT(A, q+1, 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Pseudo code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PARTITION (A, p, r)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en-US" smtClean="0"/>
              <a:t>x ← A[r]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en-US" smtClean="0"/>
              <a:t>i ← p-1 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en-US" smtClean="0"/>
              <a:t>for j ← p to r-1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en-US" smtClean="0"/>
              <a:t>     do if A[j] &lt;= x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en-US" smtClean="0"/>
              <a:t>          then i ← i+1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en-US" smtClean="0"/>
              <a:t>                 exchange A[i] ↔ A[j]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en-US" smtClean="0"/>
              <a:t>exchange A[i+1] ↔ A[r]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en-US" smtClean="0"/>
              <a:t>return i+1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Analysis of QuickSort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Running time of Quicksort depends on whether partition is balanced or unbalanced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This in turn depends on elements used for partitioning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Best-case scenario</a:t>
            </a:r>
          </a:p>
        </p:txBody>
      </p:sp>
      <p:pic>
        <p:nvPicPr>
          <p:cNvPr id="2549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7084" y="1752600"/>
            <a:ext cx="9745133" cy="4267200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4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Best-case scenario </a:t>
            </a:r>
            <a:r>
              <a:rPr lang="en-US" altLang="en-US" sz="1600" smtClean="0"/>
              <a:t>(contd…)</a:t>
            </a:r>
          </a:p>
        </p:txBody>
      </p:sp>
      <p:pic>
        <p:nvPicPr>
          <p:cNvPr id="1126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1" y="1752600"/>
            <a:ext cx="7497233" cy="4408488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Worst-case scenario</a:t>
            </a:r>
          </a:p>
        </p:txBody>
      </p:sp>
      <p:pic>
        <p:nvPicPr>
          <p:cNvPr id="1873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701801"/>
            <a:ext cx="8790517" cy="4437063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5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Worst-case scenario </a:t>
            </a:r>
            <a:r>
              <a:rPr lang="en-US" altLang="en-US" sz="1600" smtClean="0"/>
              <a:t>(contd…)</a:t>
            </a:r>
            <a:r>
              <a:rPr lang="en-US" altLang="en-US" smtClean="0"/>
              <a:t> </a:t>
            </a:r>
          </a:p>
        </p:txBody>
      </p:sp>
      <p:pic>
        <p:nvPicPr>
          <p:cNvPr id="1331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6184" y="1752600"/>
            <a:ext cx="9133416" cy="4376738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4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Worst-case scenario </a:t>
            </a:r>
            <a:r>
              <a:rPr lang="en-US" altLang="en-US" sz="1600" smtClean="0"/>
              <a:t>(contd…)</a:t>
            </a:r>
          </a:p>
        </p:txBody>
      </p:sp>
      <p:pic>
        <p:nvPicPr>
          <p:cNvPr id="1434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6351" y="1752600"/>
            <a:ext cx="9626600" cy="4267200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Worst-case scenario </a:t>
            </a:r>
            <a:r>
              <a:rPr lang="en-US" altLang="en-US" sz="1600" smtClean="0"/>
              <a:t>(contd…)</a:t>
            </a:r>
          </a:p>
        </p:txBody>
      </p:sp>
      <p:pic>
        <p:nvPicPr>
          <p:cNvPr id="1536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7251" y="1785939"/>
            <a:ext cx="7924800" cy="4200525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Sorting Algorithms - Running Times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2667000" y="4419600"/>
            <a:ext cx="6781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The sorted order determined by these algorithms is based only on a comparison between input elements</a:t>
            </a:r>
          </a:p>
          <a:p>
            <a:pPr>
              <a:spcBef>
                <a:spcPct val="50000"/>
              </a:spcBef>
            </a:pPr>
            <a:r>
              <a:rPr lang="en-US" altLang="en-US" sz="1800"/>
              <a:t>These algorithms are thus called comparison sorts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1" y="2438400"/>
            <a:ext cx="45116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1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(Divide and Conquer)</a:t>
            </a:r>
            <a:endParaRPr lang="en-US" dirty="0"/>
          </a:p>
        </p:txBody>
      </p:sp>
      <p:pic>
        <p:nvPicPr>
          <p:cNvPr id="5" name="Content Placeholder 4" descr="Screen shot 2011-01-20 at 3.50.01 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3" r="-159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B444-400C-4DAE-8796-3138AA868127}" type="datetime1">
              <a:rPr lang="en-US" smtClean="0"/>
              <a:pPr/>
              <a:t>3/12/2025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4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558882" y="1725359"/>
            <a:ext cx="798689" cy="1473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20</a:t>
            </a:r>
          </a:p>
          <a:p>
            <a:pPr algn="ctr"/>
            <a:r>
              <a:rPr lang="en-US" dirty="0" smtClean="0"/>
              <a:t>13</a:t>
            </a:r>
          </a:p>
          <a:p>
            <a:pPr algn="ctr"/>
            <a:r>
              <a:rPr lang="en-US" dirty="0" smtClean="0"/>
              <a:t>7</a:t>
            </a:r>
          </a:p>
          <a:p>
            <a:pPr algn="ctr"/>
            <a:r>
              <a:rPr lang="en-US" dirty="0" smtClean="0"/>
              <a:t>2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56614" y="1725359"/>
            <a:ext cx="798689" cy="1473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</a:p>
          <a:p>
            <a:pPr algn="ctr"/>
            <a:r>
              <a:rPr lang="en-US" dirty="0" smtClean="0"/>
              <a:t>11</a:t>
            </a:r>
          </a:p>
          <a:p>
            <a:pPr algn="ctr"/>
            <a:r>
              <a:rPr lang="en-US" dirty="0" smtClean="0"/>
              <a:t>9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926280" y="3594497"/>
            <a:ext cx="974401" cy="2635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7</a:t>
            </a:r>
          </a:p>
          <a:p>
            <a:pPr algn="ctr"/>
            <a:r>
              <a:rPr lang="en-US" dirty="0" smtClean="0"/>
              <a:t>9</a:t>
            </a:r>
          </a:p>
          <a:p>
            <a:pPr algn="ctr"/>
            <a:r>
              <a:rPr lang="en-US" dirty="0" smtClean="0"/>
              <a:t>11</a:t>
            </a:r>
          </a:p>
          <a:p>
            <a:pPr algn="ctr"/>
            <a:r>
              <a:rPr lang="en-US" dirty="0" smtClean="0"/>
              <a:t>12</a:t>
            </a:r>
          </a:p>
          <a:p>
            <a:pPr algn="ctr"/>
            <a:r>
              <a:rPr lang="en-US" dirty="0" smtClean="0"/>
              <a:t>13</a:t>
            </a:r>
          </a:p>
          <a:p>
            <a:pPr algn="ctr"/>
            <a:r>
              <a:rPr lang="en-US" dirty="0" smtClean="0"/>
              <a:t>20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CF19-FE54-4520-AC2C-3851F517DB7A}" type="datetime1">
              <a:rPr lang="en-US" smtClean="0"/>
              <a:pPr/>
              <a:t>3/12/2025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Merge Sort</a:t>
            </a:r>
            <a:endParaRPr lang="en-US" dirty="0"/>
          </a:p>
        </p:txBody>
      </p:sp>
      <p:pic>
        <p:nvPicPr>
          <p:cNvPr id="5" name="Content Placeholder 4" descr="Screen shot 2011-01-20 at 4.16.08 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15" b="-10115"/>
          <a:stretch>
            <a:fillRect/>
          </a:stretch>
        </p:blipFill>
        <p:spPr>
          <a:xfrm>
            <a:off x="609600" y="1180843"/>
            <a:ext cx="10972800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 dirty="0" smtClean="0"/>
          </a:p>
        </p:txBody>
      </p:sp>
      <p:pic>
        <p:nvPicPr>
          <p:cNvPr id="6" name="Picture 5" descr="Screen shot 2011-01-20 at 4.27.57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94" y="5159900"/>
            <a:ext cx="6962199" cy="119645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35DB-A34C-4356-8B0E-C1EE4C5457FE}" type="datetime1">
              <a:rPr lang="en-US" smtClean="0"/>
              <a:pPr/>
              <a:t>3/12/2025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Representation of the Recurrence for Merge Sort</a:t>
            </a:r>
            <a:endParaRPr lang="en-US" dirty="0"/>
          </a:p>
        </p:txBody>
      </p:sp>
      <p:pic>
        <p:nvPicPr>
          <p:cNvPr id="5" name="Content Placeholder 4" descr="Screen shot 2011-01-20 at 4.29.43 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59" b="-1559"/>
          <a:stretch>
            <a:fillRect/>
          </a:stretch>
        </p:blipFill>
        <p:spPr>
          <a:xfrm>
            <a:off x="609600" y="1600200"/>
            <a:ext cx="10972800" cy="47561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42B4-3DF3-4D6E-AEAB-653D60B5A3CA}" type="datetime1">
              <a:rPr lang="en-US" smtClean="0"/>
              <a:pPr/>
              <a:t>3/12/2025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Θ</a:t>
            </a:r>
            <a:r>
              <a:rPr lang="en-US" dirty="0" smtClean="0"/>
              <a:t>(</a:t>
            </a:r>
            <a:r>
              <a:rPr lang="en-US" dirty="0" err="1" smtClean="0"/>
              <a:t>nlgn</a:t>
            </a:r>
            <a:r>
              <a:rPr lang="en-US" dirty="0" smtClean="0"/>
              <a:t>) grows more slowly than </a:t>
            </a:r>
            <a:r>
              <a:rPr lang="en-US" dirty="0" err="1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Therefore, merge sort asymptotically beats insertion sort in the worst case.</a:t>
            </a:r>
          </a:p>
          <a:p>
            <a:r>
              <a:rPr lang="en-US" dirty="0" smtClean="0"/>
              <a:t>In practice, merge sort beats insertion sort for n &gt;=3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6DAB-0AAD-4F21-8C05-CF6EAF592596}" type="datetime1">
              <a:rPr lang="en-US" smtClean="0"/>
              <a:pPr/>
              <a:t>3/12/2025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9714B6-BEA9-4F49-81C0-E023CC8A189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title"/>
          </p:nvPr>
        </p:nvSpPr>
        <p:spPr>
          <a:xfrm>
            <a:off x="970059" y="22564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sz="4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of Growth </a:t>
            </a:r>
          </a:p>
        </p:txBody>
      </p:sp>
      <p:pic>
        <p:nvPicPr>
          <p:cNvPr id="175109" name="Picture 5" descr="table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676400"/>
            <a:ext cx="8153400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8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495" y="0"/>
            <a:ext cx="10058400" cy="145075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Quick Sort</a:t>
            </a:r>
          </a:p>
        </p:txBody>
      </p:sp>
      <p:pic>
        <p:nvPicPr>
          <p:cNvPr id="614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10375084" cy="4876800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heed_fav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20890</TotalTime>
  <Words>341</Words>
  <Application>Microsoft Office PowerPoint</Application>
  <PresentationFormat>Widescreen</PresentationFormat>
  <Paragraphs>98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Microsoft JhengHei</vt:lpstr>
      <vt:lpstr>Arial</vt:lpstr>
      <vt:lpstr>Arial Rounded MT Bold</vt:lpstr>
      <vt:lpstr>Calibri</vt:lpstr>
      <vt:lpstr>Times New Roman</vt:lpstr>
      <vt:lpstr>Wingdings</vt:lpstr>
      <vt:lpstr>waheed_fav</vt:lpstr>
      <vt:lpstr> </vt:lpstr>
      <vt:lpstr>Merge Sort</vt:lpstr>
      <vt:lpstr>Merge Sort (Divide and Conquer)</vt:lpstr>
      <vt:lpstr>Merge Sort Example</vt:lpstr>
      <vt:lpstr>Analysis of Merge Sort</vt:lpstr>
      <vt:lpstr>Visual Representation of the Recurrence for Merge Sort</vt:lpstr>
      <vt:lpstr>Conclusion </vt:lpstr>
      <vt:lpstr>Orders of Growth </vt:lpstr>
      <vt:lpstr>Quick Sort</vt:lpstr>
      <vt:lpstr>Pseudo code</vt:lpstr>
      <vt:lpstr>Pseudo code</vt:lpstr>
      <vt:lpstr>Analysis of QuickSort</vt:lpstr>
      <vt:lpstr>Best-case scenario</vt:lpstr>
      <vt:lpstr>Best-case scenario (contd…)</vt:lpstr>
      <vt:lpstr>Worst-case scenario</vt:lpstr>
      <vt:lpstr>Worst-case scenario (contd…) </vt:lpstr>
      <vt:lpstr>Worst-case scenario (contd…)</vt:lpstr>
      <vt:lpstr>Worst-case scenario (contd…)</vt:lpstr>
      <vt:lpstr>Sorting Algorithms - Running Times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Salman Manzoor</dc:creator>
  <cp:lastModifiedBy>DR.Saman</cp:lastModifiedBy>
  <cp:revision>1444</cp:revision>
  <dcterms:created xsi:type="dcterms:W3CDTF">2006-08-16T00:00:00Z</dcterms:created>
  <dcterms:modified xsi:type="dcterms:W3CDTF">2025-03-12T03:36:08Z</dcterms:modified>
</cp:coreProperties>
</file>