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08" r:id="rId2"/>
  </p:sldMasterIdLst>
  <p:notesMasterIdLst>
    <p:notesMasterId r:id="rId36"/>
  </p:notesMasterIdLst>
  <p:handoutMasterIdLst>
    <p:handoutMasterId r:id="rId37"/>
  </p:handoutMasterIdLst>
  <p:sldIdLst>
    <p:sldId id="310" r:id="rId3"/>
    <p:sldId id="348" r:id="rId4"/>
    <p:sldId id="286" r:id="rId5"/>
    <p:sldId id="287" r:id="rId6"/>
    <p:sldId id="359" r:id="rId7"/>
    <p:sldId id="360" r:id="rId8"/>
    <p:sldId id="361" r:id="rId9"/>
    <p:sldId id="288" r:id="rId10"/>
    <p:sldId id="363" r:id="rId11"/>
    <p:sldId id="349" r:id="rId12"/>
    <p:sldId id="289" r:id="rId13"/>
    <p:sldId id="290" r:id="rId14"/>
    <p:sldId id="291" r:id="rId15"/>
    <p:sldId id="292" r:id="rId16"/>
    <p:sldId id="293" r:id="rId17"/>
    <p:sldId id="294" r:id="rId18"/>
    <p:sldId id="295" r:id="rId19"/>
    <p:sldId id="296" r:id="rId20"/>
    <p:sldId id="297" r:id="rId21"/>
    <p:sldId id="350" r:id="rId22"/>
    <p:sldId id="315" r:id="rId23"/>
    <p:sldId id="332" r:id="rId24"/>
    <p:sldId id="333" r:id="rId25"/>
    <p:sldId id="344" r:id="rId26"/>
    <p:sldId id="362" r:id="rId27"/>
    <p:sldId id="335" r:id="rId28"/>
    <p:sldId id="345" r:id="rId29"/>
    <p:sldId id="336" r:id="rId30"/>
    <p:sldId id="337" r:id="rId31"/>
    <p:sldId id="338" r:id="rId32"/>
    <p:sldId id="339" r:id="rId33"/>
    <p:sldId id="340" r:id="rId34"/>
    <p:sldId id="341" r:id="rId3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0000"/>
    <a:srgbClr val="760000"/>
    <a:srgbClr val="F7F7F7"/>
    <a:srgbClr val="FBFBFB"/>
    <a:srgbClr val="7E0000"/>
    <a:srgbClr val="FFCCCC"/>
    <a:srgbClr val="A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73762" autoAdjust="0"/>
  </p:normalViewPr>
  <p:slideViewPr>
    <p:cSldViewPr snapToGrid="0">
      <p:cViewPr varScale="1">
        <p:scale>
          <a:sx n="52" d="100"/>
          <a:sy n="52" d="100"/>
        </p:scale>
        <p:origin x="1140" y="20"/>
      </p:cViewPr>
      <p:guideLst/>
    </p:cSldViewPr>
  </p:slideViewPr>
  <p:outlineViewPr>
    <p:cViewPr>
      <p:scale>
        <a:sx n="33" d="100"/>
        <a:sy n="33" d="100"/>
      </p:scale>
      <p:origin x="0" y="-183252"/>
    </p:cViewPr>
  </p:outlineViewPr>
  <p:notesTextViewPr>
    <p:cViewPr>
      <p:scale>
        <a:sx n="1" d="1"/>
        <a:sy n="1" d="1"/>
      </p:scale>
      <p:origin x="0" y="0"/>
    </p:cViewPr>
  </p:notesTextViewPr>
  <p:sorterViewPr>
    <p:cViewPr>
      <p:scale>
        <a:sx n="100" d="100"/>
        <a:sy n="100" d="100"/>
      </p:scale>
      <p:origin x="0" y="-475"/>
    </p:cViewPr>
  </p:sorterViewPr>
  <p:notesViewPr>
    <p:cSldViewPr snapToGrid="0">
      <p:cViewPr varScale="1">
        <p:scale>
          <a:sx n="64" d="100"/>
          <a:sy n="64" d="100"/>
        </p:scale>
        <p:origin x="3158"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C2AFD4F0-F8E7-4B38-8AB3-B3D42BB4AB68}" type="datetimeFigureOut">
              <a:rPr lang="en-US" smtClean="0"/>
              <a:t>2/24/2025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6758417-41DD-44E2-8136-3065CD04CB53}" type="slidenum">
              <a:rPr lang="en-US" smtClean="0"/>
              <a:t>‹#›</a:t>
            </a:fld>
            <a:endParaRPr lang="en-US"/>
          </a:p>
        </p:txBody>
      </p:sp>
    </p:spTree>
    <p:extLst>
      <p:ext uri="{BB962C8B-B14F-4D97-AF65-F5344CB8AC3E}">
        <p14:creationId xmlns:p14="http://schemas.microsoft.com/office/powerpoint/2010/main" val="3398203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97DC3C2-995C-486E-A92E-6DA415D3A3FD}" type="datetimeFigureOut">
              <a:rPr lang="en-US" smtClean="0"/>
              <a:t>2/24/2025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A2CD191-96E2-491B-92DD-AC75CE7DA740}" type="slidenum">
              <a:rPr lang="en-US" smtClean="0"/>
              <a:t>‹#›</a:t>
            </a:fld>
            <a:endParaRPr lang="en-US"/>
          </a:p>
        </p:txBody>
      </p:sp>
    </p:spTree>
    <p:extLst>
      <p:ext uri="{BB962C8B-B14F-4D97-AF65-F5344CB8AC3E}">
        <p14:creationId xmlns:p14="http://schemas.microsoft.com/office/powerpoint/2010/main" val="1881543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an offline input device</a:t>
            </a:r>
          </a:p>
          <a:p>
            <a:r>
              <a:rPr lang="en-US" b="1" i="0" dirty="0">
                <a:solidFill>
                  <a:srgbClr val="BDC1C6"/>
                </a:solidFill>
                <a:effectLst/>
                <a:latin typeface="arial" panose="020B0604020202020204" pitchFamily="34" charset="0"/>
              </a:rPr>
              <a:t>A device which is not connected to CPU</a:t>
            </a:r>
            <a:r>
              <a:rPr lang="en-US" b="0" i="0" dirty="0">
                <a:solidFill>
                  <a:srgbClr val="BDC1C6"/>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fld id="{EA2CD191-96E2-491B-92DD-AC75CE7DA740}" type="slidenum">
              <a:rPr lang="en-US" smtClean="0"/>
              <a:t>3</a:t>
            </a:fld>
            <a:endParaRPr lang="en-US"/>
          </a:p>
        </p:txBody>
      </p:sp>
    </p:spTree>
    <p:extLst>
      <p:ext uri="{BB962C8B-B14F-4D97-AF65-F5344CB8AC3E}">
        <p14:creationId xmlns:p14="http://schemas.microsoft.com/office/powerpoint/2010/main" val="208532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Gyroscope used in </a:t>
            </a:r>
            <a:r>
              <a:rPr lang="en-US" dirty="0" err="1"/>
              <a:t>locaton</a:t>
            </a:r>
            <a:r>
              <a:rPr lang="en-US" dirty="0"/>
              <a:t> and positioning, used in compasses.</a:t>
            </a:r>
          </a:p>
        </p:txBody>
      </p:sp>
      <p:sp>
        <p:nvSpPr>
          <p:cNvPr id="4" name="Slide Number Placeholder 3"/>
          <p:cNvSpPr>
            <a:spLocks noGrp="1"/>
          </p:cNvSpPr>
          <p:nvPr>
            <p:ph type="sldNum" sz="quarter" idx="5"/>
          </p:nvPr>
        </p:nvSpPr>
        <p:spPr/>
        <p:txBody>
          <a:bodyPr/>
          <a:lstStyle/>
          <a:p>
            <a:fld id="{EA2CD191-96E2-491B-92DD-AC75CE7DA740}" type="slidenum">
              <a:rPr lang="en-US" smtClean="0"/>
              <a:t>22</a:t>
            </a:fld>
            <a:endParaRPr lang="en-US"/>
          </a:p>
        </p:txBody>
      </p:sp>
    </p:spTree>
    <p:extLst>
      <p:ext uri="{BB962C8B-B14F-4D97-AF65-F5344CB8AC3E}">
        <p14:creationId xmlns:p14="http://schemas.microsoft.com/office/powerpoint/2010/main" val="204570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4530" y="4473892"/>
            <a:ext cx="5608320" cy="3660458"/>
          </a:xfrm>
        </p:spPr>
        <p:txBody>
          <a:bodyPr/>
          <a:lstStyle/>
          <a:p>
            <a:r>
              <a:rPr lang="en-US" dirty="0"/>
              <a:t>Punch card</a:t>
            </a:r>
          </a:p>
          <a:p>
            <a:r>
              <a:rPr lang="en-US" dirty="0"/>
              <a:t>Paper Tape </a:t>
            </a:r>
          </a:p>
          <a:p>
            <a:r>
              <a:rPr lang="en-US" dirty="0"/>
              <a:t>Magnetic Tape</a:t>
            </a:r>
          </a:p>
          <a:p>
            <a:r>
              <a:rPr lang="en-US" dirty="0"/>
              <a:t>No PC at that time so these tapes were given to the operator</a:t>
            </a:r>
          </a:p>
          <a:p>
            <a:r>
              <a:rPr lang="en-US" dirty="0"/>
              <a:t>Then similar tasks were made a batch and the problem was solved but till then CPU sits Idles which was a drawback</a:t>
            </a:r>
          </a:p>
        </p:txBody>
      </p:sp>
      <p:sp>
        <p:nvSpPr>
          <p:cNvPr id="4" name="Slide Number Placeholder 3"/>
          <p:cNvSpPr>
            <a:spLocks noGrp="1"/>
          </p:cNvSpPr>
          <p:nvPr>
            <p:ph type="sldNum" sz="quarter" idx="5"/>
          </p:nvPr>
        </p:nvSpPr>
        <p:spPr/>
        <p:txBody>
          <a:bodyPr/>
          <a:lstStyle/>
          <a:p>
            <a:fld id="{EA2CD191-96E2-491B-92DD-AC75CE7DA740}" type="slidenum">
              <a:rPr lang="en-US" smtClean="0"/>
              <a:t>4</a:t>
            </a:fld>
            <a:endParaRPr lang="en-US"/>
          </a:p>
        </p:txBody>
      </p:sp>
    </p:spTree>
    <p:extLst>
      <p:ext uri="{BB962C8B-B14F-4D97-AF65-F5344CB8AC3E}">
        <p14:creationId xmlns:p14="http://schemas.microsoft.com/office/powerpoint/2010/main" val="2194996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2CD191-96E2-491B-92DD-AC75CE7DA740}" type="slidenum">
              <a:rPr lang="en-US" smtClean="0"/>
              <a:t>8</a:t>
            </a:fld>
            <a:endParaRPr lang="en-US"/>
          </a:p>
        </p:txBody>
      </p:sp>
    </p:spTree>
    <p:extLst>
      <p:ext uri="{BB962C8B-B14F-4D97-AF65-F5344CB8AC3E}">
        <p14:creationId xmlns:p14="http://schemas.microsoft.com/office/powerpoint/2010/main" val="408886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1F1F"/>
                </a:solidFill>
                <a:effectLst/>
                <a:latin typeface="Google Sans"/>
              </a:rPr>
              <a:t>Network transparency, in its most general sense, refers to </a:t>
            </a:r>
            <a:r>
              <a:rPr lang="en-US" b="0" i="0" dirty="0">
                <a:solidFill>
                  <a:srgbClr val="040C28"/>
                </a:solidFill>
                <a:effectLst/>
                <a:latin typeface="Google Sans"/>
              </a:rPr>
              <a:t>the ability of a protocol to transmit data over the network in a manner which is not observable (“transparent” as in invisible) to those using the applications that are using the protocol</a:t>
            </a:r>
            <a:r>
              <a:rPr lang="en-US" b="0" i="0" dirty="0">
                <a:solidFill>
                  <a:srgbClr val="1F1F1F"/>
                </a:solidFill>
                <a:effectLst/>
                <a:latin typeface="Google Sans"/>
              </a:rPr>
              <a:t>.</a:t>
            </a:r>
            <a:endParaRPr lang="en-US" b="0" i="0" dirty="0">
              <a:solidFill>
                <a:srgbClr val="1F1F1F"/>
              </a:solidFill>
              <a:effectLst/>
              <a:latin typeface="Arial" panose="020B0604020202020204" pitchFamily="34" charset="0"/>
            </a:endParaRPr>
          </a:p>
          <a:p>
            <a:r>
              <a:rPr lang="en-US" b="0" i="0" dirty="0">
                <a:solidFill>
                  <a:srgbClr val="1F1F1F"/>
                </a:solidFill>
                <a:effectLst/>
                <a:latin typeface="Arial" panose="020B0604020202020204" pitchFamily="34" charset="0"/>
              </a:rPr>
              <a:t/>
            </a:r>
            <a:br>
              <a:rPr lang="en-US" b="0" i="0" dirty="0">
                <a:solidFill>
                  <a:srgbClr val="1F1F1F"/>
                </a:solidFill>
                <a:effectLst/>
                <a:latin typeface="Arial" panose="020B0604020202020204" pitchFamily="34" charset="0"/>
              </a:rPr>
            </a:br>
            <a:endParaRPr lang="en-US" dirty="0"/>
          </a:p>
        </p:txBody>
      </p:sp>
      <p:sp>
        <p:nvSpPr>
          <p:cNvPr id="4" name="Slide Number Placeholder 3"/>
          <p:cNvSpPr>
            <a:spLocks noGrp="1"/>
          </p:cNvSpPr>
          <p:nvPr>
            <p:ph type="sldNum" sz="quarter" idx="5"/>
          </p:nvPr>
        </p:nvSpPr>
        <p:spPr/>
        <p:txBody>
          <a:bodyPr/>
          <a:lstStyle/>
          <a:p>
            <a:fld id="{EA2CD191-96E2-491B-92DD-AC75CE7DA740}" type="slidenum">
              <a:rPr lang="en-US" smtClean="0"/>
              <a:t>13</a:t>
            </a:fld>
            <a:endParaRPr lang="en-US"/>
          </a:p>
        </p:txBody>
      </p:sp>
    </p:spTree>
    <p:extLst>
      <p:ext uri="{BB962C8B-B14F-4D97-AF65-F5344CB8AC3E}">
        <p14:creationId xmlns:p14="http://schemas.microsoft.com/office/powerpoint/2010/main" val="4127517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BDC1C6"/>
                </a:solidFill>
                <a:effectLst/>
                <a:latin typeface="arial" panose="020B0604020202020204" pitchFamily="34" charset="0"/>
              </a:rPr>
              <a:t>What is distributed system explain?</a:t>
            </a:r>
          </a:p>
          <a:p>
            <a:pPr algn="l"/>
            <a:r>
              <a:rPr lang="en-US" b="0" i="0" dirty="0">
                <a:solidFill>
                  <a:srgbClr val="BDC1C6"/>
                </a:solidFill>
                <a:effectLst/>
                <a:latin typeface="arial" panose="020B0604020202020204" pitchFamily="34" charset="0"/>
              </a:rPr>
              <a:t>A distributed system is </a:t>
            </a:r>
            <a:r>
              <a:rPr lang="en-US" b="1" i="0" dirty="0">
                <a:solidFill>
                  <a:srgbClr val="BDC1C6"/>
                </a:solidFill>
                <a:effectLst/>
                <a:latin typeface="arial" panose="020B0604020202020204" pitchFamily="34" charset="0"/>
              </a:rPr>
              <a:t>a computing environment in which various components are spread across multiple computers (or other computing devices) on a network</a:t>
            </a:r>
            <a:r>
              <a:rPr lang="en-US" b="0" i="0" dirty="0">
                <a:solidFill>
                  <a:srgbClr val="BDC1C6"/>
                </a:solidFill>
                <a:effectLst/>
                <a:latin typeface="arial" panose="020B0604020202020204" pitchFamily="34" charset="0"/>
              </a:rPr>
              <a:t>. These devices split up the work, coordinating their efforts to complete the job more efficiently than if a single device had been responsible for the task.</a:t>
            </a:r>
          </a:p>
          <a:p>
            <a:endParaRPr lang="en-US" dirty="0"/>
          </a:p>
        </p:txBody>
      </p:sp>
      <p:sp>
        <p:nvSpPr>
          <p:cNvPr id="4" name="Slide Number Placeholder 3"/>
          <p:cNvSpPr>
            <a:spLocks noGrp="1"/>
          </p:cNvSpPr>
          <p:nvPr>
            <p:ph type="sldNum" sz="quarter" idx="5"/>
          </p:nvPr>
        </p:nvSpPr>
        <p:spPr/>
        <p:txBody>
          <a:bodyPr/>
          <a:lstStyle/>
          <a:p>
            <a:fld id="{EA2CD191-96E2-491B-92DD-AC75CE7DA740}" type="slidenum">
              <a:rPr lang="en-US" smtClean="0"/>
              <a:t>14</a:t>
            </a:fld>
            <a:endParaRPr lang="en-US"/>
          </a:p>
        </p:txBody>
      </p:sp>
    </p:spTree>
    <p:extLst>
      <p:ext uri="{BB962C8B-B14F-4D97-AF65-F5344CB8AC3E}">
        <p14:creationId xmlns:p14="http://schemas.microsoft.com/office/powerpoint/2010/main" val="2857690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arial" panose="020B0604020202020204" pitchFamily="34" charset="0"/>
              </a:rPr>
              <a:t>Tightly coupled systems share a single memory space and share information through the shared common memory. Loosely coupled multiprocessors consist of distributed memory where each processor has its own memory and IO channels. The processors communicate with each other via message passing or interconnection switching.</a:t>
            </a:r>
            <a:endParaRPr lang="en-US" dirty="0"/>
          </a:p>
        </p:txBody>
      </p:sp>
      <p:sp>
        <p:nvSpPr>
          <p:cNvPr id="4" name="Slide Number Placeholder 3"/>
          <p:cNvSpPr>
            <a:spLocks noGrp="1"/>
          </p:cNvSpPr>
          <p:nvPr>
            <p:ph type="sldNum" sz="quarter" idx="5"/>
          </p:nvPr>
        </p:nvSpPr>
        <p:spPr/>
        <p:txBody>
          <a:bodyPr/>
          <a:lstStyle/>
          <a:p>
            <a:fld id="{EA2CD191-96E2-491B-92DD-AC75CE7DA740}" type="slidenum">
              <a:rPr lang="en-US" smtClean="0"/>
              <a:t>15</a:t>
            </a:fld>
            <a:endParaRPr lang="en-US"/>
          </a:p>
        </p:txBody>
      </p:sp>
    </p:spTree>
    <p:extLst>
      <p:ext uri="{BB962C8B-B14F-4D97-AF65-F5344CB8AC3E}">
        <p14:creationId xmlns:p14="http://schemas.microsoft.com/office/powerpoint/2010/main" val="813393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arial" panose="020B0604020202020204" pitchFamily="34" charset="0"/>
              </a:rPr>
              <a:t>Multiprocessor operating systems are </a:t>
            </a:r>
            <a:r>
              <a:rPr lang="en-US" b="1" i="0" dirty="0">
                <a:solidFill>
                  <a:srgbClr val="BDC1C6"/>
                </a:solidFill>
                <a:effectLst/>
                <a:latin typeface="arial" panose="020B0604020202020204" pitchFamily="34" charset="0"/>
              </a:rPr>
              <a:t>used to boost the performance of multiple CPUs within a single computer system</a:t>
            </a:r>
            <a:r>
              <a:rPr lang="en-US" b="0" i="0" dirty="0">
                <a:solidFill>
                  <a:srgbClr val="BDC1C6"/>
                </a:solidFill>
                <a:effectLst/>
                <a:latin typeface="arial" panose="020B0604020202020204" pitchFamily="34" charset="0"/>
              </a:rPr>
              <a:t>. Multiple CPUs are linked together so that a job can be divided and executed more quickly. When a job is completed, the results from all CPUs are compiled to provide the final output.</a:t>
            </a:r>
            <a:endParaRPr lang="en-US" dirty="0"/>
          </a:p>
        </p:txBody>
      </p:sp>
      <p:sp>
        <p:nvSpPr>
          <p:cNvPr id="4" name="Slide Number Placeholder 3"/>
          <p:cNvSpPr>
            <a:spLocks noGrp="1"/>
          </p:cNvSpPr>
          <p:nvPr>
            <p:ph type="sldNum" sz="quarter" idx="5"/>
          </p:nvPr>
        </p:nvSpPr>
        <p:spPr/>
        <p:txBody>
          <a:bodyPr/>
          <a:lstStyle/>
          <a:p>
            <a:fld id="{EA2CD191-96E2-491B-92DD-AC75CE7DA740}" type="slidenum">
              <a:rPr lang="en-US" smtClean="0"/>
              <a:t>16</a:t>
            </a:fld>
            <a:endParaRPr lang="en-US"/>
          </a:p>
        </p:txBody>
      </p:sp>
    </p:spTree>
    <p:extLst>
      <p:ext uri="{BB962C8B-B14F-4D97-AF65-F5344CB8AC3E}">
        <p14:creationId xmlns:p14="http://schemas.microsoft.com/office/powerpoint/2010/main" val="3760049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time immediate response for example </a:t>
            </a:r>
            <a:r>
              <a:rPr lang="en-US" dirty="0" err="1"/>
              <a:t>youtube</a:t>
            </a:r>
            <a:r>
              <a:rPr lang="en-US" dirty="0"/>
              <a:t> streaming</a:t>
            </a:r>
          </a:p>
          <a:p>
            <a:r>
              <a:rPr lang="en-US" dirty="0"/>
              <a:t>Time delay </a:t>
            </a:r>
            <a:r>
              <a:rPr lang="en-US" dirty="0" err="1"/>
              <a:t>nahy</a:t>
            </a:r>
            <a:r>
              <a:rPr lang="en-US" dirty="0"/>
              <a:t> </a:t>
            </a:r>
            <a:r>
              <a:rPr lang="en-US" dirty="0" err="1"/>
              <a:t>hota</a:t>
            </a:r>
            <a:endParaRPr lang="en-US" dirty="0"/>
          </a:p>
        </p:txBody>
      </p:sp>
      <p:sp>
        <p:nvSpPr>
          <p:cNvPr id="4" name="Slide Number Placeholder 3"/>
          <p:cNvSpPr>
            <a:spLocks noGrp="1"/>
          </p:cNvSpPr>
          <p:nvPr>
            <p:ph type="sldNum" sz="quarter" idx="5"/>
          </p:nvPr>
        </p:nvSpPr>
        <p:spPr/>
        <p:txBody>
          <a:bodyPr/>
          <a:lstStyle/>
          <a:p>
            <a:fld id="{EA2CD191-96E2-491B-92DD-AC75CE7DA740}" type="slidenum">
              <a:rPr lang="en-US" smtClean="0"/>
              <a:t>17</a:t>
            </a:fld>
            <a:endParaRPr lang="en-US"/>
          </a:p>
        </p:txBody>
      </p:sp>
    </p:spTree>
    <p:extLst>
      <p:ext uri="{BB962C8B-B14F-4D97-AF65-F5344CB8AC3E}">
        <p14:creationId xmlns:p14="http://schemas.microsoft.com/office/powerpoint/2010/main" val="860117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Microwave Machine AC</a:t>
            </a:r>
          </a:p>
        </p:txBody>
      </p:sp>
      <p:sp>
        <p:nvSpPr>
          <p:cNvPr id="4" name="Slide Number Placeholder 3"/>
          <p:cNvSpPr>
            <a:spLocks noGrp="1"/>
          </p:cNvSpPr>
          <p:nvPr>
            <p:ph type="sldNum" sz="quarter" idx="5"/>
          </p:nvPr>
        </p:nvSpPr>
        <p:spPr/>
        <p:txBody>
          <a:bodyPr/>
          <a:lstStyle/>
          <a:p>
            <a:fld id="{EA2CD191-96E2-491B-92DD-AC75CE7DA740}" type="slidenum">
              <a:rPr lang="en-US" smtClean="0"/>
              <a:t>19</a:t>
            </a:fld>
            <a:endParaRPr lang="en-US"/>
          </a:p>
        </p:txBody>
      </p:sp>
    </p:spTree>
    <p:extLst>
      <p:ext uri="{BB962C8B-B14F-4D97-AF65-F5344CB8AC3E}">
        <p14:creationId xmlns:p14="http://schemas.microsoft.com/office/powerpoint/2010/main" val="3226909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cxnSp>
        <p:nvCxnSpPr>
          <p:cNvPr id="8" name="Straight Connector 7"/>
          <p:cNvCxnSpPr/>
          <p:nvPr userDrawn="1"/>
        </p:nvCxnSpPr>
        <p:spPr>
          <a:xfrm>
            <a:off x="622300" y="3894138"/>
            <a:ext cx="10972800" cy="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2" name="Title 1"/>
          <p:cNvSpPr>
            <a:spLocks noGrp="1"/>
          </p:cNvSpPr>
          <p:nvPr>
            <p:ph type="ctrTitle"/>
          </p:nvPr>
        </p:nvSpPr>
        <p:spPr>
          <a:xfrm>
            <a:off x="1066800" y="711200"/>
            <a:ext cx="10058400" cy="2890838"/>
          </a:xfrm>
        </p:spPr>
        <p:txBody>
          <a:bodyPr anchor="b"/>
          <a:lstStyle>
            <a:lvl1pPr algn="ctr">
              <a:defRPr sz="6000">
                <a:latin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066800" y="4122738"/>
            <a:ext cx="10058400" cy="1655762"/>
          </a:xfrm>
        </p:spPr>
        <p:txBody>
          <a:bodyPr/>
          <a:lstStyle>
            <a:lvl1pPr marL="0" indent="0" algn="ctr">
              <a:buNone/>
              <a:defRPr sz="2400">
                <a:latin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dirty="0"/>
          </a:p>
        </p:txBody>
      </p:sp>
      <p:cxnSp>
        <p:nvCxnSpPr>
          <p:cNvPr id="11" name="Straight Connector 10">
            <a:extLst>
              <a:ext uri="{FF2B5EF4-FFF2-40B4-BE49-F238E27FC236}">
                <a16:creationId xmlns:a16="http://schemas.microsoft.com/office/drawing/2014/main" xmlns="" id="{4207F44B-0869-4E0B-9D14-E05949FF70E1}"/>
              </a:ext>
            </a:extLst>
          </p:cNvPr>
          <p:cNvCxnSpPr/>
          <p:nvPr/>
        </p:nvCxnSpPr>
        <p:spPr>
          <a:xfrm>
            <a:off x="10669815" y="-2963"/>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57D2442-658D-4BB3-BDA2-F2D185E92367}"/>
              </a:ext>
            </a:extLst>
          </p:cNvPr>
          <p:cNvCxnSpPr>
            <a:cxnSpLocks/>
          </p:cNvCxnSpPr>
          <p:nvPr/>
        </p:nvCxnSpPr>
        <p:spPr>
          <a:xfrm flipH="1">
            <a:off x="9980612" y="3692843"/>
            <a:ext cx="2208213" cy="316515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7" name="Rectangle 28">
            <a:extLst>
              <a:ext uri="{FF2B5EF4-FFF2-40B4-BE49-F238E27FC236}">
                <a16:creationId xmlns:a16="http://schemas.microsoft.com/office/drawing/2014/main" xmlns="" id="{49F2F0DD-6C19-4F59-8AA1-E4FB554C837E}"/>
              </a:ext>
            </a:extLst>
          </p:cNvPr>
          <p:cNvSpPr/>
          <p:nvPr/>
        </p:nvSpPr>
        <p:spPr>
          <a:xfrm>
            <a:off x="10898730" y="2963"/>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xmlns="" id="{7FF1F6D6-FC9F-4600-897C-08B1AC898438}"/>
              </a:ext>
            </a:extLst>
          </p:cNvPr>
          <p:cNvSpPr/>
          <p:nvPr/>
        </p:nvSpPr>
        <p:spPr>
          <a:xfrm>
            <a:off x="10938999" y="2963"/>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58B78111-75F2-4EEA-9A56-7D7C5B867C34}"/>
              </a:ext>
            </a:extLst>
          </p:cNvPr>
          <p:cNvSpPr/>
          <p:nvPr/>
        </p:nvSpPr>
        <p:spPr>
          <a:xfrm>
            <a:off x="10371666" y="360129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45D00097-3B25-4093-8399-53FC9EDB415E}"/>
              </a:ext>
            </a:extLst>
          </p:cNvPr>
          <p:cNvSpPr/>
          <p:nvPr/>
        </p:nvSpPr>
        <p:spPr>
          <a:xfrm>
            <a:off x="2792" y="1185757"/>
            <a:ext cx="1005840" cy="566928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8670254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17">
            <a:extLst>
              <a:ext uri="{FF2B5EF4-FFF2-40B4-BE49-F238E27FC236}">
                <a16:creationId xmlns:a16="http://schemas.microsoft.com/office/drawing/2014/main" xmlns="" id="{25A8C5FA-B071-48D0-8669-D51C6B2B14BC}"/>
              </a:ext>
            </a:extLst>
          </p:cNvPr>
          <p:cNvSpPr txBox="1">
            <a:spLocks noChangeArrowheads="1"/>
          </p:cNvSpPr>
          <p:nvPr userDrawn="1"/>
        </p:nvSpPr>
        <p:spPr bwMode="auto">
          <a:xfrm>
            <a:off x="11586756" y="6399348"/>
            <a:ext cx="457200" cy="457200"/>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b="1" i="1" smtClean="0">
                <a:latin typeface="Verdana"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E54C918-24AF-40BD-B9B5-B36F83F28A8C}" type="slidenum">
              <a:rPr kumimoji="0" lang="en-US" sz="1400" b="1" i="1" u="none" strike="noStrike" kern="1200" cap="none" spc="0" normalizeH="0" baseline="0" noProof="0" smtClean="0">
                <a:ln>
                  <a:noFill/>
                </a:ln>
                <a:solidFill>
                  <a:srgbClr val="C00000"/>
                </a:solidFill>
                <a:effectLst/>
                <a:uLnTx/>
                <a:uFillTx/>
                <a:latin typeface="Century Gothic"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1" i="1" u="none" strike="noStrike" kern="1200" cap="none" spc="0" normalizeH="0" baseline="0" noProof="0" dirty="0">
              <a:ln>
                <a:noFill/>
              </a:ln>
              <a:solidFill>
                <a:srgbClr val="C00000"/>
              </a:solidFill>
              <a:effectLst/>
              <a:uLnTx/>
              <a:uFillTx/>
              <a:latin typeface="Century Gothic" pitchFamily="34" charset="0"/>
              <a:ea typeface="+mn-ea"/>
              <a:cs typeface="+mn-cs"/>
            </a:endParaRPr>
          </a:p>
        </p:txBody>
      </p:sp>
      <p:sp>
        <p:nvSpPr>
          <p:cNvPr id="8" name="Rectangle 7">
            <a:extLst>
              <a:ext uri="{FF2B5EF4-FFF2-40B4-BE49-F238E27FC236}">
                <a16:creationId xmlns:a16="http://schemas.microsoft.com/office/drawing/2014/main" xmlns="" id="{FC8DE398-4870-425B-A026-37A7BFE6468E}"/>
              </a:ext>
            </a:extLst>
          </p:cNvPr>
          <p:cNvSpPr/>
          <p:nvPr userDrawn="1"/>
        </p:nvSpPr>
        <p:spPr>
          <a:xfrm>
            <a:off x="342682" y="4459918"/>
            <a:ext cx="91440" cy="182880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9" name="Rectangle 8">
            <a:extLst>
              <a:ext uri="{FF2B5EF4-FFF2-40B4-BE49-F238E27FC236}">
                <a16:creationId xmlns:a16="http://schemas.microsoft.com/office/drawing/2014/main" xmlns="" id="{F240C688-F8AA-420E-8F37-EADC89CD9B08}"/>
              </a:ext>
            </a:extLst>
          </p:cNvPr>
          <p:cNvSpPr/>
          <p:nvPr userDrawn="1"/>
        </p:nvSpPr>
        <p:spPr>
          <a:xfrm>
            <a:off x="342900" y="3412144"/>
            <a:ext cx="91440" cy="1005840"/>
          </a:xfrm>
          <a:prstGeom prst="rect">
            <a:avLst/>
          </a:prstGeom>
          <a:solidFill>
            <a:srgbClr val="A28E6A">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0" name="Rectangle 9">
            <a:extLst>
              <a:ext uri="{FF2B5EF4-FFF2-40B4-BE49-F238E27FC236}">
                <a16:creationId xmlns:a16="http://schemas.microsoft.com/office/drawing/2014/main" xmlns="" id="{B826BC55-7853-487D-8619-FE426D3C89F5}"/>
              </a:ext>
            </a:extLst>
          </p:cNvPr>
          <p:cNvSpPr/>
          <p:nvPr userDrawn="1"/>
        </p:nvSpPr>
        <p:spPr>
          <a:xfrm>
            <a:off x="342900" y="2743193"/>
            <a:ext cx="91440" cy="640080"/>
          </a:xfrm>
          <a:prstGeom prst="rect">
            <a:avLst/>
          </a:prstGeom>
          <a:solidFill>
            <a:schemeClr val="bg1">
              <a:lumMod val="6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1" name="Rectangle 10">
            <a:extLst>
              <a:ext uri="{FF2B5EF4-FFF2-40B4-BE49-F238E27FC236}">
                <a16:creationId xmlns:a16="http://schemas.microsoft.com/office/drawing/2014/main" xmlns="" id="{28274A75-C7B6-4A9E-A4C8-85BBC206536A}"/>
              </a:ext>
            </a:extLst>
          </p:cNvPr>
          <p:cNvSpPr/>
          <p:nvPr userDrawn="1"/>
        </p:nvSpPr>
        <p:spPr>
          <a:xfrm>
            <a:off x="342900" y="2191691"/>
            <a:ext cx="91440" cy="13716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2" name="Rectangle 11">
            <a:extLst>
              <a:ext uri="{FF2B5EF4-FFF2-40B4-BE49-F238E27FC236}">
                <a16:creationId xmlns:a16="http://schemas.microsoft.com/office/drawing/2014/main" xmlns="" id="{E84CABA3-59A4-42A2-81AD-BBD469F45648}"/>
              </a:ext>
            </a:extLst>
          </p:cNvPr>
          <p:cNvSpPr/>
          <p:nvPr userDrawn="1"/>
        </p:nvSpPr>
        <p:spPr>
          <a:xfrm>
            <a:off x="342900" y="2355934"/>
            <a:ext cx="91440" cy="365760"/>
          </a:xfrm>
          <a:prstGeom prst="rect">
            <a:avLst/>
          </a:prstGeom>
          <a:solidFill>
            <a:schemeClr val="bg1">
              <a:lumMod val="8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3" name="Rectangle 18">
            <a:extLst>
              <a:ext uri="{FF2B5EF4-FFF2-40B4-BE49-F238E27FC236}">
                <a16:creationId xmlns:a16="http://schemas.microsoft.com/office/drawing/2014/main" xmlns="" id="{BAEF6877-7D65-4B72-8F11-84E269F4A4A4}"/>
              </a:ext>
            </a:extLst>
          </p:cNvPr>
          <p:cNvSpPr txBox="1">
            <a:spLocks noChangeArrowheads="1"/>
          </p:cNvSpPr>
          <p:nvPr userDrawn="1"/>
        </p:nvSpPr>
        <p:spPr bwMode="auto">
          <a:xfrm>
            <a:off x="34290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lumMod val="85000"/>
                  </a:schemeClr>
                </a:solidFill>
                <a:effectLst/>
                <a:uLnTx/>
                <a:uFillTx/>
                <a:latin typeface="Segoe UI Light" panose="020B0502040204020203" pitchFamily="34" charset="0"/>
                <a:ea typeface="+mn-ea"/>
                <a:cs typeface="Calibri" pitchFamily="34" charset="0"/>
              </a:rPr>
              <a:t>Introduction &amp; Background</a:t>
            </a:r>
          </a:p>
        </p:txBody>
      </p:sp>
      <p:sp>
        <p:nvSpPr>
          <p:cNvPr id="14" name="Rectangle 13">
            <a:extLst>
              <a:ext uri="{FF2B5EF4-FFF2-40B4-BE49-F238E27FC236}">
                <a16:creationId xmlns:a16="http://schemas.microsoft.com/office/drawing/2014/main" xmlns="" id="{82472BAC-3E9A-4D86-BD25-B1ED8667D3A4}"/>
              </a:ext>
            </a:extLst>
          </p:cNvPr>
          <p:cNvSpPr/>
          <p:nvPr userDrawn="1"/>
        </p:nvSpPr>
        <p:spPr>
          <a:xfrm>
            <a:off x="10558938" y="47625"/>
            <a:ext cx="1399743"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bg1">
                    <a:lumMod val="75000"/>
                  </a:schemeClr>
                </a:solidFill>
                <a:effectLst/>
                <a:uLnTx/>
                <a:uFillTx/>
                <a:latin typeface="Segoe UI Light" panose="020B0502040204020203" pitchFamily="34" charset="0"/>
                <a:ea typeface="+mn-ea"/>
                <a:cs typeface="Calibri" pitchFamily="34" charset="0"/>
              </a:rPr>
              <a:t>Operating Systems</a:t>
            </a:r>
          </a:p>
        </p:txBody>
      </p:sp>
    </p:spTree>
    <p:extLst>
      <p:ext uri="{BB962C8B-B14F-4D97-AF65-F5344CB8AC3E}">
        <p14:creationId xmlns:p14="http://schemas.microsoft.com/office/powerpoint/2010/main" val="332204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2764374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Rectangle 9">
            <a:extLst>
              <a:ext uri="{FF2B5EF4-FFF2-40B4-BE49-F238E27FC236}">
                <a16:creationId xmlns:a16="http://schemas.microsoft.com/office/drawing/2014/main" xmlns="" id="{71D64334-89E4-4616-A7FE-7FEE035ADCA5}"/>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Tree>
    <p:extLst>
      <p:ext uri="{BB962C8B-B14F-4D97-AF65-F5344CB8AC3E}">
        <p14:creationId xmlns:p14="http://schemas.microsoft.com/office/powerpoint/2010/main" val="186685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22380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19791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9201944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2/24/2025</a:t>
            </a:fld>
            <a:endParaRPr lang="en-US" dirty="0"/>
          </a:p>
        </p:txBody>
      </p:sp>
    </p:spTree>
    <p:extLst>
      <p:ext uri="{BB962C8B-B14F-4D97-AF65-F5344CB8AC3E}">
        <p14:creationId xmlns:p14="http://schemas.microsoft.com/office/powerpoint/2010/main" val="255884049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258425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857619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551938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711200"/>
            <a:ext cx="10058400" cy="2890838"/>
          </a:xfrm>
        </p:spPr>
        <p:txBody>
          <a:bodyPr anchor="b"/>
          <a:lstStyle>
            <a:lvl1pPr algn="ctr">
              <a:defRPr sz="6000">
                <a:latin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066800" y="4122738"/>
            <a:ext cx="10058400" cy="1655762"/>
          </a:xfrm>
        </p:spPr>
        <p:txBody>
          <a:bodyPr/>
          <a:lstStyle>
            <a:lvl1pPr marL="0" indent="0" algn="ctr">
              <a:buNone/>
              <a:defRPr sz="2400">
                <a:latin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dirty="0"/>
          </a:p>
        </p:txBody>
      </p:sp>
    </p:spTree>
    <p:extLst>
      <p:ext uri="{BB962C8B-B14F-4D97-AF65-F5344CB8AC3E}">
        <p14:creationId xmlns:p14="http://schemas.microsoft.com/office/powerpoint/2010/main" val="364223560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875085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328518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9221617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180902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Section Header">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4A024D1-2235-4261-84CC-7F2CA51183F2}"/>
              </a:ext>
            </a:extLst>
          </p:cNvPr>
          <p:cNvSpPr>
            <a:spLocks noGrp="1"/>
          </p:cNvSpPr>
          <p:nvPr>
            <p:ph type="title"/>
          </p:nvPr>
        </p:nvSpPr>
        <p:spPr>
          <a:xfrm>
            <a:off x="831850" y="1709738"/>
            <a:ext cx="10515600" cy="2852737"/>
          </a:xfrm>
        </p:spPr>
        <p:txBody>
          <a:bodyPr anchor="ctr">
            <a:normAutofit/>
          </a:bodyPr>
          <a:lstStyle>
            <a:lvl1pPr algn="ctr">
              <a:defRPr sz="4800" b="1">
                <a:solidFill>
                  <a:srgbClr val="C00000"/>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8" name="Text Placeholder 2">
            <a:extLst>
              <a:ext uri="{FF2B5EF4-FFF2-40B4-BE49-F238E27FC236}">
                <a16:creationId xmlns:a16="http://schemas.microsoft.com/office/drawing/2014/main" xmlns="" id="{59F90A18-E68B-4A7C-B7A8-92A1B095EB5B}"/>
              </a:ext>
            </a:extLst>
          </p:cNvPr>
          <p:cNvSpPr>
            <a:spLocks noGrp="1"/>
          </p:cNvSpPr>
          <p:nvPr>
            <p:ph type="body" idx="1"/>
          </p:nvPr>
        </p:nvSpPr>
        <p:spPr>
          <a:xfrm>
            <a:off x="831850" y="4589463"/>
            <a:ext cx="10515600" cy="1500187"/>
          </a:xfrm>
        </p:spPr>
        <p:txBody>
          <a:bodyPr/>
          <a:lstStyle>
            <a:lvl1pPr marL="0" indent="0" algn="ctr">
              <a:buNone/>
              <a:defRPr sz="2400">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71502848"/>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93777"/>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238278"/>
            <a:ext cx="5120640" cy="39513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393779"/>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217689"/>
            <a:ext cx="5120640" cy="39719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xmlns="" id="{F27CB8E7-6D87-40F4-9983-4594A9AEC18B}"/>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
        <p:nvSpPr>
          <p:cNvPr id="2" name="Title 1">
            <a:extLst>
              <a:ext uri="{FF2B5EF4-FFF2-40B4-BE49-F238E27FC236}">
                <a16:creationId xmlns:a16="http://schemas.microsoft.com/office/drawing/2014/main" xmlns="" id="{0DF55BFF-E148-5FB2-20DD-00C4B23888A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9054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760000"/>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4A024D1-2235-4261-84CC-7F2CA51183F2}"/>
              </a:ext>
            </a:extLst>
          </p:cNvPr>
          <p:cNvSpPr>
            <a:spLocks noGrp="1"/>
          </p:cNvSpPr>
          <p:nvPr>
            <p:ph type="title"/>
          </p:nvPr>
        </p:nvSpPr>
        <p:spPr>
          <a:xfrm>
            <a:off x="831850" y="1709738"/>
            <a:ext cx="10515600" cy="2852737"/>
          </a:xfrm>
        </p:spPr>
        <p:txBody>
          <a:bodyPr anchor="ctr">
            <a:normAutofit/>
          </a:bodyPr>
          <a:lstStyle>
            <a:lvl1pPr algn="ctr">
              <a:lnSpc>
                <a:spcPct val="100000"/>
              </a:lnSpc>
              <a:defRPr sz="4800" b="1">
                <a:solidFill>
                  <a:schemeClr val="bg1"/>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8" name="Text Placeholder 2">
            <a:extLst>
              <a:ext uri="{FF2B5EF4-FFF2-40B4-BE49-F238E27FC236}">
                <a16:creationId xmlns:a16="http://schemas.microsoft.com/office/drawing/2014/main" xmlns="" id="{59F90A18-E68B-4A7C-B7A8-92A1B095EB5B}"/>
              </a:ext>
            </a:extLst>
          </p:cNvPr>
          <p:cNvSpPr>
            <a:spLocks noGrp="1"/>
          </p:cNvSpPr>
          <p:nvPr>
            <p:ph type="body" idx="1"/>
          </p:nvPr>
        </p:nvSpPr>
        <p:spPr>
          <a:xfrm>
            <a:off x="831850" y="4589463"/>
            <a:ext cx="10515600" cy="1500187"/>
          </a:xfrm>
        </p:spPr>
        <p:txBody>
          <a:bodyPr/>
          <a:lstStyle>
            <a:lvl1pPr marL="0" indent="0" algn="ctr">
              <a:buNone/>
              <a:defRPr sz="2400">
                <a:solidFill>
                  <a:schemeClr val="bg1">
                    <a:lumMod val="6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9" name="Rectangle 17">
            <a:extLst>
              <a:ext uri="{FF2B5EF4-FFF2-40B4-BE49-F238E27FC236}">
                <a16:creationId xmlns:a16="http://schemas.microsoft.com/office/drawing/2014/main" xmlns="" id="{78D857C9-565A-47AB-A6D8-2A2B3D87D949}"/>
              </a:ext>
            </a:extLst>
          </p:cNvPr>
          <p:cNvSpPr txBox="1">
            <a:spLocks noChangeArrowheads="1"/>
          </p:cNvSpPr>
          <p:nvPr userDrawn="1"/>
        </p:nvSpPr>
        <p:spPr bwMode="auto">
          <a:xfrm>
            <a:off x="11586756" y="6399348"/>
            <a:ext cx="457200" cy="457200"/>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b="1" i="1" smtClean="0">
                <a:latin typeface="Verdana"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E54C918-24AF-40BD-B9B5-B36F83F28A8C}" type="slidenum">
              <a:rPr kumimoji="0" lang="en-US" sz="1400" b="1" i="1" u="none" strike="noStrike" kern="1200" cap="none" spc="0" normalizeH="0" baseline="0" noProof="0" smtClean="0">
                <a:ln>
                  <a:noFill/>
                </a:ln>
                <a:solidFill>
                  <a:srgbClr val="C00000"/>
                </a:solidFill>
                <a:effectLst/>
                <a:uLnTx/>
                <a:uFillTx/>
                <a:latin typeface="Century Gothic"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1" i="1" u="none" strike="noStrike" kern="1200" cap="none" spc="0" normalizeH="0" baseline="0" noProof="0" dirty="0">
              <a:ln>
                <a:noFill/>
              </a:ln>
              <a:solidFill>
                <a:srgbClr val="C00000"/>
              </a:solidFill>
              <a:effectLst/>
              <a:uLnTx/>
              <a:uFillTx/>
              <a:latin typeface="Century Gothic" pitchFamily="34" charset="0"/>
              <a:ea typeface="+mn-ea"/>
              <a:cs typeface="+mn-cs"/>
            </a:endParaRPr>
          </a:p>
        </p:txBody>
      </p:sp>
      <p:sp>
        <p:nvSpPr>
          <p:cNvPr id="12" name="Rectangle 11">
            <a:extLst>
              <a:ext uri="{FF2B5EF4-FFF2-40B4-BE49-F238E27FC236}">
                <a16:creationId xmlns:a16="http://schemas.microsoft.com/office/drawing/2014/main" xmlns="" id="{E4CB60C4-6E75-4231-81D0-064636C0F587}"/>
              </a:ext>
            </a:extLst>
          </p:cNvPr>
          <p:cNvSpPr/>
          <p:nvPr userDrawn="1"/>
        </p:nvSpPr>
        <p:spPr>
          <a:xfrm>
            <a:off x="342682" y="4459918"/>
            <a:ext cx="91440" cy="182880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3" name="Rectangle 12">
            <a:extLst>
              <a:ext uri="{FF2B5EF4-FFF2-40B4-BE49-F238E27FC236}">
                <a16:creationId xmlns:a16="http://schemas.microsoft.com/office/drawing/2014/main" xmlns="" id="{1102C899-A8CF-4D04-BCAF-8F79500D2F0C}"/>
              </a:ext>
            </a:extLst>
          </p:cNvPr>
          <p:cNvSpPr/>
          <p:nvPr userDrawn="1"/>
        </p:nvSpPr>
        <p:spPr>
          <a:xfrm>
            <a:off x="342900" y="3412144"/>
            <a:ext cx="91440" cy="1005840"/>
          </a:xfrm>
          <a:prstGeom prst="rect">
            <a:avLst/>
          </a:prstGeom>
          <a:solidFill>
            <a:srgbClr val="A28E6A">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4" name="Rectangle 13">
            <a:extLst>
              <a:ext uri="{FF2B5EF4-FFF2-40B4-BE49-F238E27FC236}">
                <a16:creationId xmlns:a16="http://schemas.microsoft.com/office/drawing/2014/main" xmlns="" id="{3FA6FA3A-3D2E-4D3A-90EC-A647392A50BF}"/>
              </a:ext>
            </a:extLst>
          </p:cNvPr>
          <p:cNvSpPr/>
          <p:nvPr userDrawn="1"/>
        </p:nvSpPr>
        <p:spPr>
          <a:xfrm>
            <a:off x="342900" y="2743193"/>
            <a:ext cx="91440" cy="640080"/>
          </a:xfrm>
          <a:prstGeom prst="rect">
            <a:avLst/>
          </a:prstGeom>
          <a:solidFill>
            <a:schemeClr val="bg1">
              <a:lumMod val="6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5" name="Rectangle 14">
            <a:extLst>
              <a:ext uri="{FF2B5EF4-FFF2-40B4-BE49-F238E27FC236}">
                <a16:creationId xmlns:a16="http://schemas.microsoft.com/office/drawing/2014/main" xmlns="" id="{34ACD2D5-50F6-4000-BEB5-02DF9B6CB908}"/>
              </a:ext>
            </a:extLst>
          </p:cNvPr>
          <p:cNvSpPr/>
          <p:nvPr userDrawn="1"/>
        </p:nvSpPr>
        <p:spPr>
          <a:xfrm>
            <a:off x="342900" y="2191691"/>
            <a:ext cx="91440" cy="13716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6" name="Rectangle 15">
            <a:extLst>
              <a:ext uri="{FF2B5EF4-FFF2-40B4-BE49-F238E27FC236}">
                <a16:creationId xmlns:a16="http://schemas.microsoft.com/office/drawing/2014/main" xmlns="" id="{C4645F37-B01C-4AA2-9A56-942AB7EABC53}"/>
              </a:ext>
            </a:extLst>
          </p:cNvPr>
          <p:cNvSpPr/>
          <p:nvPr userDrawn="1"/>
        </p:nvSpPr>
        <p:spPr>
          <a:xfrm>
            <a:off x="342900" y="2355934"/>
            <a:ext cx="91440" cy="365760"/>
          </a:xfrm>
          <a:prstGeom prst="rect">
            <a:avLst/>
          </a:prstGeom>
          <a:solidFill>
            <a:schemeClr val="bg1">
              <a:lumMod val="8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7" name="Rectangle 18">
            <a:extLst>
              <a:ext uri="{FF2B5EF4-FFF2-40B4-BE49-F238E27FC236}">
                <a16:creationId xmlns:a16="http://schemas.microsoft.com/office/drawing/2014/main" xmlns="" id="{903324D6-3C92-4C64-A666-E130E68D8E2F}"/>
              </a:ext>
            </a:extLst>
          </p:cNvPr>
          <p:cNvSpPr txBox="1">
            <a:spLocks noChangeArrowheads="1"/>
          </p:cNvSpPr>
          <p:nvPr userDrawn="1"/>
        </p:nvSpPr>
        <p:spPr bwMode="auto">
          <a:xfrm>
            <a:off x="34290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lumMod val="85000"/>
                  </a:schemeClr>
                </a:solidFill>
                <a:effectLst/>
                <a:uLnTx/>
                <a:uFillTx/>
                <a:latin typeface="Segoe UI Light" panose="020B0502040204020203" pitchFamily="34" charset="0"/>
                <a:ea typeface="+mn-ea"/>
                <a:cs typeface="Calibri" pitchFamily="34" charset="0"/>
              </a:rPr>
              <a:t>Introduction &amp; Background</a:t>
            </a:r>
          </a:p>
        </p:txBody>
      </p:sp>
      <p:sp>
        <p:nvSpPr>
          <p:cNvPr id="18" name="Rectangle 17">
            <a:extLst>
              <a:ext uri="{FF2B5EF4-FFF2-40B4-BE49-F238E27FC236}">
                <a16:creationId xmlns:a16="http://schemas.microsoft.com/office/drawing/2014/main" xmlns="" id="{D556FD98-E169-4DCB-B5F9-EF9767B1769F}"/>
              </a:ext>
            </a:extLst>
          </p:cNvPr>
          <p:cNvSpPr/>
          <p:nvPr userDrawn="1"/>
        </p:nvSpPr>
        <p:spPr>
          <a:xfrm>
            <a:off x="10558938" y="47625"/>
            <a:ext cx="1399743"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bg1">
                    <a:lumMod val="75000"/>
                  </a:schemeClr>
                </a:solidFill>
                <a:effectLst/>
                <a:uLnTx/>
                <a:uFillTx/>
                <a:latin typeface="Segoe UI Light" panose="020B0502040204020203" pitchFamily="34" charset="0"/>
                <a:ea typeface="+mn-ea"/>
                <a:cs typeface="Calibri" pitchFamily="34" charset="0"/>
              </a:rPr>
              <a:t>Operating Systems</a:t>
            </a:r>
          </a:p>
        </p:txBody>
      </p:sp>
    </p:spTree>
    <p:extLst>
      <p:ext uri="{BB962C8B-B14F-4D97-AF65-F5344CB8AC3E}">
        <p14:creationId xmlns:p14="http://schemas.microsoft.com/office/powerpoint/2010/main" val="2434625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normAutofit/>
          </a:bodyPr>
          <a:lstStyle>
            <a:lvl1pPr>
              <a:defRPr sz="3600" b="1">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419224"/>
            <a:ext cx="10515600" cy="4937126"/>
          </a:xfrm>
        </p:spPr>
        <p:txBody>
          <a:bodyPr/>
          <a:lstStyle>
            <a:lvl1pPr>
              <a:buClr>
                <a:srgbClr val="C00000"/>
              </a:buClr>
              <a:defRPr/>
            </a:lvl1pPr>
            <a:lvl2pPr marL="685800" indent="-228600">
              <a:buClr>
                <a:srgbClr val="002060"/>
              </a:buClr>
              <a:buSzPct val="80000"/>
              <a:buFont typeface="Courier New" panose="02070309020205020404" pitchFamily="49" charset="0"/>
              <a:buChar char="o"/>
              <a:defRPr/>
            </a:lvl2pPr>
            <a:lvl3pPr marL="1143000" indent="-228600">
              <a:buClr>
                <a:srgbClr val="C00000"/>
              </a:buClr>
              <a:buFont typeface="Wingdings" panose="05000000000000000000" pitchFamily="2" charset="2"/>
              <a:buChar char="§"/>
              <a:defRPr/>
            </a:lvl3pPr>
            <a:lvl4pPr>
              <a:buClr>
                <a:srgbClr val="002060"/>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71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rgbClr val="76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normAutofit/>
          </a:bodyPr>
          <a:lstStyle>
            <a:lvl1pPr>
              <a:defRPr sz="3600" b="1">
                <a:solidFill>
                  <a:schemeClr val="accent1">
                    <a:lumMod val="20000"/>
                    <a:lumOff val="80000"/>
                  </a:schemeClr>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419224"/>
            <a:ext cx="10515600" cy="4937126"/>
          </a:xfrm>
        </p:spPr>
        <p:txBody>
          <a:bodyPr/>
          <a:lstStyle>
            <a:lvl1pPr>
              <a:buClr>
                <a:schemeClr val="accent2"/>
              </a:buClr>
              <a:defRPr>
                <a:solidFill>
                  <a:schemeClr val="bg1"/>
                </a:solidFill>
              </a:defRPr>
            </a:lvl1pPr>
            <a:lvl2pPr marL="685800" indent="-228600">
              <a:buClr>
                <a:schemeClr val="accent6">
                  <a:lumMod val="60000"/>
                  <a:lumOff val="40000"/>
                </a:schemeClr>
              </a:buClr>
              <a:buSzPct val="80000"/>
              <a:buFont typeface="Courier New" panose="02070309020205020404" pitchFamily="49" charset="0"/>
              <a:buChar char="o"/>
              <a:defRPr>
                <a:solidFill>
                  <a:schemeClr val="bg1"/>
                </a:solidFill>
              </a:defRPr>
            </a:lvl2pPr>
            <a:lvl3pPr marL="1143000" indent="-228600">
              <a:buClr>
                <a:schemeClr val="tx1">
                  <a:lumMod val="65000"/>
                  <a:lumOff val="35000"/>
                </a:schemeClr>
              </a:buClr>
              <a:buFont typeface="Wingdings" panose="05000000000000000000" pitchFamily="2" charset="2"/>
              <a:buChar char="§"/>
              <a:defRPr>
                <a:solidFill>
                  <a:schemeClr val="bg1"/>
                </a:solidFill>
              </a:defRPr>
            </a:lvl3pPr>
            <a:lvl4pPr>
              <a:buClr>
                <a:schemeClr val="accent2"/>
              </a:buCl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832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Header">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4A024D1-2235-4261-84CC-7F2CA51183F2}"/>
              </a:ext>
            </a:extLst>
          </p:cNvPr>
          <p:cNvSpPr>
            <a:spLocks noGrp="1"/>
          </p:cNvSpPr>
          <p:nvPr>
            <p:ph type="title"/>
          </p:nvPr>
        </p:nvSpPr>
        <p:spPr>
          <a:xfrm>
            <a:off x="831850" y="1709738"/>
            <a:ext cx="10515600" cy="2852737"/>
          </a:xfrm>
        </p:spPr>
        <p:txBody>
          <a:bodyPr anchor="ctr">
            <a:normAutofit/>
          </a:bodyPr>
          <a:lstStyle>
            <a:lvl1pPr algn="ctr">
              <a:defRPr sz="4800" b="1">
                <a:solidFill>
                  <a:srgbClr val="C00000"/>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8" name="Text Placeholder 2">
            <a:extLst>
              <a:ext uri="{FF2B5EF4-FFF2-40B4-BE49-F238E27FC236}">
                <a16:creationId xmlns:a16="http://schemas.microsoft.com/office/drawing/2014/main" xmlns="" id="{59F90A18-E68B-4A7C-B7A8-92A1B095EB5B}"/>
              </a:ext>
            </a:extLst>
          </p:cNvPr>
          <p:cNvSpPr>
            <a:spLocks noGrp="1"/>
          </p:cNvSpPr>
          <p:nvPr>
            <p:ph type="body" idx="1"/>
          </p:nvPr>
        </p:nvSpPr>
        <p:spPr>
          <a:xfrm>
            <a:off x="831850" y="4589463"/>
            <a:ext cx="10515600" cy="1500187"/>
          </a:xfrm>
        </p:spPr>
        <p:txBody>
          <a:bodyPr/>
          <a:lstStyle>
            <a:lvl1pPr marL="0" indent="0" algn="ctr">
              <a:buNone/>
              <a:defRPr sz="2400">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02415524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93777"/>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238278"/>
            <a:ext cx="5120640" cy="39513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393779"/>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217689"/>
            <a:ext cx="5120640" cy="39719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xmlns="" id="{F27CB8E7-6D87-40F4-9983-4594A9AEC18B}"/>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
        <p:nvSpPr>
          <p:cNvPr id="8" name="Title 1">
            <a:extLst>
              <a:ext uri="{FF2B5EF4-FFF2-40B4-BE49-F238E27FC236}">
                <a16:creationId xmlns:a16="http://schemas.microsoft.com/office/drawing/2014/main" xmlns="" id="{FF9113F6-0730-4011-8815-3FF175368752}"/>
              </a:ext>
            </a:extLst>
          </p:cNvPr>
          <p:cNvSpPr>
            <a:spLocks noGrp="1"/>
          </p:cNvSpPr>
          <p:nvPr>
            <p:ph type="title"/>
          </p:nvPr>
        </p:nvSpPr>
        <p:spPr>
          <a:xfrm>
            <a:off x="838200" y="47625"/>
            <a:ext cx="10515600" cy="1325563"/>
          </a:xfrm>
        </p:spPr>
        <p:txBody>
          <a:bodyPr/>
          <a:lstStyle/>
          <a:p>
            <a:r>
              <a:rPr lang="en-US" dirty="0"/>
              <a:t>Click to edit Master title style</a:t>
            </a:r>
          </a:p>
        </p:txBody>
      </p:sp>
    </p:spTree>
    <p:extLst>
      <p:ext uri="{BB962C8B-B14F-4D97-AF65-F5344CB8AC3E}">
        <p14:creationId xmlns:p14="http://schemas.microsoft.com/office/powerpoint/2010/main" val="197148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E1EC0-76B8-468E-A1CA-1F6FD2EA3D0C}" type="slidenum">
              <a:rPr lang="en-US" smtClean="0"/>
              <a:t>‹#›</a:t>
            </a:fld>
            <a:endParaRPr lang="en-US" dirty="0"/>
          </a:p>
        </p:txBody>
      </p:sp>
      <p:cxnSp>
        <p:nvCxnSpPr>
          <p:cNvPr id="18" name="Straight Connector 17">
            <a:extLst>
              <a:ext uri="{FF2B5EF4-FFF2-40B4-BE49-F238E27FC236}">
                <a16:creationId xmlns:a16="http://schemas.microsoft.com/office/drawing/2014/main" xmlns="" id="{3CC3AE1D-D5EE-4CF9-9653-C8EFDC0AF198}"/>
              </a:ext>
            </a:extLst>
          </p:cNvPr>
          <p:cNvCxnSpPr/>
          <p:nvPr userDrawn="1"/>
        </p:nvCxnSpPr>
        <p:spPr>
          <a:xfrm>
            <a:off x="622300" y="3894138"/>
            <a:ext cx="10972800" cy="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5129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99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76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19224"/>
            <a:ext cx="10515600" cy="492442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705241"/>
      </p:ext>
    </p:extLst>
  </p:cSld>
  <p:clrMap bg1="lt1" tx1="dk1" bg2="lt2" tx2="dk2" accent1="accent1" accent2="accent2" accent3="accent3" accent4="accent4" accent5="accent5" accent6="accent6" hlink="hlink" folHlink="folHlink"/>
  <p:sldLayoutIdLst>
    <p:sldLayoutId id="2147483673" r:id="rId1"/>
    <p:sldLayoutId id="2147483688" r:id="rId2"/>
    <p:sldLayoutId id="2147483651" r:id="rId3"/>
    <p:sldLayoutId id="2147483687" r:id="rId4"/>
    <p:sldLayoutId id="2147483689" r:id="rId5"/>
    <p:sldLayoutId id="2147483678" r:id="rId6"/>
    <p:sldLayoutId id="2147483680" r:id="rId7"/>
  </p:sldLayoutIdLst>
  <p:hf sldNum="0" hdr="0" ftr="0" dt="0"/>
  <p:txStyles>
    <p:titleStyle>
      <a:lvl1pPr algn="l" defTabSz="914400" rtl="0" eaLnBrk="1" latinLnBrk="0" hangingPunct="1">
        <a:lnSpc>
          <a:spcPct val="90000"/>
        </a:lnSpc>
        <a:spcBef>
          <a:spcPct val="0"/>
        </a:spcBef>
        <a:buNone/>
        <a:defRPr sz="40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2060"/>
        </a:buClr>
        <a:buSzPct val="80000"/>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206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15879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674" r:id="rId17"/>
    <p:sldLayoutId id="2147483653" r:id="rId18"/>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hyperlink" Target="https://blog.purestorage.com/purely-educational/emulation-vs-virtualization/" TargetMode="Externa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e-YI-fjI8Nc"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00000"/>
              </a:lnSpc>
            </a:pPr>
            <a:r>
              <a:rPr lang="en-US" dirty="0"/>
              <a:t>Introduction &amp; Background</a:t>
            </a:r>
            <a:r>
              <a:rPr lang="en-US"/>
              <a:t/>
            </a:r>
            <a:br>
              <a:rPr lang="en-US"/>
            </a:br>
            <a:r>
              <a:rPr lang="en-US" sz="3600" b="1">
                <a:solidFill>
                  <a:schemeClr val="tx1"/>
                </a:solidFill>
              </a:rPr>
              <a:t>Module </a:t>
            </a:r>
            <a:r>
              <a:rPr lang="en-US" sz="3600" b="1" dirty="0">
                <a:solidFill>
                  <a:schemeClr val="tx1"/>
                </a:solidFill>
              </a:rPr>
              <a:t>1</a:t>
            </a:r>
            <a:endParaRPr lang="en-US" sz="5400" b="1" dirty="0">
              <a:solidFill>
                <a:schemeClr val="tx1"/>
              </a:solidFill>
            </a:endParaRPr>
          </a:p>
        </p:txBody>
      </p:sp>
      <p:sp>
        <p:nvSpPr>
          <p:cNvPr id="3" name="Subtitle 2"/>
          <p:cNvSpPr>
            <a:spLocks noGrp="1"/>
          </p:cNvSpPr>
          <p:nvPr>
            <p:ph type="subTitle" idx="1"/>
          </p:nvPr>
        </p:nvSpPr>
        <p:spPr/>
        <p:txBody>
          <a:bodyPr/>
          <a:lstStyle/>
          <a:p>
            <a:r>
              <a:rPr lang="en-US" sz="2800" dirty="0"/>
              <a:t>Operating Systems</a:t>
            </a:r>
          </a:p>
          <a:p>
            <a:r>
              <a:rPr lang="en-US" b="1" dirty="0">
                <a:solidFill>
                  <a:srgbClr val="002060"/>
                </a:solidFill>
              </a:rPr>
              <a:t>Nadia Qureshi</a:t>
            </a:r>
          </a:p>
        </p:txBody>
      </p:sp>
    </p:spTree>
    <p:extLst>
      <p:ext uri="{BB962C8B-B14F-4D97-AF65-F5344CB8AC3E}">
        <p14:creationId xmlns:p14="http://schemas.microsoft.com/office/powerpoint/2010/main" val="4002361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311031-88BA-4E8C-A4BC-EF95BA04C371}"/>
              </a:ext>
            </a:extLst>
          </p:cNvPr>
          <p:cNvSpPr>
            <a:spLocks noGrp="1"/>
          </p:cNvSpPr>
          <p:nvPr>
            <p:ph type="title"/>
          </p:nvPr>
        </p:nvSpPr>
        <p:spPr/>
        <p:txBody>
          <a:bodyPr/>
          <a:lstStyle/>
          <a:p>
            <a:r>
              <a:rPr lang="en-US" dirty="0"/>
              <a:t>Types of Operating Systems</a:t>
            </a:r>
          </a:p>
        </p:txBody>
      </p:sp>
      <p:sp>
        <p:nvSpPr>
          <p:cNvPr id="3" name="Text Placeholder 2">
            <a:extLst>
              <a:ext uri="{FF2B5EF4-FFF2-40B4-BE49-F238E27FC236}">
                <a16:creationId xmlns:a16="http://schemas.microsoft.com/office/drawing/2014/main" xmlns="" id="{9B343BB9-8F03-4C4B-B630-E6A34E8C29D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07878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defRPr/>
            </a:pPr>
            <a:r>
              <a:rPr lang="en-US" dirty="0"/>
              <a:t>Types of Operating Systems</a:t>
            </a:r>
          </a:p>
        </p:txBody>
      </p:sp>
      <p:sp>
        <p:nvSpPr>
          <p:cNvPr id="21509" name="Rectangle 3"/>
          <p:cNvSpPr>
            <a:spLocks noGrp="1" noChangeArrowheads="1"/>
          </p:cNvSpPr>
          <p:nvPr>
            <p:ph idx="1"/>
          </p:nvPr>
        </p:nvSpPr>
        <p:spPr/>
        <p:txBody>
          <a:bodyPr>
            <a:normAutofit/>
          </a:bodyPr>
          <a:lstStyle/>
          <a:p>
            <a:pPr eaLnBrk="1" hangingPunct="1"/>
            <a:r>
              <a:rPr lang="en-US" dirty="0"/>
              <a:t>With the passage of time operating systems are divided into different categories. They can be categories as follows</a:t>
            </a:r>
          </a:p>
          <a:p>
            <a:pPr lvl="1" eaLnBrk="1" hangingPunct="1"/>
            <a:r>
              <a:rPr lang="en-US" dirty="0"/>
              <a:t>Single User OS	</a:t>
            </a:r>
          </a:p>
          <a:p>
            <a:pPr lvl="1" eaLnBrk="1" hangingPunct="1"/>
            <a:r>
              <a:rPr lang="en-US" dirty="0"/>
              <a:t>Distributed OS</a:t>
            </a:r>
          </a:p>
          <a:p>
            <a:pPr lvl="1" eaLnBrk="1" hangingPunct="1"/>
            <a:r>
              <a:rPr lang="en-US" dirty="0"/>
              <a:t>Network OS</a:t>
            </a:r>
          </a:p>
          <a:p>
            <a:pPr lvl="1" eaLnBrk="1" hangingPunct="1"/>
            <a:r>
              <a:rPr lang="en-US" dirty="0"/>
              <a:t>Multiprocessor OS</a:t>
            </a:r>
          </a:p>
          <a:p>
            <a:pPr lvl="1" eaLnBrk="1" hangingPunct="1"/>
            <a:r>
              <a:rPr lang="en-US" dirty="0"/>
              <a:t>Real-time OS</a:t>
            </a:r>
          </a:p>
          <a:p>
            <a:pPr lvl="1" eaLnBrk="1" hangingPunct="1"/>
            <a:r>
              <a:rPr lang="en-US" dirty="0"/>
              <a:t>Embedded 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en-US" sz="3500"/>
              <a:t>Single User Operating Systems</a:t>
            </a:r>
          </a:p>
        </p:txBody>
      </p:sp>
      <p:sp>
        <p:nvSpPr>
          <p:cNvPr id="22533" name="Rectangle 3"/>
          <p:cNvSpPr>
            <a:spLocks noGrp="1" noChangeArrowheads="1"/>
          </p:cNvSpPr>
          <p:nvPr>
            <p:ph idx="1"/>
          </p:nvPr>
        </p:nvSpPr>
        <p:spPr>
          <a:xfrm>
            <a:off x="677334" y="1489167"/>
            <a:ext cx="8596668" cy="4552196"/>
          </a:xfrm>
        </p:spPr>
        <p:txBody>
          <a:bodyPr>
            <a:normAutofit fontScale="92500" lnSpcReduction="20000"/>
          </a:bodyPr>
          <a:lstStyle/>
          <a:p>
            <a:pPr eaLnBrk="1" hangingPunct="1">
              <a:lnSpc>
                <a:spcPct val="90000"/>
              </a:lnSpc>
            </a:pPr>
            <a:r>
              <a:rPr lang="en-US" sz="2400" dirty="0"/>
              <a:t>These types of OS were commonly used with computer systems referred as </a:t>
            </a:r>
            <a:r>
              <a:rPr lang="en-US" sz="2400" b="1" dirty="0">
                <a:solidFill>
                  <a:schemeClr val="accent1">
                    <a:lumMod val="75000"/>
                  </a:schemeClr>
                </a:solidFill>
              </a:rPr>
              <a:t>Personal Computers </a:t>
            </a:r>
            <a:r>
              <a:rPr lang="en-US" sz="2400" dirty="0"/>
              <a:t>in 1980s, 1990s and early 2000s</a:t>
            </a:r>
          </a:p>
          <a:p>
            <a:pPr lvl="1">
              <a:lnSpc>
                <a:spcPct val="90000"/>
              </a:lnSpc>
            </a:pPr>
            <a:r>
              <a:rPr lang="en-US" sz="2200" dirty="0"/>
              <a:t>Cheaper OS</a:t>
            </a:r>
          </a:p>
          <a:p>
            <a:pPr lvl="1">
              <a:lnSpc>
                <a:spcPct val="90000"/>
              </a:lnSpc>
            </a:pPr>
            <a:r>
              <a:rPr lang="en-US" sz="2200" dirty="0"/>
              <a:t>Easy to use</a:t>
            </a:r>
          </a:p>
          <a:p>
            <a:pPr lvl="1">
              <a:lnSpc>
                <a:spcPct val="90000"/>
              </a:lnSpc>
            </a:pPr>
            <a:r>
              <a:rPr lang="en-US" sz="2200" dirty="0"/>
              <a:t>May run several different types of operating systems (Windows, MacOS, UNIX, Linux)</a:t>
            </a:r>
          </a:p>
          <a:p>
            <a:pPr lvl="1">
              <a:lnSpc>
                <a:spcPct val="90000"/>
              </a:lnSpc>
            </a:pPr>
            <a:r>
              <a:rPr lang="en-US" sz="2200" dirty="0"/>
              <a:t>Supports multiple applications</a:t>
            </a:r>
          </a:p>
          <a:p>
            <a:pPr lvl="2">
              <a:lnSpc>
                <a:spcPct val="90000"/>
              </a:lnSpc>
            </a:pPr>
            <a:r>
              <a:rPr lang="en-US" sz="1800" dirty="0"/>
              <a:t>not dedicated for one type of application</a:t>
            </a:r>
          </a:p>
          <a:p>
            <a:pPr lvl="1">
              <a:lnSpc>
                <a:spcPct val="90000"/>
              </a:lnSpc>
            </a:pPr>
            <a:r>
              <a:rPr lang="en-US" sz="2200" dirty="0"/>
              <a:t>Have </a:t>
            </a:r>
            <a:r>
              <a:rPr lang="en-US" sz="2200" u="sng" dirty="0"/>
              <a:t>centralized resources</a:t>
            </a:r>
          </a:p>
          <a:p>
            <a:pPr lvl="1">
              <a:lnSpc>
                <a:spcPct val="90000"/>
              </a:lnSpc>
            </a:pPr>
            <a:r>
              <a:rPr lang="en-US" sz="2200" dirty="0"/>
              <a:t>Supports multimedia (images, text, graphics and audio/video)</a:t>
            </a:r>
          </a:p>
          <a:p>
            <a:pPr lvl="1">
              <a:lnSpc>
                <a:spcPct val="90000"/>
              </a:lnSpc>
            </a:pPr>
            <a:r>
              <a:rPr lang="en-US" sz="2200" dirty="0"/>
              <a:t>Example:</a:t>
            </a:r>
          </a:p>
          <a:p>
            <a:pPr lvl="1" eaLnBrk="1" hangingPunct="1">
              <a:lnSpc>
                <a:spcPct val="90000"/>
              </a:lnSpc>
            </a:pPr>
            <a:r>
              <a:rPr lang="en-US" sz="2000" dirty="0"/>
              <a:t>Windows 98,ME</a:t>
            </a:r>
          </a:p>
          <a:p>
            <a:pPr lvl="1" eaLnBrk="1" hangingPunct="1">
              <a:lnSpc>
                <a:spcPct val="90000"/>
              </a:lnSpc>
            </a:pPr>
            <a:r>
              <a:rPr lang="en-US" sz="2000" dirty="0"/>
              <a:t>Linux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defRPr/>
            </a:pPr>
            <a:r>
              <a:rPr lang="en-US"/>
              <a:t>Network Operating Systems</a:t>
            </a:r>
          </a:p>
        </p:txBody>
      </p:sp>
      <p:sp>
        <p:nvSpPr>
          <p:cNvPr id="23557" name="Rectangle 3"/>
          <p:cNvSpPr>
            <a:spLocks noGrp="1" noChangeArrowheads="1"/>
          </p:cNvSpPr>
          <p:nvPr>
            <p:ph idx="1"/>
          </p:nvPr>
        </p:nvSpPr>
        <p:spPr>
          <a:xfrm>
            <a:off x="677334" y="1332411"/>
            <a:ext cx="8596668" cy="4708951"/>
          </a:xfrm>
        </p:spPr>
        <p:txBody>
          <a:bodyPr>
            <a:normAutofit/>
          </a:bodyPr>
          <a:lstStyle/>
          <a:p>
            <a:pPr lvl="1">
              <a:lnSpc>
                <a:spcPct val="90000"/>
              </a:lnSpc>
            </a:pPr>
            <a:r>
              <a:rPr lang="en-US" sz="2400" dirty="0"/>
              <a:t>Network Operating Systems are used to </a:t>
            </a:r>
            <a:r>
              <a:rPr lang="en-US" sz="2400" u="sng" dirty="0"/>
              <a:t>connect more than one computer</a:t>
            </a:r>
          </a:p>
          <a:p>
            <a:pPr lvl="2">
              <a:lnSpc>
                <a:spcPct val="90000"/>
              </a:lnSpc>
            </a:pPr>
            <a:r>
              <a:rPr lang="en-US" sz="2000" dirty="0"/>
              <a:t>User can </a:t>
            </a:r>
            <a:r>
              <a:rPr lang="en-US" sz="2000" b="1" dirty="0">
                <a:solidFill>
                  <a:schemeClr val="accent1">
                    <a:lumMod val="75000"/>
                  </a:schemeClr>
                </a:solidFill>
              </a:rPr>
              <a:t>login to a remote computer</a:t>
            </a:r>
            <a:r>
              <a:rPr lang="en-US" sz="2000" dirty="0"/>
              <a:t>, to share its resources</a:t>
            </a:r>
          </a:p>
          <a:p>
            <a:pPr lvl="1">
              <a:lnSpc>
                <a:spcPct val="90000"/>
              </a:lnSpc>
            </a:pPr>
            <a:r>
              <a:rPr lang="en-US" sz="2400" dirty="0"/>
              <a:t>Network </a:t>
            </a:r>
            <a:r>
              <a:rPr lang="en-US" sz="2400" u="sng" dirty="0"/>
              <a:t>OS does not follow any transparency</a:t>
            </a:r>
            <a:r>
              <a:rPr lang="en-US" sz="2400" dirty="0"/>
              <a:t> (e.g. location, migration)</a:t>
            </a:r>
          </a:p>
          <a:p>
            <a:pPr lvl="2">
              <a:lnSpc>
                <a:spcPct val="90000"/>
              </a:lnSpc>
            </a:pPr>
            <a:r>
              <a:rPr lang="en-US" sz="2000" dirty="0"/>
              <a:t>Every operation has to be explicitly specified by the user</a:t>
            </a:r>
          </a:p>
          <a:p>
            <a:pPr lvl="1">
              <a:lnSpc>
                <a:spcPct val="90000"/>
              </a:lnSpc>
            </a:pPr>
            <a:r>
              <a:rPr lang="en-US" sz="2400" dirty="0"/>
              <a:t>User knows where his job is processing</a:t>
            </a:r>
          </a:p>
          <a:p>
            <a:pPr lvl="1">
              <a:lnSpc>
                <a:spcPct val="90000"/>
              </a:lnSpc>
            </a:pPr>
            <a:r>
              <a:rPr lang="en-US" sz="2400" dirty="0"/>
              <a:t>Examples:</a:t>
            </a:r>
          </a:p>
          <a:p>
            <a:pPr lvl="1" eaLnBrk="1" hangingPunct="1">
              <a:lnSpc>
                <a:spcPct val="90000"/>
              </a:lnSpc>
            </a:pPr>
            <a:r>
              <a:rPr lang="en-US" sz="2200" dirty="0"/>
              <a:t>Windows NT</a:t>
            </a:r>
          </a:p>
          <a:p>
            <a:pPr lvl="1" eaLnBrk="1" hangingPunct="1">
              <a:lnSpc>
                <a:spcPct val="90000"/>
              </a:lnSpc>
            </a:pPr>
            <a:r>
              <a:rPr lang="en-US" sz="2200" dirty="0"/>
              <a:t>Sun Solaris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en-US"/>
              <a:t>Distributed Operating Systems</a:t>
            </a:r>
          </a:p>
        </p:txBody>
      </p:sp>
      <p:sp>
        <p:nvSpPr>
          <p:cNvPr id="24581" name="Rectangle 3"/>
          <p:cNvSpPr>
            <a:spLocks noGrp="1" noChangeArrowheads="1"/>
          </p:cNvSpPr>
          <p:nvPr>
            <p:ph idx="1"/>
          </p:nvPr>
        </p:nvSpPr>
        <p:spPr>
          <a:xfrm>
            <a:off x="677334" y="1449977"/>
            <a:ext cx="8596668" cy="4591385"/>
          </a:xfrm>
        </p:spPr>
        <p:txBody>
          <a:bodyPr>
            <a:normAutofit/>
          </a:bodyPr>
          <a:lstStyle/>
          <a:p>
            <a:pPr lvl="1">
              <a:lnSpc>
                <a:spcPct val="90000"/>
              </a:lnSpc>
            </a:pPr>
            <a:r>
              <a:rPr lang="en-US" sz="2200" dirty="0"/>
              <a:t>Distribute computation among </a:t>
            </a:r>
            <a:r>
              <a:rPr lang="en-US" sz="2200" b="1" dirty="0">
                <a:solidFill>
                  <a:schemeClr val="accent1">
                    <a:lumMod val="75000"/>
                  </a:schemeClr>
                </a:solidFill>
              </a:rPr>
              <a:t>several physical processors</a:t>
            </a:r>
          </a:p>
          <a:p>
            <a:pPr lvl="1">
              <a:lnSpc>
                <a:spcPct val="90000"/>
              </a:lnSpc>
            </a:pPr>
            <a:r>
              <a:rPr lang="en-US" sz="2200" dirty="0"/>
              <a:t>Follows the transparencies</a:t>
            </a:r>
          </a:p>
          <a:p>
            <a:pPr lvl="1">
              <a:lnSpc>
                <a:spcPct val="90000"/>
              </a:lnSpc>
            </a:pPr>
            <a:r>
              <a:rPr lang="en-US" sz="2200" u="sng" dirty="0"/>
              <a:t>Requires networking</a:t>
            </a:r>
            <a:r>
              <a:rPr lang="en-US" sz="2200" dirty="0"/>
              <a:t> infrastructure</a:t>
            </a:r>
          </a:p>
          <a:p>
            <a:pPr lvl="2">
              <a:lnSpc>
                <a:spcPct val="90000"/>
              </a:lnSpc>
            </a:pPr>
            <a:r>
              <a:rPr lang="en-US" sz="2000" dirty="0"/>
              <a:t>Local area networks (LAN) or Wide area networks (WAN)</a:t>
            </a:r>
          </a:p>
          <a:p>
            <a:pPr lvl="1">
              <a:lnSpc>
                <a:spcPct val="90000"/>
              </a:lnSpc>
            </a:pPr>
            <a:r>
              <a:rPr lang="en-US" sz="2200" dirty="0"/>
              <a:t>May be either </a:t>
            </a:r>
            <a:r>
              <a:rPr lang="en-US" sz="2200" b="1" dirty="0">
                <a:solidFill>
                  <a:schemeClr val="accent1">
                    <a:lumMod val="75000"/>
                  </a:schemeClr>
                </a:solidFill>
              </a:rPr>
              <a:t>client-server</a:t>
            </a:r>
            <a:r>
              <a:rPr lang="en-US" sz="2200" dirty="0"/>
              <a:t> or </a:t>
            </a:r>
            <a:r>
              <a:rPr lang="en-US" sz="2200" b="1" dirty="0">
                <a:solidFill>
                  <a:schemeClr val="accent1">
                    <a:lumMod val="75000"/>
                  </a:schemeClr>
                </a:solidFill>
              </a:rPr>
              <a:t>peer-to-peer</a:t>
            </a:r>
            <a:r>
              <a:rPr lang="en-US" sz="2200" dirty="0"/>
              <a:t> systems</a:t>
            </a:r>
          </a:p>
          <a:p>
            <a:pPr lvl="1">
              <a:lnSpc>
                <a:spcPct val="90000"/>
              </a:lnSpc>
            </a:pPr>
            <a:r>
              <a:rPr lang="en-US" sz="2200" dirty="0"/>
              <a:t>Main features of Distributed System</a:t>
            </a:r>
          </a:p>
          <a:p>
            <a:pPr lvl="2">
              <a:lnSpc>
                <a:spcPct val="90000"/>
              </a:lnSpc>
            </a:pPr>
            <a:r>
              <a:rPr lang="en-US" sz="2000" dirty="0"/>
              <a:t>Resource sharing</a:t>
            </a:r>
          </a:p>
          <a:p>
            <a:pPr lvl="2">
              <a:lnSpc>
                <a:spcPct val="90000"/>
              </a:lnSpc>
            </a:pPr>
            <a:r>
              <a:rPr lang="en-US" sz="2000" dirty="0"/>
              <a:t>Computation speed up</a:t>
            </a:r>
          </a:p>
          <a:p>
            <a:pPr lvl="2">
              <a:lnSpc>
                <a:spcPct val="90000"/>
              </a:lnSpc>
            </a:pPr>
            <a:r>
              <a:rPr lang="en-US" sz="2000" dirty="0"/>
              <a:t>Reliability</a:t>
            </a:r>
          </a:p>
          <a:p>
            <a:pPr lvl="2">
              <a:lnSpc>
                <a:spcPct val="90000"/>
              </a:lnSpc>
            </a:pPr>
            <a:r>
              <a:rPr lang="en-US" sz="2000" dirty="0"/>
              <a:t>Communication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896790" y="50801"/>
            <a:ext cx="8596668" cy="1320800"/>
          </a:xfrm>
        </p:spPr>
        <p:txBody>
          <a:bodyPr/>
          <a:lstStyle/>
          <a:p>
            <a:r>
              <a:rPr lang="en-US" dirty="0"/>
              <a:t>Distributed Operating Systems</a:t>
            </a:r>
          </a:p>
        </p:txBody>
      </p:sp>
      <p:sp>
        <p:nvSpPr>
          <p:cNvPr id="25605" name="Rectangle 3"/>
          <p:cNvSpPr>
            <a:spLocks noGrp="1" noChangeArrowheads="1"/>
          </p:cNvSpPr>
          <p:nvPr>
            <p:ph idx="1"/>
          </p:nvPr>
        </p:nvSpPr>
        <p:spPr>
          <a:xfrm>
            <a:off x="896790" y="566929"/>
            <a:ext cx="8596668" cy="4669762"/>
          </a:xfrm>
        </p:spPr>
        <p:txBody>
          <a:bodyPr>
            <a:noAutofit/>
          </a:bodyPr>
          <a:lstStyle/>
          <a:p>
            <a:r>
              <a:rPr lang="en-US" sz="1400" dirty="0"/>
              <a:t>Two types of Distributed OS</a:t>
            </a:r>
          </a:p>
          <a:p>
            <a:pPr lvl="1"/>
            <a:r>
              <a:rPr lang="en-US" sz="1400" dirty="0"/>
              <a:t>Tightly coupled DOS</a:t>
            </a:r>
          </a:p>
          <a:p>
            <a:pPr lvl="2"/>
            <a:r>
              <a:rPr lang="en-US" dirty="0"/>
              <a:t>Multiprocessor system</a:t>
            </a:r>
          </a:p>
          <a:p>
            <a:pPr lvl="2"/>
            <a:r>
              <a:rPr lang="en-US" dirty="0"/>
              <a:t>Processor share memory</a:t>
            </a:r>
          </a:p>
          <a:p>
            <a:pPr lvl="3"/>
            <a:r>
              <a:rPr lang="en-US" sz="1400" dirty="0"/>
              <a:t>Communication takes place through memory</a:t>
            </a:r>
          </a:p>
          <a:p>
            <a:pPr lvl="3"/>
            <a:r>
              <a:rPr lang="en-US" sz="1400" dirty="0"/>
              <a:t>Highly collaborative</a:t>
            </a:r>
          </a:p>
          <a:p>
            <a:pPr lvl="1"/>
            <a:r>
              <a:rPr lang="en-US" sz="1400" dirty="0"/>
              <a:t>Loosely coupled DOS</a:t>
            </a:r>
          </a:p>
          <a:p>
            <a:pPr lvl="2"/>
            <a:r>
              <a:rPr lang="en-US" dirty="0"/>
              <a:t>Clusters of workstations</a:t>
            </a:r>
          </a:p>
          <a:p>
            <a:pPr lvl="3"/>
            <a:r>
              <a:rPr lang="en-US" sz="1400" dirty="0"/>
              <a:t>Do not communicate via memory</a:t>
            </a:r>
          </a:p>
          <a:p>
            <a:pPr lvl="3"/>
            <a:r>
              <a:rPr lang="en-US" sz="1400" dirty="0"/>
              <a:t>Communicate via high speed buses, telephone lines</a:t>
            </a:r>
          </a:p>
          <a:p>
            <a:pPr lvl="3"/>
            <a:r>
              <a:rPr lang="en-US" sz="1400" dirty="0"/>
              <a:t>Communicate over the network</a:t>
            </a:r>
          </a:p>
          <a:p>
            <a:r>
              <a:rPr lang="en-US" sz="1400" dirty="0" smtClean="0"/>
              <a:t>Tightly </a:t>
            </a:r>
            <a:r>
              <a:rPr lang="en-US" sz="1400" dirty="0"/>
              <a:t>coupled systems share a single memory space and share information through the shared common memory. Loosely coupled multiprocessors consist of distributed memory where each processor has its own memory and IO channels. The processors communicate with each other via message passing or interconnection switching.</a:t>
            </a:r>
          </a:p>
          <a:p>
            <a:r>
              <a:rPr lang="en-US" sz="1400" dirty="0" smtClean="0"/>
              <a:t>Examples</a:t>
            </a:r>
            <a:r>
              <a:rPr lang="en-US" sz="1400" dirty="0"/>
              <a:t>:</a:t>
            </a:r>
          </a:p>
          <a:p>
            <a:pPr lvl="1"/>
            <a:r>
              <a:rPr lang="en-US" sz="1400" dirty="0"/>
              <a:t>Windows 2000</a:t>
            </a:r>
          </a:p>
          <a:p>
            <a:pPr lvl="1"/>
            <a:r>
              <a:rPr lang="en-US" sz="1400" dirty="0"/>
              <a:t>Linux</a:t>
            </a:r>
          </a:p>
          <a:p>
            <a:pPr lvl="1"/>
            <a:r>
              <a:rPr lang="en-US" sz="1400" dirty="0"/>
              <a:t>Unix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Multiprocessor Operating Systems</a:t>
            </a:r>
          </a:p>
        </p:txBody>
      </p:sp>
      <p:sp>
        <p:nvSpPr>
          <p:cNvPr id="26629" name="Rectangle 3"/>
          <p:cNvSpPr>
            <a:spLocks noGrp="1" noChangeArrowheads="1"/>
          </p:cNvSpPr>
          <p:nvPr>
            <p:ph idx="1"/>
          </p:nvPr>
        </p:nvSpPr>
        <p:spPr/>
        <p:txBody>
          <a:bodyPr>
            <a:normAutofit fontScale="92500" lnSpcReduction="20000"/>
          </a:bodyPr>
          <a:lstStyle/>
          <a:p>
            <a:r>
              <a:rPr lang="en-US" dirty="0"/>
              <a:t>These are actually </a:t>
            </a:r>
            <a:r>
              <a:rPr lang="en-US" u="sng" dirty="0"/>
              <a:t>distributed</a:t>
            </a:r>
            <a:r>
              <a:rPr lang="en-US" dirty="0"/>
              <a:t> operating systems which run on machines having </a:t>
            </a:r>
            <a:r>
              <a:rPr lang="en-US" u="sng" dirty="0"/>
              <a:t>more than one processor</a:t>
            </a:r>
          </a:p>
          <a:p>
            <a:endParaRPr lang="en-US" dirty="0"/>
          </a:p>
          <a:p>
            <a:r>
              <a:rPr lang="en-US" dirty="0"/>
              <a:t>Communication is done via </a:t>
            </a:r>
            <a:r>
              <a:rPr lang="en-US" u="sng" dirty="0"/>
              <a:t>shared memory</a:t>
            </a:r>
            <a:r>
              <a:rPr lang="en-US" dirty="0"/>
              <a:t> through message passing, pipes etc.</a:t>
            </a:r>
          </a:p>
          <a:p>
            <a:endParaRPr lang="en-US" dirty="0"/>
          </a:p>
          <a:p>
            <a:r>
              <a:rPr lang="en-US" i="0" dirty="0">
                <a:solidFill>
                  <a:schemeClr val="tx1"/>
                </a:solidFill>
                <a:effectLst/>
                <a:latin typeface="arial" panose="020B0604020202020204" pitchFamily="34" charset="0"/>
              </a:rPr>
              <a:t>used to </a:t>
            </a:r>
            <a:r>
              <a:rPr lang="en-US" b="1" i="0" dirty="0">
                <a:solidFill>
                  <a:schemeClr val="accent1">
                    <a:lumMod val="75000"/>
                  </a:schemeClr>
                </a:solidFill>
                <a:effectLst/>
                <a:latin typeface="arial" panose="020B0604020202020204" pitchFamily="34" charset="0"/>
              </a:rPr>
              <a:t>boost the performance</a:t>
            </a:r>
            <a:r>
              <a:rPr lang="en-US" i="0" dirty="0">
                <a:solidFill>
                  <a:schemeClr val="tx1"/>
                </a:solidFill>
                <a:effectLst/>
                <a:latin typeface="arial" panose="020B0604020202020204" pitchFamily="34" charset="0"/>
              </a:rPr>
              <a:t> of multiple CPUs</a:t>
            </a:r>
          </a:p>
          <a:p>
            <a:endParaRPr lang="en-US" b="0" i="0" dirty="0">
              <a:solidFill>
                <a:schemeClr val="tx1"/>
              </a:solidFill>
              <a:effectLst/>
              <a:latin typeface="arial" panose="020B0604020202020204" pitchFamily="34" charset="0"/>
            </a:endParaRPr>
          </a:p>
          <a:p>
            <a:r>
              <a:rPr lang="en-US" b="0" i="0" dirty="0">
                <a:solidFill>
                  <a:schemeClr val="tx1"/>
                </a:solidFill>
                <a:effectLst/>
                <a:latin typeface="arial" panose="020B0604020202020204" pitchFamily="34" charset="0"/>
              </a:rPr>
              <a:t>Multiple CPUs are linked together so that a job can be divided and executed more quickly.</a:t>
            </a:r>
          </a:p>
          <a:p>
            <a:pPr lvl="1"/>
            <a:r>
              <a:rPr lang="en-US" dirty="0">
                <a:solidFill>
                  <a:schemeClr val="tx1"/>
                </a:solidFill>
                <a:latin typeface="arial" panose="020B0604020202020204" pitchFamily="34" charset="0"/>
              </a:rPr>
              <a:t>Unix</a:t>
            </a:r>
          </a:p>
          <a:p>
            <a:pPr lvl="1"/>
            <a:r>
              <a:rPr lang="en-US" dirty="0">
                <a:solidFill>
                  <a:schemeClr val="tx1"/>
                </a:solidFill>
                <a:latin typeface="arial" panose="020B0604020202020204" pitchFamily="34" charset="0"/>
              </a:rPr>
              <a:t>Linux</a:t>
            </a:r>
          </a:p>
          <a:p>
            <a:pPr lvl="1"/>
            <a:r>
              <a:rPr lang="en-US" dirty="0">
                <a:solidFill>
                  <a:schemeClr val="tx1"/>
                </a:solidFill>
                <a:latin typeface="arial" panose="020B0604020202020204" pitchFamily="34" charset="0"/>
              </a:rPr>
              <a:t>Solaris</a:t>
            </a:r>
            <a:endParaRPr lang="en-US"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dirty="0"/>
              <a:t>Real-time Operating Systems</a:t>
            </a:r>
          </a:p>
        </p:txBody>
      </p:sp>
      <p:sp>
        <p:nvSpPr>
          <p:cNvPr id="27653" name="Rectangle 3"/>
          <p:cNvSpPr>
            <a:spLocks noGrp="1" noChangeArrowheads="1"/>
          </p:cNvSpPr>
          <p:nvPr>
            <p:ph idx="1"/>
          </p:nvPr>
        </p:nvSpPr>
        <p:spPr>
          <a:xfrm>
            <a:off x="677334" y="1319349"/>
            <a:ext cx="8596668" cy="4929051"/>
          </a:xfrm>
        </p:spPr>
        <p:txBody>
          <a:bodyPr>
            <a:normAutofit/>
          </a:bodyPr>
          <a:lstStyle/>
          <a:p>
            <a:pPr lvl="1"/>
            <a:r>
              <a:rPr lang="en-US" dirty="0"/>
              <a:t>These OS run on Real-time systems</a:t>
            </a:r>
          </a:p>
          <a:p>
            <a:pPr lvl="1"/>
            <a:r>
              <a:rPr lang="en-US" dirty="0"/>
              <a:t>Very </a:t>
            </a:r>
            <a:r>
              <a:rPr lang="en-US" b="1" dirty="0"/>
              <a:t>fast</a:t>
            </a:r>
            <a:r>
              <a:rPr lang="en-US" dirty="0"/>
              <a:t> operating system</a:t>
            </a:r>
          </a:p>
          <a:p>
            <a:pPr lvl="1"/>
            <a:r>
              <a:rPr lang="en-US" dirty="0"/>
              <a:t>Normally designed for a set of </a:t>
            </a:r>
            <a:r>
              <a:rPr lang="en-US" b="1" dirty="0"/>
              <a:t>specific applications</a:t>
            </a:r>
          </a:p>
          <a:p>
            <a:pPr lvl="1"/>
            <a:r>
              <a:rPr lang="en-US" dirty="0"/>
              <a:t>A real-time system is any information processing system which has to </a:t>
            </a:r>
            <a:r>
              <a:rPr lang="en-US" b="1" dirty="0"/>
              <a:t>respond</a:t>
            </a:r>
            <a:r>
              <a:rPr lang="en-US" dirty="0"/>
              <a:t> to </a:t>
            </a:r>
            <a:r>
              <a:rPr lang="en-US" b="1" dirty="0"/>
              <a:t>externally generated input stimuli</a:t>
            </a:r>
            <a:r>
              <a:rPr lang="en-US" dirty="0"/>
              <a:t> within a </a:t>
            </a:r>
            <a:r>
              <a:rPr lang="en-US" b="1" dirty="0"/>
              <a:t>finite</a:t>
            </a:r>
            <a:r>
              <a:rPr lang="en-US" dirty="0"/>
              <a:t> and specified </a:t>
            </a:r>
            <a:r>
              <a:rPr lang="en-US" b="1" dirty="0"/>
              <a:t>period</a:t>
            </a:r>
          </a:p>
          <a:p>
            <a:pPr lvl="2"/>
            <a:r>
              <a:rPr lang="en-US" dirty="0"/>
              <a:t>the correctness depends not only on the </a:t>
            </a:r>
            <a:r>
              <a:rPr lang="en-US" u="sng" dirty="0"/>
              <a:t>logical result </a:t>
            </a:r>
            <a:r>
              <a:rPr lang="en-US" dirty="0"/>
              <a:t>but also the </a:t>
            </a:r>
            <a:r>
              <a:rPr lang="en-US" u="sng" dirty="0"/>
              <a:t>time it was delivered</a:t>
            </a:r>
          </a:p>
          <a:p>
            <a:pPr lvl="2"/>
            <a:r>
              <a:rPr lang="en-US" u="sng" dirty="0">
                <a:solidFill>
                  <a:srgbClr val="FF0000"/>
                </a:solidFill>
              </a:rPr>
              <a:t>failure to respond is as bad </a:t>
            </a:r>
            <a:r>
              <a:rPr lang="en-US" dirty="0">
                <a:solidFill>
                  <a:srgbClr val="FF0000"/>
                </a:solidFill>
              </a:rPr>
              <a:t>as the wrong response</a:t>
            </a:r>
          </a:p>
          <a:p>
            <a:pPr lvl="1"/>
            <a:r>
              <a:rPr lang="en-US" dirty="0"/>
              <a:t>In a real time system emphasis is on </a:t>
            </a:r>
            <a:r>
              <a:rPr lang="en-US" b="1" dirty="0"/>
              <a:t>timely execution</a:t>
            </a:r>
            <a:r>
              <a:rPr lang="en-US" dirty="0"/>
              <a:t> of tasks than speed of execution</a:t>
            </a:r>
          </a:p>
          <a:p>
            <a:pPr lvl="1"/>
            <a:r>
              <a:rPr lang="en-US" dirty="0"/>
              <a:t>Often used as a control device in a dedicated application such as controlling </a:t>
            </a:r>
            <a:r>
              <a:rPr lang="en-US" b="1" dirty="0"/>
              <a:t>scientific experiments,</a:t>
            </a:r>
            <a:r>
              <a:rPr lang="en-US" dirty="0"/>
              <a:t> </a:t>
            </a:r>
            <a:r>
              <a:rPr lang="en-US" b="1" dirty="0"/>
              <a:t>medical</a:t>
            </a:r>
            <a:r>
              <a:rPr lang="en-US" dirty="0"/>
              <a:t> imaging systems, </a:t>
            </a:r>
            <a:r>
              <a:rPr lang="en-US" b="1" dirty="0"/>
              <a:t>industrial</a:t>
            </a:r>
            <a:r>
              <a:rPr lang="en-US" dirty="0"/>
              <a:t> control systems, and some display systems</a:t>
            </a:r>
          </a:p>
          <a:p>
            <a:pPr lvl="1"/>
            <a:r>
              <a:rPr lang="en-US" dirty="0"/>
              <a:t>Real-Time systems may be either hard or soft real-time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Real-time Operating Systems</a:t>
            </a:r>
          </a:p>
        </p:txBody>
      </p:sp>
      <p:sp>
        <p:nvSpPr>
          <p:cNvPr id="28677" name="Rectangle 3"/>
          <p:cNvSpPr>
            <a:spLocks noGrp="1" noChangeArrowheads="1"/>
          </p:cNvSpPr>
          <p:nvPr>
            <p:ph idx="1"/>
          </p:nvPr>
        </p:nvSpPr>
        <p:spPr>
          <a:xfrm>
            <a:off x="677334" y="1319349"/>
            <a:ext cx="8596668" cy="4722013"/>
          </a:xfrm>
        </p:spPr>
        <p:txBody>
          <a:bodyPr>
            <a:normAutofit/>
          </a:bodyPr>
          <a:lstStyle/>
          <a:p>
            <a:r>
              <a:rPr lang="en-US" dirty="0"/>
              <a:t>Hard real-time system</a:t>
            </a:r>
          </a:p>
          <a:p>
            <a:pPr lvl="1"/>
            <a:r>
              <a:rPr lang="en-US" dirty="0"/>
              <a:t>systems where it is absolutely imperative that </a:t>
            </a:r>
            <a:r>
              <a:rPr lang="en-US" u="sng" dirty="0"/>
              <a:t>responses occur within the required </a:t>
            </a:r>
            <a:r>
              <a:rPr lang="en-US" dirty="0"/>
              <a:t>deadline</a:t>
            </a:r>
          </a:p>
          <a:p>
            <a:pPr lvl="1"/>
            <a:r>
              <a:rPr lang="en-US" dirty="0"/>
              <a:t>E.g. </a:t>
            </a:r>
            <a:r>
              <a:rPr lang="en-US" dirty="0">
                <a:solidFill>
                  <a:srgbClr val="FF0000"/>
                </a:solidFill>
              </a:rPr>
              <a:t>Flight control systems, air bag system, industrial/nuclear systems</a:t>
            </a:r>
          </a:p>
          <a:p>
            <a:pPr lvl="1"/>
            <a:r>
              <a:rPr lang="en-US" dirty="0"/>
              <a:t>Secondary storage limited or absent, data stored in short term memory, or read-only memory (ROM)</a:t>
            </a:r>
          </a:p>
          <a:p>
            <a:r>
              <a:rPr lang="en-US" dirty="0"/>
              <a:t>Soft real-time system</a:t>
            </a:r>
          </a:p>
          <a:p>
            <a:pPr lvl="1"/>
            <a:r>
              <a:rPr lang="en-US" dirty="0"/>
              <a:t>systems where deadlines are important but which will still function correctly if deadlines are occasionally missed</a:t>
            </a:r>
          </a:p>
          <a:p>
            <a:pPr lvl="1"/>
            <a:r>
              <a:rPr lang="en-US" dirty="0"/>
              <a:t>E.g. Data acquisition system, transaction systems,  online streaming </a:t>
            </a:r>
            <a:r>
              <a:rPr lang="en-US" dirty="0" err="1"/>
              <a:t>etc</a:t>
            </a:r>
            <a:endParaRPr lang="en-US" dirty="0"/>
          </a:p>
          <a:p>
            <a:pPr lvl="1"/>
            <a:r>
              <a:rPr lang="en-US" dirty="0"/>
              <a:t>Limited utility in industrial control of robotics</a:t>
            </a:r>
          </a:p>
          <a:p>
            <a:pPr lvl="1"/>
            <a:r>
              <a:rPr lang="en-US" dirty="0"/>
              <a:t>Useful in applications (multimedia, virtual reality) requiring advanced operating-system features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Embedded Operating Systems</a:t>
            </a:r>
          </a:p>
        </p:txBody>
      </p:sp>
      <p:sp>
        <p:nvSpPr>
          <p:cNvPr id="29701" name="Rectangle 3"/>
          <p:cNvSpPr>
            <a:spLocks noGrp="1" noChangeArrowheads="1"/>
          </p:cNvSpPr>
          <p:nvPr>
            <p:ph idx="1"/>
          </p:nvPr>
        </p:nvSpPr>
        <p:spPr/>
        <p:txBody>
          <a:bodyPr>
            <a:normAutofit/>
          </a:bodyPr>
          <a:lstStyle/>
          <a:p>
            <a:r>
              <a:rPr lang="en-US"/>
              <a:t>These operating systems are dedicated for devices</a:t>
            </a:r>
          </a:p>
          <a:p>
            <a:r>
              <a:rPr lang="en-US"/>
              <a:t>These are normally built-in with devices</a:t>
            </a:r>
          </a:p>
          <a:p>
            <a:r>
              <a:rPr lang="en-US"/>
              <a:t>Example:</a:t>
            </a:r>
          </a:p>
          <a:p>
            <a:pPr lvl="1"/>
            <a:r>
              <a:rPr lang="en-US"/>
              <a:t>Mobile set OS</a:t>
            </a:r>
          </a:p>
          <a:p>
            <a:pPr lvl="1"/>
            <a:r>
              <a:rPr lang="en-US"/>
              <a:t>PDA OS</a:t>
            </a:r>
          </a:p>
          <a:p>
            <a:r>
              <a:rPr lang="en-US"/>
              <a:t>Issues:</a:t>
            </a:r>
          </a:p>
          <a:p>
            <a:pPr lvl="1"/>
            <a:r>
              <a:rPr lang="en-US"/>
              <a:t>Limited memory</a:t>
            </a:r>
          </a:p>
          <a:p>
            <a:pPr lvl="1"/>
            <a:r>
              <a:rPr lang="en-US"/>
              <a:t>Slow processors</a:t>
            </a:r>
          </a:p>
          <a:p>
            <a:pPr lvl="1"/>
            <a:r>
              <a:rPr lang="en-US"/>
              <a:t>Small display screens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AFACCE2-A270-42BC-8AD0-89D327D0336F}"/>
              </a:ext>
            </a:extLst>
          </p:cNvPr>
          <p:cNvSpPr>
            <a:spLocks noGrp="1"/>
          </p:cNvSpPr>
          <p:nvPr>
            <p:ph type="title"/>
          </p:nvPr>
        </p:nvSpPr>
        <p:spPr/>
        <p:txBody>
          <a:bodyPr/>
          <a:lstStyle/>
          <a:p>
            <a:r>
              <a:rPr lang="en-US"/>
              <a:t>Evolution of Operating Systems</a:t>
            </a:r>
            <a:endParaRPr lang="en-US" dirty="0"/>
          </a:p>
        </p:txBody>
      </p:sp>
      <p:sp>
        <p:nvSpPr>
          <p:cNvPr id="5" name="Text Placeholder 4">
            <a:extLst>
              <a:ext uri="{FF2B5EF4-FFF2-40B4-BE49-F238E27FC236}">
                <a16:creationId xmlns:a16="http://schemas.microsoft.com/office/drawing/2014/main" xmlns="" id="{00EC0A94-F379-4158-BE3B-6C046E6A301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67118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C1F4AA-53DA-4F9D-8614-34C22EBD1F52}"/>
              </a:ext>
            </a:extLst>
          </p:cNvPr>
          <p:cNvSpPr>
            <a:spLocks noGrp="1"/>
          </p:cNvSpPr>
          <p:nvPr>
            <p:ph type="title"/>
          </p:nvPr>
        </p:nvSpPr>
        <p:spPr/>
        <p:txBody>
          <a:bodyPr/>
          <a:lstStyle/>
          <a:p>
            <a:r>
              <a:rPr lang="en-US" dirty="0"/>
              <a:t>Computing Environments </a:t>
            </a:r>
          </a:p>
        </p:txBody>
      </p:sp>
      <p:sp>
        <p:nvSpPr>
          <p:cNvPr id="3" name="Text Placeholder 2">
            <a:extLst>
              <a:ext uri="{FF2B5EF4-FFF2-40B4-BE49-F238E27FC236}">
                <a16:creationId xmlns:a16="http://schemas.microsoft.com/office/drawing/2014/main" xmlns="" id="{990E6C5B-1CA4-4B9B-B8F3-C40F74E2407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31541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Environments - Traditional</a:t>
            </a:r>
          </a:p>
        </p:txBody>
      </p:sp>
      <p:sp>
        <p:nvSpPr>
          <p:cNvPr id="3" name="Content Placeholder 2"/>
          <p:cNvSpPr>
            <a:spLocks noGrp="1"/>
          </p:cNvSpPr>
          <p:nvPr>
            <p:ph idx="1"/>
          </p:nvPr>
        </p:nvSpPr>
        <p:spPr/>
        <p:txBody>
          <a:bodyPr>
            <a:noAutofit/>
          </a:bodyPr>
          <a:lstStyle/>
          <a:p>
            <a:r>
              <a:rPr lang="en-US" dirty="0"/>
              <a:t>Stand-alone general purpose machines</a:t>
            </a:r>
          </a:p>
          <a:p>
            <a:r>
              <a:rPr lang="en-US" dirty="0"/>
              <a:t>But blurred as most systems interconnect with others (i.e. the Internet)</a:t>
            </a:r>
          </a:p>
          <a:p>
            <a:r>
              <a:rPr lang="en-US" b="1" dirty="0">
                <a:solidFill>
                  <a:srgbClr val="3366FF"/>
                </a:solidFill>
              </a:rPr>
              <a:t>Portals</a:t>
            </a:r>
            <a:r>
              <a:rPr lang="en-US" dirty="0"/>
              <a:t> provide web access to internal systems</a:t>
            </a:r>
          </a:p>
          <a:p>
            <a:r>
              <a:rPr lang="en-US" b="1" dirty="0">
                <a:solidFill>
                  <a:srgbClr val="3366FF"/>
                </a:solidFill>
              </a:rPr>
              <a:t>Network computers </a:t>
            </a:r>
            <a:r>
              <a:rPr lang="en-US" dirty="0"/>
              <a:t>(</a:t>
            </a:r>
            <a:r>
              <a:rPr lang="en-US" b="1" dirty="0">
                <a:solidFill>
                  <a:srgbClr val="3366FF"/>
                </a:solidFill>
              </a:rPr>
              <a:t>thin clients</a:t>
            </a:r>
            <a:r>
              <a:rPr lang="en-US" dirty="0"/>
              <a:t>) are like Web terminals</a:t>
            </a:r>
          </a:p>
          <a:p>
            <a:r>
              <a:rPr lang="en-US" dirty="0"/>
              <a:t>Mobile computers interconnect via </a:t>
            </a:r>
            <a:r>
              <a:rPr lang="en-US" b="1" dirty="0">
                <a:solidFill>
                  <a:srgbClr val="3366FF"/>
                </a:solidFill>
              </a:rPr>
              <a:t>wireless networks</a:t>
            </a:r>
          </a:p>
          <a:p>
            <a:r>
              <a:rPr lang="en-US" dirty="0"/>
              <a:t>Networking becoming ubiquitous – even home systems use </a:t>
            </a:r>
            <a:r>
              <a:rPr lang="en-US" b="1" dirty="0">
                <a:solidFill>
                  <a:srgbClr val="3366FF"/>
                </a:solidFill>
              </a:rPr>
              <a:t>firewalls</a:t>
            </a:r>
            <a:r>
              <a:rPr lang="en-US" dirty="0"/>
              <a:t> to protect home computers from Internet attacks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Environments - Mobile</a:t>
            </a:r>
          </a:p>
        </p:txBody>
      </p:sp>
      <p:sp>
        <p:nvSpPr>
          <p:cNvPr id="3" name="Content Placeholder 2"/>
          <p:cNvSpPr>
            <a:spLocks noGrp="1"/>
          </p:cNvSpPr>
          <p:nvPr>
            <p:ph idx="1"/>
          </p:nvPr>
        </p:nvSpPr>
        <p:spPr/>
        <p:txBody>
          <a:bodyPr>
            <a:normAutofit/>
          </a:bodyPr>
          <a:lstStyle/>
          <a:p>
            <a:r>
              <a:rPr lang="en-US" dirty="0"/>
              <a:t>Handheld </a:t>
            </a:r>
            <a:r>
              <a:rPr lang="en-US" dirty="0" err="1"/>
              <a:t>smartphones</a:t>
            </a:r>
            <a:r>
              <a:rPr lang="en-US" dirty="0"/>
              <a:t>, tablets, etc</a:t>
            </a:r>
          </a:p>
          <a:p>
            <a:r>
              <a:rPr lang="en-US" dirty="0"/>
              <a:t>What is the functional difference between them and a </a:t>
            </a:r>
            <a:r>
              <a:rPr lang="en-US" altLang="en-US" dirty="0"/>
              <a:t>“</a:t>
            </a:r>
            <a:r>
              <a:rPr lang="en-US" dirty="0"/>
              <a:t>traditional</a:t>
            </a:r>
            <a:r>
              <a:rPr lang="en-US" altLang="en-US" dirty="0"/>
              <a:t>”</a:t>
            </a:r>
            <a:r>
              <a:rPr lang="en-US" dirty="0"/>
              <a:t> laptop?</a:t>
            </a:r>
          </a:p>
          <a:p>
            <a:r>
              <a:rPr lang="en-US" dirty="0"/>
              <a:t>Extra feature – more OS features (GPS, gyroscope)</a:t>
            </a:r>
          </a:p>
          <a:p>
            <a:r>
              <a:rPr lang="en-US" dirty="0"/>
              <a:t>Allows new types of apps like </a:t>
            </a:r>
            <a:r>
              <a:rPr lang="en-US" b="1" i="1" dirty="0"/>
              <a:t>augmented reality</a:t>
            </a:r>
          </a:p>
          <a:p>
            <a:r>
              <a:rPr lang="en-US" dirty="0"/>
              <a:t>Use IEEE 802.11 wireless, or cellular data networks for connectivity</a:t>
            </a:r>
          </a:p>
          <a:p>
            <a:r>
              <a:rPr lang="en-US" dirty="0"/>
              <a:t>Leaders are </a:t>
            </a:r>
            <a:r>
              <a:rPr lang="en-US" b="1" dirty="0">
                <a:solidFill>
                  <a:srgbClr val="3366FF"/>
                </a:solidFill>
              </a:rPr>
              <a:t>Apple </a:t>
            </a:r>
            <a:r>
              <a:rPr lang="en-US" b="1" dirty="0" err="1">
                <a:solidFill>
                  <a:srgbClr val="3366FF"/>
                </a:solidFill>
              </a:rPr>
              <a:t>iOS</a:t>
            </a:r>
            <a:r>
              <a:rPr lang="en-US" b="1" dirty="0">
                <a:solidFill>
                  <a:srgbClr val="3366FF"/>
                </a:solidFill>
              </a:rPr>
              <a:t> </a:t>
            </a:r>
            <a:r>
              <a:rPr lang="en-US" dirty="0"/>
              <a:t>and </a:t>
            </a:r>
            <a:r>
              <a:rPr lang="en-US" b="1" dirty="0">
                <a:solidFill>
                  <a:srgbClr val="3366FF"/>
                </a:solidFill>
              </a:rPr>
              <a:t>Google Android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Environments – Distributed</a:t>
            </a:r>
          </a:p>
        </p:txBody>
      </p:sp>
      <p:sp>
        <p:nvSpPr>
          <p:cNvPr id="3" name="Content Placeholder 2"/>
          <p:cNvSpPr>
            <a:spLocks noGrp="1"/>
          </p:cNvSpPr>
          <p:nvPr>
            <p:ph idx="1"/>
          </p:nvPr>
        </p:nvSpPr>
        <p:spPr/>
        <p:txBody>
          <a:bodyPr>
            <a:normAutofit fontScale="70000" lnSpcReduction="20000"/>
          </a:bodyPr>
          <a:lstStyle/>
          <a:p>
            <a:r>
              <a:rPr lang="en-US" sz="3200" dirty="0"/>
              <a:t>Distributed</a:t>
            </a:r>
          </a:p>
          <a:p>
            <a:pPr lvl="1"/>
            <a:r>
              <a:rPr lang="en-US" sz="2800" dirty="0"/>
              <a:t>Collection of separate, possibly heterogeneous, systems networked together</a:t>
            </a:r>
          </a:p>
          <a:p>
            <a:pPr lvl="2"/>
            <a:r>
              <a:rPr lang="en-US" sz="2400" b="1" dirty="0">
                <a:solidFill>
                  <a:srgbClr val="3366FF"/>
                </a:solidFill>
              </a:rPr>
              <a:t>Network</a:t>
            </a:r>
            <a:r>
              <a:rPr lang="en-US" sz="2400" dirty="0"/>
              <a:t> is a communications path, </a:t>
            </a:r>
            <a:r>
              <a:rPr lang="en-US" sz="2400" b="1" dirty="0">
                <a:solidFill>
                  <a:srgbClr val="3366FF"/>
                </a:solidFill>
              </a:rPr>
              <a:t>TCP/IP </a:t>
            </a:r>
            <a:r>
              <a:rPr lang="en-US" sz="2400" dirty="0"/>
              <a:t>most common</a:t>
            </a:r>
          </a:p>
          <a:p>
            <a:pPr lvl="3"/>
            <a:r>
              <a:rPr lang="en-US" sz="2000" b="1" dirty="0">
                <a:solidFill>
                  <a:srgbClr val="3366FF"/>
                </a:solidFill>
              </a:rPr>
              <a:t>Local Area Network </a:t>
            </a:r>
            <a:r>
              <a:rPr lang="en-US" sz="2000" dirty="0"/>
              <a:t>(</a:t>
            </a:r>
            <a:r>
              <a:rPr lang="en-US" sz="2000" b="1" dirty="0">
                <a:solidFill>
                  <a:srgbClr val="3366FF"/>
                </a:solidFill>
              </a:rPr>
              <a:t>LAN</a:t>
            </a:r>
            <a:r>
              <a:rPr lang="en-US" sz="2000" dirty="0"/>
              <a:t>)</a:t>
            </a:r>
          </a:p>
          <a:p>
            <a:pPr lvl="3"/>
            <a:r>
              <a:rPr lang="en-US" sz="2000" b="1" dirty="0">
                <a:solidFill>
                  <a:srgbClr val="3366FF"/>
                </a:solidFill>
              </a:rPr>
              <a:t>Wide Area Network </a:t>
            </a:r>
            <a:r>
              <a:rPr lang="en-US" sz="2000" dirty="0"/>
              <a:t>(</a:t>
            </a:r>
            <a:r>
              <a:rPr lang="en-US" sz="2000" b="1" dirty="0">
                <a:solidFill>
                  <a:srgbClr val="3366FF"/>
                </a:solidFill>
              </a:rPr>
              <a:t>WAN</a:t>
            </a:r>
            <a:r>
              <a:rPr lang="en-US" sz="2000" dirty="0"/>
              <a:t>)</a:t>
            </a:r>
          </a:p>
          <a:p>
            <a:pPr lvl="3"/>
            <a:r>
              <a:rPr lang="en-US" sz="2000" b="1" dirty="0">
                <a:solidFill>
                  <a:srgbClr val="3366FF"/>
                </a:solidFill>
              </a:rPr>
              <a:t>Metropolitan Area Network </a:t>
            </a:r>
            <a:r>
              <a:rPr lang="en-US" sz="2000" dirty="0"/>
              <a:t>(</a:t>
            </a:r>
            <a:r>
              <a:rPr lang="en-US" sz="2000" b="1" dirty="0">
                <a:solidFill>
                  <a:srgbClr val="3366FF"/>
                </a:solidFill>
              </a:rPr>
              <a:t>MAN</a:t>
            </a:r>
            <a:r>
              <a:rPr lang="en-US" sz="2000" dirty="0"/>
              <a:t>)</a:t>
            </a:r>
            <a:endParaRPr lang="en-US" sz="2000" b="1" dirty="0">
              <a:solidFill>
                <a:srgbClr val="3366FF"/>
              </a:solidFill>
            </a:endParaRPr>
          </a:p>
          <a:p>
            <a:pPr lvl="3"/>
            <a:r>
              <a:rPr lang="en-US" sz="2000" b="1" dirty="0">
                <a:solidFill>
                  <a:srgbClr val="3366FF"/>
                </a:solidFill>
              </a:rPr>
              <a:t>Personal Area Network </a:t>
            </a:r>
            <a:r>
              <a:rPr lang="en-US" sz="2000" dirty="0"/>
              <a:t>(</a:t>
            </a:r>
            <a:r>
              <a:rPr lang="en-US" sz="2000" b="1" dirty="0">
                <a:solidFill>
                  <a:srgbClr val="3366FF"/>
                </a:solidFill>
              </a:rPr>
              <a:t>PAN</a:t>
            </a:r>
            <a:r>
              <a:rPr lang="en-US" sz="2000" dirty="0"/>
              <a:t>)</a:t>
            </a:r>
          </a:p>
          <a:p>
            <a:pPr lvl="1"/>
            <a:r>
              <a:rPr lang="en-US" sz="2800" b="1" dirty="0">
                <a:solidFill>
                  <a:srgbClr val="3366FF"/>
                </a:solidFill>
              </a:rPr>
              <a:t>Network Operating System </a:t>
            </a:r>
            <a:r>
              <a:rPr lang="en-US" sz="2800" dirty="0"/>
              <a:t>provides features between systems across network</a:t>
            </a:r>
          </a:p>
          <a:p>
            <a:pPr lvl="2"/>
            <a:r>
              <a:rPr lang="en-US" sz="2400" dirty="0"/>
              <a:t>Communication scheme allows systems to exchange messages</a:t>
            </a:r>
          </a:p>
          <a:p>
            <a:pPr lvl="2"/>
            <a:r>
              <a:rPr lang="en-US" sz="2400" dirty="0"/>
              <a:t>Illusion of a single system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Environments – Client-Server</a:t>
            </a:r>
          </a:p>
        </p:txBody>
      </p:sp>
      <p:sp>
        <p:nvSpPr>
          <p:cNvPr id="3" name="Content Placeholder 2"/>
          <p:cNvSpPr>
            <a:spLocks noGrp="1"/>
          </p:cNvSpPr>
          <p:nvPr>
            <p:ph idx="1"/>
          </p:nvPr>
        </p:nvSpPr>
        <p:spPr/>
        <p:txBody>
          <a:bodyPr>
            <a:normAutofit fontScale="92500" lnSpcReduction="10000"/>
          </a:bodyPr>
          <a:lstStyle/>
          <a:p>
            <a:r>
              <a:rPr lang="en-US" sz="3200" dirty="0"/>
              <a:t>Client-Server Computing</a:t>
            </a:r>
          </a:p>
          <a:p>
            <a:pPr lvl="1"/>
            <a:r>
              <a:rPr lang="en-US" sz="2800" dirty="0"/>
              <a:t>Dumb terminals supplanted by smart PCs</a:t>
            </a:r>
          </a:p>
          <a:p>
            <a:pPr lvl="1"/>
            <a:r>
              <a:rPr lang="en-US" sz="2800" dirty="0"/>
              <a:t>Many systems now servers, responding to requests generated by clients</a:t>
            </a:r>
          </a:p>
          <a:p>
            <a:pPr lvl="2"/>
            <a:r>
              <a:rPr lang="en-US" sz="2400" dirty="0"/>
              <a:t>Compute-server system provides an interface to client to request services (i.e., database)</a:t>
            </a:r>
          </a:p>
          <a:p>
            <a:pPr lvl="2"/>
            <a:r>
              <a:rPr lang="en-US" sz="2400" dirty="0"/>
              <a:t>File-server system provides interface for clients to store and retrieve files</a:t>
            </a:r>
          </a:p>
          <a:p>
            <a:pPr lvl="2"/>
            <a:r>
              <a:rPr lang="en-US" sz="2400" dirty="0"/>
              <a:t>Example : Gmail</a:t>
            </a:r>
          </a:p>
        </p:txBody>
      </p:sp>
      <p:pic>
        <p:nvPicPr>
          <p:cNvPr id="4" name="Picture 1" descr="1_18.pdf"/>
          <p:cNvPicPr>
            <a:picLocks noChangeAspect="1"/>
          </p:cNvPicPr>
          <p:nvPr/>
        </p:nvPicPr>
        <p:blipFill>
          <a:blip r:embed="rId2"/>
          <a:srcRect/>
          <a:stretch>
            <a:fillRect/>
          </a:stretch>
        </p:blipFill>
        <p:spPr bwMode="auto">
          <a:xfrm>
            <a:off x="6783982" y="3089504"/>
            <a:ext cx="4610100" cy="200501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6BFA72-E59A-329D-0A02-1782187C2514}"/>
              </a:ext>
            </a:extLst>
          </p:cNvPr>
          <p:cNvSpPr>
            <a:spLocks noGrp="1"/>
          </p:cNvSpPr>
          <p:nvPr>
            <p:ph type="title"/>
          </p:nvPr>
        </p:nvSpPr>
        <p:spPr/>
        <p:txBody>
          <a:bodyPr/>
          <a:lstStyle/>
          <a:p>
            <a:r>
              <a:rPr lang="en-US" dirty="0"/>
              <a:t>Thin Vs Fat/Thick Clients</a:t>
            </a:r>
          </a:p>
        </p:txBody>
      </p:sp>
      <p:sp>
        <p:nvSpPr>
          <p:cNvPr id="3" name="Content Placeholder 2">
            <a:extLst>
              <a:ext uri="{FF2B5EF4-FFF2-40B4-BE49-F238E27FC236}">
                <a16:creationId xmlns:a16="http://schemas.microsoft.com/office/drawing/2014/main" xmlns="" id="{1BB78762-F050-76BC-46B5-629DF28085CF}"/>
              </a:ext>
            </a:extLst>
          </p:cNvPr>
          <p:cNvSpPr>
            <a:spLocks noGrp="1"/>
          </p:cNvSpPr>
          <p:nvPr>
            <p:ph idx="1"/>
          </p:nvPr>
        </p:nvSpPr>
        <p:spPr/>
        <p:txBody>
          <a:bodyPr/>
          <a:lstStyle/>
          <a:p>
            <a:pPr algn="l">
              <a:lnSpc>
                <a:spcPts val="2100"/>
              </a:lnSpc>
            </a:pPr>
            <a:r>
              <a:rPr lang="en-US" b="0" i="0" dirty="0">
                <a:solidFill>
                  <a:srgbClr val="1F1F1F"/>
                </a:solidFill>
                <a:effectLst/>
                <a:latin typeface="Google Sans"/>
              </a:rPr>
              <a:t>The difference between the two is that thin clients </a:t>
            </a:r>
            <a:r>
              <a:rPr lang="en-US" b="0" i="0" u="sng" dirty="0">
                <a:solidFill>
                  <a:srgbClr val="1F1F1F"/>
                </a:solidFill>
                <a:effectLst/>
                <a:latin typeface="Google Sans"/>
              </a:rPr>
              <a:t>rely on a network connection for computing</a:t>
            </a:r>
            <a:r>
              <a:rPr lang="en-US" b="0" i="0" dirty="0">
                <a:solidFill>
                  <a:srgbClr val="1F1F1F"/>
                </a:solidFill>
                <a:effectLst/>
                <a:latin typeface="Google Sans"/>
              </a:rPr>
              <a:t> and don't do much processing on the hardware itself. Thick clients don't need the constant network connection and can do much of the processing for client/server applications.</a:t>
            </a:r>
            <a:endParaRPr lang="x-none" b="0" i="0" dirty="0">
              <a:solidFill>
                <a:srgbClr val="1F1F1F"/>
              </a:solidFill>
              <a:effectLst/>
              <a:latin typeface="Arial" panose="020B0604020202020204" pitchFamily="34" charset="0"/>
            </a:endParaRPr>
          </a:p>
          <a:p>
            <a:r>
              <a:rPr lang="en-US" b="0" i="0" dirty="0">
                <a:solidFill>
                  <a:srgbClr val="1F1F1F"/>
                </a:solidFill>
                <a:effectLst/>
                <a:latin typeface="Arial" panose="020B0604020202020204" pitchFamily="34" charset="0"/>
              </a:rPr>
              <a:t>Web browsers are examples of thin client</a:t>
            </a:r>
          </a:p>
          <a:p>
            <a:endParaRPr lang="en-US" dirty="0">
              <a:solidFill>
                <a:srgbClr val="1F1F1F"/>
              </a:solidFill>
              <a:latin typeface="Arial" panose="020B0604020202020204" pitchFamily="34" charset="0"/>
            </a:endParaRPr>
          </a:p>
          <a:p>
            <a:r>
              <a:rPr lang="en-US" b="0" i="0" dirty="0">
                <a:solidFill>
                  <a:srgbClr val="1F1F1F"/>
                </a:solidFill>
                <a:effectLst/>
                <a:latin typeface="Arial" panose="020B0604020202020204" pitchFamily="34" charset="0"/>
              </a:rPr>
              <a:t>Thick clients not necessarily rely on distributed network for its working, It is capable of doing its processing locally, it has some resources.</a:t>
            </a:r>
          </a:p>
          <a:p>
            <a:r>
              <a:rPr lang="en-US" dirty="0">
                <a:solidFill>
                  <a:srgbClr val="1F1F1F"/>
                </a:solidFill>
                <a:latin typeface="Arial" panose="020B0604020202020204" pitchFamily="34" charset="0"/>
              </a:rPr>
              <a:t>Video games, MS office </a:t>
            </a:r>
            <a:r>
              <a:rPr lang="en-US" b="0" i="0" dirty="0">
                <a:solidFill>
                  <a:srgbClr val="1F1F1F"/>
                </a:solidFill>
                <a:effectLst/>
                <a:latin typeface="Arial" panose="020B0604020202020204" pitchFamily="34" charset="0"/>
              </a:rPr>
              <a:t/>
            </a:r>
            <a:br>
              <a:rPr lang="en-US" b="0" i="0" dirty="0">
                <a:solidFill>
                  <a:srgbClr val="1F1F1F"/>
                </a:solidFill>
                <a:effectLst/>
                <a:latin typeface="Arial" panose="020B0604020202020204" pitchFamily="34" charset="0"/>
              </a:rPr>
            </a:br>
            <a:endParaRPr lang="en-US" dirty="0"/>
          </a:p>
        </p:txBody>
      </p:sp>
    </p:spTree>
    <p:extLst>
      <p:ext uri="{BB962C8B-B14F-4D97-AF65-F5344CB8AC3E}">
        <p14:creationId xmlns:p14="http://schemas.microsoft.com/office/powerpoint/2010/main" val="2787300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Computing Environments – Peer-to-Peer</a:t>
            </a:r>
            <a:endParaRPr lang="en-US" dirty="0"/>
          </a:p>
        </p:txBody>
      </p:sp>
      <p:sp>
        <p:nvSpPr>
          <p:cNvPr id="3" name="Content Placeholder 2"/>
          <p:cNvSpPr>
            <a:spLocks noGrp="1"/>
          </p:cNvSpPr>
          <p:nvPr>
            <p:ph idx="1"/>
          </p:nvPr>
        </p:nvSpPr>
        <p:spPr>
          <a:xfrm>
            <a:off x="838200" y="1419224"/>
            <a:ext cx="7590183" cy="4937126"/>
          </a:xfrm>
        </p:spPr>
        <p:txBody>
          <a:bodyPr>
            <a:normAutofit/>
          </a:bodyPr>
          <a:lstStyle/>
          <a:p>
            <a:r>
              <a:rPr lang="en-US" sz="2000" dirty="0"/>
              <a:t>Another model of distributed system</a:t>
            </a:r>
          </a:p>
          <a:p>
            <a:r>
              <a:rPr lang="en-US" sz="2000" dirty="0"/>
              <a:t>P2P does not distinguish clients and servers</a:t>
            </a:r>
          </a:p>
          <a:p>
            <a:pPr lvl="1"/>
            <a:r>
              <a:rPr lang="en-US" sz="1800" dirty="0"/>
              <a:t>Instead all nodes are considered peers</a:t>
            </a:r>
          </a:p>
          <a:p>
            <a:pPr lvl="1"/>
            <a:r>
              <a:rPr lang="en-US" sz="1800" dirty="0"/>
              <a:t>May each act as client, server or both</a:t>
            </a:r>
          </a:p>
          <a:p>
            <a:pPr lvl="1"/>
            <a:r>
              <a:rPr lang="en-US" sz="1800" dirty="0"/>
              <a:t>Node must join P2P network</a:t>
            </a:r>
          </a:p>
          <a:p>
            <a:pPr lvl="2"/>
            <a:r>
              <a:rPr lang="en-US" sz="1600" dirty="0"/>
              <a:t>Registers its service with central lookup service on network, or</a:t>
            </a:r>
          </a:p>
          <a:p>
            <a:pPr lvl="2"/>
            <a:r>
              <a:rPr lang="en-US" sz="1600" dirty="0"/>
              <a:t>Broadcast request for service and respond to requests for service via discovery protocol</a:t>
            </a:r>
          </a:p>
          <a:p>
            <a:pPr lvl="1"/>
            <a:r>
              <a:rPr lang="en-US" sz="1800" dirty="0"/>
              <a:t>Examples include </a:t>
            </a:r>
            <a:r>
              <a:rPr lang="en-US" sz="1800" dirty="0">
                <a:highlight>
                  <a:srgbClr val="FF0000"/>
                </a:highlight>
              </a:rPr>
              <a:t>Napster and Gnutella, </a:t>
            </a:r>
            <a:r>
              <a:rPr lang="en-US" sz="1800" dirty="0"/>
              <a:t>Voice over IP (VoIP) such as Skype </a:t>
            </a:r>
          </a:p>
          <a:p>
            <a:pPr lvl="1"/>
            <a:endParaRPr lang="en-US" sz="1800" dirty="0"/>
          </a:p>
          <a:p>
            <a:pPr lvl="1"/>
            <a:r>
              <a:rPr lang="en-US" sz="1800" dirty="0"/>
              <a:t>Example: WhatsApp, Skype</a:t>
            </a:r>
          </a:p>
        </p:txBody>
      </p:sp>
      <p:pic>
        <p:nvPicPr>
          <p:cNvPr id="4" name="Picture 1" descr="1_19.pdf"/>
          <p:cNvPicPr>
            <a:picLocks noChangeAspect="1"/>
          </p:cNvPicPr>
          <p:nvPr/>
        </p:nvPicPr>
        <p:blipFill>
          <a:blip r:embed="rId2"/>
          <a:srcRect/>
          <a:stretch>
            <a:fillRect/>
          </a:stretch>
        </p:blipFill>
        <p:spPr bwMode="auto">
          <a:xfrm>
            <a:off x="8110331" y="1920550"/>
            <a:ext cx="3699614" cy="28104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a:t>Computing Environments - Virtualization</a:t>
            </a:r>
          </a:p>
        </p:txBody>
      </p:sp>
      <p:sp>
        <p:nvSpPr>
          <p:cNvPr id="158723" name="Rectangle 3"/>
          <p:cNvSpPr>
            <a:spLocks noGrp="1" noChangeArrowheads="1"/>
          </p:cNvSpPr>
          <p:nvPr>
            <p:ph idx="1"/>
          </p:nvPr>
        </p:nvSpPr>
        <p:spPr/>
        <p:txBody>
          <a:bodyPr>
            <a:normAutofit/>
          </a:bodyPr>
          <a:lstStyle/>
          <a:p>
            <a:r>
              <a:rPr lang="en-US" dirty="0"/>
              <a:t>It treats hardware and the operating system kernel as though they were all hardware</a:t>
            </a:r>
          </a:p>
          <a:p>
            <a:r>
              <a:rPr lang="en-US" dirty="0"/>
              <a:t>A virtual machine provides an interface identical to the underlying bare hardware</a:t>
            </a:r>
          </a:p>
          <a:p>
            <a:r>
              <a:rPr lang="en-US" dirty="0"/>
              <a:t>The operating system creates the illusion of multiple processes, each executing on its own processor with its own (virtual) memory</a:t>
            </a:r>
          </a:p>
          <a:p>
            <a:r>
              <a:rPr lang="en-US" dirty="0"/>
              <a:t>The resources of the physical computer are shared to create the virtual machines</a:t>
            </a:r>
          </a:p>
          <a:p>
            <a:pPr lvl="1"/>
            <a:r>
              <a:rPr lang="en-US" dirty="0"/>
              <a:t>CPU scheduling can create the appearance that users have their own processor</a:t>
            </a:r>
          </a:p>
          <a:p>
            <a:pPr lvl="1"/>
            <a:r>
              <a:rPr lang="en-US" dirty="0"/>
              <a:t>Spooling and a file system can provide virtual card readers and virtual line printers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Environments - Virtualization</a:t>
            </a:r>
          </a:p>
        </p:txBody>
      </p:sp>
      <p:sp>
        <p:nvSpPr>
          <p:cNvPr id="3" name="Content Placeholder 2"/>
          <p:cNvSpPr>
            <a:spLocks noGrp="1"/>
          </p:cNvSpPr>
          <p:nvPr>
            <p:ph idx="1"/>
          </p:nvPr>
        </p:nvSpPr>
        <p:spPr/>
        <p:txBody>
          <a:bodyPr>
            <a:normAutofit fontScale="92500" lnSpcReduction="10000"/>
          </a:bodyPr>
          <a:lstStyle/>
          <a:p>
            <a:r>
              <a:rPr lang="en-US" dirty="0"/>
              <a:t>Allows operating systems to run applications within other </a:t>
            </a:r>
            <a:r>
              <a:rPr lang="en-US" dirty="0" err="1"/>
              <a:t>OSes</a:t>
            </a:r>
            <a:endParaRPr lang="en-US" dirty="0"/>
          </a:p>
          <a:p>
            <a:pPr lvl="1"/>
            <a:r>
              <a:rPr lang="en-US" dirty="0"/>
              <a:t>Vast and growing industry</a:t>
            </a:r>
          </a:p>
          <a:p>
            <a:r>
              <a:rPr lang="en-US" b="1" dirty="0">
                <a:solidFill>
                  <a:srgbClr val="3366FF"/>
                </a:solidFill>
              </a:rPr>
              <a:t>Emulation</a:t>
            </a:r>
            <a:r>
              <a:rPr lang="en-US" dirty="0"/>
              <a:t> - </a:t>
            </a:r>
            <a:r>
              <a:rPr lang="en-US" b="0" i="0" dirty="0">
                <a:solidFill>
                  <a:srgbClr val="000000"/>
                </a:solidFill>
                <a:effectLst/>
                <a:latin typeface="Inter"/>
              </a:rPr>
              <a:t>the use of one computer system to imitate the functionality of another</a:t>
            </a:r>
            <a:endParaRPr lang="en-US" dirty="0"/>
          </a:p>
          <a:p>
            <a:pPr lvl="1"/>
            <a:r>
              <a:rPr lang="en-US" dirty="0"/>
              <a:t>Generally slowest method</a:t>
            </a:r>
          </a:p>
          <a:p>
            <a:pPr lvl="1"/>
            <a:r>
              <a:rPr lang="en-US" b="0" i="0" dirty="0">
                <a:solidFill>
                  <a:srgbClr val="000000"/>
                </a:solidFill>
                <a:effectLst/>
                <a:latin typeface="Inter"/>
              </a:rPr>
              <a:t>emulation could allow a Windows OS to be run on a Mac computer</a:t>
            </a:r>
            <a:endParaRPr lang="en-US" b="1" dirty="0">
              <a:solidFill>
                <a:srgbClr val="3366FF"/>
              </a:solidFill>
            </a:endParaRPr>
          </a:p>
          <a:p>
            <a:r>
              <a:rPr lang="en-US" b="1" dirty="0">
                <a:solidFill>
                  <a:srgbClr val="3366FF"/>
                </a:solidFill>
              </a:rPr>
              <a:t>Virtualization</a:t>
            </a:r>
            <a:r>
              <a:rPr lang="en-US" dirty="0"/>
              <a:t> – </a:t>
            </a:r>
            <a:r>
              <a:rPr lang="en-US" b="0" i="0" dirty="0">
                <a:solidFill>
                  <a:srgbClr val="000000"/>
                </a:solidFill>
                <a:effectLst/>
                <a:latin typeface="Inter"/>
              </a:rPr>
              <a:t>the use of software to create an abstraction layer on top of computing resources for the purposes of partitioning and sharing those resources</a:t>
            </a:r>
            <a:endParaRPr lang="en-US" dirty="0"/>
          </a:p>
          <a:p>
            <a:pPr lvl="1"/>
            <a:r>
              <a:rPr lang="en-US" dirty="0"/>
              <a:t>Consider VMware running </a:t>
            </a:r>
            <a:r>
              <a:rPr lang="en-US" dirty="0" err="1"/>
              <a:t>WinXP</a:t>
            </a:r>
            <a:r>
              <a:rPr lang="en-US" dirty="0"/>
              <a:t> guests, each running applications, all on native </a:t>
            </a:r>
            <a:r>
              <a:rPr lang="en-US" dirty="0" err="1"/>
              <a:t>WinXP</a:t>
            </a:r>
            <a:r>
              <a:rPr lang="en-US" dirty="0"/>
              <a:t> </a:t>
            </a:r>
            <a:r>
              <a:rPr lang="en-US" b="1" dirty="0">
                <a:solidFill>
                  <a:srgbClr val="3366FF"/>
                </a:solidFill>
              </a:rPr>
              <a:t>host</a:t>
            </a:r>
            <a:r>
              <a:rPr lang="en-US" dirty="0"/>
              <a:t> OS</a:t>
            </a:r>
          </a:p>
          <a:p>
            <a:pPr lvl="1"/>
            <a:r>
              <a:rPr lang="en-US" b="1" dirty="0">
                <a:solidFill>
                  <a:srgbClr val="3366FF"/>
                </a:solidFill>
              </a:rPr>
              <a:t>VMM</a:t>
            </a:r>
            <a:r>
              <a:rPr lang="en-US" dirty="0"/>
              <a:t> provides virtualization services</a:t>
            </a:r>
          </a:p>
          <a:p>
            <a:r>
              <a:rPr lang="en-US" dirty="0"/>
              <a:t>For further details visit the site on the link:</a:t>
            </a:r>
          </a:p>
          <a:p>
            <a:r>
              <a:rPr lang="en-US" dirty="0">
                <a:hlinkClick r:id="rId2"/>
              </a:rPr>
              <a:t>https://blog.purestorage.com/purely-educational/emulation-vs-virtualization/</a:t>
            </a:r>
            <a:endParaRPr lang="en-US" dirty="0"/>
          </a:p>
          <a:p>
            <a:pPr lvl="1"/>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Environments - Virtualization</a:t>
            </a:r>
          </a:p>
        </p:txBody>
      </p:sp>
      <p:sp>
        <p:nvSpPr>
          <p:cNvPr id="3" name="Content Placeholder 2"/>
          <p:cNvSpPr>
            <a:spLocks noGrp="1"/>
          </p:cNvSpPr>
          <p:nvPr>
            <p:ph idx="1"/>
          </p:nvPr>
        </p:nvSpPr>
        <p:spPr/>
        <p:txBody>
          <a:bodyPr>
            <a:normAutofit/>
          </a:bodyPr>
          <a:lstStyle/>
          <a:p>
            <a:r>
              <a:rPr lang="en-US" dirty="0"/>
              <a:t>Use cases involve laptops and desktops running multiple </a:t>
            </a:r>
            <a:r>
              <a:rPr lang="en-US" dirty="0" err="1"/>
              <a:t>OSes</a:t>
            </a:r>
            <a:r>
              <a:rPr lang="en-US" dirty="0"/>
              <a:t> for exploration or compatibility</a:t>
            </a:r>
          </a:p>
          <a:p>
            <a:pPr lvl="1"/>
            <a:r>
              <a:rPr lang="en-US" dirty="0"/>
              <a:t>Apple laptop running Mac OS X host, Windows as a guest</a:t>
            </a:r>
          </a:p>
          <a:p>
            <a:pPr lvl="1"/>
            <a:r>
              <a:rPr lang="en-US" dirty="0"/>
              <a:t>Developing apps for multiple </a:t>
            </a:r>
            <a:r>
              <a:rPr lang="en-US" dirty="0" err="1"/>
              <a:t>OSes</a:t>
            </a:r>
            <a:r>
              <a:rPr lang="en-US" dirty="0"/>
              <a:t> without having multiple systems</a:t>
            </a:r>
          </a:p>
          <a:p>
            <a:pPr lvl="1"/>
            <a:r>
              <a:rPr lang="en-US" dirty="0"/>
              <a:t>QA testing applications without having multiple systems</a:t>
            </a:r>
          </a:p>
          <a:p>
            <a:pPr lvl="1"/>
            <a:r>
              <a:rPr lang="en-US" dirty="0"/>
              <a:t>Executing and managing compute environments within data centers</a:t>
            </a:r>
          </a:p>
          <a:p>
            <a:r>
              <a:rPr lang="en-US" dirty="0"/>
              <a:t>VMM can run natively, in which case they are also the host</a:t>
            </a:r>
          </a:p>
          <a:p>
            <a:pPr lvl="1"/>
            <a:r>
              <a:rPr lang="en-US" dirty="0"/>
              <a:t>There is no general purpose host then (</a:t>
            </a:r>
            <a:r>
              <a:rPr lang="en-US" dirty="0">
                <a:highlight>
                  <a:srgbClr val="FF0000"/>
                </a:highlight>
              </a:rPr>
              <a:t>VMware ESX and Citrix </a:t>
            </a:r>
            <a:r>
              <a:rPr lang="en-US" dirty="0" err="1">
                <a:highlight>
                  <a:srgbClr val="FF0000"/>
                </a:highlight>
              </a:rPr>
              <a:t>XenServer</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defRPr/>
            </a:pPr>
            <a:r>
              <a:rPr lang="en-US" dirty="0"/>
              <a:t>Evolution of Operating Systems</a:t>
            </a:r>
          </a:p>
        </p:txBody>
      </p:sp>
      <p:sp>
        <p:nvSpPr>
          <p:cNvPr id="18437" name="Rectangle 3"/>
          <p:cNvSpPr>
            <a:spLocks noGrp="1" noChangeArrowheads="1"/>
          </p:cNvSpPr>
          <p:nvPr>
            <p:ph idx="1"/>
          </p:nvPr>
        </p:nvSpPr>
        <p:spPr/>
        <p:txBody>
          <a:bodyPr/>
          <a:lstStyle/>
          <a:p>
            <a:pPr eaLnBrk="1" hangingPunct="1"/>
            <a:r>
              <a:rPr lang="en-US" dirty="0"/>
              <a:t>Offline input devices like </a:t>
            </a:r>
            <a:r>
              <a:rPr lang="en-US" b="1" dirty="0">
                <a:solidFill>
                  <a:schemeClr val="accent1">
                    <a:lumMod val="75000"/>
                  </a:schemeClr>
                </a:solidFill>
              </a:rPr>
              <a:t>cards</a:t>
            </a:r>
            <a:r>
              <a:rPr lang="en-US" dirty="0"/>
              <a:t> or </a:t>
            </a:r>
            <a:r>
              <a:rPr lang="en-US" b="1" dirty="0">
                <a:solidFill>
                  <a:schemeClr val="accent1">
                    <a:lumMod val="75000"/>
                  </a:schemeClr>
                </a:solidFill>
              </a:rPr>
              <a:t>paper tape reader</a:t>
            </a:r>
            <a:r>
              <a:rPr lang="en-US" dirty="0"/>
              <a:t> were introduced later</a:t>
            </a:r>
          </a:p>
          <a:p>
            <a:pPr eaLnBrk="1" hangingPunct="1"/>
            <a:r>
              <a:rPr lang="en-US" dirty="0"/>
              <a:t>A </a:t>
            </a:r>
            <a:r>
              <a:rPr lang="en-US" b="1" dirty="0">
                <a:solidFill>
                  <a:schemeClr val="accent1">
                    <a:lumMod val="75000"/>
                  </a:schemeClr>
                </a:solidFill>
              </a:rPr>
              <a:t>program loader</a:t>
            </a:r>
            <a:r>
              <a:rPr lang="en-US" dirty="0"/>
              <a:t> was established in Computer memory to read program from input device and setup it in memory</a:t>
            </a:r>
          </a:p>
          <a:p>
            <a:pPr eaLnBrk="1" hangingPunct="1"/>
            <a:r>
              <a:rPr lang="en-US" dirty="0">
                <a:solidFill>
                  <a:schemeClr val="accent1">
                    <a:lumMod val="75000"/>
                  </a:schemeClr>
                </a:solidFill>
              </a:rPr>
              <a:t>New input/output technologies</a:t>
            </a:r>
            <a:r>
              <a:rPr lang="en-US" dirty="0"/>
              <a:t> were applied to assist in improving system performance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Environments - Virtualization</a:t>
            </a:r>
          </a:p>
        </p:txBody>
      </p:sp>
      <p:pic>
        <p:nvPicPr>
          <p:cNvPr id="4" name="Picture 1" descr="1_20.pdf"/>
          <p:cNvPicPr>
            <a:picLocks noChangeAspect="1"/>
          </p:cNvPicPr>
          <p:nvPr/>
        </p:nvPicPr>
        <p:blipFill>
          <a:blip r:embed="rId2"/>
          <a:srcRect/>
          <a:stretch>
            <a:fillRect/>
          </a:stretch>
        </p:blipFill>
        <p:spPr bwMode="auto">
          <a:xfrm>
            <a:off x="2932114" y="1554164"/>
            <a:ext cx="6396037" cy="4338637"/>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Computing Environments – Cloud Computing</a:t>
            </a:r>
          </a:p>
        </p:txBody>
      </p:sp>
      <p:sp>
        <p:nvSpPr>
          <p:cNvPr id="3" name="Content Placeholder 2"/>
          <p:cNvSpPr>
            <a:spLocks noGrp="1"/>
          </p:cNvSpPr>
          <p:nvPr>
            <p:ph idx="1"/>
          </p:nvPr>
        </p:nvSpPr>
        <p:spPr/>
        <p:txBody>
          <a:bodyPr>
            <a:normAutofit fontScale="77500" lnSpcReduction="20000"/>
          </a:bodyPr>
          <a:lstStyle/>
          <a:p>
            <a:r>
              <a:rPr lang="en-US" dirty="0"/>
              <a:t>Delivers computing, storage, even apps as a service across a network</a:t>
            </a:r>
          </a:p>
          <a:p>
            <a:r>
              <a:rPr lang="en-US" dirty="0"/>
              <a:t>Logical extension of virtualization as based on virtualization</a:t>
            </a:r>
          </a:p>
          <a:p>
            <a:pPr lvl="1"/>
            <a:r>
              <a:rPr lang="en-US" dirty="0"/>
              <a:t>Amazon </a:t>
            </a:r>
            <a:r>
              <a:rPr lang="en-US" b="1" dirty="0">
                <a:solidFill>
                  <a:srgbClr val="3366FF"/>
                </a:solidFill>
              </a:rPr>
              <a:t>EC2</a:t>
            </a:r>
            <a:r>
              <a:rPr lang="en-US" dirty="0"/>
              <a:t>  has thousands of servers, millions of VMs, PBs of storage available across the Internet, pay based on usage</a:t>
            </a:r>
            <a:endParaRPr lang="en-US" sz="800" dirty="0"/>
          </a:p>
          <a:p>
            <a:r>
              <a:rPr lang="en-US" dirty="0"/>
              <a:t>Deployment Types</a:t>
            </a:r>
          </a:p>
          <a:p>
            <a:pPr lvl="1"/>
            <a:r>
              <a:rPr lang="en-US" b="1" dirty="0">
                <a:solidFill>
                  <a:srgbClr val="3366FF"/>
                </a:solidFill>
              </a:rPr>
              <a:t>Public cloud </a:t>
            </a:r>
            <a:r>
              <a:rPr lang="en-US" dirty="0"/>
              <a:t>– available via Internet to anyone willing to pay</a:t>
            </a:r>
          </a:p>
          <a:p>
            <a:pPr lvl="1"/>
            <a:r>
              <a:rPr lang="en-US" b="1" dirty="0">
                <a:solidFill>
                  <a:srgbClr val="3366FF"/>
                </a:solidFill>
              </a:rPr>
              <a:t>Private cloud </a:t>
            </a:r>
            <a:r>
              <a:rPr lang="en-US" dirty="0"/>
              <a:t>– run by a company for the company</a:t>
            </a:r>
            <a:r>
              <a:rPr lang="en-US" altLang="en-US" dirty="0"/>
              <a:t>’</a:t>
            </a:r>
            <a:r>
              <a:rPr lang="en-US" dirty="0"/>
              <a:t>s own use</a:t>
            </a:r>
          </a:p>
          <a:p>
            <a:pPr lvl="1"/>
            <a:r>
              <a:rPr lang="en-US" b="1" dirty="0">
                <a:solidFill>
                  <a:srgbClr val="3366FF"/>
                </a:solidFill>
              </a:rPr>
              <a:t>Hybrid cloud </a:t>
            </a:r>
            <a:r>
              <a:rPr lang="en-US" dirty="0"/>
              <a:t>– includes both public and private cloud components</a:t>
            </a:r>
          </a:p>
          <a:p>
            <a:r>
              <a:rPr lang="en-US" dirty="0"/>
              <a:t>Service Types</a:t>
            </a:r>
          </a:p>
          <a:p>
            <a:pPr lvl="1"/>
            <a:r>
              <a:rPr lang="en-US" dirty="0"/>
              <a:t>Software as a Service (</a:t>
            </a:r>
            <a:r>
              <a:rPr lang="en-US" b="1" dirty="0" err="1">
                <a:solidFill>
                  <a:srgbClr val="3366FF"/>
                </a:solidFill>
              </a:rPr>
              <a:t>SaaS</a:t>
            </a:r>
            <a:r>
              <a:rPr lang="en-US" dirty="0"/>
              <a:t>) – one or more applications available via the Internet (i.e. word processor)</a:t>
            </a:r>
          </a:p>
          <a:p>
            <a:pPr lvl="1"/>
            <a:r>
              <a:rPr lang="en-US" dirty="0"/>
              <a:t>Platform as a Service (</a:t>
            </a:r>
            <a:r>
              <a:rPr lang="en-US" b="1" dirty="0" err="1">
                <a:solidFill>
                  <a:srgbClr val="3366FF"/>
                </a:solidFill>
              </a:rPr>
              <a:t>PaaS</a:t>
            </a:r>
            <a:r>
              <a:rPr lang="en-US" dirty="0"/>
              <a:t>) – software stack ready for application use via the Internet (</a:t>
            </a:r>
            <a:r>
              <a:rPr lang="en-US" dirty="0" err="1"/>
              <a:t>i.e</a:t>
            </a:r>
            <a:r>
              <a:rPr lang="en-US" dirty="0"/>
              <a:t> a database server)</a:t>
            </a:r>
          </a:p>
          <a:p>
            <a:pPr lvl="1"/>
            <a:r>
              <a:rPr lang="en-US" dirty="0"/>
              <a:t>Infrastructure as a Service (</a:t>
            </a:r>
            <a:r>
              <a:rPr lang="en-US" b="1" dirty="0" err="1">
                <a:solidFill>
                  <a:srgbClr val="3366FF"/>
                </a:solidFill>
              </a:rPr>
              <a:t>IaaS</a:t>
            </a:r>
            <a:r>
              <a:rPr lang="en-US" dirty="0"/>
              <a:t>) – servers or storage available over Internet (i.e. storage available for backup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Computing Environments – Cloud Computing</a:t>
            </a:r>
          </a:p>
        </p:txBody>
      </p:sp>
      <p:sp>
        <p:nvSpPr>
          <p:cNvPr id="3" name="Content Placeholder 2"/>
          <p:cNvSpPr>
            <a:spLocks noGrp="1"/>
          </p:cNvSpPr>
          <p:nvPr>
            <p:ph idx="1"/>
          </p:nvPr>
        </p:nvSpPr>
        <p:spPr/>
        <p:txBody>
          <a:bodyPr>
            <a:normAutofit/>
          </a:bodyPr>
          <a:lstStyle/>
          <a:p>
            <a:r>
              <a:rPr lang="en-US" dirty="0"/>
              <a:t>Cloud compute environments composed of traditional </a:t>
            </a:r>
            <a:r>
              <a:rPr lang="en-US" dirty="0" err="1"/>
              <a:t>OSes</a:t>
            </a:r>
            <a:r>
              <a:rPr lang="en-US" dirty="0"/>
              <a:t>, plus VMMs, plus cloud management tools</a:t>
            </a:r>
          </a:p>
          <a:p>
            <a:pPr lvl="1"/>
            <a:r>
              <a:rPr lang="en-US" dirty="0"/>
              <a:t>Internet connectivity requires security like firewalls</a:t>
            </a:r>
          </a:p>
          <a:p>
            <a:pPr lvl="1"/>
            <a:r>
              <a:rPr lang="en-US" dirty="0"/>
              <a:t>Load balancers spread traffic across multiple applications</a:t>
            </a:r>
          </a:p>
        </p:txBody>
      </p:sp>
      <p:pic>
        <p:nvPicPr>
          <p:cNvPr id="4" name="Picture 1" descr="1_21.pdf"/>
          <p:cNvPicPr>
            <a:picLocks noChangeAspect="1"/>
          </p:cNvPicPr>
          <p:nvPr/>
        </p:nvPicPr>
        <p:blipFill>
          <a:blip r:embed="rId2"/>
          <a:srcRect t="-2916"/>
          <a:stretch>
            <a:fillRect/>
          </a:stretch>
        </p:blipFill>
        <p:spPr bwMode="auto">
          <a:xfrm>
            <a:off x="5492700" y="2519676"/>
            <a:ext cx="4119562" cy="3355789"/>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Computing Environments – Real-Time Embedded Systems</a:t>
            </a:r>
          </a:p>
        </p:txBody>
      </p:sp>
      <p:sp>
        <p:nvSpPr>
          <p:cNvPr id="3" name="Content Placeholder 2"/>
          <p:cNvSpPr>
            <a:spLocks noGrp="1"/>
          </p:cNvSpPr>
          <p:nvPr>
            <p:ph idx="1"/>
          </p:nvPr>
        </p:nvSpPr>
        <p:spPr/>
        <p:txBody>
          <a:bodyPr>
            <a:normAutofit/>
          </a:bodyPr>
          <a:lstStyle/>
          <a:p>
            <a:r>
              <a:rPr lang="en-US" dirty="0"/>
              <a:t>Real-time embedded systems most prevalent form of computers</a:t>
            </a:r>
          </a:p>
          <a:p>
            <a:pPr lvl="1"/>
            <a:r>
              <a:rPr lang="en-US" dirty="0"/>
              <a:t>Vary considerable, special purpose, limited purpose OS, </a:t>
            </a:r>
            <a:r>
              <a:rPr lang="en-US" b="1" dirty="0">
                <a:solidFill>
                  <a:srgbClr val="3366FF"/>
                </a:solidFill>
              </a:rPr>
              <a:t>real-time OS</a:t>
            </a:r>
          </a:p>
          <a:p>
            <a:pPr lvl="1"/>
            <a:r>
              <a:rPr lang="en-US" dirty="0"/>
              <a:t>Use expanding</a:t>
            </a:r>
          </a:p>
          <a:p>
            <a:r>
              <a:rPr lang="en-US" dirty="0"/>
              <a:t>Many other special computing environments as well</a:t>
            </a:r>
          </a:p>
          <a:p>
            <a:pPr lvl="1"/>
            <a:r>
              <a:rPr lang="en-US" dirty="0"/>
              <a:t>Some have </a:t>
            </a:r>
            <a:r>
              <a:rPr lang="en-US" dirty="0" err="1"/>
              <a:t>OSes</a:t>
            </a:r>
            <a:r>
              <a:rPr lang="en-US" dirty="0"/>
              <a:t>, some perform tasks without an OS</a:t>
            </a:r>
          </a:p>
          <a:p>
            <a:r>
              <a:rPr lang="en-US" dirty="0"/>
              <a:t>Real-time OS has well-defined fixed time constraints</a:t>
            </a:r>
          </a:p>
          <a:p>
            <a:pPr lvl="1"/>
            <a:r>
              <a:rPr lang="en-US" dirty="0"/>
              <a:t>Processing </a:t>
            </a:r>
            <a:r>
              <a:rPr lang="en-US" b="1" i="1" dirty="0"/>
              <a:t>must</a:t>
            </a:r>
            <a:r>
              <a:rPr lang="en-US" dirty="0"/>
              <a:t> be done within constraint</a:t>
            </a:r>
          </a:p>
          <a:p>
            <a:pPr lvl="1"/>
            <a:r>
              <a:rPr lang="en-US" dirty="0"/>
              <a:t>Correct operation only if constraints met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defRPr/>
            </a:pPr>
            <a:r>
              <a:rPr lang="en-US" dirty="0"/>
              <a:t>Evolution of Operating Systems</a:t>
            </a:r>
          </a:p>
        </p:txBody>
      </p:sp>
      <p:sp>
        <p:nvSpPr>
          <p:cNvPr id="19461" name="Rectangle 3"/>
          <p:cNvSpPr>
            <a:spLocks noGrp="1" noChangeArrowheads="1"/>
          </p:cNvSpPr>
          <p:nvPr>
            <p:ph idx="1"/>
          </p:nvPr>
        </p:nvSpPr>
        <p:spPr/>
        <p:txBody>
          <a:bodyPr/>
          <a:lstStyle/>
          <a:p>
            <a:pPr eaLnBrk="1" hangingPunct="1">
              <a:lnSpc>
                <a:spcPct val="90000"/>
              </a:lnSpc>
            </a:pPr>
            <a:r>
              <a:rPr lang="en-US" dirty="0"/>
              <a:t>Around 1960, a new computer called </a:t>
            </a:r>
            <a:r>
              <a:rPr lang="en-US" i="1" dirty="0"/>
              <a:t>Atlas </a:t>
            </a:r>
            <a:r>
              <a:rPr lang="en-US" dirty="0"/>
              <a:t>was developed with the requirements of an operating system in mind</a:t>
            </a:r>
          </a:p>
          <a:p>
            <a:pPr eaLnBrk="1" hangingPunct="1">
              <a:lnSpc>
                <a:spcPct val="90000"/>
              </a:lnSpc>
            </a:pPr>
            <a:endParaRPr lang="en-US" dirty="0"/>
          </a:p>
          <a:p>
            <a:pPr eaLnBrk="1" hangingPunct="1">
              <a:lnSpc>
                <a:spcPct val="90000"/>
              </a:lnSpc>
            </a:pPr>
            <a:r>
              <a:rPr lang="en-US" b="1" dirty="0">
                <a:solidFill>
                  <a:schemeClr val="accent1">
                    <a:lumMod val="75000"/>
                  </a:schemeClr>
                </a:solidFill>
              </a:rPr>
              <a:t>Batch processing</a:t>
            </a:r>
            <a:r>
              <a:rPr lang="en-US" dirty="0"/>
              <a:t> was applied to </a:t>
            </a:r>
            <a:r>
              <a:rPr lang="en-US" dirty="0">
                <a:solidFill>
                  <a:schemeClr val="accent1">
                    <a:lumMod val="75000"/>
                  </a:schemeClr>
                </a:solidFill>
              </a:rPr>
              <a:t>submit jobs in batches</a:t>
            </a:r>
            <a:r>
              <a:rPr lang="en-US" dirty="0"/>
              <a:t> to the computer </a:t>
            </a:r>
          </a:p>
          <a:p>
            <a:pPr eaLnBrk="1" hangingPunct="1">
              <a:lnSpc>
                <a:spcPct val="90000"/>
              </a:lnSpc>
            </a:pPr>
            <a:endParaRPr lang="en-US" b="1" dirty="0">
              <a:solidFill>
                <a:schemeClr val="accent1">
                  <a:lumMod val="75000"/>
                </a:schemeClr>
              </a:solidFill>
            </a:endParaRPr>
          </a:p>
          <a:p>
            <a:pPr eaLnBrk="1" hangingPunct="1">
              <a:lnSpc>
                <a:spcPct val="90000"/>
              </a:lnSpc>
            </a:pPr>
            <a:r>
              <a:rPr lang="en-US" b="1" dirty="0">
                <a:solidFill>
                  <a:schemeClr val="accent1">
                    <a:lumMod val="75000"/>
                  </a:schemeClr>
                </a:solidFill>
              </a:rPr>
              <a:t>Multiprogramming</a:t>
            </a:r>
            <a:r>
              <a:rPr lang="en-US" dirty="0"/>
              <a:t> was introduced to </a:t>
            </a:r>
            <a:r>
              <a:rPr lang="en-US" b="1" dirty="0">
                <a:solidFill>
                  <a:schemeClr val="accent1">
                    <a:lumMod val="75000"/>
                  </a:schemeClr>
                </a:solidFill>
              </a:rPr>
              <a:t>run several programs</a:t>
            </a:r>
            <a:r>
              <a:rPr lang="en-US" dirty="0"/>
              <a:t> at the same time</a:t>
            </a:r>
          </a:p>
          <a:p>
            <a:pPr lvl="1" eaLnBrk="1" hangingPunct="1">
              <a:lnSpc>
                <a:spcPct val="90000"/>
              </a:lnSpc>
            </a:pPr>
            <a:r>
              <a:rPr lang="en-US" dirty="0"/>
              <a:t>The </a:t>
            </a:r>
            <a:r>
              <a:rPr lang="en-US" u="sng" dirty="0"/>
              <a:t>processor</a:t>
            </a:r>
            <a:r>
              <a:rPr lang="en-US" dirty="0"/>
              <a:t> should be kept </a:t>
            </a:r>
            <a:r>
              <a:rPr lang="en-US" u="sng" dirty="0"/>
              <a:t>busy</a:t>
            </a:r>
            <a:r>
              <a:rPr lang="en-US" dirty="0"/>
              <a:t> for most of the time by </a:t>
            </a:r>
            <a:r>
              <a:rPr lang="en-US" u="sng" dirty="0"/>
              <a:t>switching</a:t>
            </a:r>
            <a:r>
              <a:rPr lang="en-US" dirty="0"/>
              <a:t> its attention from one </a:t>
            </a:r>
            <a:r>
              <a:rPr lang="en-US" u="sng" dirty="0"/>
              <a:t>program</a:t>
            </a:r>
            <a:r>
              <a:rPr lang="en-US" dirty="0"/>
              <a:t> to another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C0A0A6-D8D5-476D-9525-DE54876AAF3E}"/>
              </a:ext>
            </a:extLst>
          </p:cNvPr>
          <p:cNvSpPr>
            <a:spLocks noGrp="1"/>
          </p:cNvSpPr>
          <p:nvPr>
            <p:ph type="title"/>
          </p:nvPr>
        </p:nvSpPr>
        <p:spPr>
          <a:xfrm>
            <a:off x="-1941" y="240754"/>
            <a:ext cx="10190964" cy="1320800"/>
          </a:xfrm>
        </p:spPr>
        <p:txBody>
          <a:bodyPr/>
          <a:lstStyle/>
          <a:p>
            <a:r>
              <a:rPr lang="en-US" dirty="0"/>
              <a:t>Punched Cards and Paper Tapes from the Past</a:t>
            </a:r>
          </a:p>
        </p:txBody>
      </p:sp>
      <p:pic>
        <p:nvPicPr>
          <p:cNvPr id="5" name="Content Placeholder 4">
            <a:extLst>
              <a:ext uri="{FF2B5EF4-FFF2-40B4-BE49-F238E27FC236}">
                <a16:creationId xmlns:a16="http://schemas.microsoft.com/office/drawing/2014/main" xmlns="" id="{59326833-7C04-4EAC-9383-B531D800D41A}"/>
              </a:ext>
            </a:extLst>
          </p:cNvPr>
          <p:cNvPicPr>
            <a:picLocks noGrp="1" noChangeAspect="1"/>
          </p:cNvPicPr>
          <p:nvPr>
            <p:ph idx="1"/>
          </p:nvPr>
        </p:nvPicPr>
        <p:blipFill>
          <a:blip r:embed="rId2"/>
          <a:stretch>
            <a:fillRect/>
          </a:stretch>
        </p:blipFill>
        <p:spPr>
          <a:xfrm>
            <a:off x="569754" y="1136470"/>
            <a:ext cx="3095625" cy="2938710"/>
          </a:xfrm>
        </p:spPr>
      </p:pic>
      <p:pic>
        <p:nvPicPr>
          <p:cNvPr id="7" name="Picture 6">
            <a:extLst>
              <a:ext uri="{FF2B5EF4-FFF2-40B4-BE49-F238E27FC236}">
                <a16:creationId xmlns:a16="http://schemas.microsoft.com/office/drawing/2014/main" xmlns="" id="{B221F889-9444-4CA1-A21D-46B4421CCBC9}"/>
              </a:ext>
            </a:extLst>
          </p:cNvPr>
          <p:cNvPicPr>
            <a:picLocks noChangeAspect="1"/>
          </p:cNvPicPr>
          <p:nvPr/>
        </p:nvPicPr>
        <p:blipFill>
          <a:blip r:embed="rId3"/>
          <a:stretch>
            <a:fillRect/>
          </a:stretch>
        </p:blipFill>
        <p:spPr>
          <a:xfrm>
            <a:off x="3820584" y="1632134"/>
            <a:ext cx="3095625" cy="1981200"/>
          </a:xfrm>
          <a:prstGeom prst="rect">
            <a:avLst/>
          </a:prstGeom>
        </p:spPr>
      </p:pic>
      <p:pic>
        <p:nvPicPr>
          <p:cNvPr id="9" name="Picture 8">
            <a:extLst>
              <a:ext uri="{FF2B5EF4-FFF2-40B4-BE49-F238E27FC236}">
                <a16:creationId xmlns:a16="http://schemas.microsoft.com/office/drawing/2014/main" xmlns="" id="{F517BD1A-D167-4E8C-A911-5272B274D600}"/>
              </a:ext>
            </a:extLst>
          </p:cNvPr>
          <p:cNvPicPr>
            <a:picLocks noChangeAspect="1"/>
          </p:cNvPicPr>
          <p:nvPr/>
        </p:nvPicPr>
        <p:blipFill>
          <a:blip r:embed="rId4"/>
          <a:stretch>
            <a:fillRect/>
          </a:stretch>
        </p:blipFill>
        <p:spPr>
          <a:xfrm>
            <a:off x="7114030" y="1288869"/>
            <a:ext cx="1962150" cy="2333625"/>
          </a:xfrm>
          <a:prstGeom prst="rect">
            <a:avLst/>
          </a:prstGeom>
        </p:spPr>
      </p:pic>
      <p:pic>
        <p:nvPicPr>
          <p:cNvPr id="11" name="Picture 10">
            <a:extLst>
              <a:ext uri="{FF2B5EF4-FFF2-40B4-BE49-F238E27FC236}">
                <a16:creationId xmlns:a16="http://schemas.microsoft.com/office/drawing/2014/main" xmlns="" id="{FF197154-D7CA-4971-9D07-EA4CD959E1C7}"/>
              </a:ext>
            </a:extLst>
          </p:cNvPr>
          <p:cNvPicPr>
            <a:picLocks noChangeAspect="1"/>
          </p:cNvPicPr>
          <p:nvPr/>
        </p:nvPicPr>
        <p:blipFill>
          <a:blip r:embed="rId5"/>
          <a:stretch>
            <a:fillRect/>
          </a:stretch>
        </p:blipFill>
        <p:spPr>
          <a:xfrm>
            <a:off x="9274001" y="1410058"/>
            <a:ext cx="2725511" cy="2095500"/>
          </a:xfrm>
          <a:prstGeom prst="rect">
            <a:avLst/>
          </a:prstGeom>
        </p:spPr>
      </p:pic>
      <p:pic>
        <p:nvPicPr>
          <p:cNvPr id="13" name="Picture 12">
            <a:extLst>
              <a:ext uri="{FF2B5EF4-FFF2-40B4-BE49-F238E27FC236}">
                <a16:creationId xmlns:a16="http://schemas.microsoft.com/office/drawing/2014/main" xmlns="" id="{8D0E92A1-180E-4140-AE7E-85B57BE5CFCE}"/>
              </a:ext>
            </a:extLst>
          </p:cNvPr>
          <p:cNvPicPr>
            <a:picLocks noChangeAspect="1"/>
          </p:cNvPicPr>
          <p:nvPr/>
        </p:nvPicPr>
        <p:blipFill>
          <a:blip r:embed="rId6"/>
          <a:stretch>
            <a:fillRect/>
          </a:stretch>
        </p:blipFill>
        <p:spPr>
          <a:xfrm>
            <a:off x="603226" y="4224748"/>
            <a:ext cx="3217357" cy="2516138"/>
          </a:xfrm>
          <a:prstGeom prst="rect">
            <a:avLst/>
          </a:prstGeom>
        </p:spPr>
      </p:pic>
      <p:pic>
        <p:nvPicPr>
          <p:cNvPr id="15" name="Picture 14">
            <a:extLst>
              <a:ext uri="{FF2B5EF4-FFF2-40B4-BE49-F238E27FC236}">
                <a16:creationId xmlns:a16="http://schemas.microsoft.com/office/drawing/2014/main" xmlns="" id="{B6DD7AE5-E879-4BCD-9071-7B1C7DF63228}"/>
              </a:ext>
            </a:extLst>
          </p:cNvPr>
          <p:cNvPicPr>
            <a:picLocks noChangeAspect="1"/>
          </p:cNvPicPr>
          <p:nvPr/>
        </p:nvPicPr>
        <p:blipFill>
          <a:blip r:embed="rId7"/>
          <a:stretch>
            <a:fillRect/>
          </a:stretch>
        </p:blipFill>
        <p:spPr>
          <a:xfrm>
            <a:off x="4177758" y="3693077"/>
            <a:ext cx="4051842" cy="3035025"/>
          </a:xfrm>
          <a:prstGeom prst="rect">
            <a:avLst/>
          </a:prstGeom>
        </p:spPr>
      </p:pic>
      <p:pic>
        <p:nvPicPr>
          <p:cNvPr id="17" name="Picture 16">
            <a:extLst>
              <a:ext uri="{FF2B5EF4-FFF2-40B4-BE49-F238E27FC236}">
                <a16:creationId xmlns:a16="http://schemas.microsoft.com/office/drawing/2014/main" xmlns="" id="{1505294B-409B-4D86-B70C-1BD93A710F57}"/>
              </a:ext>
            </a:extLst>
          </p:cNvPr>
          <p:cNvPicPr>
            <a:picLocks noChangeAspect="1"/>
          </p:cNvPicPr>
          <p:nvPr/>
        </p:nvPicPr>
        <p:blipFill>
          <a:blip r:embed="rId8"/>
          <a:stretch>
            <a:fillRect/>
          </a:stretch>
        </p:blipFill>
        <p:spPr>
          <a:xfrm>
            <a:off x="8586775" y="4069084"/>
            <a:ext cx="2412151" cy="2760429"/>
          </a:xfrm>
          <a:prstGeom prst="rect">
            <a:avLst/>
          </a:prstGeom>
        </p:spPr>
      </p:pic>
    </p:spTree>
    <p:extLst>
      <p:ext uri="{BB962C8B-B14F-4D97-AF65-F5344CB8AC3E}">
        <p14:creationId xmlns:p14="http://schemas.microsoft.com/office/powerpoint/2010/main" val="4158833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428673-6BDF-4541-B904-BE648592D8B0}"/>
              </a:ext>
            </a:extLst>
          </p:cNvPr>
          <p:cNvSpPr>
            <a:spLocks noGrp="1"/>
          </p:cNvSpPr>
          <p:nvPr>
            <p:ph type="title"/>
          </p:nvPr>
        </p:nvSpPr>
        <p:spPr/>
        <p:txBody>
          <a:bodyPr/>
          <a:lstStyle/>
          <a:p>
            <a:r>
              <a:rPr lang="en-US" dirty="0"/>
              <a:t>1960’s Atlas</a:t>
            </a:r>
          </a:p>
        </p:txBody>
      </p:sp>
      <p:pic>
        <p:nvPicPr>
          <p:cNvPr id="5" name="Content Placeholder 4">
            <a:extLst>
              <a:ext uri="{FF2B5EF4-FFF2-40B4-BE49-F238E27FC236}">
                <a16:creationId xmlns:a16="http://schemas.microsoft.com/office/drawing/2014/main" xmlns="" id="{343A37CE-9473-4569-B66B-16F88E0A0C69}"/>
              </a:ext>
            </a:extLst>
          </p:cNvPr>
          <p:cNvPicPr>
            <a:picLocks noGrp="1" noChangeAspect="1"/>
          </p:cNvPicPr>
          <p:nvPr>
            <p:ph idx="1"/>
          </p:nvPr>
        </p:nvPicPr>
        <p:blipFill>
          <a:blip r:embed="rId2"/>
          <a:stretch>
            <a:fillRect/>
          </a:stretch>
        </p:blipFill>
        <p:spPr>
          <a:xfrm>
            <a:off x="1049042" y="1719943"/>
            <a:ext cx="3737912" cy="4315753"/>
          </a:xfrm>
        </p:spPr>
      </p:pic>
      <p:pic>
        <p:nvPicPr>
          <p:cNvPr id="7" name="Picture 6">
            <a:extLst>
              <a:ext uri="{FF2B5EF4-FFF2-40B4-BE49-F238E27FC236}">
                <a16:creationId xmlns:a16="http://schemas.microsoft.com/office/drawing/2014/main" xmlns="" id="{E5924B8D-807E-400A-84DB-451584AC2E0D}"/>
              </a:ext>
            </a:extLst>
          </p:cNvPr>
          <p:cNvPicPr>
            <a:picLocks noChangeAspect="1"/>
          </p:cNvPicPr>
          <p:nvPr/>
        </p:nvPicPr>
        <p:blipFill>
          <a:blip r:embed="rId3"/>
          <a:stretch>
            <a:fillRect/>
          </a:stretch>
        </p:blipFill>
        <p:spPr>
          <a:xfrm>
            <a:off x="5364785" y="1719943"/>
            <a:ext cx="4363865" cy="4030879"/>
          </a:xfrm>
          <a:prstGeom prst="rect">
            <a:avLst/>
          </a:prstGeom>
        </p:spPr>
      </p:pic>
    </p:spTree>
    <p:extLst>
      <p:ext uri="{BB962C8B-B14F-4D97-AF65-F5344CB8AC3E}">
        <p14:creationId xmlns:p14="http://schemas.microsoft.com/office/powerpoint/2010/main" val="3911385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B1BD5A-9AF5-85BE-9FA3-82E7019772D8}"/>
              </a:ext>
            </a:extLst>
          </p:cNvPr>
          <p:cNvSpPr>
            <a:spLocks noGrp="1"/>
          </p:cNvSpPr>
          <p:nvPr>
            <p:ph type="title"/>
          </p:nvPr>
        </p:nvSpPr>
        <p:spPr/>
        <p:txBody>
          <a:bodyPr/>
          <a:lstStyle/>
          <a:p>
            <a:r>
              <a:rPr lang="en-US" dirty="0"/>
              <a:t>History of OS</a:t>
            </a:r>
          </a:p>
        </p:txBody>
      </p:sp>
      <p:sp>
        <p:nvSpPr>
          <p:cNvPr id="3" name="Content Placeholder 2">
            <a:extLst>
              <a:ext uri="{FF2B5EF4-FFF2-40B4-BE49-F238E27FC236}">
                <a16:creationId xmlns:a16="http://schemas.microsoft.com/office/drawing/2014/main" xmlns="" id="{7E116286-47DD-274E-C38B-4CE1178181D0}"/>
              </a:ext>
            </a:extLst>
          </p:cNvPr>
          <p:cNvSpPr>
            <a:spLocks noGrp="1"/>
          </p:cNvSpPr>
          <p:nvPr>
            <p:ph idx="1"/>
          </p:nvPr>
        </p:nvSpPr>
        <p:spPr/>
        <p:txBody>
          <a:bodyPr/>
          <a:lstStyle/>
          <a:p>
            <a:r>
              <a:rPr lang="en-US" dirty="0">
                <a:hlinkClick r:id="rId2"/>
              </a:rPr>
              <a:t>https://www.youtube.com/watch?v=e-YI-fjI8Nc</a:t>
            </a:r>
            <a:endParaRPr lang="en-US" dirty="0"/>
          </a:p>
          <a:p>
            <a:endParaRPr lang="en-US" dirty="0"/>
          </a:p>
          <a:p>
            <a:r>
              <a:rPr lang="en-US" dirty="0"/>
              <a:t>Watch the video</a:t>
            </a:r>
          </a:p>
        </p:txBody>
      </p:sp>
    </p:spTree>
    <p:extLst>
      <p:ext uri="{BB962C8B-B14F-4D97-AF65-F5344CB8AC3E}">
        <p14:creationId xmlns:p14="http://schemas.microsoft.com/office/powerpoint/2010/main" val="229022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defRPr/>
            </a:pPr>
            <a:r>
              <a:rPr lang="en-US" dirty="0"/>
              <a:t>Evolution of Operating Systems</a:t>
            </a:r>
          </a:p>
        </p:txBody>
      </p:sp>
      <p:sp>
        <p:nvSpPr>
          <p:cNvPr id="20485" name="Rectangle 3"/>
          <p:cNvSpPr>
            <a:spLocks noGrp="1" noChangeArrowheads="1"/>
          </p:cNvSpPr>
          <p:nvPr>
            <p:ph idx="1"/>
          </p:nvPr>
        </p:nvSpPr>
        <p:spPr/>
        <p:txBody>
          <a:bodyPr/>
          <a:lstStyle/>
          <a:p>
            <a:pPr eaLnBrk="1" hangingPunct="1"/>
            <a:r>
              <a:rPr lang="en-US" dirty="0" smtClean="0"/>
              <a:t>First </a:t>
            </a:r>
            <a:r>
              <a:rPr lang="en-US" b="1" dirty="0">
                <a:solidFill>
                  <a:schemeClr val="accent1">
                    <a:lumMod val="75000"/>
                  </a:schemeClr>
                </a:solidFill>
              </a:rPr>
              <a:t>Time sharing system</a:t>
            </a:r>
            <a:r>
              <a:rPr lang="en-US" dirty="0"/>
              <a:t> (support multiple interactive users) was developed at MIT</a:t>
            </a:r>
          </a:p>
          <a:p>
            <a:pPr eaLnBrk="1" hangingPunct="1"/>
            <a:endParaRPr lang="en-US" dirty="0"/>
          </a:p>
          <a:p>
            <a:pPr eaLnBrk="1" hangingPunct="1"/>
            <a:r>
              <a:rPr lang="en-US" dirty="0"/>
              <a:t>Mini Computer took place having </a:t>
            </a:r>
            <a:r>
              <a:rPr lang="en-US" b="1" dirty="0">
                <a:solidFill>
                  <a:schemeClr val="accent1">
                    <a:lumMod val="75000"/>
                  </a:schemeClr>
                </a:solidFill>
              </a:rPr>
              <a:t>multi-user OS</a:t>
            </a:r>
          </a:p>
          <a:p>
            <a:pPr eaLnBrk="1" hangingPunct="1"/>
            <a:endParaRPr lang="en-US" b="1" dirty="0">
              <a:solidFill>
                <a:schemeClr val="accent1">
                  <a:lumMod val="75000"/>
                </a:schemeClr>
              </a:solidFill>
            </a:endParaRPr>
          </a:p>
          <a:p>
            <a:pPr eaLnBrk="1" hangingPunct="1"/>
            <a:r>
              <a:rPr lang="en-US" b="1" dirty="0">
                <a:solidFill>
                  <a:schemeClr val="accent1">
                    <a:lumMod val="75000"/>
                  </a:schemeClr>
                </a:solidFill>
              </a:rPr>
              <a:t>Spooling</a:t>
            </a:r>
            <a:r>
              <a:rPr lang="en-US" dirty="0"/>
              <a:t> (Simultaneous Peripheral Operation On-line) technique was introduced </a:t>
            </a:r>
          </a:p>
          <a:p>
            <a:pPr lvl="1"/>
            <a:r>
              <a:rPr lang="en-US" dirty="0"/>
              <a:t>it is used to absorb surplus processor time by performing I/O transfers for other jobs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 details about the following concepts </a:t>
            </a:r>
            <a:endParaRPr lang="en-US" dirty="0"/>
          </a:p>
        </p:txBody>
      </p:sp>
      <p:sp>
        <p:nvSpPr>
          <p:cNvPr id="3" name="Content Placeholder 2"/>
          <p:cNvSpPr>
            <a:spLocks noGrp="1"/>
          </p:cNvSpPr>
          <p:nvPr>
            <p:ph idx="1"/>
          </p:nvPr>
        </p:nvSpPr>
        <p:spPr/>
        <p:txBody>
          <a:bodyPr/>
          <a:lstStyle/>
          <a:p>
            <a:r>
              <a:rPr lang="en-US" dirty="0" smtClean="0"/>
              <a:t>Batch Processing</a:t>
            </a:r>
          </a:p>
          <a:p>
            <a:r>
              <a:rPr lang="en-US" dirty="0" smtClean="0"/>
              <a:t>Time sharing</a:t>
            </a:r>
          </a:p>
          <a:p>
            <a:r>
              <a:rPr lang="en-US" dirty="0" smtClean="0"/>
              <a:t>Spooling</a:t>
            </a:r>
          </a:p>
          <a:p>
            <a:r>
              <a:rPr lang="en-US" dirty="0" smtClean="0"/>
              <a:t>Multi programming</a:t>
            </a:r>
          </a:p>
          <a:p>
            <a:r>
              <a:rPr lang="en-US" dirty="0" smtClean="0"/>
              <a:t>Multi processing</a:t>
            </a:r>
          </a:p>
          <a:p>
            <a:endParaRPr lang="en-US" dirty="0"/>
          </a:p>
          <a:p>
            <a:endParaRPr lang="en-US" dirty="0" smtClean="0"/>
          </a:p>
          <a:p>
            <a:r>
              <a:rPr lang="en-US" dirty="0" smtClean="0"/>
              <a:t>Handwritten assignments: make PDF using cam scanner and upload it on </a:t>
            </a:r>
            <a:r>
              <a:rPr lang="en-US" dirty="0" err="1" smtClean="0"/>
              <a:t>Moellim</a:t>
            </a:r>
            <a:endParaRPr lang="en-US" dirty="0" smtClean="0"/>
          </a:p>
          <a:p>
            <a:r>
              <a:rPr lang="en-US" dirty="0" smtClean="0"/>
              <a:t>Deadline: 4 March 2025  ( Quiz1 from the same content on 4 march)</a:t>
            </a:r>
            <a:endParaRPr lang="en-US" dirty="0"/>
          </a:p>
        </p:txBody>
      </p:sp>
    </p:spTree>
    <p:extLst>
      <p:ext uri="{BB962C8B-B14F-4D97-AF65-F5344CB8AC3E}">
        <p14:creationId xmlns:p14="http://schemas.microsoft.com/office/powerpoint/2010/main" val="103802142"/>
      </p:ext>
    </p:extLst>
  </p:cSld>
  <p:clrMapOvr>
    <a:masterClrMapping/>
  </p:clrMapOvr>
</p:sld>
</file>

<file path=ppt/theme/theme1.xml><?xml version="1.0" encoding="utf-8"?>
<a:theme xmlns:a="http://schemas.openxmlformats.org/drawingml/2006/main" name="1_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16197</TotalTime>
  <Words>1979</Words>
  <Application>Microsoft Office PowerPoint</Application>
  <PresentationFormat>Widescreen</PresentationFormat>
  <Paragraphs>266</Paragraphs>
  <Slides>33</Slides>
  <Notes>10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33</vt:i4>
      </vt:variant>
    </vt:vector>
  </HeadingPairs>
  <TitlesOfParts>
    <vt:vector size="49" baseType="lpstr">
      <vt:lpstr>Arial</vt:lpstr>
      <vt:lpstr>Arial</vt:lpstr>
      <vt:lpstr>Calibri</vt:lpstr>
      <vt:lpstr>Calibri Light</vt:lpstr>
      <vt:lpstr>Century Gothic</vt:lpstr>
      <vt:lpstr>Corbel</vt:lpstr>
      <vt:lpstr>Courier New</vt:lpstr>
      <vt:lpstr>Google Sans</vt:lpstr>
      <vt:lpstr>Inter</vt:lpstr>
      <vt:lpstr>Segoe UI</vt:lpstr>
      <vt:lpstr>Segoe UI Light</vt:lpstr>
      <vt:lpstr>Trebuchet MS</vt:lpstr>
      <vt:lpstr>Wingdings</vt:lpstr>
      <vt:lpstr>Wingdings 3</vt:lpstr>
      <vt:lpstr>1_Office Theme</vt:lpstr>
      <vt:lpstr>Facet</vt:lpstr>
      <vt:lpstr>Introduction &amp; Background Module 1</vt:lpstr>
      <vt:lpstr>Evolution of Operating Systems</vt:lpstr>
      <vt:lpstr>Evolution of Operating Systems</vt:lpstr>
      <vt:lpstr>Evolution of Operating Systems</vt:lpstr>
      <vt:lpstr>Punched Cards and Paper Tapes from the Past</vt:lpstr>
      <vt:lpstr>1960’s Atlas</vt:lpstr>
      <vt:lpstr>History of OS</vt:lpstr>
      <vt:lpstr>Evolution of Operating Systems</vt:lpstr>
      <vt:lpstr>Assignment 1: details about the following concepts </vt:lpstr>
      <vt:lpstr>Types of Operating Systems</vt:lpstr>
      <vt:lpstr>Types of Operating Systems</vt:lpstr>
      <vt:lpstr>Single User Operating Systems</vt:lpstr>
      <vt:lpstr>Network Operating Systems</vt:lpstr>
      <vt:lpstr>Distributed Operating Systems</vt:lpstr>
      <vt:lpstr>Distributed Operating Systems</vt:lpstr>
      <vt:lpstr>Multiprocessor Operating Systems</vt:lpstr>
      <vt:lpstr>Real-time Operating Systems</vt:lpstr>
      <vt:lpstr>Real-time Operating Systems</vt:lpstr>
      <vt:lpstr>Embedded Operating Systems</vt:lpstr>
      <vt:lpstr>Computing Environments </vt:lpstr>
      <vt:lpstr>Computing Environments - Traditional</vt:lpstr>
      <vt:lpstr>Computing Environments - Mobile</vt:lpstr>
      <vt:lpstr>Computing Environments – Distributed</vt:lpstr>
      <vt:lpstr>Computing Environments – Client-Server</vt:lpstr>
      <vt:lpstr>Thin Vs Fat/Thick Clients</vt:lpstr>
      <vt:lpstr>Computing Environments – Peer-to-Peer</vt:lpstr>
      <vt:lpstr>Computing Environments - Virtualization</vt:lpstr>
      <vt:lpstr>Computing Environments - Virtualization</vt:lpstr>
      <vt:lpstr>Computing Environments - Virtualization</vt:lpstr>
      <vt:lpstr>Computing Environments - Virtualization</vt:lpstr>
      <vt:lpstr>Computing Environments – Cloud Computing</vt:lpstr>
      <vt:lpstr>Computing Environments – Cloud Computing</vt:lpstr>
      <vt:lpstr>Computing Environments – Real-Time Embedded Systems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 &amp; Background Chapter 1</dc:title>
  <dc:creator>Sheheryar Malik</dc:creator>
  <cp:lastModifiedBy>Sony</cp:lastModifiedBy>
  <cp:revision>820</cp:revision>
  <cp:lastPrinted>2019-05-17T05:34:39Z</cp:lastPrinted>
  <dcterms:created xsi:type="dcterms:W3CDTF">2019-04-13T12:57:47Z</dcterms:created>
  <dcterms:modified xsi:type="dcterms:W3CDTF">2025-02-24T06:48:50Z</dcterms:modified>
</cp:coreProperties>
</file>