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08" r:id="rId2"/>
  </p:sldMasterIdLst>
  <p:notesMasterIdLst>
    <p:notesMasterId r:id="rId24"/>
  </p:notesMasterIdLst>
  <p:handoutMasterIdLst>
    <p:handoutMasterId r:id="rId25"/>
  </p:handoutMasterIdLst>
  <p:sldIdLst>
    <p:sldId id="310" r:id="rId3"/>
    <p:sldId id="346" r:id="rId4"/>
    <p:sldId id="272" r:id="rId5"/>
    <p:sldId id="351" r:id="rId6"/>
    <p:sldId id="352" r:id="rId7"/>
    <p:sldId id="353" r:id="rId8"/>
    <p:sldId id="354" r:id="rId9"/>
    <p:sldId id="359" r:id="rId10"/>
    <p:sldId id="355" r:id="rId11"/>
    <p:sldId id="356" r:id="rId12"/>
    <p:sldId id="357" r:id="rId13"/>
    <p:sldId id="358" r:id="rId14"/>
    <p:sldId id="276" r:id="rId15"/>
    <p:sldId id="277" r:id="rId16"/>
    <p:sldId id="278" r:id="rId17"/>
    <p:sldId id="279" r:id="rId18"/>
    <p:sldId id="280" r:id="rId19"/>
    <p:sldId id="281" r:id="rId20"/>
    <p:sldId id="282" r:id="rId21"/>
    <p:sldId id="283" r:id="rId22"/>
    <p:sldId id="313"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0000"/>
    <a:srgbClr val="760000"/>
    <a:srgbClr val="F7F7F7"/>
    <a:srgbClr val="FBFBFB"/>
    <a:srgbClr val="7E0000"/>
    <a:srgbClr val="FFCCCC"/>
    <a:srgbClr val="A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3" autoAdjust="0"/>
    <p:restoredTop sz="73762" autoAdjust="0"/>
  </p:normalViewPr>
  <p:slideViewPr>
    <p:cSldViewPr snapToGrid="0">
      <p:cViewPr varScale="1">
        <p:scale>
          <a:sx n="52" d="100"/>
          <a:sy n="52" d="100"/>
        </p:scale>
        <p:origin x="1128" y="24"/>
      </p:cViewPr>
      <p:guideLst/>
    </p:cSldViewPr>
  </p:slideViewPr>
  <p:outlineViewPr>
    <p:cViewPr>
      <p:scale>
        <a:sx n="33" d="100"/>
        <a:sy n="33" d="100"/>
      </p:scale>
      <p:origin x="0" y="-183252"/>
    </p:cViewPr>
  </p:outlineViewPr>
  <p:notesTextViewPr>
    <p:cViewPr>
      <p:scale>
        <a:sx n="1" d="1"/>
        <a:sy n="1" d="1"/>
      </p:scale>
      <p:origin x="0" y="0"/>
    </p:cViewPr>
  </p:notesTextViewPr>
  <p:sorterViewPr>
    <p:cViewPr>
      <p:scale>
        <a:sx n="100" d="100"/>
        <a:sy n="100" d="100"/>
      </p:scale>
      <p:origin x="0" y="-475"/>
    </p:cViewPr>
  </p:sorterViewPr>
  <p:notesViewPr>
    <p:cSldViewPr snapToGrid="0">
      <p:cViewPr varScale="1">
        <p:scale>
          <a:sx n="64" d="100"/>
          <a:sy n="64" d="100"/>
        </p:scale>
        <p:origin x="315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C2AFD4F0-F8E7-4B38-8AB3-B3D42BB4AB68}" type="datetimeFigureOut">
              <a:rPr lang="en-US" smtClean="0"/>
              <a:t>2/24/2025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E6758417-41DD-44E2-8136-3065CD04CB53}" type="slidenum">
              <a:rPr lang="en-US" smtClean="0"/>
              <a:t>‹#›</a:t>
            </a:fld>
            <a:endParaRPr lang="en-US"/>
          </a:p>
        </p:txBody>
      </p:sp>
    </p:spTree>
    <p:extLst>
      <p:ext uri="{BB962C8B-B14F-4D97-AF65-F5344CB8AC3E}">
        <p14:creationId xmlns:p14="http://schemas.microsoft.com/office/powerpoint/2010/main" val="3398203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97DC3C2-995C-486E-A92E-6DA415D3A3FD}" type="datetimeFigureOut">
              <a:rPr lang="en-US" smtClean="0"/>
              <a:t>2/24/2025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A2CD191-96E2-491B-92DD-AC75CE7DA740}" type="slidenum">
              <a:rPr lang="en-US" smtClean="0"/>
              <a:t>‹#›</a:t>
            </a:fld>
            <a:endParaRPr lang="en-US"/>
          </a:p>
        </p:txBody>
      </p:sp>
    </p:spTree>
    <p:extLst>
      <p:ext uri="{BB962C8B-B14F-4D97-AF65-F5344CB8AC3E}">
        <p14:creationId xmlns:p14="http://schemas.microsoft.com/office/powerpoint/2010/main" val="1881543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BDC1C6"/>
                </a:solidFill>
                <a:effectLst/>
                <a:latin typeface="arial" panose="020B0604020202020204" pitchFamily="34" charset="0"/>
              </a:rPr>
              <a:t>operating system</a:t>
            </a:r>
            <a:r>
              <a:rPr lang="en-US" b="0" i="0" dirty="0">
                <a:solidFill>
                  <a:srgbClr val="BDC1C6"/>
                </a:solidFill>
                <a:effectLst/>
                <a:latin typeface="arial" panose="020B0604020202020204" pitchFamily="34" charset="0"/>
              </a:rPr>
              <a:t> (OS), program that manages a computer's resources, especially the allocation of those resources among other programs. Typical resources include the central processing unit (CPU), computer memory, file storage, input/output (I/O) devices, and network connections.</a:t>
            </a:r>
            <a:endParaRPr lang="en-US" dirty="0"/>
          </a:p>
        </p:txBody>
      </p:sp>
      <p:sp>
        <p:nvSpPr>
          <p:cNvPr id="4" name="Slide Number Placeholder 3"/>
          <p:cNvSpPr>
            <a:spLocks noGrp="1"/>
          </p:cNvSpPr>
          <p:nvPr>
            <p:ph type="sldNum" sz="quarter" idx="5"/>
          </p:nvPr>
        </p:nvSpPr>
        <p:spPr/>
        <p:txBody>
          <a:bodyPr/>
          <a:lstStyle/>
          <a:p>
            <a:fld id="{EA2CD191-96E2-491B-92DD-AC75CE7DA740}" type="slidenum">
              <a:rPr lang="en-US" smtClean="0"/>
              <a:t>9</a:t>
            </a:fld>
            <a:endParaRPr lang="en-US"/>
          </a:p>
        </p:txBody>
      </p:sp>
    </p:spTree>
    <p:extLst>
      <p:ext uri="{BB962C8B-B14F-4D97-AF65-F5344CB8AC3E}">
        <p14:creationId xmlns:p14="http://schemas.microsoft.com/office/powerpoint/2010/main" val="576548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arial" panose="020B0604020202020204" pitchFamily="34" charset="0"/>
              </a:rPr>
              <a:t>microprogramming, </a:t>
            </a:r>
            <a:r>
              <a:rPr lang="en-US" b="1" i="0" dirty="0">
                <a:solidFill>
                  <a:srgbClr val="BDC1C6"/>
                </a:solidFill>
                <a:effectLst/>
                <a:latin typeface="arial" panose="020B0604020202020204" pitchFamily="34" charset="0"/>
              </a:rPr>
              <a:t>process of writing microcode for a microprocessor</a:t>
            </a:r>
            <a:r>
              <a:rPr lang="en-US" b="0" i="0" dirty="0">
                <a:solidFill>
                  <a:srgbClr val="BDC1C6"/>
                </a:solidFill>
                <a:effectLst/>
                <a:latin typeface="arial" panose="020B0604020202020204" pitchFamily="34" charset="0"/>
              </a:rPr>
              <a:t>. Microcode is low-level code that defines how a microprocessor should function when it executes machine-language instructions.</a:t>
            </a:r>
            <a:endParaRPr lang="en-US" dirty="0"/>
          </a:p>
        </p:txBody>
      </p:sp>
      <p:sp>
        <p:nvSpPr>
          <p:cNvPr id="4" name="Slide Number Placeholder 3"/>
          <p:cNvSpPr>
            <a:spLocks noGrp="1"/>
          </p:cNvSpPr>
          <p:nvPr>
            <p:ph type="sldNum" sz="quarter" idx="5"/>
          </p:nvPr>
        </p:nvSpPr>
        <p:spPr/>
        <p:txBody>
          <a:bodyPr/>
          <a:lstStyle/>
          <a:p>
            <a:fld id="{EA2CD191-96E2-491B-92DD-AC75CE7DA740}" type="slidenum">
              <a:rPr lang="en-US" smtClean="0"/>
              <a:t>12</a:t>
            </a:fld>
            <a:endParaRPr lang="en-US"/>
          </a:p>
        </p:txBody>
      </p:sp>
    </p:spTree>
    <p:extLst>
      <p:ext uri="{BB962C8B-B14F-4D97-AF65-F5344CB8AC3E}">
        <p14:creationId xmlns:p14="http://schemas.microsoft.com/office/powerpoint/2010/main" val="214716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24242"/>
                </a:solidFill>
                <a:effectLst/>
                <a:latin typeface="Poppins" panose="00000500000000000000" pitchFamily="2" charset="0"/>
              </a:rPr>
              <a:t>What Does Application Program Mean?</a:t>
            </a:r>
          </a:p>
          <a:p>
            <a:pPr algn="l"/>
            <a:r>
              <a:rPr lang="en-US" b="0" i="0" dirty="0">
                <a:solidFill>
                  <a:srgbClr val="424242"/>
                </a:solidFill>
                <a:effectLst/>
                <a:latin typeface="Verdana" panose="020B0604030504040204" pitchFamily="34" charset="0"/>
              </a:rPr>
              <a:t>An application program is a comprehensive, self-contained program that performs a particular function directly for the user. Among many others, application programs include:</a:t>
            </a:r>
          </a:p>
          <a:p>
            <a:pPr algn="l">
              <a:buFont typeface="Arial" panose="020B0604020202020204" pitchFamily="34" charset="0"/>
              <a:buChar char="•"/>
            </a:pPr>
            <a:r>
              <a:rPr lang="en-US" b="0" i="0" dirty="0">
                <a:solidFill>
                  <a:srgbClr val="424242"/>
                </a:solidFill>
                <a:effectLst/>
                <a:latin typeface="Verdana" panose="020B0604030504040204" pitchFamily="34" charset="0"/>
              </a:rPr>
              <a:t>Email</a:t>
            </a:r>
          </a:p>
          <a:p>
            <a:pPr algn="l">
              <a:buFont typeface="Arial" panose="020B0604020202020204" pitchFamily="34" charset="0"/>
              <a:buChar char="•"/>
            </a:pPr>
            <a:r>
              <a:rPr lang="en-US" b="0" i="0" dirty="0">
                <a:solidFill>
                  <a:srgbClr val="424242"/>
                </a:solidFill>
                <a:effectLst/>
                <a:latin typeface="Verdana" panose="020B0604030504040204" pitchFamily="34" charset="0"/>
              </a:rPr>
              <a:t>Web browsers</a:t>
            </a:r>
          </a:p>
          <a:p>
            <a:pPr algn="l">
              <a:buFont typeface="Arial" panose="020B0604020202020204" pitchFamily="34" charset="0"/>
              <a:buChar char="•"/>
            </a:pPr>
            <a:r>
              <a:rPr lang="en-US" b="0" i="0" dirty="0">
                <a:solidFill>
                  <a:srgbClr val="424242"/>
                </a:solidFill>
                <a:effectLst/>
                <a:latin typeface="Verdana" panose="020B0604030504040204" pitchFamily="34" charset="0"/>
              </a:rPr>
              <a:t>Games</a:t>
            </a:r>
          </a:p>
          <a:p>
            <a:pPr algn="l">
              <a:buFont typeface="Arial" panose="020B0604020202020204" pitchFamily="34" charset="0"/>
              <a:buChar char="•"/>
            </a:pPr>
            <a:r>
              <a:rPr lang="en-US" b="0" i="0" dirty="0">
                <a:solidFill>
                  <a:srgbClr val="424242"/>
                </a:solidFill>
                <a:effectLst/>
                <a:latin typeface="Verdana" panose="020B0604030504040204" pitchFamily="34" charset="0"/>
              </a:rPr>
              <a:t>Word processors</a:t>
            </a:r>
          </a:p>
          <a:p>
            <a:pPr algn="l">
              <a:buFont typeface="Arial" panose="020B0604020202020204" pitchFamily="34" charset="0"/>
              <a:buChar char="•"/>
            </a:pPr>
            <a:r>
              <a:rPr lang="en-US" b="0" i="0" dirty="0">
                <a:solidFill>
                  <a:srgbClr val="424242"/>
                </a:solidFill>
                <a:effectLst/>
                <a:latin typeface="Verdana" panose="020B0604030504040204" pitchFamily="34" charset="0"/>
              </a:rPr>
              <a:t>Enterprise software</a:t>
            </a:r>
          </a:p>
          <a:p>
            <a:pPr algn="l">
              <a:buFont typeface="Arial" panose="020B0604020202020204" pitchFamily="34" charset="0"/>
              <a:buChar char="•"/>
            </a:pPr>
            <a:r>
              <a:rPr lang="en-US" b="0" i="0" dirty="0">
                <a:solidFill>
                  <a:srgbClr val="424242"/>
                </a:solidFill>
                <a:effectLst/>
                <a:latin typeface="Verdana" panose="020B0604030504040204" pitchFamily="34" charset="0"/>
              </a:rPr>
              <a:t>Accounting software</a:t>
            </a:r>
          </a:p>
          <a:p>
            <a:pPr algn="l">
              <a:buFont typeface="Arial" panose="020B0604020202020204" pitchFamily="34" charset="0"/>
              <a:buChar char="•"/>
            </a:pPr>
            <a:r>
              <a:rPr lang="en-US" b="0" i="0" dirty="0">
                <a:solidFill>
                  <a:srgbClr val="424242"/>
                </a:solidFill>
                <a:effectLst/>
                <a:latin typeface="Verdana" panose="020B0604030504040204" pitchFamily="34" charset="0"/>
              </a:rPr>
              <a:t>Graphics software</a:t>
            </a:r>
          </a:p>
          <a:p>
            <a:pPr algn="l">
              <a:buFont typeface="Arial" panose="020B0604020202020204" pitchFamily="34" charset="0"/>
              <a:buChar char="•"/>
            </a:pPr>
            <a:r>
              <a:rPr lang="en-US" b="0" i="0" dirty="0">
                <a:solidFill>
                  <a:srgbClr val="424242"/>
                </a:solidFill>
                <a:effectLst/>
                <a:latin typeface="Verdana" panose="020B0604030504040204" pitchFamily="34" charset="0"/>
              </a:rPr>
              <a:t>Media players</a:t>
            </a:r>
          </a:p>
          <a:p>
            <a:pPr algn="l">
              <a:buFont typeface="Arial" panose="020B0604020202020204" pitchFamily="34" charset="0"/>
              <a:buChar char="•"/>
            </a:pPr>
            <a:r>
              <a:rPr lang="en-US" b="0" i="0" dirty="0">
                <a:solidFill>
                  <a:srgbClr val="424242"/>
                </a:solidFill>
                <a:effectLst/>
                <a:latin typeface="Verdana" panose="020B0604030504040204" pitchFamily="34" charset="0"/>
              </a:rPr>
              <a:t>Database management</a:t>
            </a:r>
          </a:p>
          <a:p>
            <a:pPr algn="l"/>
            <a:r>
              <a:rPr lang="en-US" b="0" i="0" dirty="0">
                <a:solidFill>
                  <a:srgbClr val="424242"/>
                </a:solidFill>
                <a:effectLst/>
                <a:latin typeface="Verdana" panose="020B0604030504040204" pitchFamily="34" charset="0"/>
              </a:rPr>
              <a:t>Because every program has a particular application for the end user, the term "application" is used. For instance, a word processor can help the user create an article, whereas a game application can be used for entertainment.</a:t>
            </a:r>
          </a:p>
          <a:p>
            <a:pPr algn="l"/>
            <a:r>
              <a:rPr lang="en-US" b="0" i="0" dirty="0">
                <a:solidFill>
                  <a:srgbClr val="424242"/>
                </a:solidFill>
                <a:effectLst/>
                <a:latin typeface="Verdana" panose="020B0604030504040204" pitchFamily="34" charset="0"/>
              </a:rPr>
              <a:t>An application program is also known as an application or application software.</a:t>
            </a:r>
          </a:p>
          <a:p>
            <a:endParaRPr lang="en-US" dirty="0"/>
          </a:p>
        </p:txBody>
      </p:sp>
      <p:sp>
        <p:nvSpPr>
          <p:cNvPr id="4" name="Slide Number Placeholder 3"/>
          <p:cNvSpPr>
            <a:spLocks noGrp="1"/>
          </p:cNvSpPr>
          <p:nvPr>
            <p:ph type="sldNum" sz="quarter" idx="5"/>
          </p:nvPr>
        </p:nvSpPr>
        <p:spPr/>
        <p:txBody>
          <a:bodyPr/>
          <a:lstStyle/>
          <a:p>
            <a:fld id="{EA2CD191-96E2-491B-92DD-AC75CE7DA740}" type="slidenum">
              <a:rPr lang="en-US" smtClean="0"/>
              <a:t>14</a:t>
            </a:fld>
            <a:endParaRPr lang="en-US"/>
          </a:p>
        </p:txBody>
      </p:sp>
    </p:spTree>
    <p:extLst>
      <p:ext uri="{BB962C8B-B14F-4D97-AF65-F5344CB8AC3E}">
        <p14:creationId xmlns:p14="http://schemas.microsoft.com/office/powerpoint/2010/main" val="2414675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198042-93A1-4F96-B0F6-60F17F98EF42}" type="slidenum">
              <a:rPr lang="en-US" smtClean="0"/>
              <a:pPr/>
              <a:t>18</a:t>
            </a:fld>
            <a:endParaRPr lang="en-US"/>
          </a:p>
        </p:txBody>
      </p:sp>
    </p:spTree>
    <p:extLst>
      <p:ext uri="{BB962C8B-B14F-4D97-AF65-F5344CB8AC3E}">
        <p14:creationId xmlns:p14="http://schemas.microsoft.com/office/powerpoint/2010/main" val="3479135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2CD191-96E2-491B-92DD-AC75CE7DA740}" type="slidenum">
              <a:rPr lang="en-US" smtClean="0"/>
              <a:t>19</a:t>
            </a:fld>
            <a:endParaRPr lang="en-US"/>
          </a:p>
        </p:txBody>
      </p:sp>
    </p:spTree>
    <p:extLst>
      <p:ext uri="{BB962C8B-B14F-4D97-AF65-F5344CB8AC3E}">
        <p14:creationId xmlns:p14="http://schemas.microsoft.com/office/powerpoint/2010/main" val="1524042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cxnSp>
        <p:nvCxnSpPr>
          <p:cNvPr id="8" name="Straight Connector 7"/>
          <p:cNvCxnSpPr/>
          <p:nvPr userDrawn="1"/>
        </p:nvCxnSpPr>
        <p:spPr>
          <a:xfrm>
            <a:off x="622300" y="3894138"/>
            <a:ext cx="10972800" cy="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2" name="Title 1"/>
          <p:cNvSpPr>
            <a:spLocks noGrp="1"/>
          </p:cNvSpPr>
          <p:nvPr>
            <p:ph type="ctrTitle"/>
          </p:nvPr>
        </p:nvSpPr>
        <p:spPr>
          <a:xfrm>
            <a:off x="1066800" y="711200"/>
            <a:ext cx="10058400" cy="2890838"/>
          </a:xfrm>
        </p:spPr>
        <p:txBody>
          <a:bodyPr anchor="b"/>
          <a:lstStyle>
            <a:lvl1pPr algn="ctr">
              <a:defRPr sz="6000">
                <a:latin typeface="Segoe UI Light"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066800" y="4122738"/>
            <a:ext cx="10058400" cy="1655762"/>
          </a:xfrm>
        </p:spPr>
        <p:txBody>
          <a:bodyPr/>
          <a:lstStyle>
            <a:lvl1pPr marL="0" indent="0" algn="ctr">
              <a:buNone/>
              <a:defRPr sz="2400">
                <a:latin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80E1EC0-76B8-468E-A1CA-1F6FD2EA3D0C}" type="slidenum">
              <a:rPr lang="en-US" smtClean="0"/>
              <a:t>‹#›</a:t>
            </a:fld>
            <a:endParaRPr lang="en-US" dirty="0"/>
          </a:p>
        </p:txBody>
      </p:sp>
      <p:cxnSp>
        <p:nvCxnSpPr>
          <p:cNvPr id="11" name="Straight Connector 10">
            <a:extLst>
              <a:ext uri="{FF2B5EF4-FFF2-40B4-BE49-F238E27FC236}">
                <a16:creationId xmlns:a16="http://schemas.microsoft.com/office/drawing/2014/main" xmlns="" id="{4207F44B-0869-4E0B-9D14-E05949FF70E1}"/>
              </a:ext>
            </a:extLst>
          </p:cNvPr>
          <p:cNvCxnSpPr/>
          <p:nvPr/>
        </p:nvCxnSpPr>
        <p:spPr>
          <a:xfrm>
            <a:off x="10669815" y="-2963"/>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357D2442-658D-4BB3-BDA2-F2D185E92367}"/>
              </a:ext>
            </a:extLst>
          </p:cNvPr>
          <p:cNvCxnSpPr>
            <a:cxnSpLocks/>
          </p:cNvCxnSpPr>
          <p:nvPr/>
        </p:nvCxnSpPr>
        <p:spPr>
          <a:xfrm flipH="1">
            <a:off x="9980612" y="3692843"/>
            <a:ext cx="2208213" cy="316515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7" name="Rectangle 28">
            <a:extLst>
              <a:ext uri="{FF2B5EF4-FFF2-40B4-BE49-F238E27FC236}">
                <a16:creationId xmlns:a16="http://schemas.microsoft.com/office/drawing/2014/main" xmlns="" id="{49F2F0DD-6C19-4F59-8AA1-E4FB554C837E}"/>
              </a:ext>
            </a:extLst>
          </p:cNvPr>
          <p:cNvSpPr/>
          <p:nvPr/>
        </p:nvSpPr>
        <p:spPr>
          <a:xfrm>
            <a:off x="10898730" y="2963"/>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xmlns="" id="{7FF1F6D6-FC9F-4600-897C-08B1AC898438}"/>
              </a:ext>
            </a:extLst>
          </p:cNvPr>
          <p:cNvSpPr/>
          <p:nvPr/>
        </p:nvSpPr>
        <p:spPr>
          <a:xfrm>
            <a:off x="10938999" y="2963"/>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58B78111-75F2-4EEA-9A56-7D7C5B867C34}"/>
              </a:ext>
            </a:extLst>
          </p:cNvPr>
          <p:cNvSpPr/>
          <p:nvPr/>
        </p:nvSpPr>
        <p:spPr>
          <a:xfrm>
            <a:off x="10371666" y="360129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45D00097-3B25-4093-8399-53FC9EDB415E}"/>
              </a:ext>
            </a:extLst>
          </p:cNvPr>
          <p:cNvSpPr/>
          <p:nvPr/>
        </p:nvSpPr>
        <p:spPr>
          <a:xfrm>
            <a:off x="2792" y="1185757"/>
            <a:ext cx="1005840" cy="566928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8670254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17">
            <a:extLst>
              <a:ext uri="{FF2B5EF4-FFF2-40B4-BE49-F238E27FC236}">
                <a16:creationId xmlns:a16="http://schemas.microsoft.com/office/drawing/2014/main" xmlns="" id="{25A8C5FA-B071-48D0-8669-D51C6B2B14BC}"/>
              </a:ext>
            </a:extLst>
          </p:cNvPr>
          <p:cNvSpPr txBox="1">
            <a:spLocks noChangeArrowheads="1"/>
          </p:cNvSpPr>
          <p:nvPr userDrawn="1"/>
        </p:nvSpPr>
        <p:spPr bwMode="auto">
          <a:xfrm>
            <a:off x="11586756" y="6399348"/>
            <a:ext cx="457200" cy="457200"/>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400" b="1" i="1" smtClean="0">
                <a:latin typeface="Verdana"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E54C918-24AF-40BD-B9B5-B36F83F28A8C}" type="slidenum">
              <a:rPr kumimoji="0" lang="en-US" sz="1400" b="1" i="1" u="none" strike="noStrike" kern="1200" cap="none" spc="0" normalizeH="0" baseline="0" noProof="0" smtClean="0">
                <a:ln>
                  <a:noFill/>
                </a:ln>
                <a:solidFill>
                  <a:srgbClr val="C00000"/>
                </a:solidFill>
                <a:effectLst/>
                <a:uLnTx/>
                <a:uFillTx/>
                <a:latin typeface="Century Gothic"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1" i="1" u="none" strike="noStrike" kern="1200" cap="none" spc="0" normalizeH="0" baseline="0" noProof="0" dirty="0">
              <a:ln>
                <a:noFill/>
              </a:ln>
              <a:solidFill>
                <a:srgbClr val="C00000"/>
              </a:solidFill>
              <a:effectLst/>
              <a:uLnTx/>
              <a:uFillTx/>
              <a:latin typeface="Century Gothic" pitchFamily="34" charset="0"/>
              <a:ea typeface="+mn-ea"/>
              <a:cs typeface="+mn-cs"/>
            </a:endParaRPr>
          </a:p>
        </p:txBody>
      </p:sp>
      <p:sp>
        <p:nvSpPr>
          <p:cNvPr id="8" name="Rectangle 7">
            <a:extLst>
              <a:ext uri="{FF2B5EF4-FFF2-40B4-BE49-F238E27FC236}">
                <a16:creationId xmlns:a16="http://schemas.microsoft.com/office/drawing/2014/main" xmlns="" id="{FC8DE398-4870-425B-A026-37A7BFE6468E}"/>
              </a:ext>
            </a:extLst>
          </p:cNvPr>
          <p:cNvSpPr/>
          <p:nvPr userDrawn="1"/>
        </p:nvSpPr>
        <p:spPr>
          <a:xfrm>
            <a:off x="342682" y="4459918"/>
            <a:ext cx="91440" cy="1828800"/>
          </a:xfrm>
          <a:prstGeom prst="rect">
            <a:avLst/>
          </a:prstGeom>
          <a:solidFill>
            <a:schemeClr val="tx1">
              <a:lumMod val="65000"/>
              <a:lumOff val="3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9" name="Rectangle 8">
            <a:extLst>
              <a:ext uri="{FF2B5EF4-FFF2-40B4-BE49-F238E27FC236}">
                <a16:creationId xmlns:a16="http://schemas.microsoft.com/office/drawing/2014/main" xmlns="" id="{F240C688-F8AA-420E-8F37-EADC89CD9B08}"/>
              </a:ext>
            </a:extLst>
          </p:cNvPr>
          <p:cNvSpPr/>
          <p:nvPr userDrawn="1"/>
        </p:nvSpPr>
        <p:spPr>
          <a:xfrm>
            <a:off x="342900" y="3412144"/>
            <a:ext cx="91440" cy="1005840"/>
          </a:xfrm>
          <a:prstGeom prst="rect">
            <a:avLst/>
          </a:prstGeom>
          <a:solidFill>
            <a:srgbClr val="A28E6A">
              <a:alpha val="100000"/>
            </a:srgb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0" name="Rectangle 9">
            <a:extLst>
              <a:ext uri="{FF2B5EF4-FFF2-40B4-BE49-F238E27FC236}">
                <a16:creationId xmlns:a16="http://schemas.microsoft.com/office/drawing/2014/main" xmlns="" id="{B826BC55-7853-487D-8619-FE426D3C89F5}"/>
              </a:ext>
            </a:extLst>
          </p:cNvPr>
          <p:cNvSpPr/>
          <p:nvPr userDrawn="1"/>
        </p:nvSpPr>
        <p:spPr>
          <a:xfrm>
            <a:off x="342900" y="2743193"/>
            <a:ext cx="91440" cy="640080"/>
          </a:xfrm>
          <a:prstGeom prst="rect">
            <a:avLst/>
          </a:prstGeom>
          <a:solidFill>
            <a:schemeClr val="bg1">
              <a:lumMod val="6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1" name="Rectangle 10">
            <a:extLst>
              <a:ext uri="{FF2B5EF4-FFF2-40B4-BE49-F238E27FC236}">
                <a16:creationId xmlns:a16="http://schemas.microsoft.com/office/drawing/2014/main" xmlns="" id="{28274A75-C7B6-4A9E-A4C8-85BBC206536A}"/>
              </a:ext>
            </a:extLst>
          </p:cNvPr>
          <p:cNvSpPr/>
          <p:nvPr userDrawn="1"/>
        </p:nvSpPr>
        <p:spPr>
          <a:xfrm>
            <a:off x="342900" y="2191691"/>
            <a:ext cx="91440" cy="137160"/>
          </a:xfrm>
          <a:prstGeom prst="rect">
            <a:avLst/>
          </a:prstGeom>
          <a:solidFill>
            <a:schemeClr val="tx1">
              <a:lumMod val="65000"/>
              <a:lumOff val="3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2" name="Rectangle 11">
            <a:extLst>
              <a:ext uri="{FF2B5EF4-FFF2-40B4-BE49-F238E27FC236}">
                <a16:creationId xmlns:a16="http://schemas.microsoft.com/office/drawing/2014/main" xmlns="" id="{E84CABA3-59A4-42A2-81AD-BBD469F45648}"/>
              </a:ext>
            </a:extLst>
          </p:cNvPr>
          <p:cNvSpPr/>
          <p:nvPr userDrawn="1"/>
        </p:nvSpPr>
        <p:spPr>
          <a:xfrm>
            <a:off x="342900" y="2355934"/>
            <a:ext cx="91440" cy="365760"/>
          </a:xfrm>
          <a:prstGeom prst="rect">
            <a:avLst/>
          </a:prstGeom>
          <a:solidFill>
            <a:schemeClr val="bg1">
              <a:lumMod val="8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3" name="Rectangle 18">
            <a:extLst>
              <a:ext uri="{FF2B5EF4-FFF2-40B4-BE49-F238E27FC236}">
                <a16:creationId xmlns:a16="http://schemas.microsoft.com/office/drawing/2014/main" xmlns="" id="{BAEF6877-7D65-4B72-8F11-84E269F4A4A4}"/>
              </a:ext>
            </a:extLst>
          </p:cNvPr>
          <p:cNvSpPr txBox="1">
            <a:spLocks noChangeArrowheads="1"/>
          </p:cNvSpPr>
          <p:nvPr userDrawn="1"/>
        </p:nvSpPr>
        <p:spPr bwMode="auto">
          <a:xfrm>
            <a:off x="342900" y="6451600"/>
            <a:ext cx="40259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100" smtClean="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lumMod val="85000"/>
                  </a:schemeClr>
                </a:solidFill>
                <a:effectLst/>
                <a:uLnTx/>
                <a:uFillTx/>
                <a:latin typeface="Segoe UI Light" panose="020B0502040204020203" pitchFamily="34" charset="0"/>
                <a:ea typeface="+mn-ea"/>
                <a:cs typeface="Calibri" pitchFamily="34" charset="0"/>
              </a:rPr>
              <a:t>Introduction &amp; Background</a:t>
            </a:r>
          </a:p>
        </p:txBody>
      </p:sp>
      <p:sp>
        <p:nvSpPr>
          <p:cNvPr id="14" name="Rectangle 13">
            <a:extLst>
              <a:ext uri="{FF2B5EF4-FFF2-40B4-BE49-F238E27FC236}">
                <a16:creationId xmlns:a16="http://schemas.microsoft.com/office/drawing/2014/main" xmlns="" id="{82472BAC-3E9A-4D86-BD25-B1ED8667D3A4}"/>
              </a:ext>
            </a:extLst>
          </p:cNvPr>
          <p:cNvSpPr/>
          <p:nvPr userDrawn="1"/>
        </p:nvSpPr>
        <p:spPr>
          <a:xfrm>
            <a:off x="10558938" y="47625"/>
            <a:ext cx="1399743"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bg1">
                    <a:lumMod val="75000"/>
                  </a:schemeClr>
                </a:solidFill>
                <a:effectLst/>
                <a:uLnTx/>
                <a:uFillTx/>
                <a:latin typeface="Segoe UI Light" panose="020B0502040204020203" pitchFamily="34" charset="0"/>
                <a:ea typeface="+mn-ea"/>
                <a:cs typeface="Calibri" pitchFamily="34" charset="0"/>
              </a:rPr>
              <a:t>Operating Systems</a:t>
            </a:r>
          </a:p>
        </p:txBody>
      </p:sp>
    </p:spTree>
    <p:extLst>
      <p:ext uri="{BB962C8B-B14F-4D97-AF65-F5344CB8AC3E}">
        <p14:creationId xmlns:p14="http://schemas.microsoft.com/office/powerpoint/2010/main" val="3322045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2764374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Rectangle 9">
            <a:extLst>
              <a:ext uri="{FF2B5EF4-FFF2-40B4-BE49-F238E27FC236}">
                <a16:creationId xmlns:a16="http://schemas.microsoft.com/office/drawing/2014/main" xmlns="" id="{71D64334-89E4-4616-A7FE-7FEE035ADCA5}"/>
              </a:ext>
            </a:extLst>
          </p:cNvPr>
          <p:cNvSpPr/>
          <p:nvPr userDrawn="1"/>
        </p:nvSpPr>
        <p:spPr>
          <a:xfrm>
            <a:off x="10246609" y="47625"/>
            <a:ext cx="1712072"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tx1">
                    <a:lumMod val="50000"/>
                    <a:lumOff val="50000"/>
                  </a:schemeClr>
                </a:solidFill>
                <a:effectLst/>
                <a:uLnTx/>
                <a:uFillTx/>
                <a:latin typeface="Segoe UI Light" panose="020B0502040204020203" pitchFamily="34" charset="0"/>
                <a:ea typeface="+mn-ea"/>
                <a:cs typeface="Calibri" pitchFamily="34" charset="0"/>
              </a:rPr>
              <a:t>IT Service Management</a:t>
            </a:r>
          </a:p>
        </p:txBody>
      </p:sp>
    </p:spTree>
    <p:extLst>
      <p:ext uri="{BB962C8B-B14F-4D97-AF65-F5344CB8AC3E}">
        <p14:creationId xmlns:p14="http://schemas.microsoft.com/office/powerpoint/2010/main" val="186685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22380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19791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9201944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2/24/2025</a:t>
            </a:fld>
            <a:endParaRPr lang="en-US" dirty="0"/>
          </a:p>
        </p:txBody>
      </p:sp>
    </p:spTree>
    <p:extLst>
      <p:ext uri="{BB962C8B-B14F-4D97-AF65-F5344CB8AC3E}">
        <p14:creationId xmlns:p14="http://schemas.microsoft.com/office/powerpoint/2010/main" val="255884049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258425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857619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551938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711200"/>
            <a:ext cx="10058400" cy="2890838"/>
          </a:xfrm>
        </p:spPr>
        <p:txBody>
          <a:bodyPr anchor="b"/>
          <a:lstStyle>
            <a:lvl1pPr algn="ctr">
              <a:defRPr sz="6000">
                <a:latin typeface="Segoe UI Light"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066800" y="4122738"/>
            <a:ext cx="10058400" cy="1655762"/>
          </a:xfrm>
        </p:spPr>
        <p:txBody>
          <a:bodyPr/>
          <a:lstStyle>
            <a:lvl1pPr marL="0" indent="0" algn="ctr">
              <a:buNone/>
              <a:defRPr sz="2400">
                <a:latin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80E1EC0-76B8-468E-A1CA-1F6FD2EA3D0C}" type="slidenum">
              <a:rPr lang="en-US" smtClean="0"/>
              <a:t>‹#›</a:t>
            </a:fld>
            <a:endParaRPr lang="en-US" dirty="0"/>
          </a:p>
        </p:txBody>
      </p:sp>
    </p:spTree>
    <p:extLst>
      <p:ext uri="{BB962C8B-B14F-4D97-AF65-F5344CB8AC3E}">
        <p14:creationId xmlns:p14="http://schemas.microsoft.com/office/powerpoint/2010/main" val="364223560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8750858"/>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3285180"/>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92216178"/>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180902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Section Header">
    <p:bg>
      <p:bgRef idx="1001">
        <a:schemeClr val="bg1"/>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B4A024D1-2235-4261-84CC-7F2CA51183F2}"/>
              </a:ext>
            </a:extLst>
          </p:cNvPr>
          <p:cNvSpPr>
            <a:spLocks noGrp="1"/>
          </p:cNvSpPr>
          <p:nvPr>
            <p:ph type="title"/>
          </p:nvPr>
        </p:nvSpPr>
        <p:spPr>
          <a:xfrm>
            <a:off x="831850" y="1709738"/>
            <a:ext cx="10515600" cy="2852737"/>
          </a:xfrm>
        </p:spPr>
        <p:txBody>
          <a:bodyPr anchor="ctr">
            <a:normAutofit/>
          </a:bodyPr>
          <a:lstStyle>
            <a:lvl1pPr algn="ctr">
              <a:defRPr sz="4800" b="1">
                <a:solidFill>
                  <a:srgbClr val="C00000"/>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8" name="Text Placeholder 2">
            <a:extLst>
              <a:ext uri="{FF2B5EF4-FFF2-40B4-BE49-F238E27FC236}">
                <a16:creationId xmlns:a16="http://schemas.microsoft.com/office/drawing/2014/main" xmlns="" id="{59F90A18-E68B-4A7C-B7A8-92A1B095EB5B}"/>
              </a:ext>
            </a:extLst>
          </p:cNvPr>
          <p:cNvSpPr>
            <a:spLocks noGrp="1"/>
          </p:cNvSpPr>
          <p:nvPr>
            <p:ph type="body" idx="1"/>
          </p:nvPr>
        </p:nvSpPr>
        <p:spPr>
          <a:xfrm>
            <a:off x="831850" y="4589463"/>
            <a:ext cx="10515600" cy="1500187"/>
          </a:xfrm>
        </p:spPr>
        <p:txBody>
          <a:bodyPr/>
          <a:lstStyle>
            <a:lvl1pPr marL="0" indent="0" algn="ctr">
              <a:buNone/>
              <a:defRPr sz="2400">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86744487"/>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Section Header">
    <p:bg>
      <p:bgRef idx="1001">
        <a:schemeClr val="bg1"/>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B4A024D1-2235-4261-84CC-7F2CA51183F2}"/>
              </a:ext>
            </a:extLst>
          </p:cNvPr>
          <p:cNvSpPr>
            <a:spLocks noGrp="1"/>
          </p:cNvSpPr>
          <p:nvPr>
            <p:ph type="title"/>
          </p:nvPr>
        </p:nvSpPr>
        <p:spPr>
          <a:xfrm>
            <a:off x="831850" y="1709738"/>
            <a:ext cx="10515600" cy="2852737"/>
          </a:xfrm>
        </p:spPr>
        <p:txBody>
          <a:bodyPr anchor="ctr">
            <a:normAutofit/>
          </a:bodyPr>
          <a:lstStyle>
            <a:lvl1pPr algn="ctr">
              <a:defRPr sz="4800" b="1">
                <a:solidFill>
                  <a:srgbClr val="C00000"/>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8" name="Text Placeholder 2">
            <a:extLst>
              <a:ext uri="{FF2B5EF4-FFF2-40B4-BE49-F238E27FC236}">
                <a16:creationId xmlns:a16="http://schemas.microsoft.com/office/drawing/2014/main" xmlns="" id="{59F90A18-E68B-4A7C-B7A8-92A1B095EB5B}"/>
              </a:ext>
            </a:extLst>
          </p:cNvPr>
          <p:cNvSpPr>
            <a:spLocks noGrp="1"/>
          </p:cNvSpPr>
          <p:nvPr>
            <p:ph type="body" idx="1"/>
          </p:nvPr>
        </p:nvSpPr>
        <p:spPr>
          <a:xfrm>
            <a:off x="831850" y="4589463"/>
            <a:ext cx="10515600" cy="1500187"/>
          </a:xfrm>
        </p:spPr>
        <p:txBody>
          <a:bodyPr/>
          <a:lstStyle>
            <a:lvl1pPr marL="0" indent="0" algn="ctr">
              <a:buNone/>
              <a:defRPr sz="2400">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71502848"/>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393777"/>
            <a:ext cx="51206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238278"/>
            <a:ext cx="5120640" cy="39513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393779"/>
            <a:ext cx="51206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217689"/>
            <a:ext cx="5120640" cy="39719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xmlns="" id="{F27CB8E7-6D87-40F4-9983-4594A9AEC18B}"/>
              </a:ext>
            </a:extLst>
          </p:cNvPr>
          <p:cNvSpPr/>
          <p:nvPr userDrawn="1"/>
        </p:nvSpPr>
        <p:spPr>
          <a:xfrm>
            <a:off x="10246609" y="47625"/>
            <a:ext cx="1712072"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tx1">
                    <a:lumMod val="50000"/>
                    <a:lumOff val="50000"/>
                  </a:schemeClr>
                </a:solidFill>
                <a:effectLst/>
                <a:uLnTx/>
                <a:uFillTx/>
                <a:latin typeface="Segoe UI Light" panose="020B0502040204020203" pitchFamily="34" charset="0"/>
                <a:ea typeface="+mn-ea"/>
                <a:cs typeface="Calibri" pitchFamily="34" charset="0"/>
              </a:rPr>
              <a:t>IT Service Management</a:t>
            </a:r>
          </a:p>
        </p:txBody>
      </p:sp>
      <p:sp>
        <p:nvSpPr>
          <p:cNvPr id="2" name="Title 1">
            <a:extLst>
              <a:ext uri="{FF2B5EF4-FFF2-40B4-BE49-F238E27FC236}">
                <a16:creationId xmlns:a16="http://schemas.microsoft.com/office/drawing/2014/main" xmlns="" id="{0DF55BFF-E148-5FB2-20DD-00C4B23888A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9054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760000"/>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B4A024D1-2235-4261-84CC-7F2CA51183F2}"/>
              </a:ext>
            </a:extLst>
          </p:cNvPr>
          <p:cNvSpPr>
            <a:spLocks noGrp="1"/>
          </p:cNvSpPr>
          <p:nvPr>
            <p:ph type="title"/>
          </p:nvPr>
        </p:nvSpPr>
        <p:spPr>
          <a:xfrm>
            <a:off x="831850" y="1709738"/>
            <a:ext cx="10515600" cy="2852737"/>
          </a:xfrm>
        </p:spPr>
        <p:txBody>
          <a:bodyPr anchor="ctr">
            <a:normAutofit/>
          </a:bodyPr>
          <a:lstStyle>
            <a:lvl1pPr algn="ctr">
              <a:lnSpc>
                <a:spcPct val="100000"/>
              </a:lnSpc>
              <a:defRPr sz="4800" b="1">
                <a:solidFill>
                  <a:schemeClr val="bg1"/>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8" name="Text Placeholder 2">
            <a:extLst>
              <a:ext uri="{FF2B5EF4-FFF2-40B4-BE49-F238E27FC236}">
                <a16:creationId xmlns:a16="http://schemas.microsoft.com/office/drawing/2014/main" xmlns="" id="{59F90A18-E68B-4A7C-B7A8-92A1B095EB5B}"/>
              </a:ext>
            </a:extLst>
          </p:cNvPr>
          <p:cNvSpPr>
            <a:spLocks noGrp="1"/>
          </p:cNvSpPr>
          <p:nvPr>
            <p:ph type="body" idx="1"/>
          </p:nvPr>
        </p:nvSpPr>
        <p:spPr>
          <a:xfrm>
            <a:off x="831850" y="4589463"/>
            <a:ext cx="10515600" cy="1500187"/>
          </a:xfrm>
        </p:spPr>
        <p:txBody>
          <a:bodyPr/>
          <a:lstStyle>
            <a:lvl1pPr marL="0" indent="0" algn="ctr">
              <a:buNone/>
              <a:defRPr sz="2400">
                <a:solidFill>
                  <a:schemeClr val="bg1">
                    <a:lumMod val="6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9" name="Rectangle 17">
            <a:extLst>
              <a:ext uri="{FF2B5EF4-FFF2-40B4-BE49-F238E27FC236}">
                <a16:creationId xmlns:a16="http://schemas.microsoft.com/office/drawing/2014/main" xmlns="" id="{78D857C9-565A-47AB-A6D8-2A2B3D87D949}"/>
              </a:ext>
            </a:extLst>
          </p:cNvPr>
          <p:cNvSpPr txBox="1">
            <a:spLocks noChangeArrowheads="1"/>
          </p:cNvSpPr>
          <p:nvPr userDrawn="1"/>
        </p:nvSpPr>
        <p:spPr bwMode="auto">
          <a:xfrm>
            <a:off x="11586756" y="6399348"/>
            <a:ext cx="457200" cy="457200"/>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400" b="1" i="1" smtClean="0">
                <a:latin typeface="Verdana"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E54C918-24AF-40BD-B9B5-B36F83F28A8C}" type="slidenum">
              <a:rPr kumimoji="0" lang="en-US" sz="1400" b="1" i="1" u="none" strike="noStrike" kern="1200" cap="none" spc="0" normalizeH="0" baseline="0" noProof="0" smtClean="0">
                <a:ln>
                  <a:noFill/>
                </a:ln>
                <a:solidFill>
                  <a:srgbClr val="C00000"/>
                </a:solidFill>
                <a:effectLst/>
                <a:uLnTx/>
                <a:uFillTx/>
                <a:latin typeface="Century Gothic"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1" i="1" u="none" strike="noStrike" kern="1200" cap="none" spc="0" normalizeH="0" baseline="0" noProof="0" dirty="0">
              <a:ln>
                <a:noFill/>
              </a:ln>
              <a:solidFill>
                <a:srgbClr val="C00000"/>
              </a:solidFill>
              <a:effectLst/>
              <a:uLnTx/>
              <a:uFillTx/>
              <a:latin typeface="Century Gothic" pitchFamily="34" charset="0"/>
              <a:ea typeface="+mn-ea"/>
              <a:cs typeface="+mn-cs"/>
            </a:endParaRPr>
          </a:p>
        </p:txBody>
      </p:sp>
      <p:sp>
        <p:nvSpPr>
          <p:cNvPr id="12" name="Rectangle 11">
            <a:extLst>
              <a:ext uri="{FF2B5EF4-FFF2-40B4-BE49-F238E27FC236}">
                <a16:creationId xmlns:a16="http://schemas.microsoft.com/office/drawing/2014/main" xmlns="" id="{E4CB60C4-6E75-4231-81D0-064636C0F587}"/>
              </a:ext>
            </a:extLst>
          </p:cNvPr>
          <p:cNvSpPr/>
          <p:nvPr userDrawn="1"/>
        </p:nvSpPr>
        <p:spPr>
          <a:xfrm>
            <a:off x="342682" y="4459918"/>
            <a:ext cx="91440" cy="1828800"/>
          </a:xfrm>
          <a:prstGeom prst="rect">
            <a:avLst/>
          </a:prstGeom>
          <a:solidFill>
            <a:schemeClr val="tx1">
              <a:lumMod val="65000"/>
              <a:lumOff val="3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3" name="Rectangle 12">
            <a:extLst>
              <a:ext uri="{FF2B5EF4-FFF2-40B4-BE49-F238E27FC236}">
                <a16:creationId xmlns:a16="http://schemas.microsoft.com/office/drawing/2014/main" xmlns="" id="{1102C899-A8CF-4D04-BCAF-8F79500D2F0C}"/>
              </a:ext>
            </a:extLst>
          </p:cNvPr>
          <p:cNvSpPr/>
          <p:nvPr userDrawn="1"/>
        </p:nvSpPr>
        <p:spPr>
          <a:xfrm>
            <a:off x="342900" y="3412144"/>
            <a:ext cx="91440" cy="1005840"/>
          </a:xfrm>
          <a:prstGeom prst="rect">
            <a:avLst/>
          </a:prstGeom>
          <a:solidFill>
            <a:srgbClr val="A28E6A">
              <a:alpha val="100000"/>
            </a:srgb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4" name="Rectangle 13">
            <a:extLst>
              <a:ext uri="{FF2B5EF4-FFF2-40B4-BE49-F238E27FC236}">
                <a16:creationId xmlns:a16="http://schemas.microsoft.com/office/drawing/2014/main" xmlns="" id="{3FA6FA3A-3D2E-4D3A-90EC-A647392A50BF}"/>
              </a:ext>
            </a:extLst>
          </p:cNvPr>
          <p:cNvSpPr/>
          <p:nvPr userDrawn="1"/>
        </p:nvSpPr>
        <p:spPr>
          <a:xfrm>
            <a:off x="342900" y="2743193"/>
            <a:ext cx="91440" cy="640080"/>
          </a:xfrm>
          <a:prstGeom prst="rect">
            <a:avLst/>
          </a:prstGeom>
          <a:solidFill>
            <a:schemeClr val="bg1">
              <a:lumMod val="6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5" name="Rectangle 14">
            <a:extLst>
              <a:ext uri="{FF2B5EF4-FFF2-40B4-BE49-F238E27FC236}">
                <a16:creationId xmlns:a16="http://schemas.microsoft.com/office/drawing/2014/main" xmlns="" id="{34ACD2D5-50F6-4000-BEB5-02DF9B6CB908}"/>
              </a:ext>
            </a:extLst>
          </p:cNvPr>
          <p:cNvSpPr/>
          <p:nvPr userDrawn="1"/>
        </p:nvSpPr>
        <p:spPr>
          <a:xfrm>
            <a:off x="342900" y="2191691"/>
            <a:ext cx="91440" cy="137160"/>
          </a:xfrm>
          <a:prstGeom prst="rect">
            <a:avLst/>
          </a:prstGeom>
          <a:solidFill>
            <a:schemeClr val="tx1">
              <a:lumMod val="65000"/>
              <a:lumOff val="3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6" name="Rectangle 15">
            <a:extLst>
              <a:ext uri="{FF2B5EF4-FFF2-40B4-BE49-F238E27FC236}">
                <a16:creationId xmlns:a16="http://schemas.microsoft.com/office/drawing/2014/main" xmlns="" id="{C4645F37-B01C-4AA2-9A56-942AB7EABC53}"/>
              </a:ext>
            </a:extLst>
          </p:cNvPr>
          <p:cNvSpPr/>
          <p:nvPr userDrawn="1"/>
        </p:nvSpPr>
        <p:spPr>
          <a:xfrm>
            <a:off x="342900" y="2355934"/>
            <a:ext cx="91440" cy="365760"/>
          </a:xfrm>
          <a:prstGeom prst="rect">
            <a:avLst/>
          </a:prstGeom>
          <a:solidFill>
            <a:schemeClr val="bg1">
              <a:lumMod val="8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7" name="Rectangle 18">
            <a:extLst>
              <a:ext uri="{FF2B5EF4-FFF2-40B4-BE49-F238E27FC236}">
                <a16:creationId xmlns:a16="http://schemas.microsoft.com/office/drawing/2014/main" xmlns="" id="{903324D6-3C92-4C64-A666-E130E68D8E2F}"/>
              </a:ext>
            </a:extLst>
          </p:cNvPr>
          <p:cNvSpPr txBox="1">
            <a:spLocks noChangeArrowheads="1"/>
          </p:cNvSpPr>
          <p:nvPr userDrawn="1"/>
        </p:nvSpPr>
        <p:spPr bwMode="auto">
          <a:xfrm>
            <a:off x="342900" y="6451600"/>
            <a:ext cx="40259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100" smtClean="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lumMod val="85000"/>
                  </a:schemeClr>
                </a:solidFill>
                <a:effectLst/>
                <a:uLnTx/>
                <a:uFillTx/>
                <a:latin typeface="Segoe UI Light" panose="020B0502040204020203" pitchFamily="34" charset="0"/>
                <a:ea typeface="+mn-ea"/>
                <a:cs typeface="Calibri" pitchFamily="34" charset="0"/>
              </a:rPr>
              <a:t>Introduction &amp; Background</a:t>
            </a:r>
          </a:p>
        </p:txBody>
      </p:sp>
      <p:sp>
        <p:nvSpPr>
          <p:cNvPr id="18" name="Rectangle 17">
            <a:extLst>
              <a:ext uri="{FF2B5EF4-FFF2-40B4-BE49-F238E27FC236}">
                <a16:creationId xmlns:a16="http://schemas.microsoft.com/office/drawing/2014/main" xmlns="" id="{D556FD98-E169-4DCB-B5F9-EF9767B1769F}"/>
              </a:ext>
            </a:extLst>
          </p:cNvPr>
          <p:cNvSpPr/>
          <p:nvPr userDrawn="1"/>
        </p:nvSpPr>
        <p:spPr>
          <a:xfrm>
            <a:off x="10558938" y="47625"/>
            <a:ext cx="1399743"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bg1">
                    <a:lumMod val="75000"/>
                  </a:schemeClr>
                </a:solidFill>
                <a:effectLst/>
                <a:uLnTx/>
                <a:uFillTx/>
                <a:latin typeface="Segoe UI Light" panose="020B0502040204020203" pitchFamily="34" charset="0"/>
                <a:ea typeface="+mn-ea"/>
                <a:cs typeface="Calibri" pitchFamily="34" charset="0"/>
              </a:rPr>
              <a:t>Operating Systems</a:t>
            </a:r>
          </a:p>
        </p:txBody>
      </p:sp>
    </p:spTree>
    <p:extLst>
      <p:ext uri="{BB962C8B-B14F-4D97-AF65-F5344CB8AC3E}">
        <p14:creationId xmlns:p14="http://schemas.microsoft.com/office/powerpoint/2010/main" val="2434625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normAutofit/>
          </a:bodyPr>
          <a:lstStyle>
            <a:lvl1pPr>
              <a:defRPr sz="3600" b="1">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419224"/>
            <a:ext cx="10515600" cy="4937126"/>
          </a:xfrm>
        </p:spPr>
        <p:txBody>
          <a:bodyPr/>
          <a:lstStyle>
            <a:lvl1pPr>
              <a:buClr>
                <a:srgbClr val="C00000"/>
              </a:buClr>
              <a:defRPr/>
            </a:lvl1pPr>
            <a:lvl2pPr marL="685800" indent="-228600">
              <a:buClr>
                <a:srgbClr val="002060"/>
              </a:buClr>
              <a:buSzPct val="80000"/>
              <a:buFont typeface="Courier New" panose="02070309020205020404" pitchFamily="49" charset="0"/>
              <a:buChar char="o"/>
              <a:defRPr/>
            </a:lvl2pPr>
            <a:lvl3pPr marL="1143000" indent="-228600">
              <a:buClr>
                <a:srgbClr val="C00000"/>
              </a:buClr>
              <a:buFont typeface="Wingdings" panose="05000000000000000000" pitchFamily="2" charset="2"/>
              <a:buChar char="§"/>
              <a:defRPr/>
            </a:lvl3pPr>
            <a:lvl4pPr>
              <a:buClr>
                <a:srgbClr val="002060"/>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71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rgbClr val="76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normAutofit/>
          </a:bodyPr>
          <a:lstStyle>
            <a:lvl1pPr>
              <a:defRPr sz="3600" b="1">
                <a:solidFill>
                  <a:schemeClr val="accent1">
                    <a:lumMod val="20000"/>
                    <a:lumOff val="80000"/>
                  </a:schemeClr>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419224"/>
            <a:ext cx="10515600" cy="4937126"/>
          </a:xfrm>
        </p:spPr>
        <p:txBody>
          <a:bodyPr/>
          <a:lstStyle>
            <a:lvl1pPr>
              <a:buClr>
                <a:schemeClr val="accent2"/>
              </a:buClr>
              <a:defRPr>
                <a:solidFill>
                  <a:schemeClr val="bg1"/>
                </a:solidFill>
              </a:defRPr>
            </a:lvl1pPr>
            <a:lvl2pPr marL="685800" indent="-228600">
              <a:buClr>
                <a:schemeClr val="accent6">
                  <a:lumMod val="60000"/>
                  <a:lumOff val="40000"/>
                </a:schemeClr>
              </a:buClr>
              <a:buSzPct val="80000"/>
              <a:buFont typeface="Courier New" panose="02070309020205020404" pitchFamily="49" charset="0"/>
              <a:buChar char="o"/>
              <a:defRPr>
                <a:solidFill>
                  <a:schemeClr val="bg1"/>
                </a:solidFill>
              </a:defRPr>
            </a:lvl2pPr>
            <a:lvl3pPr marL="1143000" indent="-228600">
              <a:buClr>
                <a:schemeClr val="tx1">
                  <a:lumMod val="65000"/>
                  <a:lumOff val="35000"/>
                </a:schemeClr>
              </a:buClr>
              <a:buFont typeface="Wingdings" panose="05000000000000000000" pitchFamily="2" charset="2"/>
              <a:buChar char="§"/>
              <a:defRPr>
                <a:solidFill>
                  <a:schemeClr val="bg1"/>
                </a:solidFill>
              </a:defRPr>
            </a:lvl3pPr>
            <a:lvl4pPr>
              <a:buClr>
                <a:schemeClr val="accent2"/>
              </a:buCl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832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Header">
    <p:bg>
      <p:bgRef idx="1001">
        <a:schemeClr val="bg1"/>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B4A024D1-2235-4261-84CC-7F2CA51183F2}"/>
              </a:ext>
            </a:extLst>
          </p:cNvPr>
          <p:cNvSpPr>
            <a:spLocks noGrp="1"/>
          </p:cNvSpPr>
          <p:nvPr>
            <p:ph type="title"/>
          </p:nvPr>
        </p:nvSpPr>
        <p:spPr>
          <a:xfrm>
            <a:off x="831850" y="1709738"/>
            <a:ext cx="10515600" cy="2852737"/>
          </a:xfrm>
        </p:spPr>
        <p:txBody>
          <a:bodyPr anchor="ctr">
            <a:normAutofit/>
          </a:bodyPr>
          <a:lstStyle>
            <a:lvl1pPr algn="ctr">
              <a:defRPr sz="4800" b="1">
                <a:solidFill>
                  <a:srgbClr val="C00000"/>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8" name="Text Placeholder 2">
            <a:extLst>
              <a:ext uri="{FF2B5EF4-FFF2-40B4-BE49-F238E27FC236}">
                <a16:creationId xmlns:a16="http://schemas.microsoft.com/office/drawing/2014/main" xmlns="" id="{59F90A18-E68B-4A7C-B7A8-92A1B095EB5B}"/>
              </a:ext>
            </a:extLst>
          </p:cNvPr>
          <p:cNvSpPr>
            <a:spLocks noGrp="1"/>
          </p:cNvSpPr>
          <p:nvPr>
            <p:ph type="body" idx="1"/>
          </p:nvPr>
        </p:nvSpPr>
        <p:spPr>
          <a:xfrm>
            <a:off x="831850" y="4589463"/>
            <a:ext cx="10515600" cy="1500187"/>
          </a:xfrm>
        </p:spPr>
        <p:txBody>
          <a:bodyPr/>
          <a:lstStyle>
            <a:lvl1pPr marL="0" indent="0" algn="ctr">
              <a:buNone/>
              <a:defRPr sz="2400">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02415524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393777"/>
            <a:ext cx="51206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238278"/>
            <a:ext cx="5120640" cy="39513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393779"/>
            <a:ext cx="51206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217689"/>
            <a:ext cx="5120640" cy="39719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xmlns="" id="{F27CB8E7-6D87-40F4-9983-4594A9AEC18B}"/>
              </a:ext>
            </a:extLst>
          </p:cNvPr>
          <p:cNvSpPr/>
          <p:nvPr userDrawn="1"/>
        </p:nvSpPr>
        <p:spPr>
          <a:xfrm>
            <a:off x="10246609" y="47625"/>
            <a:ext cx="1712072"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tx1">
                    <a:lumMod val="50000"/>
                    <a:lumOff val="50000"/>
                  </a:schemeClr>
                </a:solidFill>
                <a:effectLst/>
                <a:uLnTx/>
                <a:uFillTx/>
                <a:latin typeface="Segoe UI Light" panose="020B0502040204020203" pitchFamily="34" charset="0"/>
                <a:ea typeface="+mn-ea"/>
                <a:cs typeface="Calibri" pitchFamily="34" charset="0"/>
              </a:rPr>
              <a:t>IT Service Management</a:t>
            </a:r>
          </a:p>
        </p:txBody>
      </p:sp>
      <p:sp>
        <p:nvSpPr>
          <p:cNvPr id="8" name="Title 1">
            <a:extLst>
              <a:ext uri="{FF2B5EF4-FFF2-40B4-BE49-F238E27FC236}">
                <a16:creationId xmlns:a16="http://schemas.microsoft.com/office/drawing/2014/main" xmlns="" id="{FF9113F6-0730-4011-8815-3FF175368752}"/>
              </a:ext>
            </a:extLst>
          </p:cNvPr>
          <p:cNvSpPr>
            <a:spLocks noGrp="1"/>
          </p:cNvSpPr>
          <p:nvPr>
            <p:ph type="title"/>
          </p:nvPr>
        </p:nvSpPr>
        <p:spPr>
          <a:xfrm>
            <a:off x="838200" y="47625"/>
            <a:ext cx="10515600" cy="1325563"/>
          </a:xfrm>
        </p:spPr>
        <p:txBody>
          <a:bodyPr/>
          <a:lstStyle/>
          <a:p>
            <a:r>
              <a:rPr lang="en-US" dirty="0"/>
              <a:t>Click to edit Master title style</a:t>
            </a:r>
          </a:p>
        </p:txBody>
      </p:sp>
    </p:spTree>
    <p:extLst>
      <p:ext uri="{BB962C8B-B14F-4D97-AF65-F5344CB8AC3E}">
        <p14:creationId xmlns:p14="http://schemas.microsoft.com/office/powerpoint/2010/main" val="197148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E1EC0-76B8-468E-A1CA-1F6FD2EA3D0C}" type="slidenum">
              <a:rPr lang="en-US" smtClean="0"/>
              <a:t>‹#›</a:t>
            </a:fld>
            <a:endParaRPr lang="en-US" dirty="0"/>
          </a:p>
        </p:txBody>
      </p:sp>
      <p:cxnSp>
        <p:nvCxnSpPr>
          <p:cNvPr id="18" name="Straight Connector 17">
            <a:extLst>
              <a:ext uri="{FF2B5EF4-FFF2-40B4-BE49-F238E27FC236}">
                <a16:creationId xmlns:a16="http://schemas.microsoft.com/office/drawing/2014/main" xmlns="" id="{3CC3AE1D-D5EE-4CF9-9653-C8EFDC0AF198}"/>
              </a:ext>
            </a:extLst>
          </p:cNvPr>
          <p:cNvCxnSpPr/>
          <p:nvPr userDrawn="1"/>
        </p:nvCxnSpPr>
        <p:spPr>
          <a:xfrm>
            <a:off x="622300" y="3894138"/>
            <a:ext cx="10972800" cy="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5129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99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76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419224"/>
            <a:ext cx="10515600" cy="492442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705241"/>
      </p:ext>
    </p:extLst>
  </p:cSld>
  <p:clrMap bg1="lt1" tx1="dk1" bg2="lt2" tx2="dk2" accent1="accent1" accent2="accent2" accent3="accent3" accent4="accent4" accent5="accent5" accent6="accent6" hlink="hlink" folHlink="folHlink"/>
  <p:sldLayoutIdLst>
    <p:sldLayoutId id="2147483673" r:id="rId1"/>
    <p:sldLayoutId id="2147483688" r:id="rId2"/>
    <p:sldLayoutId id="2147483651" r:id="rId3"/>
    <p:sldLayoutId id="2147483687" r:id="rId4"/>
    <p:sldLayoutId id="2147483689" r:id="rId5"/>
    <p:sldLayoutId id="2147483678" r:id="rId6"/>
    <p:sldLayoutId id="2147483680" r:id="rId7"/>
  </p:sldLayoutIdLst>
  <p:hf sldNum="0" hdr="0" ftr="0" dt="0"/>
  <p:txStyles>
    <p:titleStyle>
      <a:lvl1pPr algn="l" defTabSz="914400" rtl="0" eaLnBrk="1" latinLnBrk="0" hangingPunct="1">
        <a:lnSpc>
          <a:spcPct val="90000"/>
        </a:lnSpc>
        <a:spcBef>
          <a:spcPct val="0"/>
        </a:spcBef>
        <a:buNone/>
        <a:defRPr sz="40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2060"/>
        </a:buClr>
        <a:buSzPct val="80000"/>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2060"/>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158793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674" r:id="rId18"/>
    <p:sldLayoutId id="2147483653" r:id="rId19"/>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gxhxcvBuanU"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nSpc>
                <a:spcPct val="100000"/>
              </a:lnSpc>
            </a:pPr>
            <a:r>
              <a:rPr lang="en-US" dirty="0"/>
              <a:t>Introduction &amp; Background</a:t>
            </a:r>
            <a:r>
              <a:rPr lang="en-US"/>
              <a:t/>
            </a:r>
            <a:br>
              <a:rPr lang="en-US"/>
            </a:br>
            <a:r>
              <a:rPr lang="en-US" sz="3600" b="1">
                <a:solidFill>
                  <a:schemeClr val="tx1"/>
                </a:solidFill>
              </a:rPr>
              <a:t>Module </a:t>
            </a:r>
            <a:r>
              <a:rPr lang="en-US" sz="3600" b="1" dirty="0">
                <a:solidFill>
                  <a:schemeClr val="tx1"/>
                </a:solidFill>
              </a:rPr>
              <a:t>1</a:t>
            </a:r>
            <a:endParaRPr lang="en-US" sz="5400" b="1" dirty="0">
              <a:solidFill>
                <a:schemeClr val="tx1"/>
              </a:solidFill>
            </a:endParaRPr>
          </a:p>
        </p:txBody>
      </p:sp>
      <p:sp>
        <p:nvSpPr>
          <p:cNvPr id="3" name="Subtitle 2"/>
          <p:cNvSpPr>
            <a:spLocks noGrp="1"/>
          </p:cNvSpPr>
          <p:nvPr>
            <p:ph type="subTitle" idx="1"/>
          </p:nvPr>
        </p:nvSpPr>
        <p:spPr/>
        <p:txBody>
          <a:bodyPr/>
          <a:lstStyle/>
          <a:p>
            <a:r>
              <a:rPr lang="en-US" sz="2800" dirty="0"/>
              <a:t>Operating Systems</a:t>
            </a:r>
          </a:p>
          <a:p>
            <a:r>
              <a:rPr lang="en-US" b="1" dirty="0">
                <a:solidFill>
                  <a:srgbClr val="002060"/>
                </a:solidFill>
              </a:rPr>
              <a:t>Nadia Qureshi</a:t>
            </a:r>
          </a:p>
        </p:txBody>
      </p:sp>
    </p:spTree>
    <p:extLst>
      <p:ext uri="{BB962C8B-B14F-4D97-AF65-F5344CB8AC3E}">
        <p14:creationId xmlns:p14="http://schemas.microsoft.com/office/powerpoint/2010/main" val="4002361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21352D-3AA9-1211-8227-7654236E4B0A}"/>
              </a:ext>
            </a:extLst>
          </p:cNvPr>
          <p:cNvSpPr>
            <a:spLocks noGrp="1"/>
          </p:cNvSpPr>
          <p:nvPr>
            <p:ph type="title"/>
          </p:nvPr>
        </p:nvSpPr>
        <p:spPr/>
        <p:txBody>
          <a:bodyPr/>
          <a:lstStyle/>
          <a:p>
            <a:r>
              <a:rPr lang="en-US" dirty="0"/>
              <a:t>Operating System Goals</a:t>
            </a:r>
          </a:p>
        </p:txBody>
      </p:sp>
      <p:sp>
        <p:nvSpPr>
          <p:cNvPr id="3" name="Content Placeholder 2">
            <a:extLst>
              <a:ext uri="{FF2B5EF4-FFF2-40B4-BE49-F238E27FC236}">
                <a16:creationId xmlns:a16="http://schemas.microsoft.com/office/drawing/2014/main" xmlns="" id="{872D72EA-4025-1E91-E674-15B10735F3B7}"/>
              </a:ext>
            </a:extLst>
          </p:cNvPr>
          <p:cNvSpPr>
            <a:spLocks noGrp="1"/>
          </p:cNvSpPr>
          <p:nvPr>
            <p:ph idx="1"/>
          </p:nvPr>
        </p:nvSpPr>
        <p:spPr/>
        <p:txBody>
          <a:bodyPr/>
          <a:lstStyle/>
          <a:p>
            <a:pPr eaLnBrk="1" hangingPunct="1"/>
            <a:r>
              <a:rPr lang="en-US" dirty="0"/>
              <a:t>Execute user programs and make </a:t>
            </a:r>
            <a:r>
              <a:rPr lang="en-US" u="sng" dirty="0"/>
              <a:t>solving user problems</a:t>
            </a:r>
            <a:r>
              <a:rPr lang="en-US" dirty="0"/>
              <a:t> easier</a:t>
            </a:r>
          </a:p>
          <a:p>
            <a:pPr eaLnBrk="1" hangingPunct="1"/>
            <a:r>
              <a:rPr lang="en-US" dirty="0"/>
              <a:t>Make the computer system </a:t>
            </a:r>
            <a:r>
              <a:rPr lang="en-US" u="sng" dirty="0"/>
              <a:t>convenient to use</a:t>
            </a:r>
          </a:p>
          <a:p>
            <a:pPr eaLnBrk="1" hangingPunct="1"/>
            <a:r>
              <a:rPr lang="en-US" dirty="0"/>
              <a:t>Use the computer hardware in an efficient manner</a:t>
            </a:r>
          </a:p>
          <a:p>
            <a:pPr lvl="1" eaLnBrk="1" hangingPunct="1">
              <a:lnSpc>
                <a:spcPct val="90000"/>
              </a:lnSpc>
            </a:pPr>
            <a:r>
              <a:rPr lang="en-US" dirty="0"/>
              <a:t>OS is the </a:t>
            </a:r>
            <a:r>
              <a:rPr lang="en-US" u="sng" dirty="0"/>
              <a:t>interface between the hardware and software</a:t>
            </a:r>
            <a:r>
              <a:rPr lang="en-US" dirty="0"/>
              <a:t> environment</a:t>
            </a:r>
          </a:p>
          <a:p>
            <a:pPr lvl="1" eaLnBrk="1" hangingPunct="1">
              <a:lnSpc>
                <a:spcPct val="90000"/>
              </a:lnSpc>
            </a:pPr>
            <a:r>
              <a:rPr lang="en-US" dirty="0"/>
              <a:t>OS is a program that acts as an </a:t>
            </a:r>
            <a:r>
              <a:rPr lang="en-US" u="sng" dirty="0"/>
              <a:t>intermediary between the user and computer</a:t>
            </a:r>
            <a:r>
              <a:rPr lang="en-US" dirty="0"/>
              <a:t> hardware</a:t>
            </a:r>
          </a:p>
          <a:p>
            <a:pPr lvl="1"/>
            <a:endParaRPr lang="en-US" dirty="0"/>
          </a:p>
          <a:p>
            <a:endParaRPr lang="en-US" dirty="0"/>
          </a:p>
        </p:txBody>
      </p:sp>
    </p:spTree>
    <p:extLst>
      <p:ext uri="{BB962C8B-B14F-4D97-AF65-F5344CB8AC3E}">
        <p14:creationId xmlns:p14="http://schemas.microsoft.com/office/powerpoint/2010/main" val="540897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A9EC8-47E2-A16C-E26F-ED8BCD8EA02D}"/>
              </a:ext>
            </a:extLst>
          </p:cNvPr>
          <p:cNvSpPr>
            <a:spLocks noGrp="1"/>
          </p:cNvSpPr>
          <p:nvPr>
            <p:ph type="title"/>
          </p:nvPr>
        </p:nvSpPr>
        <p:spPr/>
        <p:txBody>
          <a:bodyPr/>
          <a:lstStyle/>
          <a:p>
            <a:r>
              <a:rPr lang="en-US" dirty="0"/>
              <a:t>Computer System Overview</a:t>
            </a:r>
          </a:p>
        </p:txBody>
      </p:sp>
    </p:spTree>
    <p:extLst>
      <p:ext uri="{BB962C8B-B14F-4D97-AF65-F5344CB8AC3E}">
        <p14:creationId xmlns:p14="http://schemas.microsoft.com/office/powerpoint/2010/main" val="25205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65369D-F39E-B991-4B83-DE33730344D8}"/>
              </a:ext>
            </a:extLst>
          </p:cNvPr>
          <p:cNvSpPr>
            <a:spLocks noGrp="1"/>
          </p:cNvSpPr>
          <p:nvPr>
            <p:ph type="title"/>
          </p:nvPr>
        </p:nvSpPr>
        <p:spPr/>
        <p:txBody>
          <a:bodyPr/>
          <a:lstStyle/>
          <a:p>
            <a:r>
              <a:rPr lang="en-US" dirty="0"/>
              <a:t>Computer System Overview</a:t>
            </a:r>
          </a:p>
        </p:txBody>
      </p:sp>
      <p:sp>
        <p:nvSpPr>
          <p:cNvPr id="3" name="Content Placeholder 2">
            <a:extLst>
              <a:ext uri="{FF2B5EF4-FFF2-40B4-BE49-F238E27FC236}">
                <a16:creationId xmlns:a16="http://schemas.microsoft.com/office/drawing/2014/main" xmlns="" id="{94232773-7AB4-27E9-7B89-966139698569}"/>
              </a:ext>
            </a:extLst>
          </p:cNvPr>
          <p:cNvSpPr>
            <a:spLocks noGrp="1"/>
          </p:cNvSpPr>
          <p:nvPr>
            <p:ph idx="1"/>
          </p:nvPr>
        </p:nvSpPr>
        <p:spPr/>
        <p:txBody>
          <a:bodyPr/>
          <a:lstStyle/>
          <a:p>
            <a:pPr eaLnBrk="1" hangingPunct="1"/>
            <a:r>
              <a:rPr lang="en-US" dirty="0"/>
              <a:t>From hardware and software point of view, a computer system can be divided into six parts</a:t>
            </a:r>
          </a:p>
          <a:p>
            <a:pPr lvl="1" eaLnBrk="1" hangingPunct="1"/>
            <a:r>
              <a:rPr lang="en-US" dirty="0"/>
              <a:t>Application programs (Web browser, Media Player etc.)</a:t>
            </a:r>
          </a:p>
          <a:p>
            <a:pPr lvl="1" eaLnBrk="1" hangingPunct="1"/>
            <a:r>
              <a:rPr lang="en-US" dirty="0"/>
              <a:t>Compilers, editors, interpreters</a:t>
            </a:r>
          </a:p>
          <a:p>
            <a:pPr lvl="1" eaLnBrk="1" hangingPunct="1"/>
            <a:r>
              <a:rPr lang="en-US" dirty="0"/>
              <a:t>Operating system</a:t>
            </a:r>
          </a:p>
          <a:p>
            <a:pPr lvl="1" eaLnBrk="1" hangingPunct="1"/>
            <a:r>
              <a:rPr lang="en-US" dirty="0"/>
              <a:t>Machine language</a:t>
            </a:r>
          </a:p>
          <a:p>
            <a:pPr lvl="1" eaLnBrk="1" hangingPunct="1"/>
            <a:r>
              <a:rPr lang="en-US" dirty="0"/>
              <a:t>Microprogramming</a:t>
            </a:r>
          </a:p>
          <a:p>
            <a:pPr lvl="1" eaLnBrk="1" hangingPunct="1"/>
            <a:r>
              <a:rPr lang="en-US" dirty="0"/>
              <a:t>Physical devices</a:t>
            </a:r>
          </a:p>
          <a:p>
            <a:endParaRPr lang="en-US" dirty="0"/>
          </a:p>
        </p:txBody>
      </p:sp>
    </p:spTree>
    <p:extLst>
      <p:ext uri="{BB962C8B-B14F-4D97-AF65-F5344CB8AC3E}">
        <p14:creationId xmlns:p14="http://schemas.microsoft.com/office/powerpoint/2010/main" val="404097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5" name="Rectangle 5"/>
          <p:cNvSpPr>
            <a:spLocks noGrp="1" noChangeArrowheads="1"/>
          </p:cNvSpPr>
          <p:nvPr>
            <p:ph type="title"/>
          </p:nvPr>
        </p:nvSpPr>
        <p:spPr/>
        <p:txBody>
          <a:bodyPr/>
          <a:lstStyle/>
          <a:p>
            <a:pPr eaLnBrk="1" hangingPunct="1">
              <a:defRPr/>
            </a:pPr>
            <a:r>
              <a:rPr lang="en-US" dirty="0"/>
              <a:t>Computer System Overview</a:t>
            </a:r>
          </a:p>
        </p:txBody>
      </p:sp>
      <p:pic>
        <p:nvPicPr>
          <p:cNvPr id="6" name="Picture 4"/>
          <p:cNvPicPr>
            <a:picLocks noChangeAspect="1" noChangeArrowheads="1"/>
          </p:cNvPicPr>
          <p:nvPr/>
        </p:nvPicPr>
        <p:blipFill>
          <a:blip r:embed="rId2"/>
          <a:srcRect/>
          <a:stretch>
            <a:fillRect/>
          </a:stretch>
        </p:blipFill>
        <p:spPr bwMode="auto">
          <a:xfrm>
            <a:off x="3505200" y="1676401"/>
            <a:ext cx="5448300" cy="43402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defRPr/>
            </a:pPr>
            <a:r>
              <a:rPr lang="en-US"/>
              <a:t>Computer System Overview</a:t>
            </a:r>
          </a:p>
        </p:txBody>
      </p:sp>
      <p:sp>
        <p:nvSpPr>
          <p:cNvPr id="9221" name="Rectangle 3"/>
          <p:cNvSpPr>
            <a:spLocks noGrp="1" noChangeArrowheads="1"/>
          </p:cNvSpPr>
          <p:nvPr>
            <p:ph idx="1"/>
          </p:nvPr>
        </p:nvSpPr>
        <p:spPr/>
        <p:txBody>
          <a:bodyPr>
            <a:normAutofit/>
          </a:bodyPr>
          <a:lstStyle/>
          <a:p>
            <a:pPr eaLnBrk="1" hangingPunct="1">
              <a:lnSpc>
                <a:spcPct val="90000"/>
              </a:lnSpc>
            </a:pPr>
            <a:r>
              <a:rPr lang="en-US" dirty="0"/>
              <a:t>Application Programs</a:t>
            </a:r>
          </a:p>
          <a:p>
            <a:pPr lvl="1" eaLnBrk="1" hangingPunct="1">
              <a:lnSpc>
                <a:spcPct val="90000"/>
              </a:lnSpc>
            </a:pPr>
            <a:r>
              <a:rPr lang="en-US" dirty="0"/>
              <a:t>They are used to solve user’s problems</a:t>
            </a:r>
          </a:p>
          <a:p>
            <a:pPr lvl="1" eaLnBrk="1" hangingPunct="1">
              <a:lnSpc>
                <a:spcPct val="90000"/>
              </a:lnSpc>
            </a:pPr>
            <a:r>
              <a:rPr lang="en-US" dirty="0"/>
              <a:t>AP have specific processing’s capabilities required for user’s applications</a:t>
            </a:r>
          </a:p>
          <a:p>
            <a:pPr lvl="1" eaLnBrk="1" hangingPunct="1">
              <a:lnSpc>
                <a:spcPct val="90000"/>
              </a:lnSpc>
            </a:pPr>
            <a:r>
              <a:rPr lang="en-US" dirty="0"/>
              <a:t>Examples: </a:t>
            </a:r>
          </a:p>
          <a:p>
            <a:pPr lvl="2" eaLnBrk="1" hangingPunct="1">
              <a:lnSpc>
                <a:spcPct val="90000"/>
              </a:lnSpc>
            </a:pPr>
            <a:r>
              <a:rPr lang="en-US" dirty="0"/>
              <a:t>Word processor (Microsoft Word, Latex)</a:t>
            </a:r>
          </a:p>
          <a:p>
            <a:pPr lvl="2" eaLnBrk="1" hangingPunct="1">
              <a:lnSpc>
                <a:spcPct val="90000"/>
              </a:lnSpc>
            </a:pPr>
            <a:r>
              <a:rPr lang="en-US" dirty="0"/>
              <a:t>Spread sheet (Microsoft Excel)</a:t>
            </a:r>
          </a:p>
          <a:p>
            <a:pPr lvl="2" eaLnBrk="1" hangingPunct="1">
              <a:lnSpc>
                <a:spcPct val="90000"/>
              </a:lnSpc>
            </a:pPr>
            <a:r>
              <a:rPr lang="en-US" dirty="0"/>
              <a:t>Presentation tools (MS PowerPoint, </a:t>
            </a:r>
            <a:r>
              <a:rPr lang="en-US" b="1" i="1" dirty="0" err="1"/>
              <a:t>K</a:t>
            </a:r>
            <a:r>
              <a:rPr lang="en-US" dirty="0" err="1"/>
              <a:t>Presenter</a:t>
            </a:r>
            <a:r>
              <a:rPr lang="en-US" dirty="0"/>
              <a:t>)</a:t>
            </a:r>
          </a:p>
          <a:p>
            <a:pPr lvl="2" eaLnBrk="1" hangingPunct="1">
              <a:lnSpc>
                <a:spcPct val="90000"/>
              </a:lnSpc>
            </a:pPr>
            <a:r>
              <a:rPr lang="en-US" dirty="0"/>
              <a:t>Inventory control system</a:t>
            </a:r>
          </a:p>
          <a:p>
            <a:pPr lvl="2" eaLnBrk="1" hangingPunct="1">
              <a:lnSpc>
                <a:spcPct val="90000"/>
              </a:lnSpc>
            </a:pPr>
            <a:r>
              <a:rPr lang="en-US" dirty="0"/>
              <a:t>Library management system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defRPr/>
            </a:pPr>
            <a:r>
              <a:rPr lang="en-US"/>
              <a:t>Computer System Overview</a:t>
            </a:r>
          </a:p>
        </p:txBody>
      </p:sp>
      <p:sp>
        <p:nvSpPr>
          <p:cNvPr id="10245" name="Rectangle 3"/>
          <p:cNvSpPr>
            <a:spLocks noGrp="1" noChangeArrowheads="1"/>
          </p:cNvSpPr>
          <p:nvPr>
            <p:ph idx="1"/>
          </p:nvPr>
        </p:nvSpPr>
        <p:spPr/>
        <p:txBody>
          <a:bodyPr>
            <a:normAutofit/>
          </a:bodyPr>
          <a:lstStyle/>
          <a:p>
            <a:pPr eaLnBrk="1" hangingPunct="1">
              <a:lnSpc>
                <a:spcPct val="90000"/>
              </a:lnSpc>
            </a:pPr>
            <a:r>
              <a:rPr lang="en-US" dirty="0"/>
              <a:t>System Programs</a:t>
            </a:r>
          </a:p>
          <a:p>
            <a:pPr lvl="1" eaLnBrk="1" hangingPunct="1">
              <a:lnSpc>
                <a:spcPct val="90000"/>
              </a:lnSpc>
            </a:pPr>
            <a:r>
              <a:rPr lang="en-US" dirty="0"/>
              <a:t>They are used to manage operations of computer and to control its resources</a:t>
            </a:r>
          </a:p>
          <a:p>
            <a:pPr lvl="1" eaLnBrk="1" hangingPunct="1">
              <a:lnSpc>
                <a:spcPct val="90000"/>
              </a:lnSpc>
            </a:pPr>
            <a:r>
              <a:rPr lang="en-US" dirty="0"/>
              <a:t>Oriented to the needs of hardware and facilitate the development and running of applications</a:t>
            </a:r>
          </a:p>
          <a:p>
            <a:pPr lvl="1" eaLnBrk="1" hangingPunct="1">
              <a:lnSpc>
                <a:spcPct val="90000"/>
              </a:lnSpc>
            </a:pPr>
            <a:r>
              <a:rPr lang="en-US" dirty="0"/>
              <a:t>Examples:</a:t>
            </a:r>
          </a:p>
          <a:p>
            <a:pPr lvl="2" eaLnBrk="1" hangingPunct="1">
              <a:lnSpc>
                <a:spcPct val="90000"/>
              </a:lnSpc>
            </a:pPr>
            <a:r>
              <a:rPr lang="en-US" b="1" dirty="0"/>
              <a:t>Compilers</a:t>
            </a:r>
            <a:r>
              <a:rPr lang="en-US" dirty="0"/>
              <a:t> (C Language Compiler)-</a:t>
            </a:r>
            <a:r>
              <a:rPr lang="en-US" b="0" i="0" dirty="0">
                <a:solidFill>
                  <a:srgbClr val="4D5156"/>
                </a:solidFill>
                <a:effectLst/>
                <a:latin typeface="Arial" panose="020B0604020202020204" pitchFamily="34" charset="0"/>
              </a:rPr>
              <a:t>In computing, a </a:t>
            </a:r>
            <a:r>
              <a:rPr lang="en-US" b="1" i="0" dirty="0">
                <a:solidFill>
                  <a:srgbClr val="5F6368"/>
                </a:solidFill>
                <a:effectLst/>
                <a:latin typeface="Arial" panose="020B0604020202020204" pitchFamily="34" charset="0"/>
              </a:rPr>
              <a:t>compiler</a:t>
            </a:r>
            <a:r>
              <a:rPr lang="en-US" b="0" i="0" dirty="0">
                <a:solidFill>
                  <a:srgbClr val="4D5156"/>
                </a:solidFill>
                <a:effectLst/>
                <a:latin typeface="Arial" panose="020B0604020202020204" pitchFamily="34" charset="0"/>
              </a:rPr>
              <a:t> is a computer program that translates computer code written in one programming language (the source language) into another language .</a:t>
            </a:r>
            <a:endParaRPr lang="en-US" dirty="0"/>
          </a:p>
          <a:p>
            <a:pPr lvl="2" eaLnBrk="1" hangingPunct="1">
              <a:lnSpc>
                <a:spcPct val="90000"/>
              </a:lnSpc>
            </a:pPr>
            <a:r>
              <a:rPr lang="en-US" b="1" dirty="0"/>
              <a:t>Editors</a:t>
            </a:r>
            <a:r>
              <a:rPr lang="en-US" dirty="0"/>
              <a:t> (DOS Editor) – used to edit the programs </a:t>
            </a:r>
          </a:p>
          <a:p>
            <a:pPr lvl="2" eaLnBrk="1" hangingPunct="1">
              <a:lnSpc>
                <a:spcPct val="90000"/>
              </a:lnSpc>
            </a:pPr>
            <a:r>
              <a:rPr lang="en-US" b="1" dirty="0"/>
              <a:t>Shell</a:t>
            </a:r>
            <a:r>
              <a:rPr lang="en-US" dirty="0"/>
              <a:t> (C Shell)- </a:t>
            </a:r>
            <a:r>
              <a:rPr lang="en-US" b="0" i="0" dirty="0">
                <a:solidFill>
                  <a:srgbClr val="666666"/>
                </a:solidFill>
                <a:effectLst/>
                <a:latin typeface="Arial" panose="020B0604020202020204" pitchFamily="34" charset="0"/>
              </a:rPr>
              <a:t>provides a command-line user interface (</a:t>
            </a:r>
            <a:r>
              <a:rPr lang="en-US" b="0" i="0" dirty="0">
                <a:solidFill>
                  <a:schemeClr val="tx1"/>
                </a:solidFill>
                <a:effectLst/>
                <a:latin typeface="Arial" panose="020B0604020202020204" pitchFamily="34" charset="0"/>
              </a:rPr>
              <a:t>UI</a:t>
            </a:r>
            <a:r>
              <a:rPr lang="en-US" b="0" i="0" dirty="0">
                <a:solidFill>
                  <a:srgbClr val="666666"/>
                </a:solidFill>
                <a:effectLst/>
                <a:latin typeface="Arial" panose="020B0604020202020204" pitchFamily="34" charset="0"/>
              </a:rPr>
              <a:t>) to interact with an operating system </a:t>
            </a:r>
            <a:endParaRPr lang="en-US" dirty="0"/>
          </a:p>
          <a:p>
            <a:pPr lvl="2" eaLnBrk="1" hangingPunct="1">
              <a:lnSpc>
                <a:spcPct val="90000"/>
              </a:lnSpc>
            </a:pPr>
            <a:r>
              <a:rPr lang="en-US" b="1" dirty="0"/>
              <a:t>Interpreter</a:t>
            </a:r>
            <a:r>
              <a:rPr lang="en-US" dirty="0"/>
              <a:t> (VB Interpreter) - </a:t>
            </a:r>
            <a:r>
              <a:rPr lang="en-US" b="0" i="0" dirty="0">
                <a:solidFill>
                  <a:srgbClr val="040C28"/>
                </a:solidFill>
                <a:effectLst/>
                <a:latin typeface="Google Sans"/>
              </a:rPr>
              <a:t>a computer program that is used to directly execute program instructions written using one of the many high-level programming languages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r>
              <a:rPr lang="en-US"/>
              <a:t>Computer System Overview</a:t>
            </a:r>
          </a:p>
        </p:txBody>
      </p:sp>
      <p:sp>
        <p:nvSpPr>
          <p:cNvPr id="11269" name="Rectangle 3"/>
          <p:cNvSpPr>
            <a:spLocks noGrp="1" noChangeArrowheads="1"/>
          </p:cNvSpPr>
          <p:nvPr>
            <p:ph idx="1"/>
          </p:nvPr>
        </p:nvSpPr>
        <p:spPr/>
        <p:txBody>
          <a:bodyPr/>
          <a:lstStyle/>
          <a:p>
            <a:pPr eaLnBrk="1" hangingPunct="1"/>
            <a:r>
              <a:rPr lang="en-US" dirty="0"/>
              <a:t>Operating Systems</a:t>
            </a:r>
          </a:p>
          <a:p>
            <a:pPr lvl="1" eaLnBrk="1" hangingPunct="1"/>
            <a:r>
              <a:rPr lang="en-US" dirty="0"/>
              <a:t>OS is an </a:t>
            </a:r>
            <a:r>
              <a:rPr lang="en-US" u="sng" dirty="0"/>
              <a:t>integrated set of programs </a:t>
            </a:r>
            <a:r>
              <a:rPr lang="en-US" dirty="0"/>
              <a:t>used to </a:t>
            </a:r>
            <a:r>
              <a:rPr lang="en-US" u="sng" dirty="0"/>
              <a:t>manage</a:t>
            </a:r>
            <a:r>
              <a:rPr lang="en-US" dirty="0"/>
              <a:t> the computer </a:t>
            </a:r>
            <a:r>
              <a:rPr lang="en-US" u="sng" dirty="0"/>
              <a:t>resources</a:t>
            </a:r>
            <a:r>
              <a:rPr lang="en-US" dirty="0"/>
              <a:t> and its overall </a:t>
            </a:r>
            <a:r>
              <a:rPr lang="en-US" u="sng" dirty="0"/>
              <a:t>operations</a:t>
            </a:r>
          </a:p>
          <a:p>
            <a:pPr lvl="1" eaLnBrk="1" hangingPunct="1"/>
            <a:r>
              <a:rPr lang="en-US" dirty="0"/>
              <a:t>Provide a </a:t>
            </a:r>
            <a:r>
              <a:rPr lang="en-US" u="sng" dirty="0"/>
              <a:t>layer of services </a:t>
            </a:r>
            <a:r>
              <a:rPr lang="en-US" dirty="0"/>
              <a:t>which </a:t>
            </a:r>
            <a:r>
              <a:rPr lang="en-US" u="sng" dirty="0"/>
              <a:t>manage</a:t>
            </a:r>
            <a:r>
              <a:rPr lang="en-US" dirty="0"/>
              <a:t> the resources of the </a:t>
            </a:r>
            <a:r>
              <a:rPr lang="en-US" u="sng" dirty="0"/>
              <a:t>hardware</a:t>
            </a:r>
            <a:r>
              <a:rPr lang="en-US" dirty="0"/>
              <a:t> and permit the user </a:t>
            </a:r>
            <a:r>
              <a:rPr lang="en-US" u="sng" dirty="0"/>
              <a:t>to drive the system</a:t>
            </a:r>
          </a:p>
          <a:p>
            <a:pPr lvl="1" eaLnBrk="1" hangingPunct="1"/>
            <a:r>
              <a:rPr lang="en-US" dirty="0"/>
              <a:t>Provide </a:t>
            </a:r>
            <a:r>
              <a:rPr lang="en-US" u="sng" dirty="0" smtClean="0"/>
              <a:t>special </a:t>
            </a:r>
            <a:r>
              <a:rPr lang="en-US" u="sng" dirty="0"/>
              <a:t>services </a:t>
            </a:r>
            <a:r>
              <a:rPr lang="en-US" dirty="0"/>
              <a:t>in </a:t>
            </a:r>
            <a:r>
              <a:rPr lang="en-US" u="sng" dirty="0"/>
              <a:t>absence of hardware </a:t>
            </a:r>
            <a:r>
              <a:rPr lang="en-US" dirty="0"/>
              <a:t>facility using </a:t>
            </a:r>
            <a:r>
              <a:rPr lang="en-US" u="sng" dirty="0"/>
              <a:t>special software routines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defRPr/>
            </a:pPr>
            <a:r>
              <a:rPr lang="en-US"/>
              <a:t>Computer System Overview</a:t>
            </a:r>
          </a:p>
        </p:txBody>
      </p:sp>
      <p:sp>
        <p:nvSpPr>
          <p:cNvPr id="12293" name="Rectangle 3"/>
          <p:cNvSpPr>
            <a:spLocks noGrp="1" noChangeArrowheads="1"/>
          </p:cNvSpPr>
          <p:nvPr>
            <p:ph idx="1"/>
          </p:nvPr>
        </p:nvSpPr>
        <p:spPr/>
        <p:txBody>
          <a:bodyPr>
            <a:normAutofit/>
          </a:bodyPr>
          <a:lstStyle/>
          <a:p>
            <a:pPr eaLnBrk="1" hangingPunct="1">
              <a:lnSpc>
                <a:spcPct val="90000"/>
              </a:lnSpc>
            </a:pPr>
            <a:r>
              <a:rPr lang="en-US" dirty="0"/>
              <a:t>Operating System performs</a:t>
            </a:r>
          </a:p>
          <a:p>
            <a:pPr lvl="1">
              <a:lnSpc>
                <a:spcPct val="90000"/>
              </a:lnSpc>
            </a:pPr>
            <a:r>
              <a:rPr lang="en-US" dirty="0"/>
              <a:t>Resource Management</a:t>
            </a:r>
          </a:p>
          <a:p>
            <a:pPr lvl="2">
              <a:lnSpc>
                <a:spcPct val="90000"/>
              </a:lnSpc>
            </a:pPr>
            <a:r>
              <a:rPr lang="en-US" dirty="0"/>
              <a:t>CPU management</a:t>
            </a:r>
          </a:p>
          <a:p>
            <a:pPr lvl="2">
              <a:lnSpc>
                <a:spcPct val="90000"/>
              </a:lnSpc>
            </a:pPr>
            <a:r>
              <a:rPr lang="en-US" dirty="0"/>
              <a:t>Memory management</a:t>
            </a:r>
          </a:p>
          <a:p>
            <a:pPr lvl="2">
              <a:lnSpc>
                <a:spcPct val="90000"/>
              </a:lnSpc>
            </a:pPr>
            <a:r>
              <a:rPr lang="en-US" dirty="0"/>
              <a:t>File System management</a:t>
            </a:r>
          </a:p>
          <a:p>
            <a:pPr lvl="2">
              <a:lnSpc>
                <a:spcPct val="90000"/>
              </a:lnSpc>
            </a:pPr>
            <a:r>
              <a:rPr lang="en-US" dirty="0"/>
              <a:t>I/O management</a:t>
            </a:r>
          </a:p>
          <a:p>
            <a:pPr lvl="1">
              <a:lnSpc>
                <a:spcPct val="90000"/>
              </a:lnSpc>
            </a:pPr>
            <a:r>
              <a:rPr lang="en-US" dirty="0"/>
              <a:t>Resource Sharing</a:t>
            </a:r>
          </a:p>
          <a:p>
            <a:pPr lvl="2">
              <a:lnSpc>
                <a:spcPct val="90000"/>
              </a:lnSpc>
            </a:pPr>
            <a:r>
              <a:rPr lang="en-US" dirty="0"/>
              <a:t>Among Users</a:t>
            </a:r>
          </a:p>
          <a:p>
            <a:pPr lvl="2">
              <a:lnSpc>
                <a:spcPct val="90000"/>
              </a:lnSpc>
            </a:pPr>
            <a:r>
              <a:rPr lang="en-US" dirty="0"/>
              <a:t>Among CPUs </a:t>
            </a:r>
          </a:p>
          <a:p>
            <a:pPr lvl="1">
              <a:lnSpc>
                <a:spcPct val="90000"/>
              </a:lnSpc>
            </a:pPr>
            <a:r>
              <a:rPr lang="en-US" dirty="0"/>
              <a:t>Interfacing between hardware and users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en-US"/>
              <a:t>Computer System Overview</a:t>
            </a:r>
          </a:p>
        </p:txBody>
      </p:sp>
      <p:sp>
        <p:nvSpPr>
          <p:cNvPr id="13317" name="Rectangle 3"/>
          <p:cNvSpPr>
            <a:spLocks noGrp="1" noChangeArrowheads="1"/>
          </p:cNvSpPr>
          <p:nvPr>
            <p:ph idx="1"/>
          </p:nvPr>
        </p:nvSpPr>
        <p:spPr/>
        <p:txBody>
          <a:bodyPr/>
          <a:lstStyle/>
          <a:p>
            <a:pPr eaLnBrk="1" hangingPunct="1"/>
            <a:r>
              <a:rPr lang="en-US" dirty="0"/>
              <a:t>Machine Language</a:t>
            </a:r>
          </a:p>
          <a:p>
            <a:pPr lvl="1" eaLnBrk="1" hangingPunct="1"/>
            <a:r>
              <a:rPr lang="en-US" dirty="0"/>
              <a:t>Machine language programs are written in </a:t>
            </a:r>
            <a:r>
              <a:rPr lang="en-US" u="sng" dirty="0"/>
              <a:t>binary</a:t>
            </a:r>
            <a:r>
              <a:rPr lang="en-US" dirty="0"/>
              <a:t> language</a:t>
            </a:r>
          </a:p>
          <a:p>
            <a:pPr lvl="1" eaLnBrk="1" hangingPunct="1"/>
            <a:r>
              <a:rPr lang="en-US" dirty="0"/>
              <a:t>Machine language has 50-300 instructions</a:t>
            </a:r>
          </a:p>
          <a:p>
            <a:pPr lvl="1" eaLnBrk="1" hangingPunct="1"/>
            <a:r>
              <a:rPr lang="en-US" dirty="0"/>
              <a:t>Used for moving data around the machine</a:t>
            </a:r>
          </a:p>
          <a:p>
            <a:pPr lvl="1" eaLnBrk="1" hangingPunct="1"/>
            <a:r>
              <a:rPr lang="en-US" dirty="0"/>
              <a:t>Only language </a:t>
            </a:r>
            <a:r>
              <a:rPr lang="en-US" u="sng" dirty="0"/>
              <a:t>understandable by hardware</a:t>
            </a:r>
          </a:p>
          <a:p>
            <a:pPr lvl="1" eaLnBrk="1" hangingPunct="1"/>
            <a:r>
              <a:rPr lang="en-US" u="sng" dirty="0"/>
              <a:t>Every programming language </a:t>
            </a:r>
            <a:r>
              <a:rPr lang="en-US" dirty="0"/>
              <a:t>code has to be </a:t>
            </a:r>
            <a:r>
              <a:rPr lang="en-US" u="sng" dirty="0"/>
              <a:t>converted</a:t>
            </a:r>
            <a:r>
              <a:rPr lang="en-US" dirty="0"/>
              <a:t> into </a:t>
            </a:r>
            <a:r>
              <a:rPr lang="en-US" u="sng" dirty="0"/>
              <a:t>machine language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en-US"/>
              <a:t>Computer System Overview</a:t>
            </a:r>
          </a:p>
        </p:txBody>
      </p:sp>
      <p:sp>
        <p:nvSpPr>
          <p:cNvPr id="14341" name="Rectangle 3"/>
          <p:cNvSpPr>
            <a:spLocks noGrp="1" noChangeArrowheads="1"/>
          </p:cNvSpPr>
          <p:nvPr>
            <p:ph idx="1"/>
          </p:nvPr>
        </p:nvSpPr>
        <p:spPr/>
        <p:txBody>
          <a:bodyPr>
            <a:normAutofit lnSpcReduction="10000"/>
          </a:bodyPr>
          <a:lstStyle/>
          <a:p>
            <a:pPr eaLnBrk="1" hangingPunct="1">
              <a:lnSpc>
                <a:spcPct val="80000"/>
              </a:lnSpc>
            </a:pPr>
            <a:r>
              <a:rPr lang="en-US" dirty="0"/>
              <a:t>Micro Programs</a:t>
            </a:r>
          </a:p>
          <a:p>
            <a:pPr lvl="1" eaLnBrk="1" hangingPunct="1">
              <a:lnSpc>
                <a:spcPct val="80000"/>
              </a:lnSpc>
            </a:pPr>
            <a:r>
              <a:rPr lang="en-US" dirty="0"/>
              <a:t>They are </a:t>
            </a:r>
            <a:r>
              <a:rPr lang="en-US" u="sng" dirty="0"/>
              <a:t>normally permanently located in chips </a:t>
            </a:r>
            <a:r>
              <a:rPr lang="en-US" dirty="0"/>
              <a:t>to perform some </a:t>
            </a:r>
            <a:r>
              <a:rPr lang="en-US" u="sng" dirty="0"/>
              <a:t>basic tasks</a:t>
            </a:r>
          </a:p>
          <a:p>
            <a:pPr lvl="1" eaLnBrk="1" hangingPunct="1">
              <a:lnSpc>
                <a:spcPct val="80000"/>
              </a:lnSpc>
            </a:pPr>
            <a:r>
              <a:rPr lang="en-US" dirty="0"/>
              <a:t>Example is micro program located in ROM</a:t>
            </a:r>
          </a:p>
          <a:p>
            <a:pPr lvl="1" eaLnBrk="1" hangingPunct="1">
              <a:lnSpc>
                <a:spcPct val="80000"/>
              </a:lnSpc>
            </a:pPr>
            <a:r>
              <a:rPr lang="en-US" dirty="0"/>
              <a:t>An interpreter, fetching the machine language instruction such as ADD, JUMP, MOVE and carrying them out as a series of little steps</a:t>
            </a:r>
          </a:p>
          <a:p>
            <a:pPr lvl="2" eaLnBrk="1" hangingPunct="1">
              <a:lnSpc>
                <a:spcPct val="80000"/>
              </a:lnSpc>
            </a:pPr>
            <a:r>
              <a:rPr lang="en-US" sz="2400" dirty="0"/>
              <a:t>To carry out an ADD instruction following steps are performed</a:t>
            </a:r>
          </a:p>
          <a:p>
            <a:pPr lvl="3" eaLnBrk="1" hangingPunct="1">
              <a:lnSpc>
                <a:spcPct val="80000"/>
              </a:lnSpc>
            </a:pPr>
            <a:r>
              <a:rPr lang="en-US" sz="2000" dirty="0"/>
              <a:t>The micro-program  determines where the number to be added are located</a:t>
            </a:r>
          </a:p>
          <a:p>
            <a:pPr lvl="3" eaLnBrk="1" hangingPunct="1">
              <a:lnSpc>
                <a:spcPct val="80000"/>
              </a:lnSpc>
            </a:pPr>
            <a:r>
              <a:rPr lang="en-US" sz="2000" dirty="0"/>
              <a:t>Fetch them</a:t>
            </a:r>
          </a:p>
          <a:p>
            <a:pPr lvl="3" eaLnBrk="1" hangingPunct="1">
              <a:lnSpc>
                <a:spcPct val="80000"/>
              </a:lnSpc>
            </a:pPr>
            <a:r>
              <a:rPr lang="en-US" sz="2000" dirty="0"/>
              <a:t>Add them</a:t>
            </a:r>
          </a:p>
          <a:p>
            <a:pPr lvl="3" eaLnBrk="1" hangingPunct="1">
              <a:lnSpc>
                <a:spcPct val="80000"/>
              </a:lnSpc>
            </a:pPr>
            <a:r>
              <a:rPr lang="en-US" sz="2000" dirty="0"/>
              <a:t>Store them in proper location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6F8CA7-2704-4221-A143-B2ACDDAE1D93}"/>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xmlns="" id="{6B3C5FF3-5B7C-4519-822D-46325215ADD4}"/>
              </a:ext>
            </a:extLst>
          </p:cNvPr>
          <p:cNvSpPr>
            <a:spLocks noGrp="1"/>
          </p:cNvSpPr>
          <p:nvPr>
            <p:ph idx="1"/>
          </p:nvPr>
        </p:nvSpPr>
        <p:spPr/>
        <p:txBody>
          <a:bodyPr/>
          <a:lstStyle/>
          <a:p>
            <a:pPr marL="0" indent="0">
              <a:buNone/>
            </a:pPr>
            <a:r>
              <a:rPr lang="en-US" dirty="0">
                <a:solidFill>
                  <a:srgbClr val="C00000"/>
                </a:solidFill>
              </a:rPr>
              <a:t>The material in the course slides has been taken from different sources. Most of the material has been taken from the book slides of Operating Systems Concepts by </a:t>
            </a:r>
            <a:r>
              <a:rPr lang="en-US" dirty="0" err="1">
                <a:solidFill>
                  <a:srgbClr val="C00000"/>
                </a:solidFill>
              </a:rPr>
              <a:t>Silberschatz</a:t>
            </a:r>
            <a:r>
              <a:rPr lang="en-US" dirty="0">
                <a:solidFill>
                  <a:srgbClr val="C00000"/>
                </a:solidFill>
              </a:rPr>
              <a:t>. There is editing at a lot of places and inclusion of new material from course instructor. However, course instructor does not exhibit or claim any copyright over these slides material</a:t>
            </a:r>
          </a:p>
        </p:txBody>
      </p:sp>
    </p:spTree>
    <p:extLst>
      <p:ext uri="{BB962C8B-B14F-4D97-AF65-F5344CB8AC3E}">
        <p14:creationId xmlns:p14="http://schemas.microsoft.com/office/powerpoint/2010/main" val="3981392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a:t>Computer System Overview</a:t>
            </a:r>
          </a:p>
        </p:txBody>
      </p:sp>
      <p:sp>
        <p:nvSpPr>
          <p:cNvPr id="15365" name="Rectangle 3"/>
          <p:cNvSpPr>
            <a:spLocks noGrp="1" noChangeArrowheads="1"/>
          </p:cNvSpPr>
          <p:nvPr>
            <p:ph idx="1"/>
          </p:nvPr>
        </p:nvSpPr>
        <p:spPr/>
        <p:txBody>
          <a:bodyPr>
            <a:normAutofit fontScale="92500"/>
          </a:bodyPr>
          <a:lstStyle/>
          <a:p>
            <a:pPr eaLnBrk="1" hangingPunct="1"/>
            <a:r>
              <a:rPr lang="en-US" sz="2600" dirty="0"/>
              <a:t>Physical Devices</a:t>
            </a:r>
          </a:p>
          <a:p>
            <a:pPr lvl="1" eaLnBrk="1" hangingPunct="1"/>
            <a:r>
              <a:rPr lang="en-US" sz="2200" dirty="0"/>
              <a:t>These are basically hardware components used in a computer</a:t>
            </a:r>
          </a:p>
          <a:p>
            <a:pPr lvl="1" eaLnBrk="1" hangingPunct="1"/>
            <a:r>
              <a:rPr lang="en-US" sz="2200" dirty="0"/>
              <a:t>At the lowest level they have to actually perform the user’s tasks</a:t>
            </a:r>
          </a:p>
          <a:p>
            <a:pPr lvl="1" eaLnBrk="1" hangingPunct="1"/>
            <a:r>
              <a:rPr lang="en-US" sz="2200" dirty="0"/>
              <a:t>Example:</a:t>
            </a:r>
          </a:p>
          <a:p>
            <a:pPr lvl="2" eaLnBrk="1" hangingPunct="1"/>
            <a:r>
              <a:rPr lang="en-US" sz="2100" dirty="0"/>
              <a:t>Processor</a:t>
            </a:r>
          </a:p>
          <a:p>
            <a:pPr lvl="2" eaLnBrk="1" hangingPunct="1"/>
            <a:r>
              <a:rPr lang="en-US" sz="2100" dirty="0"/>
              <a:t>Motherboard</a:t>
            </a:r>
          </a:p>
          <a:p>
            <a:pPr lvl="2" eaLnBrk="1" hangingPunct="1"/>
            <a:r>
              <a:rPr lang="en-US" sz="2100" dirty="0"/>
              <a:t>Memory</a:t>
            </a:r>
          </a:p>
          <a:p>
            <a:pPr lvl="2" eaLnBrk="1" hangingPunct="1"/>
            <a:r>
              <a:rPr lang="en-US" sz="2100" dirty="0"/>
              <a:t>Keyboard</a:t>
            </a:r>
          </a:p>
          <a:p>
            <a:pPr lvl="2" eaLnBrk="1" hangingPunct="1"/>
            <a:r>
              <a:rPr lang="en-US" sz="2100" dirty="0"/>
              <a:t>Mouse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System Organization</a:t>
            </a:r>
          </a:p>
        </p:txBody>
      </p:sp>
      <p:sp>
        <p:nvSpPr>
          <p:cNvPr id="3" name="Content Placeholder 2"/>
          <p:cNvSpPr>
            <a:spLocks noGrp="1"/>
          </p:cNvSpPr>
          <p:nvPr>
            <p:ph idx="1"/>
          </p:nvPr>
        </p:nvSpPr>
        <p:spPr/>
        <p:txBody>
          <a:bodyPr>
            <a:normAutofit/>
          </a:bodyPr>
          <a:lstStyle/>
          <a:p>
            <a:r>
              <a:rPr lang="en-US" dirty="0"/>
              <a:t>Computer-system operation</a:t>
            </a:r>
          </a:p>
          <a:p>
            <a:pPr lvl="1"/>
            <a:r>
              <a:rPr lang="en-US" dirty="0"/>
              <a:t>One or more CPUs, device controllers connect through common bus providing access to shared memory</a:t>
            </a:r>
          </a:p>
          <a:p>
            <a:pPr lvl="1"/>
            <a:r>
              <a:rPr lang="en-US" dirty="0"/>
              <a:t>Concurrent execution of CPUs and devices competing for memory cycles</a:t>
            </a:r>
          </a:p>
        </p:txBody>
      </p:sp>
      <p:pic>
        <p:nvPicPr>
          <p:cNvPr id="4" name="Picture 5"/>
          <p:cNvPicPr>
            <a:picLocks noChangeAspect="1" noChangeArrowheads="1"/>
          </p:cNvPicPr>
          <p:nvPr/>
        </p:nvPicPr>
        <p:blipFill>
          <a:blip r:embed="rId2"/>
          <a:srcRect/>
          <a:stretch>
            <a:fillRect/>
          </a:stretch>
        </p:blipFill>
        <p:spPr bwMode="auto">
          <a:xfrm>
            <a:off x="1925039" y="3596502"/>
            <a:ext cx="6146927" cy="3037254"/>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defRPr/>
            </a:pPr>
            <a:r>
              <a:rPr lang="en-US"/>
              <a:t>Chapter Outline</a:t>
            </a:r>
            <a:endParaRPr lang="en-US" dirty="0"/>
          </a:p>
        </p:txBody>
      </p:sp>
      <p:sp>
        <p:nvSpPr>
          <p:cNvPr id="4101" name="Rectangle 3"/>
          <p:cNvSpPr>
            <a:spLocks noGrp="1" noChangeArrowheads="1"/>
          </p:cNvSpPr>
          <p:nvPr>
            <p:ph idx="1"/>
          </p:nvPr>
        </p:nvSpPr>
        <p:spPr/>
        <p:txBody>
          <a:bodyPr>
            <a:normAutofit fontScale="92500" lnSpcReduction="20000"/>
          </a:bodyPr>
          <a:lstStyle/>
          <a:p>
            <a:pPr eaLnBrk="1" hangingPunct="1"/>
            <a:r>
              <a:rPr lang="en-US" sz="2600" dirty="0"/>
              <a:t>Introduction to operating system</a:t>
            </a:r>
          </a:p>
          <a:p>
            <a:pPr eaLnBrk="1" hangingPunct="1"/>
            <a:r>
              <a:rPr lang="en-US" sz="2600" dirty="0"/>
              <a:t>Application software</a:t>
            </a:r>
          </a:p>
          <a:p>
            <a:pPr eaLnBrk="1" hangingPunct="1"/>
            <a:r>
              <a:rPr lang="en-US" sz="2600" dirty="0"/>
              <a:t>System software</a:t>
            </a:r>
          </a:p>
          <a:p>
            <a:pPr eaLnBrk="1" hangingPunct="1"/>
            <a:r>
              <a:rPr lang="en-US" sz="2600" dirty="0"/>
              <a:t>Machine language</a:t>
            </a:r>
          </a:p>
          <a:p>
            <a:pPr eaLnBrk="1" hangingPunct="1"/>
            <a:r>
              <a:rPr lang="en-US" sz="2600" dirty="0"/>
              <a:t>Microprogramming</a:t>
            </a:r>
          </a:p>
          <a:p>
            <a:pPr eaLnBrk="1" hangingPunct="1"/>
            <a:r>
              <a:rPr lang="en-US" sz="2600" dirty="0"/>
              <a:t>Physical devices </a:t>
            </a:r>
          </a:p>
          <a:p>
            <a:pPr eaLnBrk="1" hangingPunct="1"/>
            <a:r>
              <a:rPr lang="en-US" sz="2600" dirty="0"/>
              <a:t>History of Operating Systems</a:t>
            </a:r>
          </a:p>
          <a:p>
            <a:pPr eaLnBrk="1" hangingPunct="1"/>
            <a:r>
              <a:rPr lang="en-US" sz="2600" dirty="0"/>
              <a:t>Types of Operating Systems</a:t>
            </a:r>
          </a:p>
          <a:p>
            <a:pPr eaLnBrk="1" hangingPunct="1"/>
            <a:r>
              <a:rPr lang="en-US" sz="2600" dirty="0"/>
              <a:t>Introduction to Unix, MS-DOS and Windows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DEFEBB-CCA3-27F7-D108-743FD017A636}"/>
              </a:ext>
            </a:extLst>
          </p:cNvPr>
          <p:cNvSpPr>
            <a:spLocks noGrp="1"/>
          </p:cNvSpPr>
          <p:nvPr>
            <p:ph type="title"/>
          </p:nvPr>
        </p:nvSpPr>
        <p:spPr/>
        <p:txBody>
          <a:bodyPr/>
          <a:lstStyle/>
          <a:p>
            <a:r>
              <a:rPr lang="en-US" dirty="0"/>
              <a:t>About The Instructor</a:t>
            </a:r>
          </a:p>
        </p:txBody>
      </p:sp>
    </p:spTree>
    <p:extLst>
      <p:ext uri="{BB962C8B-B14F-4D97-AF65-F5344CB8AC3E}">
        <p14:creationId xmlns:p14="http://schemas.microsoft.com/office/powerpoint/2010/main" val="360425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68FCDE-D0D3-2411-5536-F1C1D9DA208D}"/>
              </a:ext>
            </a:extLst>
          </p:cNvPr>
          <p:cNvSpPr>
            <a:spLocks noGrp="1"/>
          </p:cNvSpPr>
          <p:nvPr>
            <p:ph type="title"/>
          </p:nvPr>
        </p:nvSpPr>
        <p:spPr/>
        <p:txBody>
          <a:bodyPr/>
          <a:lstStyle/>
          <a:p>
            <a:r>
              <a:rPr lang="en-US" dirty="0"/>
              <a:t>Academic and Professional Experience:</a:t>
            </a:r>
          </a:p>
        </p:txBody>
      </p:sp>
      <p:sp>
        <p:nvSpPr>
          <p:cNvPr id="3" name="Content Placeholder 2">
            <a:extLst>
              <a:ext uri="{FF2B5EF4-FFF2-40B4-BE49-F238E27FC236}">
                <a16:creationId xmlns:a16="http://schemas.microsoft.com/office/drawing/2014/main" xmlns="" id="{6FD5F8AD-4FE6-F319-AEF6-B2509C3FF0D1}"/>
              </a:ext>
            </a:extLst>
          </p:cNvPr>
          <p:cNvSpPr>
            <a:spLocks noGrp="1"/>
          </p:cNvSpPr>
          <p:nvPr>
            <p:ph idx="1"/>
          </p:nvPr>
        </p:nvSpPr>
        <p:spPr/>
        <p:txBody>
          <a:bodyPr>
            <a:normAutofit fontScale="77500" lnSpcReduction="20000"/>
          </a:bodyPr>
          <a:lstStyle/>
          <a:p>
            <a:endParaRPr lang="en-US" dirty="0">
              <a:solidFill>
                <a:schemeClr val="accent1"/>
              </a:solidFill>
            </a:endParaRPr>
          </a:p>
          <a:p>
            <a:endParaRPr lang="en-US" dirty="0">
              <a:solidFill>
                <a:schemeClr val="accent1"/>
              </a:solidFill>
            </a:endParaRPr>
          </a:p>
          <a:p>
            <a:r>
              <a:rPr lang="en-US" dirty="0">
                <a:solidFill>
                  <a:schemeClr val="accent1"/>
                </a:solidFill>
              </a:rPr>
              <a:t>PhD Computing ( Riphah International University Islamabad) ( In progress)</a:t>
            </a:r>
          </a:p>
          <a:p>
            <a:r>
              <a:rPr lang="en-US" dirty="0">
                <a:solidFill>
                  <a:schemeClr val="accent1"/>
                </a:solidFill>
              </a:rPr>
              <a:t>MS Software Engineering ( International Islamic University Islamabad)</a:t>
            </a:r>
          </a:p>
          <a:p>
            <a:endParaRPr lang="en-US" dirty="0">
              <a:solidFill>
                <a:schemeClr val="accent1"/>
              </a:solidFill>
            </a:endParaRPr>
          </a:p>
          <a:p>
            <a:endParaRPr lang="en-US" dirty="0">
              <a:solidFill>
                <a:schemeClr val="accent1"/>
              </a:solidFill>
            </a:endParaRPr>
          </a:p>
          <a:p>
            <a:r>
              <a:rPr lang="en-US" dirty="0">
                <a:solidFill>
                  <a:schemeClr val="accent1"/>
                </a:solidFill>
              </a:rPr>
              <a:t>Industry Experience  (Web Development)  3 years</a:t>
            </a:r>
          </a:p>
          <a:p>
            <a:r>
              <a:rPr lang="en-US" dirty="0">
                <a:solidFill>
                  <a:schemeClr val="accent1"/>
                </a:solidFill>
              </a:rPr>
              <a:t>University Teaching Experience: 11 Plus years</a:t>
            </a:r>
          </a:p>
          <a:p>
            <a:pPr marL="0" indent="0">
              <a:buNone/>
            </a:pPr>
            <a:r>
              <a:rPr lang="en-US" dirty="0">
                <a:solidFill>
                  <a:schemeClr val="accent1"/>
                </a:solidFill>
              </a:rPr>
              <a:t>	</a:t>
            </a:r>
            <a:r>
              <a:rPr lang="en-US" dirty="0"/>
              <a:t>Riphah International University Islamabad (2012 – 2015)</a:t>
            </a:r>
          </a:p>
          <a:p>
            <a:pPr marL="0" indent="0">
              <a:buNone/>
            </a:pPr>
            <a:r>
              <a:rPr lang="en-US" dirty="0">
                <a:solidFill>
                  <a:schemeClr val="accent1"/>
                </a:solidFill>
              </a:rPr>
              <a:t>	</a:t>
            </a:r>
            <a:r>
              <a:rPr lang="en-US" dirty="0"/>
              <a:t>NUML Islamabad (2016 – 2023)</a:t>
            </a:r>
          </a:p>
          <a:p>
            <a:endParaRPr lang="en-US" dirty="0"/>
          </a:p>
          <a:p>
            <a:r>
              <a:rPr lang="en-US" dirty="0"/>
              <a:t>Research Area and Interest: Software Engineering, Generative AI</a:t>
            </a:r>
          </a:p>
          <a:p>
            <a:pPr marL="0" indent="0">
              <a:buNone/>
            </a:pPr>
            <a:r>
              <a:rPr lang="en-US" dirty="0"/>
              <a:t>  </a:t>
            </a:r>
            <a:endParaRPr lang="en-US" sz="2800" dirty="0"/>
          </a:p>
          <a:p>
            <a:endParaRPr lang="en-US" dirty="0"/>
          </a:p>
        </p:txBody>
      </p:sp>
    </p:spTree>
    <p:extLst>
      <p:ext uri="{BB962C8B-B14F-4D97-AF65-F5344CB8AC3E}">
        <p14:creationId xmlns:p14="http://schemas.microsoft.com/office/powerpoint/2010/main" val="3105036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F2B0AE-7FB0-1E7A-C42D-14A73FA2EC8A}"/>
              </a:ext>
            </a:extLst>
          </p:cNvPr>
          <p:cNvSpPr>
            <a:spLocks noGrp="1"/>
          </p:cNvSpPr>
          <p:nvPr>
            <p:ph type="title"/>
          </p:nvPr>
        </p:nvSpPr>
        <p:spPr/>
        <p:txBody>
          <a:bodyPr/>
          <a:lstStyle/>
          <a:p>
            <a:r>
              <a:rPr lang="en-US" dirty="0"/>
              <a:t>Assessment Criteria (likely to change)</a:t>
            </a:r>
          </a:p>
        </p:txBody>
      </p:sp>
      <p:graphicFrame>
        <p:nvGraphicFramePr>
          <p:cNvPr id="7" name="Content Placeholder 6">
            <a:extLst>
              <a:ext uri="{FF2B5EF4-FFF2-40B4-BE49-F238E27FC236}">
                <a16:creationId xmlns:a16="http://schemas.microsoft.com/office/drawing/2014/main" xmlns="" id="{FBC06E1F-FEB4-E533-76DD-220E02520D92}"/>
              </a:ext>
            </a:extLst>
          </p:cNvPr>
          <p:cNvGraphicFramePr>
            <a:graphicFrameLocks noGrp="1"/>
          </p:cNvGraphicFramePr>
          <p:nvPr>
            <p:ph idx="1"/>
            <p:extLst>
              <p:ext uri="{D42A27DB-BD31-4B8C-83A1-F6EECF244321}">
                <p14:modId xmlns:p14="http://schemas.microsoft.com/office/powerpoint/2010/main" val="3006758151"/>
              </p:ext>
            </p:extLst>
          </p:nvPr>
        </p:nvGraphicFramePr>
        <p:xfrm>
          <a:off x="979714" y="1761069"/>
          <a:ext cx="7550332" cy="3519234"/>
        </p:xfrm>
        <a:graphic>
          <a:graphicData uri="http://schemas.openxmlformats.org/drawingml/2006/table">
            <a:tbl>
              <a:tblPr firstRow="1" bandRow="1">
                <a:tableStyleId>{5C22544A-7EE6-4342-B048-85BDC9FD1C3A}</a:tableStyleId>
              </a:tblPr>
              <a:tblGrid>
                <a:gridCol w="3775166">
                  <a:extLst>
                    <a:ext uri="{9D8B030D-6E8A-4147-A177-3AD203B41FA5}">
                      <a16:colId xmlns:a16="http://schemas.microsoft.com/office/drawing/2014/main" xmlns="" val="2321859145"/>
                    </a:ext>
                  </a:extLst>
                </a:gridCol>
                <a:gridCol w="3775166">
                  <a:extLst>
                    <a:ext uri="{9D8B030D-6E8A-4147-A177-3AD203B41FA5}">
                      <a16:colId xmlns:a16="http://schemas.microsoft.com/office/drawing/2014/main" xmlns="" val="364791738"/>
                    </a:ext>
                  </a:extLst>
                </a:gridCol>
              </a:tblGrid>
              <a:tr h="451676">
                <a:tc>
                  <a:txBody>
                    <a:bodyPr/>
                    <a:lstStyle/>
                    <a:p>
                      <a:pPr marL="0" marR="0" algn="ctr">
                        <a:lnSpc>
                          <a:spcPct val="107000"/>
                        </a:lnSpc>
                        <a:spcBef>
                          <a:spcPts val="0"/>
                        </a:spcBef>
                        <a:spcAft>
                          <a:spcPts val="800"/>
                        </a:spcAft>
                      </a:pPr>
                      <a:r>
                        <a:rPr lang="en-US" sz="2000" dirty="0">
                          <a:effectLst/>
                        </a:rPr>
                        <a:t>Course 80%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gn="ctr">
                        <a:lnSpc>
                          <a:spcPct val="107000"/>
                        </a:lnSpc>
                        <a:spcBef>
                          <a:spcPts val="0"/>
                        </a:spcBef>
                        <a:spcAft>
                          <a:spcPts val="800"/>
                        </a:spcAft>
                      </a:pPr>
                      <a:r>
                        <a:rPr lang="en-US" sz="2000" dirty="0">
                          <a:effectLst/>
                        </a:rPr>
                        <a:t>Lab 20%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xmlns="" val="1722331577"/>
                  </a:ext>
                </a:extLst>
              </a:tr>
              <a:tr h="451676">
                <a:tc>
                  <a:txBody>
                    <a:bodyPr/>
                    <a:lstStyle/>
                    <a:p>
                      <a:pPr marL="0" marR="0" algn="ctr">
                        <a:lnSpc>
                          <a:spcPct val="107000"/>
                        </a:lnSpc>
                        <a:spcBef>
                          <a:spcPts val="0"/>
                        </a:spcBef>
                        <a:spcAft>
                          <a:spcPts val="800"/>
                        </a:spcAft>
                      </a:pPr>
                      <a:r>
                        <a:rPr lang="en-US" sz="2000" dirty="0">
                          <a:effectLst/>
                        </a:rPr>
                        <a:t>Mid </a:t>
                      </a:r>
                      <a:r>
                        <a:rPr lang="en-US" sz="2000" dirty="0" smtClean="0">
                          <a:effectLst/>
                        </a:rPr>
                        <a:t>25%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gn="ctr">
                        <a:lnSpc>
                          <a:spcPct val="107000"/>
                        </a:lnSpc>
                        <a:spcBef>
                          <a:spcPts val="0"/>
                        </a:spcBef>
                        <a:spcAft>
                          <a:spcPts val="800"/>
                        </a:spcAft>
                      </a:pPr>
                      <a:r>
                        <a:rPr lang="en-US" sz="2000" dirty="0">
                          <a:effectLst/>
                        </a:rPr>
                        <a:t>Lab Tasks 10 %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xmlns="" val="809088762"/>
                  </a:ext>
                </a:extLst>
              </a:tr>
              <a:tr h="630427">
                <a:tc>
                  <a:txBody>
                    <a:bodyPr/>
                    <a:lstStyle/>
                    <a:p>
                      <a:pPr marL="0" marR="0" algn="ctr">
                        <a:lnSpc>
                          <a:spcPct val="107000"/>
                        </a:lnSpc>
                        <a:spcBef>
                          <a:spcPts val="0"/>
                        </a:spcBef>
                        <a:spcAft>
                          <a:spcPts val="800"/>
                        </a:spcAft>
                      </a:pPr>
                      <a:r>
                        <a:rPr lang="en-US" sz="2000" dirty="0">
                          <a:effectLst/>
                        </a:rPr>
                        <a:t>Final 40%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US" sz="2000" dirty="0">
                          <a:effectLst/>
                        </a:rPr>
                        <a:t>Project/PBL 10%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xmlns="" val="3479396105"/>
                  </a:ext>
                </a:extLst>
              </a:tr>
              <a:tr h="451676">
                <a:tc>
                  <a:txBody>
                    <a:bodyPr/>
                    <a:lstStyle/>
                    <a:p>
                      <a:pPr marL="0" marR="0" algn="ctr">
                        <a:lnSpc>
                          <a:spcPct val="107000"/>
                        </a:lnSpc>
                        <a:spcBef>
                          <a:spcPts val="0"/>
                        </a:spcBef>
                        <a:spcAft>
                          <a:spcPts val="800"/>
                        </a:spcAft>
                      </a:pPr>
                      <a:r>
                        <a:rPr lang="en-US" sz="2000" dirty="0">
                          <a:effectLst/>
                        </a:rPr>
                        <a:t>Quiz </a:t>
                      </a:r>
                      <a:r>
                        <a:rPr lang="en-US" sz="2000" dirty="0" smtClean="0">
                          <a:effectLst/>
                        </a:rPr>
                        <a:t>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gn="ctr">
                        <a:lnSpc>
                          <a:spcPct val="107000"/>
                        </a:lnSpc>
                        <a:spcBef>
                          <a:spcPts val="0"/>
                        </a:spcBef>
                        <a:spcAft>
                          <a:spcPts val="80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xmlns="" val="3821718474"/>
                  </a:ext>
                </a:extLst>
              </a:tr>
              <a:tr h="630427">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US" sz="2000" dirty="0">
                          <a:effectLst/>
                        </a:rPr>
                        <a:t>Assignment </a:t>
                      </a:r>
                      <a:r>
                        <a:rPr lang="en-US" sz="2000" dirty="0" smtClean="0">
                          <a:effectLst/>
                        </a:rPr>
                        <a:t>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gn="ctr">
                        <a:lnSpc>
                          <a:spcPct val="107000"/>
                        </a:lnSpc>
                        <a:spcBef>
                          <a:spcPts val="0"/>
                        </a:spcBef>
                        <a:spcAft>
                          <a:spcPts val="80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xmlns="" val="3995947700"/>
                  </a:ext>
                </a:extLst>
              </a:tr>
              <a:tr h="451676">
                <a:tc>
                  <a:txBody>
                    <a:bodyPr/>
                    <a:lstStyle/>
                    <a:p>
                      <a:pPr marL="0" marR="0" algn="ctr">
                        <a:lnSpc>
                          <a:spcPct val="107000"/>
                        </a:lnSpc>
                        <a:spcBef>
                          <a:spcPts val="0"/>
                        </a:spcBef>
                        <a:spcAft>
                          <a:spcPts val="800"/>
                        </a:spcAft>
                      </a:pPr>
                      <a:r>
                        <a:rPr lang="en-US" sz="2000" b="1" dirty="0" err="1" smtClean="0">
                          <a:effectLst/>
                          <a:latin typeface="Calibri" panose="020F0502020204030204" pitchFamily="34" charset="0"/>
                          <a:ea typeface="Calibri" panose="020F0502020204030204" pitchFamily="34" charset="0"/>
                          <a:cs typeface="Times New Roman" panose="02020603050405020304" pitchFamily="18" charset="0"/>
                        </a:rPr>
                        <a:t>NetAcad</a:t>
                      </a:r>
                      <a:r>
                        <a:rPr lang="en-US" sz="2000" b="1" dirty="0" smtClean="0">
                          <a:effectLst/>
                          <a:latin typeface="Calibri" panose="020F0502020204030204" pitchFamily="34" charset="0"/>
                          <a:ea typeface="Calibri" panose="020F0502020204030204" pitchFamily="34" charset="0"/>
                          <a:cs typeface="Times New Roman" panose="02020603050405020304" pitchFamily="18" charset="0"/>
                        </a:rPr>
                        <a:t> 3%</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gn="ctr">
                        <a:lnSpc>
                          <a:spcPct val="107000"/>
                        </a:lnSpc>
                        <a:spcBef>
                          <a:spcPts val="0"/>
                        </a:spcBef>
                        <a:spcAft>
                          <a:spcPts val="80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xmlns="" val="2936913342"/>
                  </a:ext>
                </a:extLst>
              </a:tr>
              <a:tr h="451676">
                <a:tc>
                  <a:txBody>
                    <a:bodyPr/>
                    <a:lstStyle/>
                    <a:p>
                      <a:pPr marL="0" marR="0" algn="ct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gn="ctr">
                        <a:lnSpc>
                          <a:spcPct val="107000"/>
                        </a:lnSpc>
                        <a:spcBef>
                          <a:spcPts val="0"/>
                        </a:spcBef>
                        <a:spcAft>
                          <a:spcPts val="80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xmlns="" val="4151238935"/>
                  </a:ext>
                </a:extLst>
              </a:tr>
            </a:tbl>
          </a:graphicData>
        </a:graphic>
      </p:graphicFrame>
    </p:spTree>
    <p:extLst>
      <p:ext uri="{BB962C8B-B14F-4D97-AF65-F5344CB8AC3E}">
        <p14:creationId xmlns:p14="http://schemas.microsoft.com/office/powerpoint/2010/main" val="3795463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B411ED-4A7A-5613-607B-EC1754907EAC}"/>
              </a:ext>
            </a:extLst>
          </p:cNvPr>
          <p:cNvSpPr>
            <a:spLocks noGrp="1"/>
          </p:cNvSpPr>
          <p:nvPr>
            <p:ph type="title"/>
          </p:nvPr>
        </p:nvSpPr>
        <p:spPr/>
        <p:txBody>
          <a:bodyPr/>
          <a:lstStyle/>
          <a:p>
            <a:r>
              <a:rPr lang="en-US" dirty="0"/>
              <a:t>Plagiarism Policy</a:t>
            </a:r>
          </a:p>
        </p:txBody>
      </p:sp>
      <p:sp>
        <p:nvSpPr>
          <p:cNvPr id="3" name="Content Placeholder 2">
            <a:extLst>
              <a:ext uri="{FF2B5EF4-FFF2-40B4-BE49-F238E27FC236}">
                <a16:creationId xmlns:a16="http://schemas.microsoft.com/office/drawing/2014/main" xmlns="" id="{45A3131F-A7AF-6A2D-8AB0-B2801F8E5C42}"/>
              </a:ext>
            </a:extLst>
          </p:cNvPr>
          <p:cNvSpPr>
            <a:spLocks noGrp="1"/>
          </p:cNvSpPr>
          <p:nvPr>
            <p:ph idx="1"/>
          </p:nvPr>
        </p:nvSpPr>
        <p:spPr>
          <a:xfrm>
            <a:off x="677334" y="1768701"/>
            <a:ext cx="8596668" cy="3880773"/>
          </a:xfrm>
        </p:spPr>
        <p:txBody>
          <a:bodyPr>
            <a:normAutofit fontScale="85000" lnSpcReduction="20000"/>
          </a:bodyPr>
          <a:lstStyle/>
          <a:p>
            <a:pPr marL="0" indent="0">
              <a:buNone/>
            </a:pPr>
            <a:r>
              <a:rPr lang="en-US" sz="2400" b="1" dirty="0">
                <a:solidFill>
                  <a:srgbClr val="C00000"/>
                </a:solidFill>
                <a:latin typeface="Segoe UI Light" panose="020B0502040204020203" pitchFamily="34" charset="0"/>
                <a:ea typeface="+mj-ea"/>
                <a:cs typeface="Segoe UI Light" panose="020B0502040204020203" pitchFamily="34" charset="0"/>
              </a:rPr>
              <a:t>What is Plagiarism?</a:t>
            </a:r>
          </a:p>
          <a:p>
            <a:pPr marL="0" indent="0">
              <a:buNone/>
            </a:pPr>
            <a:r>
              <a:rPr lang="en-US" sz="2800" dirty="0"/>
              <a:t>Plagiarism is presenting someone else’s work or ideas as your own, with or without their consent, by incorporating it into your work without full acknowledgement. All published and unpublished material, whether in manuscript, printed or electronic form, is covered under this definition. Plagiarism may be intentional or reckless, or unintentional. Under the regulations for examinations, intentional or reckless plagiarism is a disciplinary offence</a:t>
            </a:r>
          </a:p>
          <a:p>
            <a:pPr marL="0" indent="0">
              <a:buNone/>
            </a:pPr>
            <a:r>
              <a:rPr lang="en-US" sz="2400" b="1" dirty="0">
                <a:solidFill>
                  <a:srgbClr val="C00000"/>
                </a:solidFill>
                <a:latin typeface="Segoe UI Light" panose="020B0502040204020203" pitchFamily="34" charset="0"/>
                <a:ea typeface="+mj-ea"/>
                <a:cs typeface="Segoe UI Light" panose="020B0502040204020203" pitchFamily="34" charset="0"/>
              </a:rPr>
              <a:t>What happens if you are thought to have plagiarized?</a:t>
            </a:r>
          </a:p>
          <a:p>
            <a:pPr marL="0" indent="0">
              <a:buNone/>
            </a:pPr>
            <a:r>
              <a:rPr lang="en-US" dirty="0"/>
              <a:t>The plagiarism in examinations and assessments is a serious matter. Cases will be investigated and penalties may range from deduction of marks to downgrading of your course Grade.</a:t>
            </a:r>
          </a:p>
          <a:p>
            <a:pPr marL="0" indent="0">
              <a:buNone/>
            </a:pPr>
            <a:endParaRPr lang="en-US" sz="2800" dirty="0"/>
          </a:p>
          <a:p>
            <a:pPr marL="0" indent="0">
              <a:buNone/>
            </a:pPr>
            <a:endParaRPr lang="en-US" sz="2800" dirty="0"/>
          </a:p>
          <a:p>
            <a:endParaRPr lang="en-US" dirty="0"/>
          </a:p>
        </p:txBody>
      </p:sp>
    </p:spTree>
    <p:extLst>
      <p:ext uri="{BB962C8B-B14F-4D97-AF65-F5344CB8AC3E}">
        <p14:creationId xmlns:p14="http://schemas.microsoft.com/office/powerpoint/2010/main" val="2749623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3279F1-54AB-4BCF-9D77-5585E4A6268F}"/>
              </a:ext>
            </a:extLst>
          </p:cNvPr>
          <p:cNvSpPr>
            <a:spLocks noGrp="1"/>
          </p:cNvSpPr>
          <p:nvPr>
            <p:ph type="title"/>
          </p:nvPr>
        </p:nvSpPr>
        <p:spPr>
          <a:xfrm>
            <a:off x="3595332" y="2455091"/>
            <a:ext cx="8596668" cy="1320800"/>
          </a:xfrm>
        </p:spPr>
        <p:txBody>
          <a:bodyPr>
            <a:normAutofit fontScale="90000"/>
          </a:bodyPr>
          <a:lstStyle/>
          <a:p>
            <a:r>
              <a:rPr lang="en-US" sz="8800" dirty="0"/>
              <a:t>OS</a:t>
            </a:r>
            <a:endParaRPr lang="en-US" dirty="0"/>
          </a:p>
        </p:txBody>
      </p:sp>
    </p:spTree>
    <p:extLst>
      <p:ext uri="{BB962C8B-B14F-4D97-AF65-F5344CB8AC3E}">
        <p14:creationId xmlns:p14="http://schemas.microsoft.com/office/powerpoint/2010/main" val="1788965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E66B0A-C01B-4AE3-6446-20D4F0775760}"/>
              </a:ext>
            </a:extLst>
          </p:cNvPr>
          <p:cNvSpPr>
            <a:spLocks noGrp="1"/>
          </p:cNvSpPr>
          <p:nvPr>
            <p:ph type="title"/>
          </p:nvPr>
        </p:nvSpPr>
        <p:spPr/>
        <p:txBody>
          <a:bodyPr/>
          <a:lstStyle/>
          <a:p>
            <a:r>
              <a:rPr lang="en-US" dirty="0"/>
              <a:t>Operating System Definition</a:t>
            </a:r>
          </a:p>
        </p:txBody>
      </p:sp>
      <p:sp>
        <p:nvSpPr>
          <p:cNvPr id="3" name="Content Placeholder 2">
            <a:extLst>
              <a:ext uri="{FF2B5EF4-FFF2-40B4-BE49-F238E27FC236}">
                <a16:creationId xmlns:a16="http://schemas.microsoft.com/office/drawing/2014/main" xmlns="" id="{92190A4C-816B-4E82-A416-08777D6F7758}"/>
              </a:ext>
            </a:extLst>
          </p:cNvPr>
          <p:cNvSpPr>
            <a:spLocks noGrp="1"/>
          </p:cNvSpPr>
          <p:nvPr>
            <p:ph idx="1"/>
          </p:nvPr>
        </p:nvSpPr>
        <p:spPr/>
        <p:txBody>
          <a:bodyPr>
            <a:normAutofit/>
          </a:bodyPr>
          <a:lstStyle/>
          <a:p>
            <a:pPr eaLnBrk="1" hangingPunct="1">
              <a:lnSpc>
                <a:spcPct val="90000"/>
              </a:lnSpc>
            </a:pPr>
            <a:r>
              <a:rPr lang="en-US" dirty="0"/>
              <a:t>Operating Systems (System Software)</a:t>
            </a:r>
          </a:p>
          <a:p>
            <a:pPr lvl="1" eaLnBrk="1" hangingPunct="1">
              <a:lnSpc>
                <a:spcPct val="90000"/>
              </a:lnSpc>
            </a:pPr>
            <a:r>
              <a:rPr lang="en-US" dirty="0"/>
              <a:t>OS is a </a:t>
            </a:r>
            <a:r>
              <a:rPr lang="en-US" u="sng" dirty="0"/>
              <a:t>control program</a:t>
            </a:r>
            <a:r>
              <a:rPr lang="en-US" dirty="0"/>
              <a:t> which </a:t>
            </a:r>
            <a:r>
              <a:rPr lang="en-US" u="sng" dirty="0"/>
              <a:t>manages</a:t>
            </a:r>
            <a:r>
              <a:rPr lang="en-US" dirty="0"/>
              <a:t> computer </a:t>
            </a:r>
            <a:r>
              <a:rPr lang="en-US" u="sng" dirty="0"/>
              <a:t>resources</a:t>
            </a:r>
            <a:r>
              <a:rPr lang="en-US" dirty="0"/>
              <a:t> and allocate these resources among </a:t>
            </a:r>
            <a:r>
              <a:rPr lang="en-US" u="sng" dirty="0"/>
              <a:t>competing tasks</a:t>
            </a:r>
          </a:p>
          <a:p>
            <a:pPr lvl="1">
              <a:lnSpc>
                <a:spcPct val="90000"/>
              </a:lnSpc>
            </a:pPr>
            <a:r>
              <a:rPr lang="en-US" b="1" i="0" dirty="0">
                <a:solidFill>
                  <a:schemeClr val="tx1"/>
                </a:solidFill>
                <a:effectLst/>
                <a:latin typeface="arial" panose="020B0604020202020204" pitchFamily="34" charset="0"/>
              </a:rPr>
              <a:t>operating system</a:t>
            </a:r>
            <a:r>
              <a:rPr lang="en-US" b="0" i="0" dirty="0">
                <a:solidFill>
                  <a:schemeClr val="tx1"/>
                </a:solidFill>
                <a:effectLst/>
                <a:latin typeface="arial" panose="020B0604020202020204" pitchFamily="34" charset="0"/>
              </a:rPr>
              <a:t> (OS), program that manages a computer's resources, especially the allocation of those resources among other programs. Typical </a:t>
            </a:r>
            <a:r>
              <a:rPr lang="en-US" b="1" i="0" u="sng" dirty="0">
                <a:solidFill>
                  <a:schemeClr val="tx1"/>
                </a:solidFill>
                <a:effectLst/>
                <a:latin typeface="arial" panose="020B0604020202020204" pitchFamily="34" charset="0"/>
              </a:rPr>
              <a:t>resources</a:t>
            </a:r>
            <a:r>
              <a:rPr lang="en-US" b="0" i="0" dirty="0">
                <a:solidFill>
                  <a:schemeClr val="tx1"/>
                </a:solidFill>
                <a:effectLst/>
                <a:latin typeface="arial" panose="020B0604020202020204" pitchFamily="34" charset="0"/>
              </a:rPr>
              <a:t> include the central processing unit (</a:t>
            </a:r>
            <a:r>
              <a:rPr lang="en-US" b="0" i="0" u="sng" dirty="0">
                <a:solidFill>
                  <a:schemeClr val="tx1"/>
                </a:solidFill>
                <a:effectLst/>
                <a:latin typeface="arial" panose="020B0604020202020204" pitchFamily="34" charset="0"/>
              </a:rPr>
              <a:t>CPU</a:t>
            </a:r>
            <a:r>
              <a:rPr lang="en-US" b="0" i="0" dirty="0">
                <a:solidFill>
                  <a:schemeClr val="tx1"/>
                </a:solidFill>
                <a:effectLst/>
                <a:latin typeface="arial" panose="020B0604020202020204" pitchFamily="34" charset="0"/>
              </a:rPr>
              <a:t>), computer </a:t>
            </a:r>
            <a:r>
              <a:rPr lang="en-US" b="0" i="0" u="sng" dirty="0">
                <a:solidFill>
                  <a:schemeClr val="tx1"/>
                </a:solidFill>
                <a:effectLst/>
                <a:latin typeface="arial" panose="020B0604020202020204" pitchFamily="34" charset="0"/>
              </a:rPr>
              <a:t>memory</a:t>
            </a:r>
            <a:r>
              <a:rPr lang="en-US" b="0" i="0" dirty="0">
                <a:solidFill>
                  <a:schemeClr val="tx1"/>
                </a:solidFill>
                <a:effectLst/>
                <a:latin typeface="arial" panose="020B0604020202020204" pitchFamily="34" charset="0"/>
              </a:rPr>
              <a:t>, </a:t>
            </a:r>
            <a:r>
              <a:rPr lang="en-US" b="0" i="0" u="sng" dirty="0">
                <a:solidFill>
                  <a:schemeClr val="tx1"/>
                </a:solidFill>
                <a:effectLst/>
                <a:latin typeface="arial" panose="020B0604020202020204" pitchFamily="34" charset="0"/>
              </a:rPr>
              <a:t>file storage</a:t>
            </a:r>
            <a:r>
              <a:rPr lang="en-US" b="0" i="0" dirty="0">
                <a:solidFill>
                  <a:schemeClr val="tx1"/>
                </a:solidFill>
                <a:effectLst/>
                <a:latin typeface="arial" panose="020B0604020202020204" pitchFamily="34" charset="0"/>
              </a:rPr>
              <a:t>, input/output </a:t>
            </a:r>
            <a:r>
              <a:rPr lang="en-US" b="0" i="0" u="sng" dirty="0">
                <a:solidFill>
                  <a:schemeClr val="tx1"/>
                </a:solidFill>
                <a:effectLst/>
                <a:latin typeface="arial" panose="020B0604020202020204" pitchFamily="34" charset="0"/>
              </a:rPr>
              <a:t>(I/O) </a:t>
            </a:r>
            <a:r>
              <a:rPr lang="en-US" b="0" i="0" dirty="0">
                <a:solidFill>
                  <a:schemeClr val="tx1"/>
                </a:solidFill>
                <a:effectLst/>
                <a:latin typeface="arial" panose="020B0604020202020204" pitchFamily="34" charset="0"/>
              </a:rPr>
              <a:t>devices, and </a:t>
            </a:r>
            <a:r>
              <a:rPr lang="en-US" b="0" i="0" u="sng" dirty="0">
                <a:solidFill>
                  <a:schemeClr val="tx1"/>
                </a:solidFill>
                <a:effectLst/>
                <a:latin typeface="arial" panose="020B0604020202020204" pitchFamily="34" charset="0"/>
              </a:rPr>
              <a:t>network</a:t>
            </a:r>
            <a:r>
              <a:rPr lang="en-US" b="0" i="0" dirty="0">
                <a:solidFill>
                  <a:schemeClr val="tx1"/>
                </a:solidFill>
                <a:effectLst/>
                <a:latin typeface="arial" panose="020B0604020202020204" pitchFamily="34" charset="0"/>
              </a:rPr>
              <a:t> connections.</a:t>
            </a:r>
            <a:endParaRPr lang="en-US" dirty="0">
              <a:solidFill>
                <a:schemeClr val="tx1"/>
              </a:solidFill>
            </a:endParaRPr>
          </a:p>
          <a:p>
            <a:pPr lvl="1" eaLnBrk="1" hangingPunct="1">
              <a:lnSpc>
                <a:spcPct val="90000"/>
              </a:lnSpc>
            </a:pPr>
            <a:r>
              <a:rPr lang="en-US" dirty="0"/>
              <a:t>OS </a:t>
            </a:r>
            <a:r>
              <a:rPr lang="en-US" u="sng" dirty="0"/>
              <a:t>controls</a:t>
            </a:r>
            <a:r>
              <a:rPr lang="en-US" dirty="0"/>
              <a:t> and </a:t>
            </a:r>
            <a:r>
              <a:rPr lang="en-US" u="sng" dirty="0"/>
              <a:t>coordinates</a:t>
            </a:r>
            <a:r>
              <a:rPr lang="en-US" dirty="0"/>
              <a:t> use of hardware among applications for users</a:t>
            </a:r>
          </a:p>
          <a:p>
            <a:pPr lvl="1" eaLnBrk="1" hangingPunct="1">
              <a:lnSpc>
                <a:spcPct val="90000"/>
              </a:lnSpc>
            </a:pPr>
            <a:endParaRPr lang="en-US" dirty="0"/>
          </a:p>
          <a:p>
            <a:pPr lvl="1" eaLnBrk="1" hangingPunct="1">
              <a:lnSpc>
                <a:spcPct val="90000"/>
              </a:lnSpc>
            </a:pPr>
            <a:endParaRPr lang="en-US" dirty="0"/>
          </a:p>
          <a:p>
            <a:pPr lvl="1" eaLnBrk="1" hangingPunct="1">
              <a:lnSpc>
                <a:spcPct val="90000"/>
              </a:lnSpc>
            </a:pPr>
            <a:endParaRPr lang="en-US" dirty="0"/>
          </a:p>
          <a:p>
            <a:pPr lvl="1" algn="ctr" eaLnBrk="1" hangingPunct="1">
              <a:lnSpc>
                <a:spcPct val="90000"/>
              </a:lnSpc>
            </a:pPr>
            <a:r>
              <a:rPr lang="en-US" dirty="0">
                <a:hlinkClick r:id="rId3"/>
              </a:rPr>
              <a:t>https://www.youtube.com/watch?v=gxhxcvBuanU</a:t>
            </a:r>
            <a:endParaRPr lang="en-US" dirty="0"/>
          </a:p>
          <a:p>
            <a:pPr marL="0" indent="0">
              <a:buNone/>
            </a:pPr>
            <a:endParaRPr lang="en-US" dirty="0"/>
          </a:p>
        </p:txBody>
      </p:sp>
    </p:spTree>
    <p:extLst>
      <p:ext uri="{BB962C8B-B14F-4D97-AF65-F5344CB8AC3E}">
        <p14:creationId xmlns:p14="http://schemas.microsoft.com/office/powerpoint/2010/main" val="3894894552"/>
      </p:ext>
    </p:extLst>
  </p:cSld>
  <p:clrMapOvr>
    <a:masterClrMapping/>
  </p:clrMapOvr>
</p:sld>
</file>

<file path=ppt/theme/theme1.xml><?xml version="1.0" encoding="utf-8"?>
<a:theme xmlns:a="http://schemas.openxmlformats.org/drawingml/2006/main" name="1_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14460</TotalTime>
  <Words>903</Words>
  <Application>Microsoft Office PowerPoint</Application>
  <PresentationFormat>Widescreen</PresentationFormat>
  <Paragraphs>162</Paragraphs>
  <Slides>21</Slides>
  <Notes>5</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21</vt:i4>
      </vt:variant>
    </vt:vector>
  </HeadingPairs>
  <TitlesOfParts>
    <vt:vector size="39" baseType="lpstr">
      <vt:lpstr>Arial</vt:lpstr>
      <vt:lpstr>Arial</vt:lpstr>
      <vt:lpstr>Calibri</vt:lpstr>
      <vt:lpstr>Calibri Light</vt:lpstr>
      <vt:lpstr>Century Gothic</vt:lpstr>
      <vt:lpstr>Corbel</vt:lpstr>
      <vt:lpstr>Courier New</vt:lpstr>
      <vt:lpstr>Google Sans</vt:lpstr>
      <vt:lpstr>Poppins</vt:lpstr>
      <vt:lpstr>Segoe UI</vt:lpstr>
      <vt:lpstr>Segoe UI Light</vt:lpstr>
      <vt:lpstr>Times New Roman</vt:lpstr>
      <vt:lpstr>Trebuchet MS</vt:lpstr>
      <vt:lpstr>Verdana</vt:lpstr>
      <vt:lpstr>Wingdings</vt:lpstr>
      <vt:lpstr>Wingdings 3</vt:lpstr>
      <vt:lpstr>1_Office Theme</vt:lpstr>
      <vt:lpstr>Facet</vt:lpstr>
      <vt:lpstr>Introduction &amp; Background Module 1</vt:lpstr>
      <vt:lpstr>Disclaimer</vt:lpstr>
      <vt:lpstr>Chapter Outline</vt:lpstr>
      <vt:lpstr>About The Instructor</vt:lpstr>
      <vt:lpstr>Academic and Professional Experience:</vt:lpstr>
      <vt:lpstr>Assessment Criteria (likely to change)</vt:lpstr>
      <vt:lpstr>Plagiarism Policy</vt:lpstr>
      <vt:lpstr>OS</vt:lpstr>
      <vt:lpstr>Operating System Definition</vt:lpstr>
      <vt:lpstr>Operating System Goals</vt:lpstr>
      <vt:lpstr>Computer System Overview</vt:lpstr>
      <vt:lpstr>Computer System Overview</vt:lpstr>
      <vt:lpstr>Computer System Overview</vt:lpstr>
      <vt:lpstr>Computer System Overview</vt:lpstr>
      <vt:lpstr>Computer System Overview</vt:lpstr>
      <vt:lpstr>Computer System Overview</vt:lpstr>
      <vt:lpstr>Computer System Overview</vt:lpstr>
      <vt:lpstr>Computer System Overview</vt:lpstr>
      <vt:lpstr>Computer System Overview</vt:lpstr>
      <vt:lpstr>Computer System Overview</vt:lpstr>
      <vt:lpstr>Computer System Organization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 &amp; Background Chapter 1</dc:title>
  <dc:creator>Sheheryar Malik</dc:creator>
  <cp:lastModifiedBy>Sony</cp:lastModifiedBy>
  <cp:revision>807</cp:revision>
  <cp:lastPrinted>2019-05-17T05:34:39Z</cp:lastPrinted>
  <dcterms:created xsi:type="dcterms:W3CDTF">2019-04-13T12:57:47Z</dcterms:created>
  <dcterms:modified xsi:type="dcterms:W3CDTF">2025-02-24T06:26:01Z</dcterms:modified>
</cp:coreProperties>
</file>