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14"/>
  </p:notesMasterIdLst>
  <p:handoutMasterIdLst>
    <p:handoutMasterId r:id="rId15"/>
  </p:handoutMasterIdLst>
  <p:sldIdLst>
    <p:sldId id="310" r:id="rId4"/>
    <p:sldId id="273" r:id="rId5"/>
    <p:sldId id="407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760000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99" autoAdjust="0"/>
    <p:restoredTop sz="74699" autoAdjust="0"/>
  </p:normalViewPr>
  <p:slideViewPr>
    <p:cSldViewPr snapToGrid="0">
      <p:cViewPr varScale="1">
        <p:scale>
          <a:sx n="48" d="100"/>
          <a:sy n="48" d="100"/>
        </p:scale>
        <p:origin x="1572" y="32"/>
      </p:cViewPr>
      <p:guideLst/>
    </p:cSldViewPr>
  </p:slideViewPr>
  <p:outlineViewPr>
    <p:cViewPr>
      <p:scale>
        <a:sx n="33" d="100"/>
        <a:sy n="33" d="100"/>
      </p:scale>
      <p:origin x="0" y="-109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>
        <p:scale>
          <a:sx n="94" d="100"/>
          <a:sy n="94" d="100"/>
        </p:scale>
        <p:origin x="1555" y="-9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 the Operating System, a Process is something that is currently under execution. So, an active program can be called a Process. For example, </a:t>
            </a:r>
            <a:r>
              <a:rPr lang="en-US" b="1" i="0" dirty="0">
                <a:effectLst/>
                <a:latin typeface="arial" panose="020B0604020202020204" pitchFamily="34" charset="0"/>
              </a:rPr>
              <a:t>when you want to search something on web then you start a browser</a:t>
            </a:r>
            <a:r>
              <a:rPr lang="en-US" b="0" i="0" dirty="0">
                <a:effectLst/>
                <a:latin typeface="arial" panose="020B0604020202020204" pitchFamily="34" charset="0"/>
              </a:rPr>
              <a:t>. So, this can be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2CD191-96E2-491B-92DD-AC75CE7DA7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1F5E2B-615B-4D7B-85F9-9BB4AB325563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74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32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54B7C368-DB8B-4979-A70E-F89146F0FE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70C65B28-8E84-45EF-948F-81D74F3493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D81C13-6AF7-492C-9556-7E431319AEE1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8E2100-EBEC-49AB-8328-70F0ED95F22A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E86856-6A65-49EF-89AB-3A0679DBDD3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16374-942F-48D7-B806-388A7C8193C4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E61A4B-5416-46D8-B8D4-55063C3BEA34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0B4ACB01-3920-4459-9F03-9B9360EE46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A9D4F5-DD8C-4C4C-9B69-E2EBFEE30AAB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88024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05158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99FA7-03DF-4CC1-A05C-34AF03C66ED3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116257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13350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0347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1626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0709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4906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7259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8DAD96D6-5B9C-4DBD-8B54-B9DBB8C433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681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9006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9113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96103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228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 Structure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4C31F2D-428B-47CA-9119-8DB7D4F93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9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Operating System Structure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2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System Protection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Protection refers to a mechanism for </a:t>
            </a:r>
            <a:r>
              <a:rPr lang="en-US" u="sng" dirty="0"/>
              <a:t>controlling access</a:t>
            </a:r>
            <a:r>
              <a:rPr lang="en-US" dirty="0"/>
              <a:t> by programs, processes, or users to both system and user resources</a:t>
            </a:r>
          </a:p>
          <a:p>
            <a:r>
              <a:rPr lang="en-US" dirty="0"/>
              <a:t>The protection mechanism must: </a:t>
            </a:r>
          </a:p>
          <a:p>
            <a:pPr lvl="1"/>
            <a:r>
              <a:rPr lang="en-US" dirty="0"/>
              <a:t>distinguish between </a:t>
            </a:r>
            <a:r>
              <a:rPr lang="en-US" b="1" dirty="0"/>
              <a:t>authorized and unauthorized </a:t>
            </a:r>
            <a:r>
              <a:rPr lang="en-US" dirty="0"/>
              <a:t>access</a:t>
            </a:r>
          </a:p>
          <a:p>
            <a:pPr lvl="1"/>
            <a:r>
              <a:rPr lang="en-US" u="sng" dirty="0"/>
              <a:t>specify the </a:t>
            </a:r>
            <a:r>
              <a:rPr lang="en-US" b="1" u="sng" dirty="0"/>
              <a:t>controls</a:t>
            </a:r>
            <a:r>
              <a:rPr lang="en-US" dirty="0"/>
              <a:t> to be imposed</a:t>
            </a:r>
          </a:p>
          <a:p>
            <a:pPr lvl="1"/>
            <a:r>
              <a:rPr lang="en-US" dirty="0"/>
              <a:t>provide a </a:t>
            </a:r>
            <a:r>
              <a:rPr lang="en-US" b="1" dirty="0"/>
              <a:t>means of enforcement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Chapter Outline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Process Management </a:t>
            </a:r>
          </a:p>
          <a:p>
            <a:r>
              <a:rPr lang="en-US" dirty="0"/>
              <a:t>Memory Management</a:t>
            </a:r>
          </a:p>
          <a:p>
            <a:r>
              <a:rPr lang="en-US" dirty="0"/>
              <a:t>File Management</a:t>
            </a:r>
          </a:p>
          <a:p>
            <a:r>
              <a:rPr lang="en-US" dirty="0"/>
              <a:t>I/O System Management</a:t>
            </a:r>
          </a:p>
          <a:p>
            <a:r>
              <a:rPr lang="en-US" dirty="0"/>
              <a:t>Secondary Storage Management</a:t>
            </a:r>
          </a:p>
          <a:p>
            <a:r>
              <a:rPr lang="en-US" dirty="0"/>
              <a:t>Networking</a:t>
            </a:r>
          </a:p>
          <a:p>
            <a:r>
              <a:rPr lang="en-US" dirty="0"/>
              <a:t>System Protection </a:t>
            </a:r>
          </a:p>
          <a:p>
            <a:r>
              <a:rPr lang="en-US" dirty="0"/>
              <a:t>Operating System Services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6CD1-16B5-4B3E-A7AD-AE3E125E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Service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8D4A-A25D-4FF5-A576-BCD2A33E2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60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 process is a </a:t>
            </a:r>
            <a:r>
              <a:rPr lang="en-US" u="sng" dirty="0"/>
              <a:t>program in execution</a:t>
            </a:r>
          </a:p>
          <a:p>
            <a:r>
              <a:rPr lang="en-US" dirty="0"/>
              <a:t>A process </a:t>
            </a:r>
            <a:r>
              <a:rPr lang="en-US" u="sng" dirty="0"/>
              <a:t>needs certain resources</a:t>
            </a:r>
            <a:r>
              <a:rPr lang="en-US" dirty="0"/>
              <a:t>, including CPU time, memory, files, and I/O devices, to accomplish its task</a:t>
            </a:r>
          </a:p>
          <a:p>
            <a:r>
              <a:rPr lang="en-US" dirty="0"/>
              <a:t>The operating system is responsible for the following activities in connection with process manager</a:t>
            </a:r>
          </a:p>
          <a:p>
            <a:pPr lvl="1"/>
            <a:r>
              <a:rPr lang="en-US" dirty="0"/>
              <a:t>Process </a:t>
            </a:r>
            <a:r>
              <a:rPr lang="en-US" u="sng" dirty="0"/>
              <a:t>creation</a:t>
            </a:r>
            <a:r>
              <a:rPr lang="en-US" dirty="0"/>
              <a:t> and </a:t>
            </a:r>
            <a:r>
              <a:rPr lang="en-US" u="sng" dirty="0"/>
              <a:t>termination</a:t>
            </a:r>
          </a:p>
          <a:p>
            <a:pPr lvl="1"/>
            <a:r>
              <a:rPr lang="en-US" dirty="0"/>
              <a:t>Process </a:t>
            </a:r>
            <a:r>
              <a:rPr lang="en-US" u="sng" dirty="0"/>
              <a:t>suspension</a:t>
            </a:r>
            <a:r>
              <a:rPr lang="en-US" dirty="0"/>
              <a:t> and </a:t>
            </a:r>
            <a:r>
              <a:rPr lang="en-US" u="sng" dirty="0"/>
              <a:t>resumption</a:t>
            </a:r>
          </a:p>
          <a:p>
            <a:pPr lvl="1"/>
            <a:r>
              <a:rPr lang="en-US" dirty="0"/>
              <a:t>Provision of mechanisms for:</a:t>
            </a:r>
          </a:p>
          <a:p>
            <a:pPr lvl="2"/>
            <a:r>
              <a:rPr lang="en-US" dirty="0"/>
              <a:t>process </a:t>
            </a:r>
            <a:r>
              <a:rPr lang="en-US" u="sng" dirty="0"/>
              <a:t>synchronization</a:t>
            </a:r>
          </a:p>
          <a:p>
            <a:pPr lvl="2"/>
            <a:r>
              <a:rPr lang="en-US" dirty="0"/>
              <a:t>process </a:t>
            </a:r>
            <a:r>
              <a:rPr lang="en-US" u="sng" dirty="0"/>
              <a:t>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Memory is a </a:t>
            </a:r>
            <a:r>
              <a:rPr lang="en-US" u="sng" dirty="0"/>
              <a:t>large array of words or bytes</a:t>
            </a:r>
            <a:r>
              <a:rPr lang="en-US" dirty="0"/>
              <a:t>, each with its own </a:t>
            </a:r>
            <a:r>
              <a:rPr lang="en-US" u="sng" dirty="0"/>
              <a:t>address</a:t>
            </a:r>
          </a:p>
          <a:p>
            <a:r>
              <a:rPr lang="en-US" dirty="0"/>
              <a:t>It is a </a:t>
            </a:r>
            <a:r>
              <a:rPr lang="en-US" u="sng" dirty="0"/>
              <a:t>repository</a:t>
            </a:r>
            <a:r>
              <a:rPr lang="en-US" dirty="0"/>
              <a:t> of quickly </a:t>
            </a:r>
            <a:r>
              <a:rPr lang="en-US" u="sng" dirty="0"/>
              <a:t>accessible data </a:t>
            </a:r>
            <a:r>
              <a:rPr lang="en-US" dirty="0"/>
              <a:t>shared by the CPU and I/O devices.</a:t>
            </a:r>
          </a:p>
          <a:p>
            <a:r>
              <a:rPr lang="en-US" dirty="0"/>
              <a:t>Main memory is a volatile storage device</a:t>
            </a:r>
          </a:p>
          <a:p>
            <a:pPr lvl="1"/>
            <a:r>
              <a:rPr lang="en-US" dirty="0"/>
              <a:t>It looses its contents in the case of system failure</a:t>
            </a:r>
          </a:p>
          <a:p>
            <a:r>
              <a:rPr lang="en-US" dirty="0"/>
              <a:t>The operating system is responsible for the following activities in connections with memory management:</a:t>
            </a:r>
          </a:p>
          <a:p>
            <a:pPr lvl="1"/>
            <a:r>
              <a:rPr lang="en-US" dirty="0"/>
              <a:t>Keep track of which </a:t>
            </a:r>
            <a:r>
              <a:rPr lang="en-US" u="sng" dirty="0"/>
              <a:t>parts of memory</a:t>
            </a:r>
            <a:r>
              <a:rPr lang="en-US" dirty="0"/>
              <a:t> are currently being </a:t>
            </a:r>
            <a:r>
              <a:rPr lang="en-US" u="sng" dirty="0"/>
              <a:t>used and by whom</a:t>
            </a:r>
          </a:p>
          <a:p>
            <a:pPr lvl="1"/>
            <a:r>
              <a:rPr lang="en-US" dirty="0"/>
              <a:t>Decide which </a:t>
            </a:r>
            <a:r>
              <a:rPr lang="en-US" u="sng" dirty="0"/>
              <a:t>processes to load</a:t>
            </a:r>
            <a:r>
              <a:rPr lang="en-US" dirty="0"/>
              <a:t> when memory </a:t>
            </a:r>
            <a:r>
              <a:rPr lang="en-US" u="sng" dirty="0"/>
              <a:t>space becomes available</a:t>
            </a:r>
          </a:p>
          <a:p>
            <a:pPr lvl="1"/>
            <a:r>
              <a:rPr lang="en-US" u="sng" dirty="0"/>
              <a:t>Allocate and deallocate</a:t>
            </a:r>
            <a:r>
              <a:rPr lang="en-US" dirty="0"/>
              <a:t> memory </a:t>
            </a:r>
            <a:r>
              <a:rPr lang="en-US" u="sng" dirty="0"/>
              <a:t>space</a:t>
            </a:r>
            <a:r>
              <a:rPr lang="en-US" dirty="0"/>
              <a:t> as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File Management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 file is a </a:t>
            </a:r>
            <a:r>
              <a:rPr lang="en-US" u="sng" dirty="0"/>
              <a:t>collection of related information </a:t>
            </a:r>
            <a:r>
              <a:rPr lang="en-US" dirty="0"/>
              <a:t>defined by its creator</a:t>
            </a:r>
          </a:p>
          <a:p>
            <a:r>
              <a:rPr lang="en-US" dirty="0"/>
              <a:t>Commonly, files represent </a:t>
            </a:r>
            <a:r>
              <a:rPr lang="en-US" u="sng" dirty="0"/>
              <a:t>programs</a:t>
            </a:r>
            <a:r>
              <a:rPr lang="en-US" dirty="0"/>
              <a:t> (both source and object forms) and data</a:t>
            </a:r>
          </a:p>
          <a:p>
            <a:r>
              <a:rPr lang="en-US" dirty="0"/>
              <a:t>The operating system is responsible for the following activities in connections with file management:</a:t>
            </a:r>
          </a:p>
          <a:p>
            <a:pPr lvl="1"/>
            <a:r>
              <a:rPr lang="en-US" dirty="0"/>
              <a:t>File </a:t>
            </a:r>
            <a:r>
              <a:rPr lang="en-US" u="sng" dirty="0"/>
              <a:t>creation</a:t>
            </a:r>
            <a:r>
              <a:rPr lang="en-US" dirty="0"/>
              <a:t> and </a:t>
            </a:r>
            <a:r>
              <a:rPr lang="en-US" u="sng" dirty="0"/>
              <a:t>deletion</a:t>
            </a:r>
          </a:p>
          <a:p>
            <a:pPr lvl="1"/>
            <a:r>
              <a:rPr lang="en-US" u="sng" dirty="0"/>
              <a:t>Directory</a:t>
            </a:r>
            <a:r>
              <a:rPr lang="en-US" dirty="0"/>
              <a:t> creation and deletion</a:t>
            </a:r>
          </a:p>
          <a:p>
            <a:pPr lvl="1"/>
            <a:r>
              <a:rPr lang="en-US" dirty="0"/>
              <a:t>Support of primitives for </a:t>
            </a:r>
            <a:r>
              <a:rPr lang="en-US" u="sng" dirty="0"/>
              <a:t>manipulating</a:t>
            </a:r>
            <a:r>
              <a:rPr lang="en-US" dirty="0"/>
              <a:t> files and directories</a:t>
            </a:r>
          </a:p>
          <a:p>
            <a:pPr lvl="1"/>
            <a:r>
              <a:rPr lang="en-US" u="sng" dirty="0"/>
              <a:t>Mapping</a:t>
            </a:r>
            <a:r>
              <a:rPr lang="en-US" dirty="0"/>
              <a:t> files onto secondary storage</a:t>
            </a:r>
          </a:p>
          <a:p>
            <a:pPr lvl="1"/>
            <a:r>
              <a:rPr lang="en-US" dirty="0"/>
              <a:t>File </a:t>
            </a:r>
            <a:r>
              <a:rPr lang="en-US" u="sng" dirty="0"/>
              <a:t>backup</a:t>
            </a:r>
            <a:r>
              <a:rPr lang="en-US" dirty="0"/>
              <a:t> on stable (nonvolatile) storage media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I/O System Management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Operating system is responsible for I/O system management</a:t>
            </a:r>
          </a:p>
          <a:p>
            <a:r>
              <a:rPr lang="en-US" dirty="0"/>
              <a:t>The I/O system consists of: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buffer-caching</a:t>
            </a:r>
            <a:r>
              <a:rPr lang="en-US" dirty="0"/>
              <a:t> system </a:t>
            </a:r>
          </a:p>
          <a:p>
            <a:pPr lvl="1"/>
            <a:r>
              <a:rPr lang="en-US" dirty="0"/>
              <a:t>A general </a:t>
            </a:r>
            <a:r>
              <a:rPr lang="en-US" u="sng" dirty="0"/>
              <a:t>device-driver interface</a:t>
            </a:r>
          </a:p>
          <a:p>
            <a:pPr lvl="1"/>
            <a:r>
              <a:rPr lang="en-US" u="sng" dirty="0"/>
              <a:t>Drivers for specific hardware</a:t>
            </a:r>
            <a:r>
              <a:rPr lang="en-US" dirty="0"/>
              <a:t>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Secondary Storage Management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Since main memory (</a:t>
            </a:r>
            <a:r>
              <a:rPr lang="en-US" u="sng" dirty="0"/>
              <a:t>primary storage) is volatile and too small</a:t>
            </a:r>
            <a:r>
              <a:rPr lang="en-US" dirty="0"/>
              <a:t> to accommodate all data and programs permanently, the computer system must provide </a:t>
            </a:r>
            <a:r>
              <a:rPr lang="en-US" u="sng" dirty="0"/>
              <a:t>secondary storage to back up main memory</a:t>
            </a:r>
          </a:p>
          <a:p>
            <a:r>
              <a:rPr lang="en-US" dirty="0"/>
              <a:t>Most modern computer systems use </a:t>
            </a:r>
            <a:r>
              <a:rPr lang="en-US" u="sng" dirty="0"/>
              <a:t>disks</a:t>
            </a:r>
            <a:r>
              <a:rPr lang="en-US" dirty="0"/>
              <a:t> as the principle on-line storage medium, for both programs and data</a:t>
            </a:r>
          </a:p>
          <a:p>
            <a:r>
              <a:rPr lang="en-US" dirty="0"/>
              <a:t>The operating system is responsible for the following activities in connection with disk management: </a:t>
            </a:r>
          </a:p>
          <a:p>
            <a:pPr lvl="1"/>
            <a:r>
              <a:rPr lang="en-US" dirty="0"/>
              <a:t>Free </a:t>
            </a:r>
            <a:r>
              <a:rPr lang="en-US" u="sng" dirty="0"/>
              <a:t>space management</a:t>
            </a:r>
          </a:p>
          <a:p>
            <a:pPr lvl="1"/>
            <a:r>
              <a:rPr lang="en-US" dirty="0"/>
              <a:t>Storage </a:t>
            </a:r>
            <a:r>
              <a:rPr lang="en-US" u="sng" dirty="0"/>
              <a:t>allocation</a:t>
            </a:r>
          </a:p>
          <a:p>
            <a:pPr lvl="1"/>
            <a:r>
              <a:rPr lang="en-US" dirty="0"/>
              <a:t>Disk </a:t>
            </a:r>
            <a:r>
              <a:rPr lang="en-US" u="sng" dirty="0"/>
              <a:t>scheduling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Networked System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 networking system is a </a:t>
            </a:r>
            <a:r>
              <a:rPr lang="en-US" u="sng" dirty="0"/>
              <a:t>collection of processors </a:t>
            </a:r>
          </a:p>
          <a:p>
            <a:r>
              <a:rPr lang="en-US" dirty="0"/>
              <a:t>The processors in the system are </a:t>
            </a:r>
            <a:r>
              <a:rPr lang="en-US" u="sng" dirty="0"/>
              <a:t>connected</a:t>
            </a:r>
            <a:r>
              <a:rPr lang="en-US" dirty="0"/>
              <a:t> through a </a:t>
            </a:r>
            <a:r>
              <a:rPr lang="en-US" u="sng" dirty="0"/>
              <a:t>communication network</a:t>
            </a:r>
          </a:p>
          <a:p>
            <a:r>
              <a:rPr lang="en-US" dirty="0"/>
              <a:t>Communication takes place using a </a:t>
            </a:r>
            <a:r>
              <a:rPr lang="en-US" u="sng" dirty="0"/>
              <a:t>protocol</a:t>
            </a:r>
          </a:p>
          <a:p>
            <a:r>
              <a:rPr lang="en-US" dirty="0"/>
              <a:t>This system provides user </a:t>
            </a:r>
            <a:r>
              <a:rPr lang="en-US" u="sng" dirty="0"/>
              <a:t>access</a:t>
            </a:r>
            <a:r>
              <a:rPr lang="en-US" dirty="0"/>
              <a:t> to various system </a:t>
            </a:r>
            <a:r>
              <a:rPr lang="en-US" u="sng" dirty="0"/>
              <a:t>resources</a:t>
            </a:r>
          </a:p>
          <a:p>
            <a:r>
              <a:rPr lang="en-US" dirty="0"/>
              <a:t>Access to a shared resource allows:</a:t>
            </a:r>
          </a:p>
          <a:p>
            <a:pPr lvl="1"/>
            <a:r>
              <a:rPr lang="en-US" dirty="0"/>
              <a:t>Computation </a:t>
            </a:r>
            <a:r>
              <a:rPr lang="en-US" u="sng" dirty="0"/>
              <a:t>speed-up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Increased data </a:t>
            </a:r>
            <a:r>
              <a:rPr lang="en-US" u="sng" dirty="0"/>
              <a:t>availability</a:t>
            </a:r>
          </a:p>
          <a:p>
            <a:pPr lvl="1"/>
            <a:r>
              <a:rPr lang="en-US" dirty="0"/>
              <a:t>Enhanced </a:t>
            </a:r>
            <a:r>
              <a:rPr lang="en-US" u="sng" dirty="0"/>
              <a:t>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11884</TotalTime>
  <Words>525</Words>
  <Application>Microsoft Office PowerPoint</Application>
  <PresentationFormat>Widescreen</PresentationFormat>
  <Paragraphs>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Arial</vt:lpstr>
      <vt:lpstr>Calibri</vt:lpstr>
      <vt:lpstr>Calibri Light</vt:lpstr>
      <vt:lpstr>Century Gothic</vt:lpstr>
      <vt:lpstr>Corbel</vt:lpstr>
      <vt:lpstr>Courier New</vt:lpstr>
      <vt:lpstr>Segoe UI</vt:lpstr>
      <vt:lpstr>Segoe UI Light</vt:lpstr>
      <vt:lpstr>Trebuchet MS</vt:lpstr>
      <vt:lpstr>Wingdings</vt:lpstr>
      <vt:lpstr>Wingdings 3</vt:lpstr>
      <vt:lpstr>1_Office Theme</vt:lpstr>
      <vt:lpstr>Office Theme</vt:lpstr>
      <vt:lpstr>Facet</vt:lpstr>
      <vt:lpstr>Operating System Structure Module 2</vt:lpstr>
      <vt:lpstr>Chapter Outline</vt:lpstr>
      <vt:lpstr>OS Service Management</vt:lpstr>
      <vt:lpstr>Process Management</vt:lpstr>
      <vt:lpstr>Memory Management</vt:lpstr>
      <vt:lpstr>File Management</vt:lpstr>
      <vt:lpstr>I/O System Management</vt:lpstr>
      <vt:lpstr>Secondary Storage Management</vt:lpstr>
      <vt:lpstr>Networked System</vt:lpstr>
      <vt:lpstr>System Protection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Nadia Qureshi</cp:lastModifiedBy>
  <cp:revision>875</cp:revision>
  <cp:lastPrinted>2019-05-17T05:34:39Z</cp:lastPrinted>
  <dcterms:created xsi:type="dcterms:W3CDTF">2019-04-13T12:57:47Z</dcterms:created>
  <dcterms:modified xsi:type="dcterms:W3CDTF">2024-10-15T05:46:48Z</dcterms:modified>
</cp:coreProperties>
</file>