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 id="2147483707" r:id="rId3"/>
  </p:sldMasterIdLst>
  <p:notesMasterIdLst>
    <p:notesMasterId r:id="rId60"/>
  </p:notesMasterIdLst>
  <p:handoutMasterIdLst>
    <p:handoutMasterId r:id="rId61"/>
  </p:handoutMasterIdLst>
  <p:sldIdLst>
    <p:sldId id="310" r:id="rId4"/>
    <p:sldId id="422" r:id="rId5"/>
    <p:sldId id="423" r:id="rId6"/>
    <p:sldId id="424" r:id="rId7"/>
    <p:sldId id="425" r:id="rId8"/>
    <p:sldId id="426" r:id="rId9"/>
    <p:sldId id="427" r:id="rId10"/>
    <p:sldId id="428" r:id="rId11"/>
    <p:sldId id="429" r:id="rId12"/>
    <p:sldId id="430" r:id="rId13"/>
    <p:sldId id="431" r:id="rId14"/>
    <p:sldId id="432" r:id="rId15"/>
    <p:sldId id="409" r:id="rId16"/>
    <p:sldId id="305" r:id="rId17"/>
    <p:sldId id="311" r:id="rId18"/>
    <p:sldId id="312" r:id="rId19"/>
    <p:sldId id="417" r:id="rId20"/>
    <p:sldId id="313" r:id="rId21"/>
    <p:sldId id="420" r:id="rId22"/>
    <p:sldId id="421" r:id="rId23"/>
    <p:sldId id="401" r:id="rId24"/>
    <p:sldId id="355" r:id="rId25"/>
    <p:sldId id="353" r:id="rId26"/>
    <p:sldId id="283" r:id="rId27"/>
    <p:sldId id="284" r:id="rId28"/>
    <p:sldId id="382" r:id="rId29"/>
    <p:sldId id="383" r:id="rId30"/>
    <p:sldId id="406" r:id="rId31"/>
    <p:sldId id="384" r:id="rId32"/>
    <p:sldId id="385" r:id="rId33"/>
    <p:sldId id="386" r:id="rId34"/>
    <p:sldId id="294" r:id="rId35"/>
    <p:sldId id="293" r:id="rId36"/>
    <p:sldId id="387" r:id="rId37"/>
    <p:sldId id="388" r:id="rId38"/>
    <p:sldId id="389" r:id="rId39"/>
    <p:sldId id="390" r:id="rId40"/>
    <p:sldId id="391" r:id="rId41"/>
    <p:sldId id="392" r:id="rId42"/>
    <p:sldId id="393" r:id="rId43"/>
    <p:sldId id="394" r:id="rId44"/>
    <p:sldId id="395" r:id="rId45"/>
    <p:sldId id="433" r:id="rId46"/>
    <p:sldId id="434" r:id="rId47"/>
    <p:sldId id="435" r:id="rId48"/>
    <p:sldId id="436" r:id="rId49"/>
    <p:sldId id="437" r:id="rId50"/>
    <p:sldId id="438" r:id="rId51"/>
    <p:sldId id="439" r:id="rId52"/>
    <p:sldId id="440" r:id="rId53"/>
    <p:sldId id="405" r:id="rId54"/>
    <p:sldId id="396" r:id="rId55"/>
    <p:sldId id="397" r:id="rId56"/>
    <p:sldId id="398" r:id="rId57"/>
    <p:sldId id="399" r:id="rId58"/>
    <p:sldId id="400" r:id="rId59"/>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760000"/>
    <a:srgbClr val="FBFBFB"/>
    <a:srgbClr val="7E0000"/>
    <a:srgbClr val="FFCCCC"/>
    <a:srgbClr val="A20000"/>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9" autoAdjust="0"/>
    <p:restoredTop sz="74699" autoAdjust="0"/>
  </p:normalViewPr>
  <p:slideViewPr>
    <p:cSldViewPr snapToGrid="0">
      <p:cViewPr varScale="1">
        <p:scale>
          <a:sx n="52" d="100"/>
          <a:sy n="52" d="100"/>
        </p:scale>
        <p:origin x="1412" y="40"/>
      </p:cViewPr>
      <p:guideLst/>
    </p:cSldViewPr>
  </p:slideViewPr>
  <p:outlineViewPr>
    <p:cViewPr>
      <p:scale>
        <a:sx n="33" d="100"/>
        <a:sy n="33" d="100"/>
      </p:scale>
      <p:origin x="0" y="-1099"/>
    </p:cViewPr>
  </p:outlineViewPr>
  <p:notesTextViewPr>
    <p:cViewPr>
      <p:scale>
        <a:sx n="1" d="1"/>
        <a:sy n="1" d="1"/>
      </p:scale>
      <p:origin x="0" y="0"/>
    </p:cViewPr>
  </p:notesTextViewPr>
  <p:sorterViewPr>
    <p:cViewPr>
      <p:scale>
        <a:sx n="100" d="100"/>
        <a:sy n="100" d="100"/>
      </p:scale>
      <p:origin x="0" y="-21948"/>
    </p:cViewPr>
  </p:sorterViewPr>
  <p:notesViewPr>
    <p:cSldViewPr snapToGrid="0">
      <p:cViewPr>
        <p:scale>
          <a:sx n="94" d="100"/>
          <a:sy n="94" d="100"/>
        </p:scale>
        <p:origin x="1555" y="-94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61" Type="http://schemas.openxmlformats.org/officeDocument/2006/relationships/handoutMaster" Target="handoutMasters/handout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C2AFD4F0-F8E7-4B38-8AB3-B3D42BB4AB68}" type="datetimeFigureOut">
              <a:rPr lang="en-US" smtClean="0"/>
              <a:t>3/14/2025</a:t>
            </a:fld>
            <a:endParaRPr lang="en-US"/>
          </a:p>
        </p:txBody>
      </p:sp>
      <p:sp>
        <p:nvSpPr>
          <p:cNvPr id="4" name="Footer Placeholder 3"/>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vl1pPr>
          </a:lstStyle>
          <a:p>
            <a:fld id="{E97DC3C2-995C-486E-A92E-6DA415D3A3FD}" type="datetimeFigureOut">
              <a:rPr lang="en-US" smtClean="0"/>
              <a:t>3/14/2025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Batch Interfaces are </a:t>
            </a:r>
            <a:r>
              <a:rPr lang="en-US" b="1" i="0" dirty="0">
                <a:effectLst/>
                <a:latin typeface="arial" panose="020B0604020202020204" pitchFamily="34" charset="0"/>
              </a:rPr>
              <a:t>set to run on a designated schedule, usually overnight</a:t>
            </a:r>
            <a:r>
              <a:rPr lang="en-US" b="0" i="0" dirty="0">
                <a:effectLst/>
                <a:latin typeface="arial" panose="020B0604020202020204" pitchFamily="34" charset="0"/>
              </a:rPr>
              <a:t>. They cannot be manually initiated. These interface calls are initiated by specific criteria or triggers, for example, adding a person to a case, a consumer turning a certain age, or updating or editing data elements in KEES.</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3</a:t>
            </a:fld>
            <a:endParaRPr lang="en-US"/>
          </a:p>
        </p:txBody>
      </p:sp>
    </p:spTree>
    <p:extLst>
      <p:ext uri="{BB962C8B-B14F-4D97-AF65-F5344CB8AC3E}">
        <p14:creationId xmlns:p14="http://schemas.microsoft.com/office/powerpoint/2010/main" val="1314743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xmlns="" id="{DEEB03A8-7595-4367-B405-E9D840822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387">
              <a:defRPr sz="2500">
                <a:solidFill>
                  <a:schemeClr val="tx1"/>
                </a:solidFill>
                <a:latin typeface="Verdana" panose="020B0604030504040204" pitchFamily="34" charset="0"/>
                <a:ea typeface="MS PGothic" panose="020B0600070205080204" pitchFamily="34" charset="-128"/>
              </a:defRPr>
            </a:lvl1pPr>
            <a:lvl2pPr marL="770662" indent="-296408" defTabSz="958387">
              <a:defRPr sz="2500">
                <a:solidFill>
                  <a:schemeClr val="tx1"/>
                </a:solidFill>
                <a:latin typeface="Verdana" panose="020B0604030504040204" pitchFamily="34" charset="0"/>
                <a:ea typeface="MS PGothic" panose="020B0600070205080204" pitchFamily="34" charset="-128"/>
              </a:defRPr>
            </a:lvl2pPr>
            <a:lvl3pPr marL="1185634" indent="-237127" defTabSz="958387">
              <a:defRPr sz="2500">
                <a:solidFill>
                  <a:schemeClr val="tx1"/>
                </a:solidFill>
                <a:latin typeface="Verdana" panose="020B0604030504040204" pitchFamily="34" charset="0"/>
                <a:ea typeface="MS PGothic" panose="020B0600070205080204" pitchFamily="34" charset="-128"/>
              </a:defRPr>
            </a:lvl3pPr>
            <a:lvl4pPr marL="1659887" indent="-237127" defTabSz="958387">
              <a:defRPr sz="2500">
                <a:solidFill>
                  <a:schemeClr val="tx1"/>
                </a:solidFill>
                <a:latin typeface="Verdana" panose="020B0604030504040204" pitchFamily="34" charset="0"/>
                <a:ea typeface="MS PGothic" panose="020B0600070205080204" pitchFamily="34" charset="-128"/>
              </a:defRPr>
            </a:lvl4pPr>
            <a:lvl5pPr marL="2134141" indent="-237127" defTabSz="958387">
              <a:defRPr sz="2500">
                <a:solidFill>
                  <a:schemeClr val="tx1"/>
                </a:solidFill>
                <a:latin typeface="Verdana" panose="020B0604030504040204" pitchFamily="34" charset="0"/>
                <a:ea typeface="MS PGothic" panose="020B0600070205080204" pitchFamily="34" charset="-128"/>
              </a:defRPr>
            </a:lvl5pPr>
            <a:lvl6pPr marL="260839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6pPr>
            <a:lvl7pPr marL="3082648"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7pPr>
            <a:lvl8pPr marL="3556902"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8pPr>
            <a:lvl9pPr marL="403115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9pPr>
          </a:lstStyle>
          <a:p>
            <a:fld id="{2B807662-5321-4B0A-95ED-3930A25F14C8}"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45058" name="Rectangle 2">
            <a:extLst>
              <a:ext uri="{FF2B5EF4-FFF2-40B4-BE49-F238E27FC236}">
                <a16:creationId xmlns:a16="http://schemas.microsoft.com/office/drawing/2014/main" xmlns="" id="{20CC034B-6549-4302-9BB9-2384F50FFD42}"/>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xmlns="" id="{596AA99C-6998-4A07-95D6-73F7AEC4F1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07689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xmlns="" id="{0CB81E25-614E-498A-9B47-099DE0E14A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387">
              <a:defRPr sz="2500">
                <a:solidFill>
                  <a:schemeClr val="tx1"/>
                </a:solidFill>
                <a:latin typeface="Verdana" panose="020B0604030504040204" pitchFamily="34" charset="0"/>
                <a:ea typeface="MS PGothic" panose="020B0600070205080204" pitchFamily="34" charset="-128"/>
              </a:defRPr>
            </a:lvl1pPr>
            <a:lvl2pPr marL="770662" indent="-296408" defTabSz="958387">
              <a:defRPr sz="2500">
                <a:solidFill>
                  <a:schemeClr val="tx1"/>
                </a:solidFill>
                <a:latin typeface="Verdana" panose="020B0604030504040204" pitchFamily="34" charset="0"/>
                <a:ea typeface="MS PGothic" panose="020B0600070205080204" pitchFamily="34" charset="-128"/>
              </a:defRPr>
            </a:lvl2pPr>
            <a:lvl3pPr marL="1185634" indent="-237127" defTabSz="958387">
              <a:defRPr sz="2500">
                <a:solidFill>
                  <a:schemeClr val="tx1"/>
                </a:solidFill>
                <a:latin typeface="Verdana" panose="020B0604030504040204" pitchFamily="34" charset="0"/>
                <a:ea typeface="MS PGothic" panose="020B0600070205080204" pitchFamily="34" charset="-128"/>
              </a:defRPr>
            </a:lvl3pPr>
            <a:lvl4pPr marL="1659887" indent="-237127" defTabSz="958387">
              <a:defRPr sz="2500">
                <a:solidFill>
                  <a:schemeClr val="tx1"/>
                </a:solidFill>
                <a:latin typeface="Verdana" panose="020B0604030504040204" pitchFamily="34" charset="0"/>
                <a:ea typeface="MS PGothic" panose="020B0600070205080204" pitchFamily="34" charset="-128"/>
              </a:defRPr>
            </a:lvl4pPr>
            <a:lvl5pPr marL="2134141" indent="-237127" defTabSz="958387">
              <a:defRPr sz="2500">
                <a:solidFill>
                  <a:schemeClr val="tx1"/>
                </a:solidFill>
                <a:latin typeface="Verdana" panose="020B0604030504040204" pitchFamily="34" charset="0"/>
                <a:ea typeface="MS PGothic" panose="020B0600070205080204" pitchFamily="34" charset="-128"/>
              </a:defRPr>
            </a:lvl5pPr>
            <a:lvl6pPr marL="260839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6pPr>
            <a:lvl7pPr marL="3082648"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7pPr>
            <a:lvl8pPr marL="3556902"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8pPr>
            <a:lvl9pPr marL="403115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9pPr>
          </a:lstStyle>
          <a:p>
            <a:fld id="{E9ABAA93-C30C-4951-82C6-CED3AA1EF17C}"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47106" name="Rectangle 2">
            <a:extLst>
              <a:ext uri="{FF2B5EF4-FFF2-40B4-BE49-F238E27FC236}">
                <a16:creationId xmlns:a16="http://schemas.microsoft.com/office/drawing/2014/main" xmlns="" id="{7F3A7CFB-5A06-40F2-BD15-9DA043E17796}"/>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2BEFF99E-7799-4BB4-AC8E-3FC458ED76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696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9992FA95-132C-49B2-A700-5144E63606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387">
              <a:defRPr sz="2500">
                <a:solidFill>
                  <a:schemeClr val="tx1"/>
                </a:solidFill>
                <a:latin typeface="Verdana" panose="020B0604030504040204" pitchFamily="34" charset="0"/>
                <a:ea typeface="MS PGothic" panose="020B0600070205080204" pitchFamily="34" charset="-128"/>
              </a:defRPr>
            </a:lvl1pPr>
            <a:lvl2pPr marL="770662" indent="-296408" defTabSz="958387">
              <a:defRPr sz="2500">
                <a:solidFill>
                  <a:schemeClr val="tx1"/>
                </a:solidFill>
                <a:latin typeface="Verdana" panose="020B0604030504040204" pitchFamily="34" charset="0"/>
                <a:ea typeface="MS PGothic" panose="020B0600070205080204" pitchFamily="34" charset="-128"/>
              </a:defRPr>
            </a:lvl2pPr>
            <a:lvl3pPr marL="1185634" indent="-237127" defTabSz="958387">
              <a:defRPr sz="2500">
                <a:solidFill>
                  <a:schemeClr val="tx1"/>
                </a:solidFill>
                <a:latin typeface="Verdana" panose="020B0604030504040204" pitchFamily="34" charset="0"/>
                <a:ea typeface="MS PGothic" panose="020B0600070205080204" pitchFamily="34" charset="-128"/>
              </a:defRPr>
            </a:lvl3pPr>
            <a:lvl4pPr marL="1659887" indent="-237127" defTabSz="958387">
              <a:defRPr sz="2500">
                <a:solidFill>
                  <a:schemeClr val="tx1"/>
                </a:solidFill>
                <a:latin typeface="Verdana" panose="020B0604030504040204" pitchFamily="34" charset="0"/>
                <a:ea typeface="MS PGothic" panose="020B0600070205080204" pitchFamily="34" charset="-128"/>
              </a:defRPr>
            </a:lvl4pPr>
            <a:lvl5pPr marL="2134141" indent="-237127" defTabSz="958387">
              <a:defRPr sz="2500">
                <a:solidFill>
                  <a:schemeClr val="tx1"/>
                </a:solidFill>
                <a:latin typeface="Verdana" panose="020B0604030504040204" pitchFamily="34" charset="0"/>
                <a:ea typeface="MS PGothic" panose="020B0600070205080204" pitchFamily="34" charset="-128"/>
              </a:defRPr>
            </a:lvl5pPr>
            <a:lvl6pPr marL="260839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6pPr>
            <a:lvl7pPr marL="3082648"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7pPr>
            <a:lvl8pPr marL="3556902"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8pPr>
            <a:lvl9pPr marL="403115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9pPr>
          </a:lstStyle>
          <a:p>
            <a:fld id="{9E0EDC4C-30B6-413B-AD24-4E0314B324FB}"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49154" name="Rectangle 2">
            <a:extLst>
              <a:ext uri="{FF2B5EF4-FFF2-40B4-BE49-F238E27FC236}">
                <a16:creationId xmlns:a16="http://schemas.microsoft.com/office/drawing/2014/main" xmlns="" id="{8E624FFB-F5D2-4DDD-81C4-2CE644CB5B8B}"/>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56861470-F91D-4163-A7D6-E9CE4A9BB9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69133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xmlns="" id="{E5338A76-3CFD-4F32-B682-1527E7FF05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387">
              <a:defRPr sz="2500">
                <a:solidFill>
                  <a:schemeClr val="tx1"/>
                </a:solidFill>
                <a:latin typeface="Verdana" panose="020B0604030504040204" pitchFamily="34" charset="0"/>
                <a:ea typeface="MS PGothic" panose="020B0600070205080204" pitchFamily="34" charset="-128"/>
              </a:defRPr>
            </a:lvl1pPr>
            <a:lvl2pPr marL="770662" indent="-296408" defTabSz="958387">
              <a:defRPr sz="2500">
                <a:solidFill>
                  <a:schemeClr val="tx1"/>
                </a:solidFill>
                <a:latin typeface="Verdana" panose="020B0604030504040204" pitchFamily="34" charset="0"/>
                <a:ea typeface="MS PGothic" panose="020B0600070205080204" pitchFamily="34" charset="-128"/>
              </a:defRPr>
            </a:lvl2pPr>
            <a:lvl3pPr marL="1185634" indent="-237127" defTabSz="958387">
              <a:defRPr sz="2500">
                <a:solidFill>
                  <a:schemeClr val="tx1"/>
                </a:solidFill>
                <a:latin typeface="Verdana" panose="020B0604030504040204" pitchFamily="34" charset="0"/>
                <a:ea typeface="MS PGothic" panose="020B0600070205080204" pitchFamily="34" charset="-128"/>
              </a:defRPr>
            </a:lvl3pPr>
            <a:lvl4pPr marL="1659887" indent="-237127" defTabSz="958387">
              <a:defRPr sz="2500">
                <a:solidFill>
                  <a:schemeClr val="tx1"/>
                </a:solidFill>
                <a:latin typeface="Verdana" panose="020B0604030504040204" pitchFamily="34" charset="0"/>
                <a:ea typeface="MS PGothic" panose="020B0600070205080204" pitchFamily="34" charset="-128"/>
              </a:defRPr>
            </a:lvl4pPr>
            <a:lvl5pPr marL="2134141" indent="-237127" defTabSz="958387">
              <a:defRPr sz="2500">
                <a:solidFill>
                  <a:schemeClr val="tx1"/>
                </a:solidFill>
                <a:latin typeface="Verdana" panose="020B0604030504040204" pitchFamily="34" charset="0"/>
                <a:ea typeface="MS PGothic" panose="020B0600070205080204" pitchFamily="34" charset="-128"/>
              </a:defRPr>
            </a:lvl5pPr>
            <a:lvl6pPr marL="260839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6pPr>
            <a:lvl7pPr marL="3082648"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7pPr>
            <a:lvl8pPr marL="3556902"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8pPr>
            <a:lvl9pPr marL="403115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9pPr>
          </a:lstStyle>
          <a:p>
            <a:fld id="{2616129D-86D2-4D32-AD29-A15F0F315376}"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51202" name="Rectangle 2">
            <a:extLst>
              <a:ext uri="{FF2B5EF4-FFF2-40B4-BE49-F238E27FC236}">
                <a16:creationId xmlns:a16="http://schemas.microsoft.com/office/drawing/2014/main" xmlns="" id="{2215C65F-F275-4B68-BA55-C58A46FBB9FE}"/>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xmlns="" id="{3908720E-1DE2-4D3D-B01A-E8CF9A1EBC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78585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xmlns="" id="{B9B3B991-DE33-4D98-9196-2F8FA674E7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8387">
              <a:defRPr sz="2500">
                <a:solidFill>
                  <a:schemeClr val="tx1"/>
                </a:solidFill>
                <a:latin typeface="Verdana" panose="020B0604030504040204" pitchFamily="34" charset="0"/>
                <a:ea typeface="MS PGothic" panose="020B0600070205080204" pitchFamily="34" charset="-128"/>
              </a:defRPr>
            </a:lvl1pPr>
            <a:lvl2pPr marL="770662" indent="-296408" defTabSz="958387">
              <a:defRPr sz="2500">
                <a:solidFill>
                  <a:schemeClr val="tx1"/>
                </a:solidFill>
                <a:latin typeface="Verdana" panose="020B0604030504040204" pitchFamily="34" charset="0"/>
                <a:ea typeface="MS PGothic" panose="020B0600070205080204" pitchFamily="34" charset="-128"/>
              </a:defRPr>
            </a:lvl2pPr>
            <a:lvl3pPr marL="1185634" indent="-237127" defTabSz="958387">
              <a:defRPr sz="2500">
                <a:solidFill>
                  <a:schemeClr val="tx1"/>
                </a:solidFill>
                <a:latin typeface="Verdana" panose="020B0604030504040204" pitchFamily="34" charset="0"/>
                <a:ea typeface="MS PGothic" panose="020B0600070205080204" pitchFamily="34" charset="-128"/>
              </a:defRPr>
            </a:lvl3pPr>
            <a:lvl4pPr marL="1659887" indent="-237127" defTabSz="958387">
              <a:defRPr sz="2500">
                <a:solidFill>
                  <a:schemeClr val="tx1"/>
                </a:solidFill>
                <a:latin typeface="Verdana" panose="020B0604030504040204" pitchFamily="34" charset="0"/>
                <a:ea typeface="MS PGothic" panose="020B0600070205080204" pitchFamily="34" charset="-128"/>
              </a:defRPr>
            </a:lvl4pPr>
            <a:lvl5pPr marL="2134141" indent="-237127" defTabSz="958387">
              <a:defRPr sz="2500">
                <a:solidFill>
                  <a:schemeClr val="tx1"/>
                </a:solidFill>
                <a:latin typeface="Verdana" panose="020B0604030504040204" pitchFamily="34" charset="0"/>
                <a:ea typeface="MS PGothic" panose="020B0600070205080204" pitchFamily="34" charset="-128"/>
              </a:defRPr>
            </a:lvl5pPr>
            <a:lvl6pPr marL="260839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6pPr>
            <a:lvl7pPr marL="3082648"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7pPr>
            <a:lvl8pPr marL="3556902"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8pPr>
            <a:lvl9pPr marL="4031155" indent="-237127" defTabSz="958387" eaLnBrk="0" fontAlgn="base" hangingPunct="0">
              <a:spcBef>
                <a:spcPct val="0"/>
              </a:spcBef>
              <a:spcAft>
                <a:spcPct val="0"/>
              </a:spcAft>
              <a:defRPr sz="2500">
                <a:solidFill>
                  <a:schemeClr val="tx1"/>
                </a:solidFill>
                <a:latin typeface="Verdana" panose="020B0604030504040204" pitchFamily="34" charset="0"/>
                <a:ea typeface="MS PGothic" panose="020B0600070205080204" pitchFamily="34" charset="-128"/>
              </a:defRPr>
            </a:lvl9pPr>
          </a:lstStyle>
          <a:p>
            <a:fld id="{211900A6-52CB-44D9-B828-3F77E10100B0}"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55298" name="Rectangle 2">
            <a:extLst>
              <a:ext uri="{FF2B5EF4-FFF2-40B4-BE49-F238E27FC236}">
                <a16:creationId xmlns:a16="http://schemas.microsoft.com/office/drawing/2014/main" xmlns="" id="{3F32F670-431C-4761-93FB-152860966EA8}"/>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B62F409B-6A47-407D-8E27-6363BE023B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7990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2CD191-96E2-491B-92DD-AC75CE7DA740}" type="slidenum">
              <a:rPr lang="en-US" smtClean="0"/>
              <a:t>43</a:t>
            </a:fld>
            <a:endParaRPr lang="en-US"/>
          </a:p>
        </p:txBody>
      </p:sp>
    </p:spTree>
    <p:extLst>
      <p:ext uri="{BB962C8B-B14F-4D97-AF65-F5344CB8AC3E}">
        <p14:creationId xmlns:p14="http://schemas.microsoft.com/office/powerpoint/2010/main" val="2438537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Nunito" pitchFamily="2" charset="0"/>
              </a:rPr>
              <a:t>The GRUB (Grand Unified Bootloader) is a bootloader available from the GNU project. A bootloader is very important as it is impossible to start an operating system without it. It is the first program which starts when the program is switched on. The bootloader transfers the control to the operating system kernel.</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50</a:t>
            </a:fld>
            <a:endParaRPr lang="en-US"/>
          </a:p>
        </p:txBody>
      </p:sp>
    </p:spTree>
    <p:extLst>
      <p:ext uri="{BB962C8B-B14F-4D97-AF65-F5344CB8AC3E}">
        <p14:creationId xmlns:p14="http://schemas.microsoft.com/office/powerpoint/2010/main" val="426236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BDC1C6"/>
                </a:solidFill>
                <a:effectLst/>
                <a:latin typeface="arial" panose="020B0604020202020204" pitchFamily="34" charset="0"/>
              </a:rPr>
              <a:t>What happens in kernel mode?</a:t>
            </a:r>
          </a:p>
          <a:p>
            <a:pPr algn="l"/>
            <a:r>
              <a:rPr lang="en-US" b="0" i="0" dirty="0">
                <a:solidFill>
                  <a:srgbClr val="BDC1C6"/>
                </a:solidFill>
                <a:effectLst/>
                <a:latin typeface="arial" panose="020B0604020202020204" pitchFamily="34" charset="0"/>
              </a:rPr>
              <a:t>Kernel mode, also known as system mode, is one of the central processing unit (CPU) operating modes. While processes run in kernel mode, they have </a:t>
            </a:r>
            <a:r>
              <a:rPr lang="en-US" b="1" i="0" dirty="0">
                <a:solidFill>
                  <a:srgbClr val="BDC1C6"/>
                </a:solidFill>
                <a:effectLst/>
                <a:latin typeface="arial" panose="020B0604020202020204" pitchFamily="34" charset="0"/>
              </a:rPr>
              <a:t>unrestricted access to the hardware</a:t>
            </a:r>
            <a:r>
              <a:rPr lang="en-US" b="0" i="0" dirty="0">
                <a:solidFill>
                  <a:srgbClr val="BDC1C6"/>
                </a:solidFill>
                <a:effectLst/>
                <a:latin typeface="arial" panose="020B0604020202020204" pitchFamily="34" charset="0"/>
              </a:rPr>
              <a:t>. The other mode is user mode, which is a non-privileged mode for user programs.</a:t>
            </a:r>
          </a:p>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14</a:t>
            </a:fld>
            <a:endParaRPr lang="en-US"/>
          </a:p>
        </p:txBody>
      </p:sp>
    </p:spTree>
    <p:extLst>
      <p:ext uri="{BB962C8B-B14F-4D97-AF65-F5344CB8AC3E}">
        <p14:creationId xmlns:p14="http://schemas.microsoft.com/office/powerpoint/2010/main" val="343538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BDC1C6"/>
                </a:solidFill>
                <a:effectLst/>
                <a:latin typeface="arial" panose="020B0604020202020204" pitchFamily="34" charset="0"/>
              </a:rPr>
              <a:t>the representation of familiar desktop items in a user interface to help make the capabilities of a computer clear</a:t>
            </a:r>
            <a:r>
              <a:rPr lang="en-US" b="0" i="0" dirty="0">
                <a:solidFill>
                  <a:srgbClr val="BDC1C6"/>
                </a:solidFill>
                <a:effectLst/>
                <a:latin typeface="arial" panose="020B0604020202020204" pitchFamily="34" charset="0"/>
              </a:rPr>
              <a:t>. The prototypical example is the Macintosh desktop which is used as a backdrop for all application windows and the surface on which files are manipulated.</a:t>
            </a:r>
          </a:p>
          <a:p>
            <a:pPr algn="l"/>
            <a:r>
              <a:rPr lang="en-US" b="0" i="0" dirty="0">
                <a:solidFill>
                  <a:srgbClr val="BDC1C6"/>
                </a:solidFill>
                <a:effectLst/>
                <a:latin typeface="arial" panose="020B0604020202020204" pitchFamily="34" charset="0"/>
              </a:rPr>
              <a:t>What is CLI example?</a:t>
            </a:r>
          </a:p>
          <a:p>
            <a:pPr algn="l"/>
            <a:r>
              <a:rPr lang="en-US" b="0" i="0" dirty="0">
                <a:solidFill>
                  <a:srgbClr val="BDC1C6"/>
                </a:solidFill>
                <a:effectLst/>
                <a:latin typeface="arial" panose="020B0604020202020204" pitchFamily="34" charset="0"/>
              </a:rPr>
              <a:t>Examples of this include the Microsoft Windows, DOS Shell, and Mouse Systems </a:t>
            </a:r>
            <a:r>
              <a:rPr lang="en-US" b="0" i="0" dirty="0" err="1">
                <a:solidFill>
                  <a:srgbClr val="BDC1C6"/>
                </a:solidFill>
                <a:effectLst/>
                <a:latin typeface="arial" panose="020B0604020202020204" pitchFamily="34" charset="0"/>
              </a:rPr>
              <a:t>PowerPanel</a:t>
            </a:r>
            <a:r>
              <a:rPr lang="en-US" b="0" i="0" dirty="0">
                <a:solidFill>
                  <a:srgbClr val="BDC1C6"/>
                </a:solidFill>
                <a:effectLst/>
                <a:latin typeface="arial" panose="020B0604020202020204" pitchFamily="34" charset="0"/>
              </a:rPr>
              <a:t>. Command-line interfaces are often implemented in terminal devices that are also capable of screen-oriented text-based user interfaces that use cursor addressing to place symbols on a display screen.</a:t>
            </a:r>
          </a:p>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16</a:t>
            </a:fld>
            <a:endParaRPr lang="en-US"/>
          </a:p>
        </p:txBody>
      </p:sp>
    </p:spTree>
    <p:extLst>
      <p:ext uri="{BB962C8B-B14F-4D97-AF65-F5344CB8AC3E}">
        <p14:creationId xmlns:p14="http://schemas.microsoft.com/office/powerpoint/2010/main" val="739255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23</a:t>
            </a:fld>
            <a:endParaRPr lang="en-US"/>
          </a:p>
        </p:txBody>
      </p:sp>
    </p:spTree>
    <p:extLst>
      <p:ext uri="{BB962C8B-B14F-4D97-AF65-F5344CB8AC3E}">
        <p14:creationId xmlns:p14="http://schemas.microsoft.com/office/powerpoint/2010/main" val="18373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rial" panose="020B0604020202020204" pitchFamily="34" charset="0"/>
              </a:rPr>
              <a:t>Layered Approach</a:t>
            </a:r>
            <a:endParaRPr lang="en-US" b="0" i="0" dirty="0">
              <a:effectLst/>
              <a:latin typeface="arial" panose="020B0604020202020204" pitchFamily="34" charset="0"/>
            </a:endParaRPr>
          </a:p>
          <a:p>
            <a:r>
              <a:rPr lang="en-US" b="0" i="0" dirty="0">
                <a:effectLst/>
                <a:latin typeface="arial" panose="020B0604020202020204" pitchFamily="34" charset="0"/>
              </a:rPr>
              <a:t>In this type of structure, OS is divided into layers or levels. The hardware is on the bottom layer (layer 0), while the user interface is on the top layer (layer N). These layers are arranged in a hierarchical way in which the top-level layers use the functionalities of their lower-level levels.</a:t>
            </a:r>
          </a:p>
          <a:p>
            <a:endParaRPr lang="en-US" dirty="0">
              <a:latin typeface="arial" panose="020B0604020202020204" pitchFamily="34" charset="0"/>
            </a:endParaRPr>
          </a:p>
          <a:p>
            <a:r>
              <a:rPr lang="en-US" b="0" i="0" dirty="0">
                <a:effectLst/>
                <a:latin typeface="urw-din"/>
              </a:rPr>
              <a:t>This simplifies the debugging process as if lower level layers are debugged and an error occurs during debugging then the error must be on that layer only as the lower level layers have already been debugged.</a:t>
            </a:r>
          </a:p>
          <a:p>
            <a:r>
              <a:rPr lang="en-US" b="0" i="0" dirty="0">
                <a:effectLst/>
                <a:latin typeface="urw-din"/>
              </a:rPr>
              <a:t>The main disadvantage of this structure is that at each layer, the data needs to be modified and passed on which adds overhead to the system. Moreover careful planning of the layers is necessary as a layer can use only lower level layers. UNIX is an example of this structure.  </a:t>
            </a:r>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24</a:t>
            </a:fld>
            <a:endParaRPr lang="en-US"/>
          </a:p>
        </p:txBody>
      </p:sp>
    </p:spTree>
    <p:extLst>
      <p:ext uri="{BB962C8B-B14F-4D97-AF65-F5344CB8AC3E}">
        <p14:creationId xmlns:p14="http://schemas.microsoft.com/office/powerpoint/2010/main" val="175664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700 system calls in windows</a:t>
            </a:r>
          </a:p>
          <a:p>
            <a:r>
              <a:rPr lang="en-US" dirty="0" err="1"/>
              <a:t>Cout</a:t>
            </a:r>
            <a:r>
              <a:rPr lang="en-US" dirty="0"/>
              <a:t> is accessing system call</a:t>
            </a:r>
          </a:p>
          <a:p>
            <a:endParaRPr lang="en-US" dirty="0"/>
          </a:p>
        </p:txBody>
      </p:sp>
      <p:sp>
        <p:nvSpPr>
          <p:cNvPr id="4" name="Slide Number Placeholder 3"/>
          <p:cNvSpPr>
            <a:spLocks noGrp="1"/>
          </p:cNvSpPr>
          <p:nvPr>
            <p:ph type="sldNum" sz="quarter" idx="5"/>
          </p:nvPr>
        </p:nvSpPr>
        <p:spPr/>
        <p:txBody>
          <a:bodyPr/>
          <a:lstStyle/>
          <a:p>
            <a:fld id="{EA2CD191-96E2-491B-92DD-AC75CE7DA740}" type="slidenum">
              <a:rPr lang="en-US" smtClean="0"/>
              <a:t>29</a:t>
            </a:fld>
            <a:endParaRPr lang="en-US"/>
          </a:p>
        </p:txBody>
      </p:sp>
    </p:spTree>
    <p:extLst>
      <p:ext uri="{BB962C8B-B14F-4D97-AF65-F5344CB8AC3E}">
        <p14:creationId xmlns:p14="http://schemas.microsoft.com/office/powerpoint/2010/main" val="3706613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amode</a:t>
            </a:r>
            <a:r>
              <a:rPr lang="en-US" dirty="0" smtClean="0"/>
              <a:t> address mode</a:t>
            </a:r>
          </a:p>
          <a:p>
            <a:r>
              <a:rPr lang="en-US" dirty="0" err="1" smtClean="0"/>
              <a:t>oflag</a:t>
            </a:r>
            <a:r>
              <a:rPr lang="en-US" dirty="0" smtClean="0"/>
              <a:t> open file with a specific flag</a:t>
            </a:r>
          </a:p>
          <a:p>
            <a:r>
              <a:rPr lang="en-US" dirty="0" err="1" smtClean="0"/>
              <a:t>fd</a:t>
            </a:r>
            <a:r>
              <a:rPr lang="en-US" dirty="0" smtClean="0"/>
              <a:t> file</a:t>
            </a:r>
            <a:r>
              <a:rPr lang="en-US" baseline="0" dirty="0" smtClean="0"/>
              <a:t> descriptor, </a:t>
            </a:r>
            <a:r>
              <a:rPr lang="en-US" baseline="0" dirty="0" err="1" smtClean="0"/>
              <a:t>uniqe</a:t>
            </a:r>
            <a:r>
              <a:rPr lang="en-US" baseline="0" dirty="0" smtClean="0"/>
              <a:t> id</a:t>
            </a:r>
            <a:endParaRPr lang="en-US" dirty="0"/>
          </a:p>
        </p:txBody>
      </p:sp>
      <p:sp>
        <p:nvSpPr>
          <p:cNvPr id="4" name="Slide Number Placeholder 3"/>
          <p:cNvSpPr>
            <a:spLocks noGrp="1"/>
          </p:cNvSpPr>
          <p:nvPr>
            <p:ph type="sldNum" sz="quarter" idx="10"/>
          </p:nvPr>
        </p:nvSpPr>
        <p:spPr/>
        <p:txBody>
          <a:bodyPr/>
          <a:lstStyle/>
          <a:p>
            <a:fld id="{EA2CD191-96E2-491B-92DD-AC75CE7DA740}" type="slidenum">
              <a:rPr lang="en-US" smtClean="0"/>
              <a:t>31</a:t>
            </a:fld>
            <a:endParaRPr lang="en-US"/>
          </a:p>
        </p:txBody>
      </p:sp>
    </p:spTree>
    <p:extLst>
      <p:ext uri="{BB962C8B-B14F-4D97-AF65-F5344CB8AC3E}">
        <p14:creationId xmlns:p14="http://schemas.microsoft.com/office/powerpoint/2010/main" val="3010490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0B7197EB-9EA5-440C-BF44-3CCC1D8BD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60ADBD1-0CFE-4524-B710-0FA45B67A62C}" type="slidenum">
              <a:rPr lang="en-US" altLang="en-US">
                <a:latin typeface="Times New Roman" panose="02020603050405020304" pitchFamily="18" charset="0"/>
              </a:rPr>
              <a:pPr/>
              <a:t>32</a:t>
            </a:fld>
            <a:endParaRPr lang="en-US" altLang="en-US">
              <a:latin typeface="Times New Roman" panose="02020603050405020304" pitchFamily="18" charset="0"/>
            </a:endParaRPr>
          </a:p>
        </p:txBody>
      </p:sp>
      <p:sp>
        <p:nvSpPr>
          <p:cNvPr id="36867" name="Rectangle 2">
            <a:extLst>
              <a:ext uri="{FF2B5EF4-FFF2-40B4-BE49-F238E27FC236}">
                <a16:creationId xmlns:a16="http://schemas.microsoft.com/office/drawing/2014/main" xmlns="" id="{5E333021-2AC7-4A64-BBE4-34E771567509}"/>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xmlns="" id="{A4293FD2-C714-429D-A3AA-6BC581EAC2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Times New Roman" panose="02020603050405020304" pitchFamily="18" charset="0"/>
              </a:rPr>
              <a:t>API (Application program interface)</a:t>
            </a:r>
          </a:p>
        </p:txBody>
      </p:sp>
    </p:spTree>
    <p:extLst>
      <p:ext uri="{BB962C8B-B14F-4D97-AF65-F5344CB8AC3E}">
        <p14:creationId xmlns:p14="http://schemas.microsoft.com/office/powerpoint/2010/main" val="1384366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A507351B-D712-437E-98E7-F662A74309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3925">
              <a:defRPr>
                <a:solidFill>
                  <a:schemeClr val="tx1"/>
                </a:solidFill>
                <a:latin typeface="Verdana" panose="020B0604030504040204" pitchFamily="34" charset="0"/>
                <a:ea typeface="MS PGothic" panose="020B0600070205080204" pitchFamily="34" charset="-128"/>
              </a:defRPr>
            </a:lvl1pPr>
            <a:lvl2pPr marL="742950" indent="-285750" defTabSz="923925">
              <a:defRPr>
                <a:solidFill>
                  <a:schemeClr val="tx1"/>
                </a:solidFill>
                <a:latin typeface="Verdana" panose="020B0604030504040204" pitchFamily="34" charset="0"/>
                <a:ea typeface="MS PGothic" panose="020B0600070205080204" pitchFamily="34" charset="-128"/>
              </a:defRPr>
            </a:lvl2pPr>
            <a:lvl3pPr marL="1143000" indent="-228600" defTabSz="923925">
              <a:defRPr>
                <a:solidFill>
                  <a:schemeClr val="tx1"/>
                </a:solidFill>
                <a:latin typeface="Verdana" panose="020B0604030504040204" pitchFamily="34" charset="0"/>
                <a:ea typeface="MS PGothic" panose="020B0600070205080204" pitchFamily="34" charset="-128"/>
              </a:defRPr>
            </a:lvl3pPr>
            <a:lvl4pPr marL="1600200" indent="-228600" defTabSz="923925">
              <a:defRPr>
                <a:solidFill>
                  <a:schemeClr val="tx1"/>
                </a:solidFill>
                <a:latin typeface="Verdana" panose="020B0604030504040204" pitchFamily="34" charset="0"/>
                <a:ea typeface="MS PGothic" panose="020B0600070205080204" pitchFamily="34" charset="-128"/>
              </a:defRPr>
            </a:lvl4pPr>
            <a:lvl5pPr marL="2057400" indent="-228600" defTabSz="923925">
              <a:defRPr>
                <a:solidFill>
                  <a:schemeClr val="tx1"/>
                </a:solidFill>
                <a:latin typeface="Verdana" panose="020B0604030504040204" pitchFamily="34" charset="0"/>
                <a:ea typeface="MS PGothic" panose="020B0600070205080204" pitchFamily="34" charset="-128"/>
              </a:defRPr>
            </a:lvl5pPr>
            <a:lvl6pPr marL="25146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2392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2DF0B5-6DB1-40E4-9D70-8430FC6C4E9F}" type="slidenum">
              <a:rPr lang="en-US" altLang="en-US">
                <a:latin typeface="Times New Roman" panose="02020603050405020304" pitchFamily="18" charset="0"/>
              </a:rPr>
              <a:pPr/>
              <a:t>33</a:t>
            </a:fld>
            <a:endParaRPr lang="en-US" altLang="en-US">
              <a:latin typeface="Times New Roman" panose="02020603050405020304" pitchFamily="18" charset="0"/>
            </a:endParaRPr>
          </a:p>
        </p:txBody>
      </p:sp>
      <p:sp>
        <p:nvSpPr>
          <p:cNvPr id="38915" name="Rectangle 2">
            <a:extLst>
              <a:ext uri="{FF2B5EF4-FFF2-40B4-BE49-F238E27FC236}">
                <a16:creationId xmlns:a16="http://schemas.microsoft.com/office/drawing/2014/main" xmlns="" id="{8FC88A25-20C1-4AB0-93D3-5CD9170E7C7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xmlns="" id="{88BD605D-FC05-4B6D-A985-DA551A53D5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6528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3/14/2025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a16="http://schemas.microsoft.com/office/drawing/2014/main" xmlns=""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a16="http://schemas.microsoft.com/office/drawing/2014/main" xmlns=""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B93866FE-4B4F-48A8-8721-20B757069001}"/>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357668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34CF745-6EDB-4208-9010-31248509EE22}" type="datetime1">
              <a:rPr lang="en-US" smtClean="0"/>
              <a:t>3/14/2025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9876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EF86697-F896-4D6D-B84C-552DCABE6614}" type="datetime1">
              <a:rPr lang="en-US" smtClean="0"/>
              <a:t>3/14/2025</a:t>
            </a:fld>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315201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AAC2689-2A9F-49ED-8241-1986025505EB}" type="datetime1">
              <a:rPr lang="en-US" smtClean="0"/>
              <a:t>3/14/2025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381780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26161B3-54A1-413C-B8D2-465092B984D1}" type="datetime1">
              <a:rPr lang="en-US" smtClean="0"/>
              <a:t>3/14/2025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66804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F3541D6-CFE7-41C6-807C-A510B50B5BA2}" type="datetime1">
              <a:rPr lang="en-US" smtClean="0"/>
              <a:t>3/14/2025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510378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84DA443-4C90-4E74-B571-AFB4D58D5ED3}" type="datetime1">
              <a:rPr lang="en-US" smtClean="0"/>
              <a:t>3/14/2025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2044760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29DD9-4302-427D-93BD-28F094C994FA}" type="datetime1">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a16="http://schemas.microsoft.com/office/drawing/2014/main" xmlns="" id="{551F5E2B-615B-4D7B-85F9-9BB4AB325563}"/>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3374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3/14/2025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60329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a16="http://schemas.microsoft.com/office/drawing/2014/main" xmlns="" id="{54B7C368-DB8B-4979-A70E-F89146F0FE36}"/>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8" name="Rectangle 18">
            <a:extLst>
              <a:ext uri="{FF2B5EF4-FFF2-40B4-BE49-F238E27FC236}">
                <a16:creationId xmlns:a16="http://schemas.microsoft.com/office/drawing/2014/main" xmlns="" id="{70C65B28-8E84-45EF-948F-81D74F349393}"/>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endParaRPr>
          </a:p>
        </p:txBody>
      </p:sp>
      <p:sp>
        <p:nvSpPr>
          <p:cNvPr id="9" name="Rectangle 8">
            <a:extLst>
              <a:ext uri="{FF2B5EF4-FFF2-40B4-BE49-F238E27FC236}">
                <a16:creationId xmlns:a16="http://schemas.microsoft.com/office/drawing/2014/main" xmlns="" id="{34D81C13-6AF7-492C-9556-7E431319AEE1}"/>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858E2100-EBEC-49AB-8328-70F0ED95F22A}"/>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76E86856-6A65-49EF-89AB-3A0679DBDD30}"/>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ADB16374-942F-48D7-B806-388A7C8193C4}"/>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89E61A4B-5416-46D8-B8D4-55063C3BEA34}"/>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4" name="Rectangle 18">
            <a:extLst>
              <a:ext uri="{FF2B5EF4-FFF2-40B4-BE49-F238E27FC236}">
                <a16:creationId xmlns:a16="http://schemas.microsoft.com/office/drawing/2014/main" xmlns="" id="{0B4ACB01-3920-4459-9F03-9B9360EE46FD}"/>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Operating System Structure</a:t>
            </a:r>
          </a:p>
        </p:txBody>
      </p:sp>
      <p:sp>
        <p:nvSpPr>
          <p:cNvPr id="15" name="Rectangle 14">
            <a:extLst>
              <a:ext uri="{FF2B5EF4-FFF2-40B4-BE49-F238E27FC236}">
                <a16:creationId xmlns:a16="http://schemas.microsoft.com/office/drawing/2014/main" xmlns="" id="{9FA9D4F5-DD8C-4C4C-9B69-E2EBFEE30AAB}"/>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1988024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61650515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a16="http://schemas.microsoft.com/office/drawing/2014/main" xmlns="" id="{3B299FA7-03DF-4CC1-A05C-34AF03C66ED3}"/>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21162575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1335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740347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14216266"/>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3/14/2025</a:t>
            </a:fld>
            <a:endParaRPr lang="en-US" dirty="0"/>
          </a:p>
        </p:txBody>
      </p:sp>
    </p:spTree>
    <p:extLst>
      <p:ext uri="{BB962C8B-B14F-4D97-AF65-F5344CB8AC3E}">
        <p14:creationId xmlns:p14="http://schemas.microsoft.com/office/powerpoint/2010/main" val="1146007091"/>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6749066"/>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472590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a16="http://schemas.microsoft.com/office/drawing/2014/main" xmlns=""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1" name="Rectangle 18">
            <a:extLst>
              <a:ext uri="{FF2B5EF4-FFF2-40B4-BE49-F238E27FC236}">
                <a16:creationId xmlns:a16="http://schemas.microsoft.com/office/drawing/2014/main" xmlns="" id="{8DAD96D6-5B9C-4DBD-8B54-B9DBB8C433EA}"/>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endParaRPr>
          </a:p>
        </p:txBody>
      </p:sp>
      <p:sp>
        <p:nvSpPr>
          <p:cNvPr id="12" name="Rectangle 11">
            <a:extLst>
              <a:ext uri="{FF2B5EF4-FFF2-40B4-BE49-F238E27FC236}">
                <a16:creationId xmlns:a16="http://schemas.microsoft.com/office/drawing/2014/main" xmlns=""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a16="http://schemas.microsoft.com/office/drawing/2014/main" xmlns=""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a16="http://schemas.microsoft.com/office/drawing/2014/main" xmlns=""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a16="http://schemas.microsoft.com/office/drawing/2014/main" xmlns=""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a16="http://schemas.microsoft.com/office/drawing/2014/main" xmlns=""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Operating System Structure</a:t>
            </a:r>
          </a:p>
        </p:txBody>
      </p:sp>
      <p:sp>
        <p:nvSpPr>
          <p:cNvPr id="18" name="Rectangle 17">
            <a:extLst>
              <a:ext uri="{FF2B5EF4-FFF2-40B4-BE49-F238E27FC236}">
                <a16:creationId xmlns:a16="http://schemas.microsoft.com/office/drawing/2014/main" xmlns=""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8346818"/>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790061"/>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19113"/>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48961038"/>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22281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solidFill>
                  <a:srgbClr val="C00000"/>
                </a:solidFill>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solidFill>
                  <a:schemeClr val="tx1"/>
                </a:solidFill>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655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89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xmlns="" id="{2AE32BD0-7330-4272-82E9-A9CAB20CD102}"/>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Operating Systems</a:t>
            </a:r>
          </a:p>
        </p:txBody>
      </p:sp>
      <p:sp>
        <p:nvSpPr>
          <p:cNvPr id="6" name="Rectangle 17">
            <a:extLst>
              <a:ext uri="{FF2B5EF4-FFF2-40B4-BE49-F238E27FC236}">
                <a16:creationId xmlns:a16="http://schemas.microsoft.com/office/drawing/2014/main" xmlns="" id="{83FDDCFB-A997-46E6-9FFD-8AC263D63C73}"/>
              </a:ext>
            </a:extLst>
          </p:cNvPr>
          <p:cNvSpPr txBox="1">
            <a:spLocks noChangeArrowheads="1"/>
          </p:cNvSpPr>
          <p:nvPr userDrawn="1"/>
        </p:nvSpPr>
        <p:spPr bwMode="auto">
          <a:xfrm>
            <a:off x="11586756" y="6399348"/>
            <a:ext cx="457200" cy="457200"/>
          </a:xfrm>
          <a:prstGeom prst="rect">
            <a:avLst/>
          </a:prstGeom>
          <a:solidFill>
            <a:srgbClr val="C0000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7" name="Rectangle 18">
            <a:extLst>
              <a:ext uri="{FF2B5EF4-FFF2-40B4-BE49-F238E27FC236}">
                <a16:creationId xmlns:a16="http://schemas.microsoft.com/office/drawing/2014/main" xmlns="" id="{A08B1F5C-5B67-496D-B135-CA249522C6E1}"/>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Segoe UI Light" panose="020B0502040204020203" pitchFamily="34" charset="0"/>
                <a:ea typeface="+mn-ea"/>
                <a:cs typeface="Calibri" pitchFamily="34" charset="0"/>
              </a:rPr>
              <a:t>Operating System Structure</a:t>
            </a:r>
          </a:p>
        </p:txBody>
      </p:sp>
      <p:sp>
        <p:nvSpPr>
          <p:cNvPr id="8" name="Rectangle 18">
            <a:extLst>
              <a:ext uri="{FF2B5EF4-FFF2-40B4-BE49-F238E27FC236}">
                <a16:creationId xmlns:a16="http://schemas.microsoft.com/office/drawing/2014/main" xmlns="" id="{64C31F2D-428B-47CA-9119-8DB7D4F9343E}"/>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2060"/>
              </a:solidFill>
              <a:effectLst/>
              <a:uLnTx/>
              <a:uFillTx/>
              <a:latin typeface="Segoe UI Light" panose="020B0502040204020203" pitchFamily="34" charset="0"/>
              <a:ea typeface="+mn-ea"/>
              <a:cs typeface="Calibri" pitchFamily="34" charset="0"/>
            </a:endParaRPr>
          </a:p>
        </p:txBody>
      </p:sp>
      <p:sp>
        <p:nvSpPr>
          <p:cNvPr id="9" name="Rectangle 8">
            <a:extLst>
              <a:ext uri="{FF2B5EF4-FFF2-40B4-BE49-F238E27FC236}">
                <a16:creationId xmlns:a16="http://schemas.microsoft.com/office/drawing/2014/main" xmlns="" id="{98F099F0-5000-4B34-AE00-C6337EDD41FC}"/>
              </a:ext>
            </a:extLst>
          </p:cNvPr>
          <p:cNvSpPr/>
          <p:nvPr userDrawn="1"/>
        </p:nvSpPr>
        <p:spPr>
          <a:xfrm>
            <a:off x="342682" y="4459918"/>
            <a:ext cx="91440" cy="182880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4C2BACF0-A96E-4FB3-B6C9-76FE7A86508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B05C4C5F-7E26-4B82-AA28-5D45B051DE80}"/>
              </a:ext>
            </a:extLst>
          </p:cNvPr>
          <p:cNvSpPr/>
          <p:nvPr userDrawn="1"/>
        </p:nvSpPr>
        <p:spPr>
          <a:xfrm>
            <a:off x="342900" y="2743193"/>
            <a:ext cx="91440" cy="640080"/>
          </a:xfrm>
          <a:prstGeom prst="rect">
            <a:avLst/>
          </a:prstGeom>
          <a:solidFill>
            <a:srgbClr val="696464"/>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A8659286-E1E1-4CC2-B85D-A7D0405C2BC7}"/>
              </a:ext>
            </a:extLst>
          </p:cNvPr>
          <p:cNvSpPr/>
          <p:nvPr userDrawn="1"/>
        </p:nvSpPr>
        <p:spPr>
          <a:xfrm>
            <a:off x="342900" y="2191691"/>
            <a:ext cx="91440" cy="13716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40B4EA7D-FB77-4453-8980-E49CD0EF492E}"/>
              </a:ext>
            </a:extLst>
          </p:cNvPr>
          <p:cNvSpPr/>
          <p:nvPr userDrawn="1"/>
        </p:nvSpPr>
        <p:spPr>
          <a:xfrm>
            <a:off x="342900" y="2355934"/>
            <a:ext cx="91440" cy="365760"/>
          </a:xfrm>
          <a:prstGeom prst="rect">
            <a:avLst/>
          </a:prstGeom>
          <a:solidFill>
            <a:srgbClr val="002060"/>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278037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b="1" kern="1200">
          <a:solidFill>
            <a:srgbClr val="C00000"/>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749685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hyperlink" Target="https://www.geeksforgeeks.org/different-approaches-or-structures-of-operating-systems/amp/" TargetMode="Externa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00000"/>
              </a:lnSpc>
            </a:pPr>
            <a:r>
              <a:rPr lang="en-US" dirty="0"/>
              <a:t>Operating System Structure</a:t>
            </a:r>
            <a:br>
              <a:rPr lang="en-US" dirty="0"/>
            </a:br>
            <a:r>
              <a:rPr lang="en-US" sz="3600" b="1" dirty="0">
                <a:solidFill>
                  <a:schemeClr val="tx1"/>
                </a:solidFill>
              </a:rPr>
              <a:t>Module 2</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System Programs</a:t>
            </a:r>
          </a:p>
        </p:txBody>
      </p:sp>
      <p:sp>
        <p:nvSpPr>
          <p:cNvPr id="3" name="Content Placeholder 2"/>
          <p:cNvSpPr>
            <a:spLocks noGrp="1"/>
          </p:cNvSpPr>
          <p:nvPr>
            <p:ph idx="1"/>
          </p:nvPr>
        </p:nvSpPr>
        <p:spPr>
          <a:xfrm>
            <a:off x="838200" y="1419224"/>
            <a:ext cx="10515600" cy="4937126"/>
          </a:xfrm>
        </p:spPr>
        <p:txBody>
          <a:bodyPr>
            <a:noAutofit/>
          </a:bodyPr>
          <a:lstStyle/>
          <a:p>
            <a:r>
              <a:rPr lang="en-US" dirty="0"/>
              <a:t>File management</a:t>
            </a:r>
          </a:p>
          <a:p>
            <a:pPr lvl="1"/>
            <a:r>
              <a:rPr lang="en-US" dirty="0"/>
              <a:t>Create, delete, copy, rename, print, dump, list, and generally manipulate files and directories</a:t>
            </a:r>
          </a:p>
          <a:p>
            <a:r>
              <a:rPr lang="en-US" dirty="0"/>
              <a:t>Status information</a:t>
            </a:r>
          </a:p>
          <a:p>
            <a:pPr lvl="1"/>
            <a:r>
              <a:rPr lang="en-US" dirty="0"/>
              <a:t>Some ask the system for </a:t>
            </a:r>
            <a:r>
              <a:rPr lang="en-US" u="sng" dirty="0"/>
              <a:t>info</a:t>
            </a:r>
            <a:r>
              <a:rPr lang="en-US" dirty="0"/>
              <a:t> - date, time, amount of available memory, disk space, number of users</a:t>
            </a:r>
          </a:p>
          <a:p>
            <a:pPr lvl="1"/>
            <a:r>
              <a:rPr lang="en-US" dirty="0"/>
              <a:t>Others provide detailed </a:t>
            </a:r>
            <a:r>
              <a:rPr lang="en-US" u="sng" dirty="0"/>
              <a:t>performance</a:t>
            </a:r>
            <a:r>
              <a:rPr lang="en-US" dirty="0"/>
              <a:t>, </a:t>
            </a:r>
            <a:r>
              <a:rPr lang="en-US" u="sng" dirty="0"/>
              <a:t>logging</a:t>
            </a:r>
            <a:r>
              <a:rPr lang="en-US" dirty="0"/>
              <a:t>, and debugging information</a:t>
            </a:r>
          </a:p>
          <a:p>
            <a:pPr lvl="1"/>
            <a:r>
              <a:rPr lang="en-US" dirty="0"/>
              <a:t>Typically, these programs format and print the output to the terminal or other output devices</a:t>
            </a:r>
          </a:p>
          <a:p>
            <a:pPr lvl="1"/>
            <a:r>
              <a:rPr lang="en-US" dirty="0"/>
              <a:t>Some systems implement a </a:t>
            </a:r>
            <a:r>
              <a:rPr lang="en-US" u="sng" dirty="0"/>
              <a:t>registry</a:t>
            </a:r>
            <a:r>
              <a:rPr lang="en-US" dirty="0"/>
              <a:t> - used to store and </a:t>
            </a:r>
            <a:r>
              <a:rPr lang="en-US" u="sng" dirty="0"/>
              <a:t>retrieve</a:t>
            </a:r>
            <a:r>
              <a:rPr lang="en-US" dirty="0"/>
              <a:t> </a:t>
            </a:r>
            <a:r>
              <a:rPr lang="en-US" u="sng" dirty="0"/>
              <a:t>configuration</a:t>
            </a:r>
            <a:r>
              <a:rPr lang="en-US" dirty="0"/>
              <a:t> </a:t>
            </a:r>
            <a:r>
              <a:rPr lang="en-US" u="sng" dirty="0"/>
              <a:t>information</a:t>
            </a:r>
          </a:p>
        </p:txBody>
      </p:sp>
    </p:spTree>
    <p:extLst>
      <p:ext uri="{BB962C8B-B14F-4D97-AF65-F5344CB8AC3E}">
        <p14:creationId xmlns:p14="http://schemas.microsoft.com/office/powerpoint/2010/main" val="257126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System Programs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File modification</a:t>
            </a:r>
          </a:p>
          <a:p>
            <a:pPr lvl="1"/>
            <a:r>
              <a:rPr lang="en-US" dirty="0"/>
              <a:t>Text </a:t>
            </a:r>
            <a:r>
              <a:rPr lang="en-US" u="sng" dirty="0"/>
              <a:t>editors</a:t>
            </a:r>
            <a:r>
              <a:rPr lang="en-US" dirty="0"/>
              <a:t> to create and modify files</a:t>
            </a:r>
          </a:p>
          <a:p>
            <a:pPr lvl="1"/>
            <a:r>
              <a:rPr lang="en-US" dirty="0"/>
              <a:t>Special </a:t>
            </a:r>
            <a:r>
              <a:rPr lang="en-US" u="sng" dirty="0"/>
              <a:t>commands</a:t>
            </a:r>
            <a:r>
              <a:rPr lang="en-US" dirty="0"/>
              <a:t> to search contents of files or perform transformations of the text</a:t>
            </a:r>
          </a:p>
          <a:p>
            <a:r>
              <a:rPr lang="en-US" dirty="0"/>
              <a:t>Programming-language support</a:t>
            </a:r>
          </a:p>
          <a:p>
            <a:pPr lvl="1"/>
            <a:r>
              <a:rPr lang="en-US" u="sng" dirty="0"/>
              <a:t>Compilers</a:t>
            </a:r>
            <a:r>
              <a:rPr lang="en-US" dirty="0"/>
              <a:t>, assemblers, debuggers and </a:t>
            </a:r>
            <a:r>
              <a:rPr lang="en-US" u="sng" dirty="0"/>
              <a:t>interpreters</a:t>
            </a:r>
            <a:r>
              <a:rPr lang="en-US" dirty="0"/>
              <a:t> sometimes provided</a:t>
            </a:r>
          </a:p>
          <a:p>
            <a:r>
              <a:rPr lang="en-US" dirty="0"/>
              <a:t>Program loading and execution</a:t>
            </a:r>
          </a:p>
          <a:p>
            <a:pPr lvl="1"/>
            <a:r>
              <a:rPr lang="en-US" dirty="0"/>
              <a:t>Absolute </a:t>
            </a:r>
            <a:r>
              <a:rPr lang="en-US" u="sng" dirty="0"/>
              <a:t>loaders</a:t>
            </a:r>
            <a:r>
              <a:rPr lang="en-US" dirty="0"/>
              <a:t>, relocatable loaders, </a:t>
            </a:r>
            <a:r>
              <a:rPr lang="en-US" u="sng" dirty="0"/>
              <a:t>linkage</a:t>
            </a:r>
            <a:r>
              <a:rPr lang="en-US" dirty="0"/>
              <a:t> editors, and overlay-loaders, debugging systems for higher-level and machine language</a:t>
            </a:r>
          </a:p>
        </p:txBody>
      </p:sp>
    </p:spTree>
    <p:extLst>
      <p:ext uri="{BB962C8B-B14F-4D97-AF65-F5344CB8AC3E}">
        <p14:creationId xmlns:p14="http://schemas.microsoft.com/office/powerpoint/2010/main" val="1672841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System Programs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Communications</a:t>
            </a:r>
          </a:p>
          <a:p>
            <a:pPr lvl="1"/>
            <a:r>
              <a:rPr lang="en-US" dirty="0"/>
              <a:t>Provide the mechanism for creating </a:t>
            </a:r>
            <a:r>
              <a:rPr lang="en-US" u="sng" dirty="0"/>
              <a:t>virtual connections among processes</a:t>
            </a:r>
            <a:r>
              <a:rPr lang="en-US" dirty="0"/>
              <a:t>, users, and computer systems</a:t>
            </a:r>
          </a:p>
          <a:p>
            <a:pPr lvl="2"/>
            <a:r>
              <a:rPr lang="en-US" dirty="0"/>
              <a:t>Allow users to send </a:t>
            </a:r>
            <a:r>
              <a:rPr lang="en-US" u="sng" dirty="0"/>
              <a:t>messages</a:t>
            </a:r>
            <a:r>
              <a:rPr lang="en-US" dirty="0"/>
              <a:t> to one another</a:t>
            </a:r>
            <a:r>
              <a:rPr lang="ja-JP" altLang="en-US" dirty="0"/>
              <a:t>’</a:t>
            </a:r>
            <a:r>
              <a:rPr lang="en-US" altLang="ja-JP" dirty="0"/>
              <a:t>s screens, </a:t>
            </a:r>
            <a:r>
              <a:rPr lang="en-US" altLang="ja-JP" u="sng" dirty="0"/>
              <a:t>browse</a:t>
            </a:r>
            <a:r>
              <a:rPr lang="en-US" altLang="ja-JP" dirty="0"/>
              <a:t> web pages, send </a:t>
            </a:r>
            <a:r>
              <a:rPr lang="en-US" altLang="ja-JP" u="sng" dirty="0"/>
              <a:t>electronic-mail</a:t>
            </a:r>
            <a:r>
              <a:rPr lang="en-US" altLang="ja-JP" dirty="0"/>
              <a:t> messages, </a:t>
            </a:r>
            <a:r>
              <a:rPr lang="en-US" altLang="ja-JP" u="sng" dirty="0"/>
              <a:t>log in remotely</a:t>
            </a:r>
            <a:r>
              <a:rPr lang="en-US" altLang="ja-JP" dirty="0"/>
              <a:t>, </a:t>
            </a:r>
            <a:r>
              <a:rPr lang="en-US" altLang="ja-JP" u="sng" dirty="0"/>
              <a:t>transfer files</a:t>
            </a:r>
            <a:r>
              <a:rPr lang="en-US" altLang="ja-JP" dirty="0"/>
              <a:t> from one machine to another</a:t>
            </a:r>
          </a:p>
          <a:p>
            <a:r>
              <a:rPr lang="en-US" dirty="0"/>
              <a:t>Background Services</a:t>
            </a:r>
          </a:p>
          <a:p>
            <a:pPr lvl="1"/>
            <a:r>
              <a:rPr lang="en-US" dirty="0"/>
              <a:t>Launch at boot time</a:t>
            </a:r>
          </a:p>
          <a:p>
            <a:pPr lvl="2"/>
            <a:r>
              <a:rPr lang="en-US" dirty="0"/>
              <a:t>Some for system </a:t>
            </a:r>
            <a:r>
              <a:rPr lang="en-US" u="sng" dirty="0"/>
              <a:t>startup</a:t>
            </a:r>
            <a:r>
              <a:rPr lang="en-US" dirty="0"/>
              <a:t>, then terminate</a:t>
            </a:r>
          </a:p>
          <a:p>
            <a:pPr lvl="2"/>
            <a:r>
              <a:rPr lang="en-US" dirty="0"/>
              <a:t>Some from system boot to </a:t>
            </a:r>
            <a:r>
              <a:rPr lang="en-US" u="sng" dirty="0"/>
              <a:t>shutdown</a:t>
            </a:r>
          </a:p>
          <a:p>
            <a:pPr lvl="1"/>
            <a:r>
              <a:rPr lang="en-US" dirty="0"/>
              <a:t>Provide facilities like disk checking, process scheduling, error logging, printing</a:t>
            </a:r>
          </a:p>
          <a:p>
            <a:pPr lvl="1"/>
            <a:r>
              <a:rPr lang="en-US" dirty="0"/>
              <a:t>Run in user context not kernel context</a:t>
            </a:r>
          </a:p>
          <a:p>
            <a:pPr lvl="1"/>
            <a:r>
              <a:rPr lang="en-US" dirty="0"/>
              <a:t>Known as services, subsystems</a:t>
            </a:r>
          </a:p>
        </p:txBody>
      </p:sp>
    </p:spTree>
    <p:extLst>
      <p:ext uri="{BB962C8B-B14F-4D97-AF65-F5344CB8AC3E}">
        <p14:creationId xmlns:p14="http://schemas.microsoft.com/office/powerpoint/2010/main" val="2732927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38AC2-605F-4AFD-ACCD-F2091AF10144}"/>
              </a:ext>
            </a:extLst>
          </p:cNvPr>
          <p:cNvSpPr>
            <a:spLocks noGrp="1"/>
          </p:cNvSpPr>
          <p:nvPr>
            <p:ph type="title"/>
          </p:nvPr>
        </p:nvSpPr>
        <p:spPr/>
        <p:txBody>
          <a:bodyPr/>
          <a:lstStyle/>
          <a:p>
            <a:r>
              <a:rPr lang="en-US" dirty="0"/>
              <a:t>OS User Interface</a:t>
            </a:r>
          </a:p>
        </p:txBody>
      </p:sp>
      <p:sp>
        <p:nvSpPr>
          <p:cNvPr id="4" name="Text Placeholder 3">
            <a:extLst>
              <a:ext uri="{FF2B5EF4-FFF2-40B4-BE49-F238E27FC236}">
                <a16:creationId xmlns:a16="http://schemas.microsoft.com/office/drawing/2014/main" xmlns="" id="{5235DF79-7EE0-40F6-A6C3-6259B5E0E34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31700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Command Line Interpreter (CLI)</a:t>
            </a:r>
          </a:p>
        </p:txBody>
      </p:sp>
      <p:sp>
        <p:nvSpPr>
          <p:cNvPr id="3" name="Content Placeholder 2"/>
          <p:cNvSpPr>
            <a:spLocks noGrp="1"/>
          </p:cNvSpPr>
          <p:nvPr>
            <p:ph idx="1"/>
          </p:nvPr>
        </p:nvSpPr>
        <p:spPr>
          <a:xfrm>
            <a:off x="838200" y="1419224"/>
            <a:ext cx="10515600" cy="4937126"/>
          </a:xfrm>
        </p:spPr>
        <p:txBody>
          <a:bodyPr/>
          <a:lstStyle/>
          <a:p>
            <a:r>
              <a:rPr lang="en-US" dirty="0"/>
              <a:t>CLI or command interpreter allows direct command entry</a:t>
            </a:r>
          </a:p>
          <a:p>
            <a:r>
              <a:rPr lang="en-US" dirty="0"/>
              <a:t>Sometimes implemented in kernel, sometimes by systems program</a:t>
            </a:r>
          </a:p>
          <a:p>
            <a:r>
              <a:rPr lang="en-US" dirty="0"/>
              <a:t>Sometimes multiple flavors implemented – shells</a:t>
            </a:r>
          </a:p>
          <a:p>
            <a:r>
              <a:rPr lang="en-US" dirty="0"/>
              <a:t>Primarily fetches a command from user and executes it</a:t>
            </a:r>
          </a:p>
          <a:p>
            <a:pPr lvl="1"/>
            <a:r>
              <a:rPr lang="en-US" dirty="0"/>
              <a:t>Sometimes commands built-in, sometimes just names of programs</a:t>
            </a:r>
          </a:p>
          <a:p>
            <a:pPr lvl="2"/>
            <a:r>
              <a:rPr lang="en-US" dirty="0"/>
              <a:t>If the latter, adding new features doesn</a:t>
            </a:r>
            <a:r>
              <a:rPr lang="en-US" altLang="en-US" dirty="0"/>
              <a:t>’</a:t>
            </a:r>
            <a:r>
              <a:rPr lang="en-US" altLang="ja-JP" dirty="0"/>
              <a:t>t require shell modification</a:t>
            </a:r>
            <a:endParaRPr lang="en-US" dirty="0"/>
          </a:p>
        </p:txBody>
      </p:sp>
    </p:spTree>
    <p:extLst>
      <p:ext uri="{BB962C8B-B14F-4D97-AF65-F5344CB8AC3E}">
        <p14:creationId xmlns:p14="http://schemas.microsoft.com/office/powerpoint/2010/main" val="14324670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Bourne Shell Command Interpreter</a:t>
            </a:r>
          </a:p>
        </p:txBody>
      </p:sp>
      <p:pic>
        <p:nvPicPr>
          <p:cNvPr id="5" name="Picture 2">
            <a:extLst>
              <a:ext uri="{FF2B5EF4-FFF2-40B4-BE49-F238E27FC236}">
                <a16:creationId xmlns:a16="http://schemas.microsoft.com/office/drawing/2014/main" xmlns="" id="{D547EBF6-800A-4205-948C-FEF573387A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38582" y="1081467"/>
            <a:ext cx="7714836" cy="534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581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Graphical User Interface (GUI)</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User-friendly desktop metaphor interface</a:t>
            </a:r>
          </a:p>
          <a:p>
            <a:pPr lvl="1"/>
            <a:r>
              <a:rPr lang="en-US" dirty="0"/>
              <a:t>Usually mouse, keyboard, and monitor</a:t>
            </a:r>
          </a:p>
          <a:p>
            <a:pPr lvl="1"/>
            <a:r>
              <a:rPr lang="en-US" b="1" dirty="0">
                <a:solidFill>
                  <a:schemeClr val="accent5"/>
                </a:solidFill>
              </a:rPr>
              <a:t>Icons</a:t>
            </a:r>
            <a:r>
              <a:rPr lang="en-US" dirty="0"/>
              <a:t> represent files, programs, actions, </a:t>
            </a:r>
            <a:r>
              <a:rPr lang="en-US" dirty="0" err="1"/>
              <a:t>etc</a:t>
            </a:r>
            <a:endParaRPr lang="en-US" dirty="0"/>
          </a:p>
          <a:p>
            <a:pPr lvl="1"/>
            <a:r>
              <a:rPr lang="en-US" dirty="0"/>
              <a:t>Various mouse buttons over objects in the interface cause various actions (provide information, options, execute function, open directory (known as a folder)</a:t>
            </a:r>
          </a:p>
          <a:p>
            <a:pPr lvl="1"/>
            <a:r>
              <a:rPr lang="en-US" dirty="0"/>
              <a:t>Invented at Xerox PARC</a:t>
            </a:r>
          </a:p>
          <a:p>
            <a:r>
              <a:rPr lang="en-US" dirty="0"/>
              <a:t>Many systems now include both CLI and GUI interfaces</a:t>
            </a:r>
          </a:p>
          <a:p>
            <a:pPr lvl="1"/>
            <a:r>
              <a:rPr lang="en-US" dirty="0"/>
              <a:t>Microsoft Windows is GUI with CLI </a:t>
            </a:r>
            <a:r>
              <a:rPr lang="ja-JP" altLang="en-US" dirty="0"/>
              <a:t>“</a:t>
            </a:r>
            <a:r>
              <a:rPr lang="en-US" altLang="ja-JP" dirty="0"/>
              <a:t>command</a:t>
            </a:r>
            <a:r>
              <a:rPr lang="ja-JP" altLang="en-US" dirty="0"/>
              <a:t>”</a:t>
            </a:r>
            <a:r>
              <a:rPr lang="en-US" altLang="ja-JP" dirty="0"/>
              <a:t> shell</a:t>
            </a:r>
          </a:p>
          <a:p>
            <a:pPr lvl="1"/>
            <a:r>
              <a:rPr lang="en-US" dirty="0"/>
              <a:t>Apple Mac OS X is </a:t>
            </a:r>
            <a:r>
              <a:rPr lang="ja-JP" altLang="en-US" dirty="0"/>
              <a:t>“</a:t>
            </a:r>
            <a:r>
              <a:rPr lang="en-US" altLang="ja-JP" dirty="0"/>
              <a:t>Aqua</a:t>
            </a:r>
            <a:r>
              <a:rPr lang="ja-JP" altLang="en-US" dirty="0"/>
              <a:t>”</a:t>
            </a:r>
            <a:r>
              <a:rPr lang="en-US" altLang="ja-JP" dirty="0"/>
              <a:t> GUI interface with UNIX kernel underneath and shells available</a:t>
            </a:r>
          </a:p>
          <a:p>
            <a:pPr lvl="1"/>
            <a:r>
              <a:rPr lang="en-US" dirty="0"/>
              <a:t>Unix and Linux have CLI with optional GUI interfaces (CDE, KDE, GNOME)</a:t>
            </a:r>
          </a:p>
        </p:txBody>
      </p:sp>
    </p:spTree>
    <p:extLst>
      <p:ext uri="{BB962C8B-B14F-4D97-AF65-F5344CB8AC3E}">
        <p14:creationId xmlns:p14="http://schemas.microsoft.com/office/powerpoint/2010/main" val="11156718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64B447-79F5-5D41-9D60-AC2D014BB1F8}"/>
              </a:ext>
            </a:extLst>
          </p:cNvPr>
          <p:cNvSpPr>
            <a:spLocks noGrp="1"/>
          </p:cNvSpPr>
          <p:nvPr>
            <p:ph type="title"/>
          </p:nvPr>
        </p:nvSpPr>
        <p:spPr/>
        <p:txBody>
          <a:bodyPr/>
          <a:lstStyle/>
          <a:p>
            <a:r>
              <a:rPr lang="en-US" dirty="0"/>
              <a:t>GNOME</a:t>
            </a:r>
          </a:p>
        </p:txBody>
      </p:sp>
      <p:pic>
        <p:nvPicPr>
          <p:cNvPr id="4" name="Picture 3" descr="Graphical user interface, application&#10;&#10;Description automatically generated">
            <a:extLst>
              <a:ext uri="{FF2B5EF4-FFF2-40B4-BE49-F238E27FC236}">
                <a16:creationId xmlns:a16="http://schemas.microsoft.com/office/drawing/2014/main" xmlns="" id="{36C6E9AE-7925-924C-08AF-C5E3FA16D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1684176"/>
            <a:ext cx="8534400" cy="4800600"/>
          </a:xfrm>
          <a:prstGeom prst="rect">
            <a:avLst/>
          </a:prstGeom>
        </p:spPr>
      </p:pic>
    </p:spTree>
    <p:extLst>
      <p:ext uri="{BB962C8B-B14F-4D97-AF65-F5344CB8AC3E}">
        <p14:creationId xmlns:p14="http://schemas.microsoft.com/office/powerpoint/2010/main" val="189492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Touch-screen Interface</a:t>
            </a:r>
          </a:p>
        </p:txBody>
      </p:sp>
      <p:sp>
        <p:nvSpPr>
          <p:cNvPr id="3" name="Content Placeholder 2"/>
          <p:cNvSpPr>
            <a:spLocks noGrp="1"/>
          </p:cNvSpPr>
          <p:nvPr>
            <p:ph idx="1"/>
          </p:nvPr>
        </p:nvSpPr>
        <p:spPr>
          <a:xfrm>
            <a:off x="838200" y="1419224"/>
            <a:ext cx="10515600" cy="4937126"/>
          </a:xfrm>
        </p:spPr>
        <p:txBody>
          <a:bodyPr/>
          <a:lstStyle/>
          <a:p>
            <a:r>
              <a:rPr lang="en-US"/>
              <a:t>Touch-screen devices require new interfaces</a:t>
            </a:r>
          </a:p>
          <a:p>
            <a:pPr lvl="1"/>
            <a:r>
              <a:rPr lang="en-US"/>
              <a:t>Mouse not possible or not desired</a:t>
            </a:r>
          </a:p>
          <a:p>
            <a:pPr lvl="1"/>
            <a:r>
              <a:rPr lang="en-US"/>
              <a:t>Actions and selection based on gestures</a:t>
            </a:r>
          </a:p>
          <a:p>
            <a:pPr lvl="1"/>
            <a:r>
              <a:rPr lang="en-US"/>
              <a:t>Virtual keyboard for text entry</a:t>
            </a:r>
          </a:p>
          <a:p>
            <a:endParaRPr lang="en-US" dirty="0"/>
          </a:p>
        </p:txBody>
      </p:sp>
      <p:pic>
        <p:nvPicPr>
          <p:cNvPr id="5" name="Picture 2">
            <a:extLst>
              <a:ext uri="{FF2B5EF4-FFF2-40B4-BE49-F238E27FC236}">
                <a16:creationId xmlns:a16="http://schemas.microsoft.com/office/drawing/2014/main" xmlns="" id="{C3587194-7AA4-483F-AD08-DAAAA47455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8069" y="710406"/>
            <a:ext cx="3104357" cy="55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1833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38AC2-605F-4AFD-ACCD-F2091AF10144}"/>
              </a:ext>
            </a:extLst>
          </p:cNvPr>
          <p:cNvSpPr>
            <a:spLocks noGrp="1"/>
          </p:cNvSpPr>
          <p:nvPr>
            <p:ph type="title"/>
          </p:nvPr>
        </p:nvSpPr>
        <p:spPr/>
        <p:txBody>
          <a:bodyPr/>
          <a:lstStyle/>
          <a:p>
            <a:r>
              <a:rPr lang="en-US" dirty="0" smtClean="0"/>
              <a:t>Assignment</a:t>
            </a:r>
            <a:r>
              <a:rPr lang="en-US" dirty="0"/>
              <a:t>: </a:t>
            </a:r>
            <a:r>
              <a:rPr lang="en-US" dirty="0" smtClean="0"/>
              <a:t>2</a:t>
            </a:r>
            <a:endParaRPr lang="en-US" dirty="0"/>
          </a:p>
        </p:txBody>
      </p:sp>
      <p:sp>
        <p:nvSpPr>
          <p:cNvPr id="3" name="Text Placeholder 2">
            <a:extLst>
              <a:ext uri="{FF2B5EF4-FFF2-40B4-BE49-F238E27FC236}">
                <a16:creationId xmlns:a16="http://schemas.microsoft.com/office/drawing/2014/main" xmlns="" id="{2EC99545-340F-4DFB-85A9-85201E58A4C9}"/>
              </a:ext>
            </a:extLst>
          </p:cNvPr>
          <p:cNvSpPr>
            <a:spLocks noGrp="1"/>
          </p:cNvSpPr>
          <p:nvPr>
            <p:ph type="body" idx="1"/>
          </p:nvPr>
        </p:nvSpPr>
        <p:spPr/>
        <p:txBody>
          <a:bodyPr/>
          <a:lstStyle/>
          <a:p>
            <a:r>
              <a:rPr lang="en-US" dirty="0"/>
              <a:t>Deadline: </a:t>
            </a:r>
            <a:r>
              <a:rPr lang="en-US" dirty="0" smtClean="0"/>
              <a:t>1</a:t>
            </a:r>
            <a:r>
              <a:rPr lang="en-US" baseline="30000" dirty="0" smtClean="0"/>
              <a:t>st</a:t>
            </a:r>
            <a:r>
              <a:rPr lang="en-US" dirty="0" smtClean="0"/>
              <a:t> </a:t>
            </a:r>
            <a:r>
              <a:rPr lang="en-US" dirty="0" err="1" smtClean="0"/>
              <a:t>apr</a:t>
            </a:r>
            <a:r>
              <a:rPr lang="en-US" dirty="0" smtClean="0"/>
              <a:t> 2025 </a:t>
            </a:r>
            <a:endParaRPr lang="en-US" dirty="0"/>
          </a:p>
          <a:p>
            <a:endParaRPr lang="en-US" dirty="0"/>
          </a:p>
        </p:txBody>
      </p:sp>
    </p:spTree>
    <p:extLst>
      <p:ext uri="{BB962C8B-B14F-4D97-AF65-F5344CB8AC3E}">
        <p14:creationId xmlns:p14="http://schemas.microsoft.com/office/powerpoint/2010/main" val="1815225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D94F18-C8B7-4509-9590-9030A5A7030D}"/>
              </a:ext>
            </a:extLst>
          </p:cNvPr>
          <p:cNvSpPr>
            <a:spLocks noGrp="1"/>
          </p:cNvSpPr>
          <p:nvPr>
            <p:ph type="title"/>
          </p:nvPr>
        </p:nvSpPr>
        <p:spPr/>
        <p:txBody>
          <a:bodyPr/>
          <a:lstStyle/>
          <a:p>
            <a:r>
              <a:rPr lang="en-US" dirty="0"/>
              <a:t>Operating System Services</a:t>
            </a:r>
          </a:p>
        </p:txBody>
      </p:sp>
      <p:sp>
        <p:nvSpPr>
          <p:cNvPr id="3" name="Text Placeholder 2">
            <a:extLst>
              <a:ext uri="{FF2B5EF4-FFF2-40B4-BE49-F238E27FC236}">
                <a16:creationId xmlns="" xmlns:a16="http://schemas.microsoft.com/office/drawing/2014/main" id="{A866E5D5-C165-4AD0-8927-9B5DDBA4DA8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01444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113E89-0D73-2EF7-D608-6F91806B718D}"/>
              </a:ext>
            </a:extLst>
          </p:cNvPr>
          <p:cNvSpPr>
            <a:spLocks noGrp="1"/>
          </p:cNvSpPr>
          <p:nvPr>
            <p:ph type="title"/>
          </p:nvPr>
        </p:nvSpPr>
        <p:spPr/>
        <p:txBody>
          <a:bodyPr>
            <a:normAutofit fontScale="90000"/>
          </a:bodyPr>
          <a:lstStyle/>
          <a:p>
            <a:r>
              <a:rPr lang="en-US" dirty="0" smtClean="0"/>
              <a:t>Assignment:2 </a:t>
            </a:r>
            <a:r>
              <a:rPr lang="en-US" dirty="0"/>
              <a:t>Write down summary of the data given in the following link in your own words.</a:t>
            </a:r>
          </a:p>
        </p:txBody>
      </p:sp>
      <p:sp>
        <p:nvSpPr>
          <p:cNvPr id="3" name="Content Placeholder 2">
            <a:extLst>
              <a:ext uri="{FF2B5EF4-FFF2-40B4-BE49-F238E27FC236}">
                <a16:creationId xmlns:a16="http://schemas.microsoft.com/office/drawing/2014/main" xmlns="" id="{D01A77C7-85C2-7F85-49F2-269E67C069E3}"/>
              </a:ext>
            </a:extLst>
          </p:cNvPr>
          <p:cNvSpPr>
            <a:spLocks noGrp="1"/>
          </p:cNvSpPr>
          <p:nvPr>
            <p:ph idx="1"/>
          </p:nvPr>
        </p:nvSpPr>
        <p:spPr/>
        <p:txBody>
          <a:bodyPr>
            <a:normAutofit lnSpcReduction="10000"/>
          </a:bodyPr>
          <a:lstStyle/>
          <a:p>
            <a:r>
              <a:rPr lang="en-US" dirty="0">
                <a:hlinkClick r:id="rId2"/>
              </a:rPr>
              <a:t>https://www.geeksforgeeks.org/different-approaches-or-structures-of-operating-systems/amp</a:t>
            </a:r>
            <a:r>
              <a:rPr lang="en-US" dirty="0" smtClean="0">
                <a:hlinkClick r:id="rId2"/>
              </a:rPr>
              <a:t>/</a:t>
            </a:r>
            <a:endParaRPr lang="en-US" dirty="0" smtClean="0"/>
          </a:p>
          <a:p>
            <a:r>
              <a:rPr lang="en-US" dirty="0" smtClean="0">
                <a:solidFill>
                  <a:schemeClr val="accent1">
                    <a:lumMod val="75000"/>
                  </a:schemeClr>
                </a:solidFill>
              </a:rPr>
              <a:t>Search all the system calls written in the slides and describe their working in tabular form.</a:t>
            </a:r>
            <a:endParaRPr lang="en-US" dirty="0">
              <a:solidFill>
                <a:schemeClr val="accent1">
                  <a:lumMod val="75000"/>
                </a:schemeClr>
              </a:solidFill>
            </a:endParaRPr>
          </a:p>
          <a:p>
            <a:r>
              <a:rPr lang="en-US" dirty="0"/>
              <a:t>Submission Instructions:</a:t>
            </a:r>
          </a:p>
          <a:p>
            <a:pPr marL="0" indent="0">
              <a:buNone/>
            </a:pPr>
            <a:r>
              <a:rPr lang="en-US" dirty="0" smtClean="0"/>
              <a:t>1. Hand written. Don’t just copy paste it.</a:t>
            </a:r>
            <a:endParaRPr lang="en-US" dirty="0"/>
          </a:p>
          <a:p>
            <a:pPr marL="0" indent="0">
              <a:buNone/>
            </a:pPr>
            <a:r>
              <a:rPr lang="en-US" dirty="0"/>
              <a:t>2. Make sure it should be in your own words</a:t>
            </a:r>
          </a:p>
          <a:p>
            <a:pPr marL="0" indent="0">
              <a:buNone/>
            </a:pPr>
            <a:r>
              <a:rPr lang="en-US" dirty="0"/>
              <a:t>3. No late submission will be accepted.</a:t>
            </a:r>
          </a:p>
          <a:p>
            <a:pPr marL="0" indent="0">
              <a:buNone/>
            </a:pPr>
            <a:r>
              <a:rPr lang="en-US" dirty="0"/>
              <a:t>4. Submit </a:t>
            </a:r>
            <a:r>
              <a:rPr lang="en-US" dirty="0" smtClean="0"/>
              <a:t>on </a:t>
            </a:r>
            <a:r>
              <a:rPr lang="en-US" dirty="0" err="1" smtClean="0"/>
              <a:t>moellim</a:t>
            </a:r>
            <a:r>
              <a:rPr lang="en-US" dirty="0" smtClean="0"/>
              <a:t>. </a:t>
            </a:r>
          </a:p>
          <a:p>
            <a:pPr>
              <a:buAutoNum type="arabicPeriod" startAt="5"/>
            </a:pPr>
            <a:r>
              <a:rPr lang="en-US" dirty="0" smtClean="0"/>
              <a:t>Should also prepare it as quiz</a:t>
            </a:r>
          </a:p>
          <a:p>
            <a:pPr marL="0" indent="0">
              <a:buNone/>
            </a:pPr>
            <a:r>
              <a:rPr lang="en-US" dirty="0" smtClean="0"/>
              <a:t>Note: All assignments are included in Mid and Final term syllabus </a:t>
            </a:r>
            <a:endParaRPr lang="en-US" dirty="0"/>
          </a:p>
          <a:p>
            <a:pPr marL="0" indent="0">
              <a:buNone/>
            </a:pPr>
            <a:endParaRPr lang="en-US" dirty="0"/>
          </a:p>
        </p:txBody>
      </p:sp>
    </p:spTree>
    <p:extLst>
      <p:ext uri="{BB962C8B-B14F-4D97-AF65-F5344CB8AC3E}">
        <p14:creationId xmlns:p14="http://schemas.microsoft.com/office/powerpoint/2010/main" val="41004703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38AC2-605F-4AFD-ACCD-F2091AF10144}"/>
              </a:ext>
            </a:extLst>
          </p:cNvPr>
          <p:cNvSpPr>
            <a:spLocks noGrp="1"/>
          </p:cNvSpPr>
          <p:nvPr>
            <p:ph type="title"/>
          </p:nvPr>
        </p:nvSpPr>
        <p:spPr/>
        <p:txBody>
          <a:bodyPr/>
          <a:lstStyle/>
          <a:p>
            <a:r>
              <a:rPr lang="en-US" dirty="0"/>
              <a:t>Operating System Structure</a:t>
            </a:r>
          </a:p>
        </p:txBody>
      </p:sp>
      <p:sp>
        <p:nvSpPr>
          <p:cNvPr id="3" name="Text Placeholder 2">
            <a:extLst>
              <a:ext uri="{FF2B5EF4-FFF2-40B4-BE49-F238E27FC236}">
                <a16:creationId xmlns:a16="http://schemas.microsoft.com/office/drawing/2014/main" xmlns="" id="{2EC99545-340F-4DFB-85A9-85201E58A4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369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Operating System Structure</a:t>
            </a:r>
          </a:p>
        </p:txBody>
      </p:sp>
      <p:sp>
        <p:nvSpPr>
          <p:cNvPr id="3" name="Content Placeholder 2"/>
          <p:cNvSpPr>
            <a:spLocks noGrp="1"/>
          </p:cNvSpPr>
          <p:nvPr>
            <p:ph idx="1"/>
          </p:nvPr>
        </p:nvSpPr>
        <p:spPr>
          <a:xfrm>
            <a:off x="838200" y="1419224"/>
            <a:ext cx="10515600" cy="4937126"/>
          </a:xfrm>
        </p:spPr>
        <p:txBody>
          <a:bodyPr/>
          <a:lstStyle/>
          <a:p>
            <a:r>
              <a:rPr lang="en-US" dirty="0"/>
              <a:t>General-purpose OS is very large program</a:t>
            </a:r>
          </a:p>
          <a:p>
            <a:r>
              <a:rPr lang="en-US" dirty="0"/>
              <a:t>Various ways to structure one as follows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Simple </a:t>
            </a:r>
            <a:r>
              <a:rPr lang="en-US" dirty="0">
                <a:highlight>
                  <a:srgbClr val="FFFF00"/>
                </a:highlight>
              </a:rPr>
              <a:t>Structure</a:t>
            </a:r>
            <a:r>
              <a:rPr lang="en-US" dirty="0"/>
              <a:t> </a:t>
            </a:r>
          </a:p>
        </p:txBody>
      </p:sp>
      <p:sp>
        <p:nvSpPr>
          <p:cNvPr id="3" name="Content Placeholder 2"/>
          <p:cNvSpPr>
            <a:spLocks noGrp="1"/>
          </p:cNvSpPr>
          <p:nvPr>
            <p:ph idx="1"/>
          </p:nvPr>
        </p:nvSpPr>
        <p:spPr>
          <a:xfrm>
            <a:off x="838200" y="1419225"/>
            <a:ext cx="6477000" cy="4937125"/>
          </a:xfrm>
        </p:spPr>
        <p:txBody>
          <a:bodyPr>
            <a:normAutofit fontScale="92500" lnSpcReduction="20000"/>
          </a:bodyPr>
          <a:lstStyle/>
          <a:p>
            <a:r>
              <a:rPr lang="en-US" dirty="0"/>
              <a:t>I.e. </a:t>
            </a:r>
            <a:r>
              <a:rPr lang="en-US" dirty="0">
                <a:highlight>
                  <a:srgbClr val="FFFF00"/>
                </a:highlight>
              </a:rPr>
              <a:t>MS-DOS</a:t>
            </a:r>
            <a:r>
              <a:rPr lang="en-US" dirty="0"/>
              <a:t> – written to provide the most functionality in the least space</a:t>
            </a:r>
          </a:p>
          <a:p>
            <a:pPr lvl="1"/>
            <a:r>
              <a:rPr lang="en-US" u="sng" dirty="0"/>
              <a:t>Not divided into modules</a:t>
            </a:r>
          </a:p>
          <a:p>
            <a:pPr lvl="1"/>
            <a:r>
              <a:rPr lang="en-US" dirty="0"/>
              <a:t>Although MS-DOS has some structure, its interfaces and levels of functionality are not well </a:t>
            </a:r>
            <a:r>
              <a:rPr lang="en-US" dirty="0" smtClean="0"/>
              <a:t>separated</a:t>
            </a:r>
          </a:p>
          <a:p>
            <a:pPr fontAlgn="base"/>
            <a:r>
              <a:rPr lang="en-US" sz="2200" b="1" dirty="0">
                <a:latin typeface="urw-din"/>
              </a:rPr>
              <a:t>Advantages of Simple structure: </a:t>
            </a:r>
            <a:endParaRPr lang="en-US" sz="2200" dirty="0">
              <a:latin typeface="urw-din"/>
            </a:endParaRPr>
          </a:p>
          <a:p>
            <a:pPr lvl="1" fontAlgn="base"/>
            <a:r>
              <a:rPr lang="en-US" dirty="0">
                <a:latin typeface="urw-din"/>
              </a:rPr>
              <a:t>It delivers </a:t>
            </a:r>
            <a:r>
              <a:rPr lang="en-US" u="sng" dirty="0">
                <a:latin typeface="urw-din"/>
              </a:rPr>
              <a:t>better application performance</a:t>
            </a:r>
            <a:r>
              <a:rPr lang="en-US" dirty="0">
                <a:latin typeface="urw-din"/>
              </a:rPr>
              <a:t> because of the few interfaces between the application program and the hardware.</a:t>
            </a:r>
          </a:p>
          <a:p>
            <a:pPr lvl="1" fontAlgn="base"/>
            <a:r>
              <a:rPr lang="en-US" dirty="0">
                <a:latin typeface="urw-din"/>
              </a:rPr>
              <a:t>Easy for kernel developers to develop such an operating system.</a:t>
            </a:r>
          </a:p>
          <a:p>
            <a:pPr fontAlgn="base"/>
            <a:r>
              <a:rPr lang="en-US" sz="2200" b="1" dirty="0">
                <a:latin typeface="urw-din"/>
              </a:rPr>
              <a:t>Disadvantages of Simple structure: </a:t>
            </a:r>
            <a:endParaRPr lang="en-US" sz="2200" dirty="0">
              <a:latin typeface="urw-din"/>
            </a:endParaRPr>
          </a:p>
          <a:p>
            <a:pPr lvl="1" fontAlgn="base"/>
            <a:r>
              <a:rPr lang="en-US" dirty="0">
                <a:latin typeface="urw-din"/>
              </a:rPr>
              <a:t>The structure is very </a:t>
            </a:r>
            <a:r>
              <a:rPr lang="en-US" u="sng" dirty="0">
                <a:latin typeface="urw-din"/>
              </a:rPr>
              <a:t>complicated</a:t>
            </a:r>
            <a:r>
              <a:rPr lang="en-US" dirty="0">
                <a:latin typeface="urw-din"/>
              </a:rPr>
              <a:t> as no clear boundaries exists between modules.</a:t>
            </a:r>
          </a:p>
          <a:p>
            <a:pPr lvl="1" fontAlgn="base"/>
            <a:r>
              <a:rPr lang="en-US" dirty="0">
                <a:latin typeface="urw-din"/>
              </a:rPr>
              <a:t>It does not enforce </a:t>
            </a:r>
            <a:r>
              <a:rPr lang="en-US" u="sng" dirty="0">
                <a:latin typeface="urw-din"/>
              </a:rPr>
              <a:t>data hiding</a:t>
            </a:r>
            <a:r>
              <a:rPr lang="en-US" dirty="0">
                <a:latin typeface="urw-din"/>
              </a:rPr>
              <a:t> in the operating system.</a:t>
            </a:r>
          </a:p>
          <a:p>
            <a:endParaRPr lang="en-US" dirty="0"/>
          </a:p>
          <a:p>
            <a:pPr lvl="1"/>
            <a:endParaRPr lang="en-US" dirty="0"/>
          </a:p>
        </p:txBody>
      </p:sp>
      <p:pic>
        <p:nvPicPr>
          <p:cNvPr id="4" name="Picture 6" descr="2"/>
          <p:cNvPicPr>
            <a:picLocks noChangeAspect="1" noChangeArrowheads="1"/>
          </p:cNvPicPr>
          <p:nvPr/>
        </p:nvPicPr>
        <p:blipFill>
          <a:blip r:embed="rId3"/>
          <a:srcRect/>
          <a:stretch>
            <a:fillRect/>
          </a:stretch>
        </p:blipFill>
        <p:spPr bwMode="auto">
          <a:xfrm>
            <a:off x="7444409" y="1631259"/>
            <a:ext cx="4380456" cy="4212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38200" y="47625"/>
            <a:ext cx="10515600" cy="1325563"/>
          </a:xfrm>
        </p:spPr>
        <p:txBody>
          <a:bodyPr/>
          <a:lstStyle/>
          <a:p>
            <a:r>
              <a:rPr lang="en-US"/>
              <a:t>OS Layered Approach</a:t>
            </a:r>
            <a:endParaRPr lang="en-US" dirty="0"/>
          </a:p>
        </p:txBody>
      </p:sp>
      <p:sp>
        <p:nvSpPr>
          <p:cNvPr id="155651" name="Rectangle 3"/>
          <p:cNvSpPr>
            <a:spLocks noGrp="1" noChangeArrowheads="1"/>
          </p:cNvSpPr>
          <p:nvPr>
            <p:ph idx="1"/>
          </p:nvPr>
        </p:nvSpPr>
        <p:spPr>
          <a:xfrm>
            <a:off x="838200" y="1419224"/>
            <a:ext cx="6845488" cy="4937126"/>
          </a:xfrm>
        </p:spPr>
        <p:txBody>
          <a:bodyPr>
            <a:normAutofit fontScale="92500" lnSpcReduction="20000"/>
          </a:bodyPr>
          <a:lstStyle/>
          <a:p>
            <a:r>
              <a:rPr lang="en-US" dirty="0"/>
              <a:t>The operating system is divided into a number of </a:t>
            </a:r>
            <a:r>
              <a:rPr lang="en-US" u="sng" dirty="0"/>
              <a:t>layers</a:t>
            </a:r>
            <a:r>
              <a:rPr lang="en-US" dirty="0"/>
              <a:t> (levels), each built on top of lower layers</a:t>
            </a:r>
          </a:p>
          <a:p>
            <a:pPr lvl="1"/>
            <a:r>
              <a:rPr lang="en-US" dirty="0"/>
              <a:t>The bottom-most layer (layer 0), is the hardware </a:t>
            </a:r>
          </a:p>
          <a:p>
            <a:pPr lvl="1"/>
            <a:r>
              <a:rPr lang="en-US" dirty="0"/>
              <a:t>The highest (layer N) is the user interface</a:t>
            </a:r>
          </a:p>
          <a:p>
            <a:r>
              <a:rPr lang="en-US" dirty="0"/>
              <a:t>With modularity, layers are selected such that each uses functions (operations) and services of only lower-level layers</a:t>
            </a:r>
          </a:p>
          <a:p>
            <a:pPr algn="l" fontAlgn="base"/>
            <a:r>
              <a:rPr lang="en-US" b="1" dirty="0"/>
              <a:t>Advantages of Layered structure:</a:t>
            </a:r>
          </a:p>
          <a:p>
            <a:pPr algn="l" fontAlgn="base">
              <a:buFont typeface="Arial" panose="020B0604020202020204" pitchFamily="34" charset="0"/>
              <a:buChar char="•"/>
            </a:pPr>
            <a:r>
              <a:rPr lang="en-US" dirty="0"/>
              <a:t>Layering makes it </a:t>
            </a:r>
            <a:r>
              <a:rPr lang="en-US" u="sng" dirty="0"/>
              <a:t>easier to enhance</a:t>
            </a:r>
            <a:r>
              <a:rPr lang="en-US" dirty="0"/>
              <a:t> the operating system as implementation of a layer can be changed easily without affecting the other layers.</a:t>
            </a:r>
          </a:p>
          <a:p>
            <a:pPr algn="l" fontAlgn="base">
              <a:buFont typeface="Arial" panose="020B0604020202020204" pitchFamily="34" charset="0"/>
              <a:buChar char="•"/>
            </a:pPr>
            <a:r>
              <a:rPr lang="en-US" dirty="0"/>
              <a:t>It is very easy to perform debugging and system verification.</a:t>
            </a:r>
          </a:p>
          <a:p>
            <a:endParaRPr lang="en-US" dirty="0"/>
          </a:p>
        </p:txBody>
      </p:sp>
      <p:pic>
        <p:nvPicPr>
          <p:cNvPr id="4" name="Picture 5">
            <a:extLst>
              <a:ext uri="{FF2B5EF4-FFF2-40B4-BE49-F238E27FC236}">
                <a16:creationId xmlns:a16="http://schemas.microsoft.com/office/drawing/2014/main" xmlns="" id="{B35905A2-0D72-4D10-A7F9-F5CEB6439EF1}"/>
              </a:ext>
            </a:extLst>
          </p:cNvPr>
          <p:cNvPicPr>
            <a:picLocks noChangeAspect="1" noChangeArrowheads="1"/>
          </p:cNvPicPr>
          <p:nvPr/>
        </p:nvPicPr>
        <p:blipFill>
          <a:blip r:embed="rId3"/>
          <a:srcRect/>
          <a:stretch>
            <a:fillRect/>
          </a:stretch>
        </p:blipFill>
        <p:spPr bwMode="auto">
          <a:xfrm>
            <a:off x="7683688" y="1614830"/>
            <a:ext cx="4148919" cy="4126221"/>
          </a:xfrm>
          <a:prstGeom prst="rect">
            <a:avLst/>
          </a:prstGeom>
          <a:noFill/>
          <a:ln w="9525">
            <a:noFill/>
            <a:miter lim="800000"/>
            <a:headEnd/>
            <a:tailEnd/>
          </a:ln>
        </p:spPr>
      </p:pic>
    </p:spTree>
    <p:extLst>
      <p:ext uri="{BB962C8B-B14F-4D97-AF65-F5344CB8AC3E}">
        <p14:creationId xmlns:p14="http://schemas.microsoft.com/office/powerpoint/2010/main" val="10893553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ChangeArrowheads="1"/>
          </p:cNvSpPr>
          <p:nvPr>
            <p:ph type="title"/>
          </p:nvPr>
        </p:nvSpPr>
        <p:spPr/>
        <p:txBody>
          <a:bodyPr/>
          <a:lstStyle/>
          <a:p>
            <a:r>
              <a:rPr lang="en-US"/>
              <a:t>An Operating System Layer</a:t>
            </a:r>
          </a:p>
        </p:txBody>
      </p:sp>
      <p:pic>
        <p:nvPicPr>
          <p:cNvPr id="156676" name="Picture 4"/>
          <p:cNvPicPr>
            <a:picLocks noGrp="1" noChangeAspect="1" noChangeArrowheads="1"/>
          </p:cNvPicPr>
          <p:nvPr>
            <p:ph idx="1"/>
          </p:nvPr>
        </p:nvPicPr>
        <p:blipFill>
          <a:blip r:embed="rId2"/>
          <a:srcRect l="1018" t="10814" r="1018" b="10814"/>
          <a:stretch>
            <a:fillRect/>
          </a:stretch>
        </p:blipFill>
        <p:spPr>
          <a:xfrm>
            <a:off x="3154364" y="1719263"/>
            <a:ext cx="5883275" cy="4411662"/>
          </a:xfrm>
          <a:noFill/>
          <a:ln w="76200" cmpd="tri">
            <a:solidFill>
              <a:schemeClr val="tx1"/>
            </a:solidFill>
          </a:ln>
        </p:spPr>
      </p:pic>
    </p:spTree>
    <p:extLst>
      <p:ext uri="{BB962C8B-B14F-4D97-AF65-F5344CB8AC3E}">
        <p14:creationId xmlns:p14="http://schemas.microsoft.com/office/powerpoint/2010/main" val="22158566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838200" y="47625"/>
            <a:ext cx="10515600" cy="1325563"/>
          </a:xfrm>
        </p:spPr>
        <p:txBody>
          <a:bodyPr/>
          <a:lstStyle/>
          <a:p>
            <a:r>
              <a:rPr lang="en-US" dirty="0"/>
              <a:t>Kernel &amp; Kernel Mode</a:t>
            </a:r>
          </a:p>
        </p:txBody>
      </p:sp>
      <p:sp>
        <p:nvSpPr>
          <p:cNvPr id="164867" name="Rectangle 3"/>
          <p:cNvSpPr>
            <a:spLocks noGrp="1" noChangeArrowheads="1"/>
          </p:cNvSpPr>
          <p:nvPr>
            <p:ph idx="1"/>
          </p:nvPr>
        </p:nvSpPr>
        <p:spPr>
          <a:xfrm>
            <a:off x="838200" y="1419224"/>
            <a:ext cx="10515600" cy="4937126"/>
          </a:xfrm>
        </p:spPr>
        <p:txBody>
          <a:bodyPr>
            <a:normAutofit fontScale="92500"/>
          </a:bodyPr>
          <a:lstStyle/>
          <a:p>
            <a:r>
              <a:rPr lang="en-US" dirty="0"/>
              <a:t>Kernel is part of operating system that includes most heavily used functions</a:t>
            </a:r>
          </a:p>
          <a:p>
            <a:r>
              <a:rPr lang="en-US" dirty="0"/>
              <a:t>Generally, kernel is permanently in main memory</a:t>
            </a:r>
          </a:p>
          <a:p>
            <a:r>
              <a:rPr lang="en-US" dirty="0"/>
              <a:t>Kernel Mode</a:t>
            </a:r>
          </a:p>
          <a:p>
            <a:pPr lvl="1"/>
            <a:r>
              <a:rPr lang="en-US" dirty="0"/>
              <a:t>It is a privileged, nucleus or supervisory mode into which the machine switches when the OS is running</a:t>
            </a:r>
          </a:p>
          <a:p>
            <a:pPr lvl="1"/>
            <a:r>
              <a:rPr lang="en-US" dirty="0"/>
              <a:t>Enables the execution of such privileged instructions</a:t>
            </a:r>
          </a:p>
          <a:p>
            <a:pPr lvl="2"/>
            <a:r>
              <a:rPr lang="en-US" dirty="0"/>
              <a:t>Such as in the area of I/O operations, which are not available to user mode</a:t>
            </a:r>
          </a:p>
          <a:p>
            <a:r>
              <a:rPr lang="en-US" dirty="0"/>
              <a:t>The techniques by which a user program requests the kernel’s services are;</a:t>
            </a:r>
          </a:p>
          <a:p>
            <a:pPr lvl="1"/>
            <a:r>
              <a:rPr lang="en-US" dirty="0"/>
              <a:t>System calls</a:t>
            </a:r>
          </a:p>
          <a:p>
            <a:pPr lvl="1"/>
            <a:r>
              <a:rPr lang="en-US" dirty="0"/>
              <a:t>Message passing</a:t>
            </a:r>
          </a:p>
          <a:p>
            <a:r>
              <a:rPr lang="en-US" dirty="0"/>
              <a:t>The process can only be switched into kernel mode by the above actions</a:t>
            </a:r>
          </a:p>
        </p:txBody>
      </p:sp>
    </p:spTree>
    <p:extLst>
      <p:ext uri="{BB962C8B-B14F-4D97-AF65-F5344CB8AC3E}">
        <p14:creationId xmlns:p14="http://schemas.microsoft.com/office/powerpoint/2010/main" val="1476902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Kernel &amp; Kernel Mode</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No other way that a user program can execute kernel instructions</a:t>
            </a:r>
          </a:p>
          <a:p>
            <a:r>
              <a:rPr lang="en-US" dirty="0"/>
              <a:t>This facility is not given to user program in order to enforce system security</a:t>
            </a:r>
          </a:p>
        </p:txBody>
      </p:sp>
      <p:sp>
        <p:nvSpPr>
          <p:cNvPr id="4" name="Rectangle 4"/>
          <p:cNvSpPr>
            <a:spLocks noChangeArrowheads="1"/>
          </p:cNvSpPr>
          <p:nvPr/>
        </p:nvSpPr>
        <p:spPr bwMode="auto">
          <a:xfrm>
            <a:off x="6781800" y="3276600"/>
            <a:ext cx="1295400" cy="1447800"/>
          </a:xfrm>
          <a:prstGeom prst="rect">
            <a:avLst/>
          </a:prstGeom>
          <a:ln>
            <a:headEnd type="none" w="sm" len="sm"/>
            <a:tailEnd type="none" w="sm" len="sm"/>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atin typeface="Calibri" pitchFamily="34" charset="0"/>
              </a:rPr>
              <a:t>User space</a:t>
            </a:r>
          </a:p>
        </p:txBody>
      </p:sp>
      <p:sp>
        <p:nvSpPr>
          <p:cNvPr id="5" name="Rectangle 5"/>
          <p:cNvSpPr>
            <a:spLocks noChangeArrowheads="1"/>
          </p:cNvSpPr>
          <p:nvPr/>
        </p:nvSpPr>
        <p:spPr bwMode="auto">
          <a:xfrm>
            <a:off x="6781800" y="4724400"/>
            <a:ext cx="1295400" cy="68580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none" anchor="ctr"/>
          <a:lstStyle/>
          <a:p>
            <a:pPr algn="ctr"/>
            <a:r>
              <a:rPr lang="en-US" dirty="0">
                <a:latin typeface="Calibri" pitchFamily="34" charset="0"/>
              </a:rPr>
              <a:t>Supervisor</a:t>
            </a:r>
          </a:p>
          <a:p>
            <a:pPr algn="ctr"/>
            <a:r>
              <a:rPr lang="en-US" dirty="0">
                <a:latin typeface="Calibri" pitchFamily="34" charset="0"/>
              </a:rPr>
              <a:t>space</a:t>
            </a:r>
          </a:p>
        </p:txBody>
      </p:sp>
      <p:sp>
        <p:nvSpPr>
          <p:cNvPr id="6" name="Oval 7"/>
          <p:cNvSpPr>
            <a:spLocks noChangeArrowheads="1"/>
          </p:cNvSpPr>
          <p:nvPr/>
        </p:nvSpPr>
        <p:spPr bwMode="auto">
          <a:xfrm>
            <a:off x="3581400" y="3429000"/>
            <a:ext cx="2209800" cy="762000"/>
          </a:xfrm>
          <a:prstGeom prst="ellipse">
            <a:avLst/>
          </a:prstGeom>
          <a:ln>
            <a:headEnd type="none" w="sm" len="sm"/>
            <a:tailEnd type="none" w="sm" len="sm"/>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dirty="0">
                <a:solidFill>
                  <a:schemeClr val="bg1"/>
                </a:solidFill>
                <a:latin typeface="Calibri" pitchFamily="34" charset="0"/>
              </a:rPr>
              <a:t>User </a:t>
            </a:r>
            <a:r>
              <a:rPr lang="en-US" sz="1600" dirty="0">
                <a:solidFill>
                  <a:schemeClr val="bg1"/>
                </a:solidFill>
                <a:latin typeface="Calibri" pitchFamily="34" charset="0"/>
              </a:rPr>
              <a:t>process</a:t>
            </a:r>
          </a:p>
        </p:txBody>
      </p:sp>
      <p:sp>
        <p:nvSpPr>
          <p:cNvPr id="7" name="Oval 8"/>
          <p:cNvSpPr>
            <a:spLocks noChangeArrowheads="1"/>
          </p:cNvSpPr>
          <p:nvPr/>
        </p:nvSpPr>
        <p:spPr bwMode="auto">
          <a:xfrm>
            <a:off x="3657600" y="4648200"/>
            <a:ext cx="2133600" cy="762000"/>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sz="1600">
                <a:solidFill>
                  <a:schemeClr val="bg1"/>
                </a:solidFill>
                <a:latin typeface="Calibri" pitchFamily="34" charset="0"/>
              </a:rPr>
              <a:t>Supervisor process</a:t>
            </a:r>
          </a:p>
        </p:txBody>
      </p:sp>
      <p:sp>
        <p:nvSpPr>
          <p:cNvPr id="8" name="Line 9"/>
          <p:cNvSpPr>
            <a:spLocks noChangeShapeType="1"/>
          </p:cNvSpPr>
          <p:nvPr/>
        </p:nvSpPr>
        <p:spPr bwMode="auto">
          <a:xfrm>
            <a:off x="5791200" y="3810000"/>
            <a:ext cx="990600" cy="0"/>
          </a:xfrm>
          <a:prstGeom prst="line">
            <a:avLst/>
          </a:prstGeom>
          <a:noFill/>
          <a:ln w="25400" cap="sq">
            <a:solidFill>
              <a:schemeClr val="tx1"/>
            </a:solidFill>
            <a:round/>
            <a:headEnd type="triangle" w="lg" len="lg"/>
            <a:tailEnd type="triangle" w="lg" len="lg"/>
          </a:ln>
          <a:effectLst/>
        </p:spPr>
        <p:txBody>
          <a:bodyPr/>
          <a:lstStyle/>
          <a:p>
            <a:endParaRPr lang="en-US">
              <a:latin typeface="Calibri" pitchFamily="34" charset="0"/>
            </a:endParaRPr>
          </a:p>
        </p:txBody>
      </p:sp>
      <p:sp>
        <p:nvSpPr>
          <p:cNvPr id="9" name="Line 10"/>
          <p:cNvSpPr>
            <a:spLocks noChangeShapeType="1"/>
          </p:cNvSpPr>
          <p:nvPr/>
        </p:nvSpPr>
        <p:spPr bwMode="auto">
          <a:xfrm>
            <a:off x="5791200" y="5029200"/>
            <a:ext cx="990600" cy="0"/>
          </a:xfrm>
          <a:prstGeom prst="line">
            <a:avLst/>
          </a:prstGeom>
          <a:noFill/>
          <a:ln w="25400" cap="sq">
            <a:solidFill>
              <a:schemeClr val="tx1"/>
            </a:solidFill>
            <a:round/>
            <a:headEnd type="triangle" w="lg" len="lg"/>
            <a:tailEnd type="triangle" w="lg" len="lg"/>
          </a:ln>
          <a:effectLst/>
        </p:spPr>
        <p:txBody>
          <a:bodyPr/>
          <a:lstStyle/>
          <a:p>
            <a:endParaRPr lang="en-US">
              <a:latin typeface="Calibri" pitchFamily="34" charset="0"/>
            </a:endParaRPr>
          </a:p>
        </p:txBody>
      </p:sp>
      <p:sp>
        <p:nvSpPr>
          <p:cNvPr id="10" name="Text Box 11"/>
          <p:cNvSpPr txBox="1">
            <a:spLocks noChangeArrowheads="1"/>
          </p:cNvSpPr>
          <p:nvPr/>
        </p:nvSpPr>
        <p:spPr bwMode="auto">
          <a:xfrm>
            <a:off x="4419600" y="5653088"/>
            <a:ext cx="3276600" cy="366713"/>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b="1" dirty="0">
                <a:latin typeface="Calibri" pitchFamily="34" charset="0"/>
              </a:rPr>
              <a:t>Supervisor &amp; user memory</a:t>
            </a:r>
          </a:p>
        </p:txBody>
      </p:sp>
    </p:spTree>
    <p:extLst>
      <p:ext uri="{BB962C8B-B14F-4D97-AF65-F5344CB8AC3E}">
        <p14:creationId xmlns:p14="http://schemas.microsoft.com/office/powerpoint/2010/main" val="13521928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4771E8-3E0F-44BE-962C-A68822DF6D14}"/>
              </a:ext>
            </a:extLst>
          </p:cNvPr>
          <p:cNvSpPr>
            <a:spLocks noGrp="1"/>
          </p:cNvSpPr>
          <p:nvPr>
            <p:ph type="title"/>
          </p:nvPr>
        </p:nvSpPr>
        <p:spPr/>
        <p:txBody>
          <a:bodyPr/>
          <a:lstStyle/>
          <a:p>
            <a:r>
              <a:rPr lang="en-US" dirty="0"/>
              <a:t>System Calls</a:t>
            </a:r>
          </a:p>
        </p:txBody>
      </p:sp>
      <p:sp>
        <p:nvSpPr>
          <p:cNvPr id="3" name="Text Placeholder 2">
            <a:extLst>
              <a:ext uri="{FF2B5EF4-FFF2-40B4-BE49-F238E27FC236}">
                <a16:creationId xmlns:a16="http://schemas.microsoft.com/office/drawing/2014/main" xmlns="" id="{00F42AFB-052C-43B7-83F3-DE86EA96CD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220085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838200" y="47625"/>
            <a:ext cx="10515600" cy="1325563"/>
          </a:xfrm>
        </p:spPr>
        <p:txBody>
          <a:bodyPr/>
          <a:lstStyle/>
          <a:p>
            <a:r>
              <a:rPr lang="en-US" dirty="0"/>
              <a:t>System Calls</a:t>
            </a:r>
          </a:p>
        </p:txBody>
      </p:sp>
      <p:sp>
        <p:nvSpPr>
          <p:cNvPr id="166915" name="Rectangle 3"/>
          <p:cNvSpPr>
            <a:spLocks noGrp="1" noChangeArrowheads="1"/>
          </p:cNvSpPr>
          <p:nvPr>
            <p:ph idx="1"/>
          </p:nvPr>
        </p:nvSpPr>
        <p:spPr>
          <a:xfrm>
            <a:off x="838200" y="1419224"/>
            <a:ext cx="10515600" cy="4937126"/>
          </a:xfrm>
        </p:spPr>
        <p:txBody>
          <a:bodyPr>
            <a:normAutofit fontScale="92500" lnSpcReduction="20000"/>
          </a:bodyPr>
          <a:lstStyle/>
          <a:p>
            <a:r>
              <a:rPr lang="en-US" dirty="0"/>
              <a:t>User program communicate with OS and request its services by making system calls</a:t>
            </a:r>
          </a:p>
          <a:p>
            <a:r>
              <a:rPr lang="en-US" dirty="0"/>
              <a:t>Corresponding to each system call is a library procedure that user program can call</a:t>
            </a:r>
          </a:p>
          <a:p>
            <a:r>
              <a:rPr lang="en-US" dirty="0"/>
              <a:t>System calls provide the interface between a running program and the OS</a:t>
            </a:r>
          </a:p>
          <a:p>
            <a:r>
              <a:rPr lang="en-US" dirty="0"/>
              <a:t>Typically written in a high-level language (C or C++)</a:t>
            </a:r>
          </a:p>
          <a:p>
            <a:r>
              <a:rPr lang="en-US" dirty="0"/>
              <a:t>All instructions with the hardware are implemented by system calls</a:t>
            </a:r>
          </a:p>
          <a:p>
            <a:r>
              <a:rPr lang="en-US" dirty="0"/>
              <a:t>Mostly accessed by programs via a high-level Application Programming Interface (API) rather than direct system call use</a:t>
            </a:r>
          </a:p>
          <a:p>
            <a:pPr lvl="1"/>
            <a:r>
              <a:rPr lang="en-US" dirty="0"/>
              <a:t>Three most common APIs are </a:t>
            </a:r>
          </a:p>
          <a:p>
            <a:pPr lvl="2"/>
            <a:r>
              <a:rPr lang="en-US" dirty="0"/>
              <a:t>Win32 API for Windows</a:t>
            </a:r>
          </a:p>
          <a:p>
            <a:pPr lvl="2"/>
            <a:r>
              <a:rPr lang="en-US" sz="2100" dirty="0"/>
              <a:t>POSIX</a:t>
            </a:r>
            <a:r>
              <a:rPr lang="en-US" dirty="0"/>
              <a:t> API for POSIX-based systems (including virtually all versions of UNIX, Linux, and Mac OS X)</a:t>
            </a:r>
          </a:p>
          <a:p>
            <a:pPr lvl="2"/>
            <a:r>
              <a:rPr lang="en-US" sz="2100" dirty="0"/>
              <a:t>Java</a:t>
            </a:r>
            <a:r>
              <a:rPr lang="en-US" dirty="0"/>
              <a:t> API for the Java virtual machine (JVM)</a:t>
            </a:r>
          </a:p>
          <a:p>
            <a:endParaRPr lang="en-US" dirty="0"/>
          </a:p>
        </p:txBody>
      </p:sp>
    </p:spTree>
    <p:extLst>
      <p:ext uri="{BB962C8B-B14F-4D97-AF65-F5344CB8AC3E}">
        <p14:creationId xmlns:p14="http://schemas.microsoft.com/office/powerpoint/2010/main" val="350378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Operating System Services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Operating systems provide an </a:t>
            </a:r>
            <a:r>
              <a:rPr lang="en-US" u="sng" dirty="0"/>
              <a:t>environment for execution of programs</a:t>
            </a:r>
            <a:r>
              <a:rPr lang="en-US" dirty="0"/>
              <a:t> and services to programs and users</a:t>
            </a:r>
          </a:p>
          <a:p>
            <a:r>
              <a:rPr lang="en-US" dirty="0"/>
              <a:t>A set of operating system </a:t>
            </a:r>
            <a:r>
              <a:rPr lang="en-US" u="sng" dirty="0"/>
              <a:t>services</a:t>
            </a:r>
            <a:r>
              <a:rPr lang="en-US" dirty="0"/>
              <a:t> provides functions that are </a:t>
            </a:r>
            <a:r>
              <a:rPr lang="en-US" u="sng" dirty="0"/>
              <a:t>helpful</a:t>
            </a:r>
            <a:r>
              <a:rPr lang="en-US" dirty="0"/>
              <a:t> to the </a:t>
            </a:r>
            <a:r>
              <a:rPr lang="en-US" u="sng" dirty="0"/>
              <a:t>user</a:t>
            </a:r>
          </a:p>
          <a:p>
            <a:r>
              <a:rPr lang="en-US" b="1" dirty="0"/>
              <a:t>User interface</a:t>
            </a:r>
            <a:r>
              <a:rPr lang="en-US" dirty="0"/>
              <a:t> </a:t>
            </a:r>
          </a:p>
          <a:p>
            <a:pPr lvl="1"/>
            <a:r>
              <a:rPr lang="en-US" dirty="0"/>
              <a:t>Almost all operating systems have a user interface (UI)</a:t>
            </a:r>
          </a:p>
          <a:p>
            <a:pPr lvl="2"/>
            <a:r>
              <a:rPr lang="en-US" dirty="0"/>
              <a:t>Varies between Command-Line (</a:t>
            </a:r>
            <a:r>
              <a:rPr lang="en-US" b="1" dirty="0"/>
              <a:t>CLI</a:t>
            </a:r>
            <a:r>
              <a:rPr lang="en-US" dirty="0"/>
              <a:t>), Graphics User Interface (</a:t>
            </a:r>
            <a:r>
              <a:rPr lang="en-US" b="1" dirty="0"/>
              <a:t>GUI</a:t>
            </a:r>
            <a:r>
              <a:rPr lang="en-US" dirty="0"/>
              <a:t>), Batch</a:t>
            </a:r>
          </a:p>
          <a:p>
            <a:r>
              <a:rPr lang="en-US" b="1" dirty="0"/>
              <a:t>Program execution</a:t>
            </a:r>
          </a:p>
          <a:p>
            <a:pPr lvl="1"/>
            <a:r>
              <a:rPr lang="en-US" dirty="0"/>
              <a:t>The system must be able to </a:t>
            </a:r>
            <a:r>
              <a:rPr lang="en-US" u="sng" dirty="0"/>
              <a:t>load a program into memory</a:t>
            </a:r>
            <a:r>
              <a:rPr lang="en-US" dirty="0"/>
              <a:t> and to run that program, end </a:t>
            </a:r>
            <a:r>
              <a:rPr lang="en-US" u="sng" dirty="0"/>
              <a:t>execution</a:t>
            </a:r>
            <a:r>
              <a:rPr lang="en-US" dirty="0"/>
              <a:t>, either </a:t>
            </a:r>
            <a:r>
              <a:rPr lang="en-US" u="sng" dirty="0"/>
              <a:t>normally</a:t>
            </a:r>
            <a:r>
              <a:rPr lang="en-US" dirty="0"/>
              <a:t> or </a:t>
            </a:r>
            <a:r>
              <a:rPr lang="en-US" u="sng" dirty="0"/>
              <a:t>abnormally</a:t>
            </a:r>
            <a:r>
              <a:rPr lang="en-US" dirty="0"/>
              <a:t> (indicating error)</a:t>
            </a:r>
          </a:p>
        </p:txBody>
      </p:sp>
    </p:spTree>
    <p:extLst>
      <p:ext uri="{BB962C8B-B14F-4D97-AF65-F5344CB8AC3E}">
        <p14:creationId xmlns:p14="http://schemas.microsoft.com/office/powerpoint/2010/main" val="2664606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838200" y="47625"/>
            <a:ext cx="10515600" cy="1325563"/>
          </a:xfrm>
        </p:spPr>
        <p:txBody>
          <a:bodyPr/>
          <a:lstStyle/>
          <a:p>
            <a:r>
              <a:rPr lang="en-US" dirty="0"/>
              <a:t>System Calls Example</a:t>
            </a:r>
          </a:p>
        </p:txBody>
      </p:sp>
      <p:sp>
        <p:nvSpPr>
          <p:cNvPr id="167939" name="Rectangle 3"/>
          <p:cNvSpPr>
            <a:spLocks noGrp="1" noChangeArrowheads="1"/>
          </p:cNvSpPr>
          <p:nvPr>
            <p:ph idx="1"/>
          </p:nvPr>
        </p:nvSpPr>
        <p:spPr>
          <a:xfrm>
            <a:off x="838200" y="1419224"/>
            <a:ext cx="10515600" cy="4937126"/>
          </a:xfrm>
        </p:spPr>
        <p:txBody>
          <a:bodyPr/>
          <a:lstStyle/>
          <a:p>
            <a:r>
              <a:rPr lang="en-US" dirty="0"/>
              <a:t>Compilation </a:t>
            </a:r>
            <a:r>
              <a:rPr lang="en-US" dirty="0" smtClean="0"/>
              <a:t>Process Example</a:t>
            </a:r>
            <a:endParaRPr lang="en-US" dirty="0"/>
          </a:p>
          <a:p>
            <a:pPr lvl="1"/>
            <a:r>
              <a:rPr lang="en-US" dirty="0"/>
              <a:t>To compile a program, a process calls the command interpreter or shell, reads command from the terminal</a:t>
            </a:r>
          </a:p>
          <a:p>
            <a:pPr lvl="1"/>
            <a:r>
              <a:rPr lang="en-US" dirty="0"/>
              <a:t>Shell will </a:t>
            </a:r>
            <a:r>
              <a:rPr lang="en-US" u="sng" dirty="0"/>
              <a:t>create a new process</a:t>
            </a:r>
            <a:r>
              <a:rPr lang="en-US" dirty="0"/>
              <a:t> to compile the program</a:t>
            </a:r>
          </a:p>
          <a:p>
            <a:pPr lvl="1"/>
            <a:r>
              <a:rPr lang="en-US" dirty="0"/>
              <a:t>When the process has </a:t>
            </a:r>
            <a:r>
              <a:rPr lang="en-US" u="sng" dirty="0"/>
              <a:t>completed compilation</a:t>
            </a:r>
            <a:r>
              <a:rPr lang="en-US" dirty="0"/>
              <a:t>, it executes a system call to </a:t>
            </a:r>
            <a:r>
              <a:rPr lang="en-US" u="sng" dirty="0"/>
              <a:t>terminate</a:t>
            </a:r>
            <a:r>
              <a:rPr lang="en-US" dirty="0"/>
              <a:t> itself</a:t>
            </a:r>
          </a:p>
          <a:p>
            <a:r>
              <a:rPr lang="en-US" dirty="0"/>
              <a:t>Other process system calls are also available to;</a:t>
            </a:r>
          </a:p>
          <a:p>
            <a:pPr lvl="1"/>
            <a:r>
              <a:rPr lang="en-US" dirty="0"/>
              <a:t>Request for more memory</a:t>
            </a:r>
          </a:p>
          <a:p>
            <a:pPr lvl="1"/>
            <a:r>
              <a:rPr lang="en-US" dirty="0"/>
              <a:t>Released unused/extra memory</a:t>
            </a:r>
          </a:p>
          <a:p>
            <a:pPr lvl="1"/>
            <a:r>
              <a:rPr lang="en-US" dirty="0"/>
              <a:t>Process and memory management</a:t>
            </a:r>
          </a:p>
          <a:p>
            <a:endParaRPr lang="en-US" dirty="0"/>
          </a:p>
        </p:txBody>
      </p:sp>
    </p:spTree>
    <p:extLst>
      <p:ext uri="{BB962C8B-B14F-4D97-AF65-F5344CB8AC3E}">
        <p14:creationId xmlns:p14="http://schemas.microsoft.com/office/powerpoint/2010/main" val="3258373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838200" y="47625"/>
            <a:ext cx="10515600" cy="1325563"/>
          </a:xfrm>
        </p:spPr>
        <p:txBody>
          <a:bodyPr/>
          <a:lstStyle/>
          <a:p>
            <a:r>
              <a:rPr lang="en-US"/>
              <a:t>System Calls</a:t>
            </a:r>
          </a:p>
        </p:txBody>
      </p:sp>
      <p:sp>
        <p:nvSpPr>
          <p:cNvPr id="168963" name="Rectangle 3"/>
          <p:cNvSpPr>
            <a:spLocks noGrp="1" noChangeArrowheads="1"/>
          </p:cNvSpPr>
          <p:nvPr>
            <p:ph idx="1"/>
          </p:nvPr>
        </p:nvSpPr>
        <p:spPr>
          <a:xfrm>
            <a:off x="838200" y="1419224"/>
            <a:ext cx="10515600" cy="4937126"/>
          </a:xfrm>
        </p:spPr>
        <p:txBody>
          <a:bodyPr>
            <a:normAutofit/>
          </a:bodyPr>
          <a:lstStyle/>
          <a:p>
            <a:r>
              <a:rPr lang="en-US" dirty="0"/>
              <a:t>System calls related to file systems</a:t>
            </a:r>
          </a:p>
          <a:p>
            <a:pPr lvl="1"/>
            <a:r>
              <a:rPr lang="en-US" dirty="0"/>
              <a:t>System calls are needed to create, read, move and write a file</a:t>
            </a:r>
          </a:p>
          <a:p>
            <a:pPr lvl="2"/>
            <a:r>
              <a:rPr lang="en-US" dirty="0"/>
              <a:t>A file should be opened before read it</a:t>
            </a:r>
          </a:p>
          <a:p>
            <a:pPr lvl="2"/>
            <a:r>
              <a:rPr lang="en-US" dirty="0"/>
              <a:t>Similarly, after reading file must be closed which is done by system calls</a:t>
            </a:r>
          </a:p>
          <a:p>
            <a:pPr lvl="1"/>
            <a:r>
              <a:rPr lang="en-US" dirty="0"/>
              <a:t>System calls are required to </a:t>
            </a:r>
          </a:p>
          <a:p>
            <a:pPr lvl="2"/>
            <a:r>
              <a:rPr lang="en-US" dirty="0"/>
              <a:t>create and remove a directory</a:t>
            </a:r>
          </a:p>
          <a:p>
            <a:pPr lvl="2"/>
            <a:r>
              <a:rPr lang="en-US" dirty="0"/>
              <a:t>manipulate file with in different directories</a:t>
            </a:r>
          </a:p>
          <a:p>
            <a:r>
              <a:rPr lang="en-US" dirty="0"/>
              <a:t>System V Unix </a:t>
            </a:r>
            <a:r>
              <a:rPr lang="en-US" sz="1800" dirty="0" smtClean="0"/>
              <a:t>(</a:t>
            </a:r>
            <a:r>
              <a:rPr lang="en-US" sz="1800" dirty="0"/>
              <a:t>pronounced: "System Five" </a:t>
            </a:r>
            <a:r>
              <a:rPr lang="en-US" sz="1800" dirty="0" smtClean="0"/>
              <a:t>)</a:t>
            </a:r>
            <a:r>
              <a:rPr lang="en-US" dirty="0" smtClean="0"/>
              <a:t>provides </a:t>
            </a:r>
            <a:r>
              <a:rPr lang="en-US" dirty="0"/>
              <a:t>about 64 system calls e.g.</a:t>
            </a:r>
          </a:p>
          <a:p>
            <a:pPr lvl="1"/>
            <a:r>
              <a:rPr lang="en-US" dirty="0"/>
              <a:t>create(name, </a:t>
            </a:r>
            <a:r>
              <a:rPr lang="en-US" dirty="0" err="1"/>
              <a:t>amode</a:t>
            </a:r>
            <a:r>
              <a:rPr lang="en-US" dirty="0"/>
              <a:t>)</a:t>
            </a:r>
          </a:p>
          <a:p>
            <a:pPr lvl="1"/>
            <a:r>
              <a:rPr lang="en-US" dirty="0"/>
              <a:t>open(name, </a:t>
            </a:r>
            <a:r>
              <a:rPr lang="en-US" dirty="0" err="1"/>
              <a:t>oflag</a:t>
            </a:r>
            <a:r>
              <a:rPr lang="en-US" dirty="0"/>
              <a:t>, </a:t>
            </a:r>
            <a:r>
              <a:rPr lang="en-US" dirty="0" err="1"/>
              <a:t>amode</a:t>
            </a:r>
            <a:r>
              <a:rPr lang="en-US" dirty="0"/>
              <a:t>)</a:t>
            </a:r>
          </a:p>
          <a:p>
            <a:pPr lvl="1"/>
            <a:r>
              <a:rPr lang="en-US" dirty="0"/>
              <a:t>close(</a:t>
            </a:r>
            <a:r>
              <a:rPr lang="en-US" dirty="0" err="1"/>
              <a:t>fd</a:t>
            </a:r>
            <a:r>
              <a:rPr lang="en-US" dirty="0"/>
              <a:t>)</a:t>
            </a:r>
          </a:p>
          <a:p>
            <a:r>
              <a:rPr lang="en-US" dirty="0"/>
              <a:t>MS-DOS uses software interrupts similar to system calls</a:t>
            </a:r>
          </a:p>
        </p:txBody>
      </p:sp>
    </p:spTree>
    <p:extLst>
      <p:ext uri="{BB962C8B-B14F-4D97-AF65-F5344CB8AC3E}">
        <p14:creationId xmlns:p14="http://schemas.microsoft.com/office/powerpoint/2010/main" val="185821541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5BE3AADB-0F3C-4172-8054-CC2DDF7474EF}"/>
              </a:ext>
            </a:extLst>
          </p:cNvPr>
          <p:cNvSpPr>
            <a:spLocks noGrp="1" noChangeArrowheads="1"/>
          </p:cNvSpPr>
          <p:nvPr>
            <p:ph type="title"/>
          </p:nvPr>
        </p:nvSpPr>
        <p:spPr>
          <a:xfrm>
            <a:off x="838200" y="47625"/>
            <a:ext cx="10515600" cy="1325563"/>
          </a:xfrm>
        </p:spPr>
        <p:txBody>
          <a:bodyPr>
            <a:normAutofit/>
          </a:bodyPr>
          <a:lstStyle/>
          <a:p>
            <a:r>
              <a:rPr lang="en-US" altLang="en-US"/>
              <a:t>System Call Implementation</a:t>
            </a:r>
          </a:p>
        </p:txBody>
      </p:sp>
      <p:sp>
        <p:nvSpPr>
          <p:cNvPr id="35843" name="Rectangle 3">
            <a:extLst>
              <a:ext uri="{FF2B5EF4-FFF2-40B4-BE49-F238E27FC236}">
                <a16:creationId xmlns:a16="http://schemas.microsoft.com/office/drawing/2014/main" xmlns="" id="{17C2873A-43D0-43EF-AF6C-1C08F6944807}"/>
              </a:ext>
            </a:extLst>
          </p:cNvPr>
          <p:cNvSpPr>
            <a:spLocks noGrp="1" noChangeArrowheads="1"/>
          </p:cNvSpPr>
          <p:nvPr>
            <p:ph idx="1"/>
          </p:nvPr>
        </p:nvSpPr>
        <p:spPr>
          <a:xfrm>
            <a:off x="838200" y="1419224"/>
            <a:ext cx="10515600" cy="4937126"/>
          </a:xfrm>
        </p:spPr>
        <p:txBody>
          <a:bodyPr>
            <a:normAutofit/>
          </a:bodyPr>
          <a:lstStyle/>
          <a:p>
            <a:r>
              <a:rPr lang="en-US" altLang="en-US" dirty="0"/>
              <a:t>Typically, a </a:t>
            </a:r>
            <a:r>
              <a:rPr lang="en-US" altLang="en-US" u="sng" dirty="0"/>
              <a:t>number is associated with each system call</a:t>
            </a:r>
          </a:p>
          <a:p>
            <a:pPr lvl="1"/>
            <a:r>
              <a:rPr lang="en-US" altLang="en-US" u="sng" dirty="0"/>
              <a:t>System-call interface</a:t>
            </a:r>
            <a:r>
              <a:rPr lang="en-US" altLang="en-US" dirty="0"/>
              <a:t> maintains a </a:t>
            </a:r>
            <a:r>
              <a:rPr lang="en-US" altLang="en-US" u="sng" dirty="0"/>
              <a:t>table indexed</a:t>
            </a:r>
            <a:r>
              <a:rPr lang="en-US" altLang="en-US" dirty="0"/>
              <a:t> according to these </a:t>
            </a:r>
            <a:r>
              <a:rPr lang="en-US" altLang="en-US" u="sng" dirty="0"/>
              <a:t>numbers</a:t>
            </a:r>
          </a:p>
          <a:p>
            <a:r>
              <a:rPr lang="en-US" altLang="en-US" dirty="0"/>
              <a:t>The system call interface invokes the intended system call in OS kernel and returns status of the system call and any return values</a:t>
            </a:r>
          </a:p>
          <a:p>
            <a:r>
              <a:rPr lang="en-US" altLang="en-US" dirty="0"/>
              <a:t>The caller need know nothing about how the system call is implemented</a:t>
            </a:r>
          </a:p>
          <a:p>
            <a:pPr lvl="1"/>
            <a:r>
              <a:rPr lang="en-US" altLang="en-US" dirty="0"/>
              <a:t>Just needs to obey </a:t>
            </a:r>
            <a:r>
              <a:rPr lang="en-US" altLang="en-US" dirty="0">
                <a:highlight>
                  <a:srgbClr val="FFFF00"/>
                </a:highlight>
              </a:rPr>
              <a:t>API</a:t>
            </a:r>
            <a:r>
              <a:rPr lang="en-US" altLang="en-US" dirty="0"/>
              <a:t> and understand what OS will do as a result call</a:t>
            </a:r>
          </a:p>
          <a:p>
            <a:pPr lvl="1"/>
            <a:r>
              <a:rPr lang="en-US" altLang="en-US" dirty="0"/>
              <a:t>Most details of OS interface hidden from programmer by API  </a:t>
            </a:r>
          </a:p>
          <a:p>
            <a:pPr lvl="2"/>
            <a:r>
              <a:rPr lang="en-US" altLang="en-US" dirty="0"/>
              <a:t>Managed by run-time support library (set of functions built into libraries included with compiler)</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1699CD33-3BF1-41C4-ABEC-D6F4D3F643A9}"/>
              </a:ext>
            </a:extLst>
          </p:cNvPr>
          <p:cNvSpPr>
            <a:spLocks noGrp="1" noChangeArrowheads="1"/>
          </p:cNvSpPr>
          <p:nvPr>
            <p:ph type="title"/>
          </p:nvPr>
        </p:nvSpPr>
        <p:spPr>
          <a:xfrm>
            <a:off x="838200" y="47625"/>
            <a:ext cx="10515600" cy="1325563"/>
          </a:xfrm>
        </p:spPr>
        <p:txBody>
          <a:bodyPr>
            <a:normAutofit/>
          </a:bodyPr>
          <a:lstStyle/>
          <a:p>
            <a:r>
              <a:rPr lang="en-US" altLang="en-US"/>
              <a:t>API – System Call – OS Relationship</a:t>
            </a:r>
          </a:p>
        </p:txBody>
      </p:sp>
      <p:pic>
        <p:nvPicPr>
          <p:cNvPr id="37891" name="Picture 2">
            <a:extLst>
              <a:ext uri="{FF2B5EF4-FFF2-40B4-BE49-F238E27FC236}">
                <a16:creationId xmlns:a16="http://schemas.microsoft.com/office/drawing/2014/main" xmlns="" id="{B2409951-BBCF-4A1C-8570-76F67408B3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35198" y="1373188"/>
            <a:ext cx="7721604" cy="471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838200" y="47625"/>
            <a:ext cx="10515600" cy="1325563"/>
          </a:xfrm>
        </p:spPr>
        <p:txBody>
          <a:bodyPr/>
          <a:lstStyle/>
          <a:p>
            <a:r>
              <a:rPr lang="en-US"/>
              <a:t>System Call Processing</a:t>
            </a:r>
          </a:p>
        </p:txBody>
      </p:sp>
      <p:sp>
        <p:nvSpPr>
          <p:cNvPr id="178179" name="Rectangle 3"/>
          <p:cNvSpPr>
            <a:spLocks noGrp="1" noChangeArrowheads="1"/>
          </p:cNvSpPr>
          <p:nvPr>
            <p:ph idx="1"/>
          </p:nvPr>
        </p:nvSpPr>
        <p:spPr>
          <a:xfrm>
            <a:off x="838200" y="1419224"/>
            <a:ext cx="10515600" cy="4937126"/>
          </a:xfrm>
        </p:spPr>
        <p:txBody>
          <a:bodyPr/>
          <a:lstStyle/>
          <a:p>
            <a:r>
              <a:rPr lang="en-US" b="1" dirty="0"/>
              <a:t>Three</a:t>
            </a:r>
            <a:r>
              <a:rPr lang="en-US" dirty="0"/>
              <a:t> general </a:t>
            </a:r>
            <a:r>
              <a:rPr lang="en-US" dirty="0">
                <a:highlight>
                  <a:srgbClr val="FFFF00"/>
                </a:highlight>
              </a:rPr>
              <a:t>methods</a:t>
            </a:r>
            <a:r>
              <a:rPr lang="en-US" dirty="0"/>
              <a:t> are used to pass parameters between a running program and the operating system</a:t>
            </a:r>
          </a:p>
          <a:p>
            <a:pPr lvl="1"/>
            <a:r>
              <a:rPr lang="en-US" dirty="0"/>
              <a:t>Pass parameters in </a:t>
            </a:r>
            <a:r>
              <a:rPr lang="en-US" u="sng" dirty="0"/>
              <a:t>registers</a:t>
            </a:r>
          </a:p>
          <a:p>
            <a:pPr lvl="1"/>
            <a:r>
              <a:rPr lang="en-US" dirty="0"/>
              <a:t>Store the parameters in a </a:t>
            </a:r>
            <a:r>
              <a:rPr lang="en-US" u="sng" dirty="0"/>
              <a:t>table</a:t>
            </a:r>
            <a:r>
              <a:rPr lang="en-US" dirty="0"/>
              <a:t> in memory, and the </a:t>
            </a:r>
            <a:r>
              <a:rPr lang="en-US" u="sng" dirty="0"/>
              <a:t>table address</a:t>
            </a:r>
            <a:r>
              <a:rPr lang="en-US" dirty="0"/>
              <a:t> is passed as a parameter in a </a:t>
            </a:r>
            <a:r>
              <a:rPr lang="en-US" u="sng" dirty="0"/>
              <a:t>register</a:t>
            </a:r>
          </a:p>
          <a:p>
            <a:pPr lvl="1"/>
            <a:r>
              <a:rPr lang="en-US" dirty="0"/>
              <a:t>Push (store) the parameters onto the </a:t>
            </a:r>
            <a:r>
              <a:rPr lang="en-US" u="sng" dirty="0"/>
              <a:t>stack</a:t>
            </a:r>
            <a:r>
              <a:rPr lang="en-US" dirty="0"/>
              <a:t> by the program, and pop off the stack by operating system</a:t>
            </a:r>
          </a:p>
        </p:txBody>
      </p:sp>
    </p:spTree>
    <p:extLst>
      <p:ext uri="{BB962C8B-B14F-4D97-AF65-F5344CB8AC3E}">
        <p14:creationId xmlns:p14="http://schemas.microsoft.com/office/powerpoint/2010/main" val="11738850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p:cNvSpPr>
            <a:spLocks noGrp="1" noChangeArrowheads="1"/>
          </p:cNvSpPr>
          <p:nvPr>
            <p:ph type="title"/>
          </p:nvPr>
        </p:nvSpPr>
        <p:spPr/>
        <p:txBody>
          <a:bodyPr/>
          <a:lstStyle/>
          <a:p>
            <a:r>
              <a:rPr lang="en-US" dirty="0"/>
              <a:t>System Call </a:t>
            </a:r>
            <a:r>
              <a:rPr lang="en-US" dirty="0">
                <a:highlight>
                  <a:srgbClr val="FFFF00"/>
                </a:highlight>
              </a:rPr>
              <a:t>Processing</a:t>
            </a:r>
          </a:p>
        </p:txBody>
      </p:sp>
      <p:pic>
        <p:nvPicPr>
          <p:cNvPr id="6" name="Picture 7" descr="2">
            <a:extLst>
              <a:ext uri="{FF2B5EF4-FFF2-40B4-BE49-F238E27FC236}">
                <a16:creationId xmlns:a16="http://schemas.microsoft.com/office/drawing/2014/main" xmlns="" id="{0CAAB722-BE50-4156-9E38-9727A1AF1CA2}"/>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71586" y="1596788"/>
            <a:ext cx="7848827" cy="4119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A919D1AC-9845-488F-B02E-193B0D23318A}"/>
              </a:ext>
            </a:extLst>
          </p:cNvPr>
          <p:cNvSpPr txBox="1"/>
          <p:nvPr/>
        </p:nvSpPr>
        <p:spPr>
          <a:xfrm>
            <a:off x="3049137" y="6049522"/>
            <a:ext cx="6093724" cy="369332"/>
          </a:xfrm>
          <a:prstGeom prst="rect">
            <a:avLst/>
          </a:prstGeom>
          <a:noFill/>
        </p:spPr>
        <p:txBody>
          <a:bodyPr wrap="square">
            <a:spAutoFit/>
          </a:bodyPr>
          <a:lstStyle/>
          <a:p>
            <a:pPr algn="ctr"/>
            <a:r>
              <a:rPr lang="en-US" dirty="0"/>
              <a:t>Parameter Passing via Table</a:t>
            </a:r>
          </a:p>
        </p:txBody>
      </p:sp>
    </p:spTree>
    <p:extLst>
      <p:ext uri="{BB962C8B-B14F-4D97-AF65-F5344CB8AC3E}">
        <p14:creationId xmlns:p14="http://schemas.microsoft.com/office/powerpoint/2010/main" val="34388898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838200" y="47625"/>
            <a:ext cx="10515600" cy="1325563"/>
          </a:xfrm>
        </p:spPr>
        <p:txBody>
          <a:bodyPr/>
          <a:lstStyle/>
          <a:p>
            <a:r>
              <a:rPr lang="en-US"/>
              <a:t>Types of System Calls</a:t>
            </a:r>
          </a:p>
        </p:txBody>
      </p:sp>
      <p:sp>
        <p:nvSpPr>
          <p:cNvPr id="175107" name="Rectangle 3"/>
          <p:cNvSpPr>
            <a:spLocks noGrp="1" noChangeArrowheads="1"/>
          </p:cNvSpPr>
          <p:nvPr>
            <p:ph idx="1"/>
          </p:nvPr>
        </p:nvSpPr>
        <p:spPr>
          <a:xfrm>
            <a:off x="838200" y="1419224"/>
            <a:ext cx="10515600" cy="4937126"/>
          </a:xfrm>
        </p:spPr>
        <p:txBody>
          <a:bodyPr/>
          <a:lstStyle/>
          <a:p>
            <a:r>
              <a:rPr lang="en-US"/>
              <a:t>Process control</a:t>
            </a:r>
          </a:p>
          <a:p>
            <a:r>
              <a:rPr lang="en-US"/>
              <a:t>File management</a:t>
            </a:r>
          </a:p>
          <a:p>
            <a:r>
              <a:rPr lang="en-US"/>
              <a:t>Device management</a:t>
            </a:r>
          </a:p>
          <a:p>
            <a:r>
              <a:rPr lang="en-US"/>
              <a:t>Information maintenance</a:t>
            </a:r>
          </a:p>
          <a:p>
            <a:r>
              <a:rPr lang="en-US"/>
              <a:t>Communications</a:t>
            </a:r>
          </a:p>
        </p:txBody>
      </p:sp>
    </p:spTree>
    <p:extLst>
      <p:ext uri="{BB962C8B-B14F-4D97-AF65-F5344CB8AC3E}">
        <p14:creationId xmlns:p14="http://schemas.microsoft.com/office/powerpoint/2010/main" val="408463635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8EFB8F39-78DC-4EF0-91FB-251FF655B752}"/>
              </a:ext>
            </a:extLst>
          </p:cNvPr>
          <p:cNvSpPr>
            <a:spLocks noGrp="1" noChangeArrowheads="1"/>
          </p:cNvSpPr>
          <p:nvPr>
            <p:ph type="title"/>
          </p:nvPr>
        </p:nvSpPr>
        <p:spPr>
          <a:xfrm>
            <a:off x="838200" y="47625"/>
            <a:ext cx="10515600" cy="1325563"/>
          </a:xfrm>
        </p:spPr>
        <p:txBody>
          <a:bodyPr/>
          <a:lstStyle/>
          <a:p>
            <a:r>
              <a:rPr lang="en-US" altLang="en-US"/>
              <a:t>Types of System Calls</a:t>
            </a:r>
          </a:p>
        </p:txBody>
      </p:sp>
      <p:sp>
        <p:nvSpPr>
          <p:cNvPr id="44034" name="Rectangle 4">
            <a:extLst>
              <a:ext uri="{FF2B5EF4-FFF2-40B4-BE49-F238E27FC236}">
                <a16:creationId xmlns:a16="http://schemas.microsoft.com/office/drawing/2014/main" xmlns="" id="{538B07B6-8B3A-421B-9E9C-671D19AF19CD}"/>
              </a:ext>
            </a:extLst>
          </p:cNvPr>
          <p:cNvSpPr>
            <a:spLocks noGrp="1" noChangeArrowheads="1"/>
          </p:cNvSpPr>
          <p:nvPr>
            <p:ph idx="1"/>
          </p:nvPr>
        </p:nvSpPr>
        <p:spPr>
          <a:xfrm>
            <a:off x="838200" y="1419224"/>
            <a:ext cx="10515600" cy="4937126"/>
          </a:xfrm>
        </p:spPr>
        <p:txBody>
          <a:bodyPr>
            <a:normAutofit/>
          </a:bodyPr>
          <a:lstStyle/>
          <a:p>
            <a:r>
              <a:rPr lang="en-US" altLang="en-US" dirty="0"/>
              <a:t>Process control</a:t>
            </a:r>
          </a:p>
          <a:p>
            <a:pPr lvl="1"/>
            <a:r>
              <a:rPr lang="en-US" altLang="en-US" dirty="0"/>
              <a:t>end, abort</a:t>
            </a:r>
          </a:p>
          <a:p>
            <a:pPr lvl="1"/>
            <a:r>
              <a:rPr lang="en-US" altLang="en-US" dirty="0"/>
              <a:t>load, execute</a:t>
            </a:r>
          </a:p>
          <a:p>
            <a:pPr lvl="1"/>
            <a:r>
              <a:rPr lang="en-US" altLang="en-US" dirty="0"/>
              <a:t>create process, terminate process</a:t>
            </a:r>
          </a:p>
          <a:p>
            <a:pPr lvl="1"/>
            <a:r>
              <a:rPr lang="en-US" altLang="en-US" dirty="0"/>
              <a:t>get process attributes, set process attributes</a:t>
            </a:r>
          </a:p>
          <a:p>
            <a:pPr lvl="1"/>
            <a:r>
              <a:rPr lang="en-US" altLang="en-US" dirty="0"/>
              <a:t>wait for time</a:t>
            </a:r>
          </a:p>
          <a:p>
            <a:pPr lvl="1"/>
            <a:r>
              <a:rPr lang="en-US" altLang="en-US" dirty="0"/>
              <a:t>wait event, signal event</a:t>
            </a:r>
          </a:p>
          <a:p>
            <a:pPr lvl="1"/>
            <a:r>
              <a:rPr lang="en-US" altLang="en-US" dirty="0"/>
              <a:t>allocate and free memory</a:t>
            </a:r>
          </a:p>
          <a:p>
            <a:pPr lvl="1"/>
            <a:endParaRPr lang="en-US" altLang="en-US" dirty="0"/>
          </a:p>
          <a:p>
            <a:pPr lvl="1"/>
            <a:r>
              <a:rPr lang="en-US" altLang="en-US" dirty="0">
                <a:highlight>
                  <a:srgbClr val="FFFF00"/>
                </a:highlight>
              </a:rPr>
              <a:t>Dump</a:t>
            </a:r>
            <a:r>
              <a:rPr lang="en-US" altLang="en-US" dirty="0"/>
              <a:t> memory if error</a:t>
            </a:r>
          </a:p>
          <a:p>
            <a:pPr lvl="1"/>
            <a:r>
              <a:rPr lang="en-US" altLang="en-US" dirty="0"/>
              <a:t>Debugger for determining bugs, single step execution</a:t>
            </a:r>
          </a:p>
          <a:p>
            <a:pPr lvl="1"/>
            <a:r>
              <a:rPr lang="en-US" altLang="en-US" dirty="0"/>
              <a:t>Locks for managing access to shared data between processes</a:t>
            </a:r>
          </a:p>
        </p:txBody>
      </p:sp>
    </p:spTree>
    <p:extLst>
      <p:ext uri="{BB962C8B-B14F-4D97-AF65-F5344CB8AC3E}">
        <p14:creationId xmlns:p14="http://schemas.microsoft.com/office/powerpoint/2010/main" val="5740782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7154206E-8D20-44B4-BDFB-10A1DA323DBF}"/>
              </a:ext>
            </a:extLst>
          </p:cNvPr>
          <p:cNvSpPr>
            <a:spLocks noGrp="1" noChangeArrowheads="1"/>
          </p:cNvSpPr>
          <p:nvPr>
            <p:ph type="title"/>
          </p:nvPr>
        </p:nvSpPr>
        <p:spPr>
          <a:xfrm>
            <a:off x="838200" y="47625"/>
            <a:ext cx="10515600" cy="1325563"/>
          </a:xfrm>
        </p:spPr>
        <p:txBody>
          <a:bodyPr/>
          <a:lstStyle/>
          <a:p>
            <a:r>
              <a:rPr lang="en-US" altLang="en-US"/>
              <a:t>Types of System Calls</a:t>
            </a:r>
          </a:p>
        </p:txBody>
      </p:sp>
      <p:sp>
        <p:nvSpPr>
          <p:cNvPr id="46082" name="Rectangle 4">
            <a:extLst>
              <a:ext uri="{FF2B5EF4-FFF2-40B4-BE49-F238E27FC236}">
                <a16:creationId xmlns:a16="http://schemas.microsoft.com/office/drawing/2014/main" xmlns="" id="{4D677AF6-A19C-4308-82BF-1C89BDD587EF}"/>
              </a:ext>
            </a:extLst>
          </p:cNvPr>
          <p:cNvSpPr>
            <a:spLocks noGrp="1" noChangeArrowheads="1"/>
          </p:cNvSpPr>
          <p:nvPr>
            <p:ph idx="1"/>
          </p:nvPr>
        </p:nvSpPr>
        <p:spPr>
          <a:xfrm>
            <a:off x="838200" y="1419224"/>
            <a:ext cx="10515600" cy="4937126"/>
          </a:xfrm>
        </p:spPr>
        <p:txBody>
          <a:bodyPr/>
          <a:lstStyle/>
          <a:p>
            <a:r>
              <a:rPr lang="en-US" altLang="en-US"/>
              <a:t>File management</a:t>
            </a:r>
          </a:p>
          <a:p>
            <a:pPr lvl="1"/>
            <a:r>
              <a:rPr lang="en-US" altLang="en-US"/>
              <a:t>create file, delete file</a:t>
            </a:r>
          </a:p>
          <a:p>
            <a:pPr lvl="1"/>
            <a:r>
              <a:rPr lang="en-US" altLang="en-US"/>
              <a:t>open, close file</a:t>
            </a:r>
          </a:p>
          <a:p>
            <a:pPr lvl="1"/>
            <a:r>
              <a:rPr lang="en-US" altLang="en-US"/>
              <a:t>read, write, reposition</a:t>
            </a:r>
          </a:p>
          <a:p>
            <a:pPr lvl="1"/>
            <a:r>
              <a:rPr lang="en-US" altLang="en-US"/>
              <a:t>get and set file attributes</a:t>
            </a:r>
          </a:p>
          <a:p>
            <a:pPr lvl="1"/>
            <a:endParaRPr lang="en-US" altLang="en-US"/>
          </a:p>
          <a:p>
            <a:r>
              <a:rPr lang="en-US" altLang="en-US"/>
              <a:t>Device management</a:t>
            </a:r>
          </a:p>
          <a:p>
            <a:pPr lvl="1"/>
            <a:r>
              <a:rPr lang="en-US" altLang="en-US"/>
              <a:t>request device, release device</a:t>
            </a:r>
          </a:p>
          <a:p>
            <a:pPr lvl="1"/>
            <a:r>
              <a:rPr lang="en-US" altLang="en-US"/>
              <a:t>read, write, reposition</a:t>
            </a:r>
          </a:p>
          <a:p>
            <a:pPr lvl="1"/>
            <a:r>
              <a:rPr lang="en-US" altLang="en-US"/>
              <a:t>get device attributes, set device attributes</a:t>
            </a:r>
          </a:p>
          <a:p>
            <a:pPr lvl="1"/>
            <a:r>
              <a:rPr lang="en-US" altLang="en-US"/>
              <a:t>logically attach or detach devices</a:t>
            </a:r>
          </a:p>
          <a:p>
            <a:pPr lvl="1"/>
            <a:endParaRPr lang="en-US" altLang="en-US"/>
          </a:p>
        </p:txBody>
      </p:sp>
    </p:spTree>
    <p:extLst>
      <p:ext uri="{BB962C8B-B14F-4D97-AF65-F5344CB8AC3E}">
        <p14:creationId xmlns:p14="http://schemas.microsoft.com/office/powerpoint/2010/main" val="2146512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F6AA2CDC-B1A9-4B96-8ACA-3AF6724F16C5}"/>
              </a:ext>
            </a:extLst>
          </p:cNvPr>
          <p:cNvSpPr>
            <a:spLocks noGrp="1" noChangeArrowheads="1"/>
          </p:cNvSpPr>
          <p:nvPr>
            <p:ph type="title"/>
          </p:nvPr>
        </p:nvSpPr>
        <p:spPr/>
        <p:txBody>
          <a:bodyPr/>
          <a:lstStyle/>
          <a:p>
            <a:pPr eaLnBrk="1" hangingPunct="1"/>
            <a:r>
              <a:rPr lang="en-US" altLang="en-US" dirty="0"/>
              <a:t>Types of System Calls</a:t>
            </a:r>
          </a:p>
        </p:txBody>
      </p:sp>
      <p:sp>
        <p:nvSpPr>
          <p:cNvPr id="48130" name="Rectangle 4">
            <a:extLst>
              <a:ext uri="{FF2B5EF4-FFF2-40B4-BE49-F238E27FC236}">
                <a16:creationId xmlns:a16="http://schemas.microsoft.com/office/drawing/2014/main" xmlns="" id="{A66FBE49-19AC-46C3-98D9-AF60A69416BD}"/>
              </a:ext>
            </a:extLst>
          </p:cNvPr>
          <p:cNvSpPr>
            <a:spLocks noGrp="1" noChangeArrowheads="1"/>
          </p:cNvSpPr>
          <p:nvPr>
            <p:ph type="body" idx="1"/>
          </p:nvPr>
        </p:nvSpPr>
        <p:spPr/>
        <p:txBody>
          <a:bodyPr>
            <a:normAutofit lnSpcReduction="10000"/>
          </a:bodyPr>
          <a:lstStyle/>
          <a:p>
            <a:r>
              <a:rPr lang="en-US" altLang="en-US" dirty="0"/>
              <a:t>Information maintenance</a:t>
            </a:r>
          </a:p>
          <a:p>
            <a:pPr lvl="1"/>
            <a:r>
              <a:rPr lang="en-US" altLang="en-US" dirty="0"/>
              <a:t>get time or date, set time or date</a:t>
            </a:r>
          </a:p>
          <a:p>
            <a:pPr lvl="1"/>
            <a:r>
              <a:rPr lang="en-US" altLang="en-US" dirty="0"/>
              <a:t>get system data, set system data</a:t>
            </a:r>
          </a:p>
          <a:p>
            <a:pPr lvl="1"/>
            <a:r>
              <a:rPr lang="en-US" altLang="en-US" dirty="0"/>
              <a:t>get and set process, file, or device attributes</a:t>
            </a:r>
          </a:p>
          <a:p>
            <a:pPr lvl="1"/>
            <a:endParaRPr lang="en-US" altLang="en-US" dirty="0"/>
          </a:p>
          <a:p>
            <a:r>
              <a:rPr lang="en-US" altLang="en-US" dirty="0"/>
              <a:t>Communications</a:t>
            </a:r>
          </a:p>
          <a:p>
            <a:pPr lvl="1"/>
            <a:r>
              <a:rPr lang="en-US" altLang="en-US" dirty="0"/>
              <a:t>create, delete communication connection</a:t>
            </a:r>
          </a:p>
          <a:p>
            <a:pPr lvl="1"/>
            <a:r>
              <a:rPr lang="en-US" altLang="en-US" dirty="0"/>
              <a:t>send, receive messages if </a:t>
            </a:r>
            <a:r>
              <a:rPr lang="en-US" altLang="en-US" b="1" dirty="0">
                <a:solidFill>
                  <a:srgbClr val="3366FF"/>
                </a:solidFill>
              </a:rPr>
              <a:t>message passing model </a:t>
            </a:r>
            <a:r>
              <a:rPr lang="en-US" altLang="en-US" dirty="0"/>
              <a:t>to </a:t>
            </a:r>
            <a:r>
              <a:rPr lang="en-US" altLang="en-US" b="1" dirty="0">
                <a:solidFill>
                  <a:srgbClr val="3366FF"/>
                </a:solidFill>
              </a:rPr>
              <a:t>host name</a:t>
            </a:r>
            <a:r>
              <a:rPr lang="en-US" altLang="en-US" dirty="0"/>
              <a:t> or </a:t>
            </a:r>
            <a:r>
              <a:rPr lang="en-US" altLang="en-US" b="1" dirty="0">
                <a:solidFill>
                  <a:srgbClr val="3366FF"/>
                </a:solidFill>
              </a:rPr>
              <a:t>process name</a:t>
            </a:r>
          </a:p>
          <a:p>
            <a:pPr lvl="2"/>
            <a:r>
              <a:rPr lang="en-US" altLang="en-US" dirty="0"/>
              <a:t>From</a:t>
            </a:r>
            <a:r>
              <a:rPr lang="en-US" altLang="en-US" b="1" dirty="0">
                <a:solidFill>
                  <a:srgbClr val="3366FF"/>
                </a:solidFill>
              </a:rPr>
              <a:t> client </a:t>
            </a:r>
            <a:r>
              <a:rPr lang="en-US" altLang="en-US" dirty="0"/>
              <a:t>to</a:t>
            </a:r>
            <a:r>
              <a:rPr lang="en-US" altLang="en-US" b="1" dirty="0">
                <a:solidFill>
                  <a:srgbClr val="3366FF"/>
                </a:solidFill>
              </a:rPr>
              <a:t> server</a:t>
            </a:r>
          </a:p>
          <a:p>
            <a:pPr lvl="1"/>
            <a:r>
              <a:rPr lang="en-US" altLang="en-US" b="1" dirty="0">
                <a:solidFill>
                  <a:srgbClr val="3366FF"/>
                </a:solidFill>
              </a:rPr>
              <a:t>Shared-memory model </a:t>
            </a:r>
            <a:r>
              <a:rPr lang="en-US" altLang="en-US" dirty="0"/>
              <a:t>create and gain access to memory regions</a:t>
            </a:r>
          </a:p>
          <a:p>
            <a:pPr lvl="1"/>
            <a:r>
              <a:rPr lang="en-US" altLang="en-US" dirty="0"/>
              <a:t>transfer status information</a:t>
            </a:r>
          </a:p>
          <a:p>
            <a:pPr lvl="1"/>
            <a:r>
              <a:rPr lang="en-US" altLang="en-US" dirty="0"/>
              <a:t>attach and detach remote devices</a:t>
            </a:r>
          </a:p>
        </p:txBody>
      </p:sp>
    </p:spTree>
    <p:extLst>
      <p:ext uri="{BB962C8B-B14F-4D97-AF65-F5344CB8AC3E}">
        <p14:creationId xmlns:p14="http://schemas.microsoft.com/office/powerpoint/2010/main" val="304829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Operating System Services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I/O operations</a:t>
            </a:r>
          </a:p>
          <a:p>
            <a:pPr lvl="1"/>
            <a:r>
              <a:rPr lang="en-US" dirty="0"/>
              <a:t>since user programs cannot execute I/O operations directly, the operating system must provide </a:t>
            </a:r>
            <a:r>
              <a:rPr lang="en-US" u="sng" dirty="0"/>
              <a:t>some means to perform I/O</a:t>
            </a:r>
          </a:p>
          <a:p>
            <a:r>
              <a:rPr lang="en-US" dirty="0"/>
              <a:t>File-system manipulation</a:t>
            </a:r>
          </a:p>
          <a:p>
            <a:pPr lvl="1"/>
            <a:r>
              <a:rPr lang="en-US" dirty="0"/>
              <a:t>Programs need to </a:t>
            </a:r>
            <a:r>
              <a:rPr lang="en-US" u="sng" dirty="0"/>
              <a:t>read</a:t>
            </a:r>
            <a:r>
              <a:rPr lang="en-US" dirty="0"/>
              <a:t> and </a:t>
            </a:r>
            <a:r>
              <a:rPr lang="en-US" u="sng" dirty="0"/>
              <a:t>write</a:t>
            </a:r>
            <a:r>
              <a:rPr lang="en-US" dirty="0"/>
              <a:t> files and </a:t>
            </a:r>
            <a:r>
              <a:rPr lang="en-US" u="sng" dirty="0"/>
              <a:t>directories</a:t>
            </a:r>
            <a:r>
              <a:rPr lang="en-US" dirty="0"/>
              <a:t>, </a:t>
            </a:r>
            <a:r>
              <a:rPr lang="en-US" u="sng" dirty="0"/>
              <a:t>create</a:t>
            </a:r>
            <a:r>
              <a:rPr lang="en-US" dirty="0"/>
              <a:t> and </a:t>
            </a:r>
            <a:r>
              <a:rPr lang="en-US" u="sng" dirty="0"/>
              <a:t>delete</a:t>
            </a:r>
            <a:r>
              <a:rPr lang="en-US" dirty="0"/>
              <a:t> them, </a:t>
            </a:r>
            <a:r>
              <a:rPr lang="en-US" u="sng" dirty="0"/>
              <a:t>search</a:t>
            </a:r>
            <a:r>
              <a:rPr lang="en-US" dirty="0"/>
              <a:t> them, </a:t>
            </a:r>
            <a:r>
              <a:rPr lang="en-US" u="sng" dirty="0"/>
              <a:t>list</a:t>
            </a:r>
            <a:r>
              <a:rPr lang="en-US" dirty="0"/>
              <a:t> file Information, </a:t>
            </a:r>
            <a:r>
              <a:rPr lang="en-US" u="sng" dirty="0"/>
              <a:t>permission</a:t>
            </a:r>
            <a:r>
              <a:rPr lang="en-US" dirty="0"/>
              <a:t> management</a:t>
            </a:r>
          </a:p>
          <a:p>
            <a:pPr lvl="1"/>
            <a:r>
              <a:rPr lang="en-US" dirty="0"/>
              <a:t>Operating system helps the programs to achieve that</a:t>
            </a:r>
          </a:p>
        </p:txBody>
      </p:sp>
    </p:spTree>
    <p:extLst>
      <p:ext uri="{BB962C8B-B14F-4D97-AF65-F5344CB8AC3E}">
        <p14:creationId xmlns:p14="http://schemas.microsoft.com/office/powerpoint/2010/main" val="1911580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A15CA7D0-D163-4761-A0CB-C1497C2C6F69}"/>
              </a:ext>
            </a:extLst>
          </p:cNvPr>
          <p:cNvSpPr>
            <a:spLocks noGrp="1" noChangeArrowheads="1"/>
          </p:cNvSpPr>
          <p:nvPr>
            <p:ph type="title"/>
          </p:nvPr>
        </p:nvSpPr>
        <p:spPr/>
        <p:txBody>
          <a:bodyPr/>
          <a:lstStyle/>
          <a:p>
            <a:pPr eaLnBrk="1" hangingPunct="1"/>
            <a:r>
              <a:rPr lang="en-US" altLang="en-US" dirty="0"/>
              <a:t>Types of System Calls</a:t>
            </a:r>
          </a:p>
        </p:txBody>
      </p:sp>
      <p:sp>
        <p:nvSpPr>
          <p:cNvPr id="50178" name="Rectangle 4">
            <a:extLst>
              <a:ext uri="{FF2B5EF4-FFF2-40B4-BE49-F238E27FC236}">
                <a16:creationId xmlns:a16="http://schemas.microsoft.com/office/drawing/2014/main" xmlns="" id="{0DAFA650-73F1-48AF-A8C2-366BE2221556}"/>
              </a:ext>
            </a:extLst>
          </p:cNvPr>
          <p:cNvSpPr>
            <a:spLocks noGrp="1" noChangeArrowheads="1"/>
          </p:cNvSpPr>
          <p:nvPr>
            <p:ph type="body" idx="1"/>
          </p:nvPr>
        </p:nvSpPr>
        <p:spPr/>
        <p:txBody>
          <a:bodyPr/>
          <a:lstStyle/>
          <a:p>
            <a:r>
              <a:rPr lang="en-US" altLang="en-US"/>
              <a:t>Protection</a:t>
            </a:r>
          </a:p>
          <a:p>
            <a:pPr lvl="1"/>
            <a:r>
              <a:rPr lang="en-US" altLang="en-US"/>
              <a:t>Control access to resources</a:t>
            </a:r>
          </a:p>
          <a:p>
            <a:pPr lvl="1"/>
            <a:r>
              <a:rPr lang="en-US" altLang="en-US"/>
              <a:t>Get and set permissions</a:t>
            </a:r>
          </a:p>
          <a:p>
            <a:pPr lvl="1"/>
            <a:r>
              <a:rPr lang="en-US" altLang="en-US"/>
              <a:t>Allow and deny user access</a:t>
            </a:r>
          </a:p>
          <a:p>
            <a:pPr lvl="1"/>
            <a:endParaRPr lang="en-US" altLang="en-US"/>
          </a:p>
        </p:txBody>
      </p:sp>
    </p:spTree>
    <p:extLst>
      <p:ext uri="{BB962C8B-B14F-4D97-AF65-F5344CB8AC3E}">
        <p14:creationId xmlns:p14="http://schemas.microsoft.com/office/powerpoint/2010/main" val="17516884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1D9D20-1EC0-4453-8C4E-6DF594B85913}"/>
              </a:ext>
            </a:extLst>
          </p:cNvPr>
          <p:cNvSpPr>
            <a:spLocks noGrp="1"/>
          </p:cNvSpPr>
          <p:nvPr>
            <p:ph type="title"/>
          </p:nvPr>
        </p:nvSpPr>
        <p:spPr/>
        <p:txBody>
          <a:bodyPr>
            <a:normAutofit/>
          </a:bodyPr>
          <a:lstStyle/>
          <a:p>
            <a:r>
              <a:rPr lang="en-US" dirty="0"/>
              <a:t>Examples of Windows and Unix System Calls</a:t>
            </a:r>
          </a:p>
        </p:txBody>
      </p:sp>
      <p:pic>
        <p:nvPicPr>
          <p:cNvPr id="4" name="Picture 6" descr="OS8-p61">
            <a:extLst>
              <a:ext uri="{FF2B5EF4-FFF2-40B4-BE49-F238E27FC236}">
                <a16:creationId xmlns:a16="http://schemas.microsoft.com/office/drawing/2014/main" xmlns="" id="{6F9550E5-7D02-46F7-973D-0AFEADEF89D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870" y="1066636"/>
            <a:ext cx="6094260" cy="5433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07502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B268446C-1AFE-4B8D-B96A-BFDA3DFCC562}"/>
              </a:ext>
            </a:extLst>
          </p:cNvPr>
          <p:cNvSpPr>
            <a:spLocks noGrp="1" noChangeArrowheads="1"/>
          </p:cNvSpPr>
          <p:nvPr>
            <p:ph type="title"/>
          </p:nvPr>
        </p:nvSpPr>
        <p:spPr>
          <a:xfrm>
            <a:off x="838200" y="47625"/>
            <a:ext cx="10515600" cy="1325563"/>
          </a:xfrm>
        </p:spPr>
        <p:txBody>
          <a:bodyPr>
            <a:normAutofit/>
          </a:bodyPr>
          <a:lstStyle/>
          <a:p>
            <a:r>
              <a:rPr lang="en-US" altLang="en-US" dirty="0"/>
              <a:t>Standard C Library Example</a:t>
            </a:r>
          </a:p>
        </p:txBody>
      </p:sp>
      <p:pic>
        <p:nvPicPr>
          <p:cNvPr id="54275" name="Picture 1" descr="Screen Shot 2012-12-01 at 1.12.03 PM.png">
            <a:extLst>
              <a:ext uri="{FF2B5EF4-FFF2-40B4-BE49-F238E27FC236}">
                <a16:creationId xmlns:a16="http://schemas.microsoft.com/office/drawing/2014/main" xmlns="" id="{0035AA04-0361-4A6A-A989-90755A3BB8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7226" y="1170384"/>
            <a:ext cx="4777546" cy="4830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xmlns="" id="{34FEA2C0-52FB-426A-A3FB-DBAD9A5878DD}"/>
              </a:ext>
            </a:extLst>
          </p:cNvPr>
          <p:cNvSpPr txBox="1"/>
          <p:nvPr/>
        </p:nvSpPr>
        <p:spPr>
          <a:xfrm>
            <a:off x="2126207" y="6055282"/>
            <a:ext cx="7939585" cy="369332"/>
          </a:xfrm>
          <a:prstGeom prst="rect">
            <a:avLst/>
          </a:prstGeom>
          <a:noFill/>
        </p:spPr>
        <p:txBody>
          <a:bodyPr wrap="square">
            <a:spAutoFit/>
          </a:bodyPr>
          <a:lstStyle/>
          <a:p>
            <a:pPr algn="ctr"/>
            <a:r>
              <a:rPr lang="en-US" dirty="0"/>
              <a:t>C program invoking </a:t>
            </a:r>
            <a:r>
              <a:rPr lang="en-US" dirty="0" err="1"/>
              <a:t>printf</a:t>
            </a:r>
            <a:r>
              <a:rPr lang="en-US" dirty="0"/>
              <a:t>() library call, which calls write() system call</a:t>
            </a:r>
          </a:p>
        </p:txBody>
      </p:sp>
    </p:spTree>
    <p:extLst>
      <p:ext uri="{BB962C8B-B14F-4D97-AF65-F5344CB8AC3E}">
        <p14:creationId xmlns:p14="http://schemas.microsoft.com/office/powerpoint/2010/main" val="3310390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6A6ACE4-CFA8-4723-8D37-80986F8DE17B}"/>
              </a:ext>
            </a:extLst>
          </p:cNvPr>
          <p:cNvSpPr>
            <a:spLocks noGrp="1"/>
          </p:cNvSpPr>
          <p:nvPr>
            <p:ph type="title"/>
          </p:nvPr>
        </p:nvSpPr>
        <p:spPr/>
        <p:txBody>
          <a:bodyPr/>
          <a:lstStyle/>
          <a:p>
            <a:r>
              <a:rPr lang="en-US" b="0" dirty="0"/>
              <a:t>Operating System</a:t>
            </a:r>
            <a:r>
              <a:rPr lang="en-US" dirty="0"/>
              <a:t/>
            </a:r>
            <a:br>
              <a:rPr lang="en-US" dirty="0"/>
            </a:br>
            <a:r>
              <a:rPr lang="en-US" dirty="0"/>
              <a:t>Design and Implementation</a:t>
            </a:r>
          </a:p>
        </p:txBody>
      </p:sp>
      <p:sp>
        <p:nvSpPr>
          <p:cNvPr id="5" name="Text Placeholder 4">
            <a:extLst>
              <a:ext uri="{FF2B5EF4-FFF2-40B4-BE49-F238E27FC236}">
                <a16:creationId xmlns="" xmlns:a16="http://schemas.microsoft.com/office/drawing/2014/main" id="{3D26A8BC-929C-4F0E-8CD0-0BCAC9194B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45227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p>
            <a:r>
              <a:rPr lang="en-US" dirty="0"/>
              <a:t>Operating System Design and Implementation</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Design and Implementation of OS not </a:t>
            </a:r>
            <a:r>
              <a:rPr lang="ja-JP" altLang="en-US" dirty="0"/>
              <a:t>“</a:t>
            </a:r>
            <a:r>
              <a:rPr lang="en-US" altLang="ja-JP" dirty="0"/>
              <a:t>solvable</a:t>
            </a:r>
            <a:r>
              <a:rPr lang="ja-JP" altLang="en-US" dirty="0"/>
              <a:t>”</a:t>
            </a:r>
            <a:r>
              <a:rPr lang="en-US" altLang="ja-JP" dirty="0"/>
              <a:t>, but some approaches have proven successful</a:t>
            </a:r>
          </a:p>
          <a:p>
            <a:r>
              <a:rPr lang="en-US" dirty="0"/>
              <a:t>Internal structure of different Operating Systems  can vary widely</a:t>
            </a:r>
          </a:p>
          <a:p>
            <a:r>
              <a:rPr lang="en-US" dirty="0"/>
              <a:t>Start by defining goals and specifications </a:t>
            </a:r>
          </a:p>
          <a:p>
            <a:r>
              <a:rPr lang="en-US" dirty="0"/>
              <a:t>Affected by choice of hardware, type of system</a:t>
            </a:r>
          </a:p>
          <a:p>
            <a:r>
              <a:rPr lang="en-US" dirty="0"/>
              <a:t>User goals and System goals</a:t>
            </a:r>
          </a:p>
        </p:txBody>
      </p:sp>
    </p:spTree>
    <p:extLst>
      <p:ext uri="{BB962C8B-B14F-4D97-AF65-F5344CB8AC3E}">
        <p14:creationId xmlns:p14="http://schemas.microsoft.com/office/powerpoint/2010/main" val="390023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46E9388-98FA-48C8-963A-16845BA70716}"/>
              </a:ext>
            </a:extLst>
          </p:cNvPr>
          <p:cNvSpPr>
            <a:spLocks noGrp="1"/>
          </p:cNvSpPr>
          <p:nvPr>
            <p:ph type="body" idx="1"/>
          </p:nvPr>
        </p:nvSpPr>
        <p:spPr/>
        <p:txBody>
          <a:bodyPr>
            <a:normAutofit/>
          </a:bodyPr>
          <a:lstStyle/>
          <a:p>
            <a:r>
              <a:rPr lang="en-US" sz="2800" dirty="0"/>
              <a:t>User goals</a:t>
            </a:r>
          </a:p>
        </p:txBody>
      </p:sp>
      <p:sp>
        <p:nvSpPr>
          <p:cNvPr id="161795" name="Rectangle 3"/>
          <p:cNvSpPr>
            <a:spLocks noGrp="1" noChangeArrowheads="1"/>
          </p:cNvSpPr>
          <p:nvPr>
            <p:ph sz="half" idx="2"/>
          </p:nvPr>
        </p:nvSpPr>
        <p:spPr/>
        <p:txBody>
          <a:bodyPr>
            <a:normAutofit/>
          </a:bodyPr>
          <a:lstStyle/>
          <a:p>
            <a:r>
              <a:rPr lang="en-US" sz="2400" dirty="0"/>
              <a:t>Operating system should be </a:t>
            </a:r>
          </a:p>
          <a:p>
            <a:r>
              <a:rPr lang="en-US" sz="2400" dirty="0"/>
              <a:t>convenient to use</a:t>
            </a:r>
          </a:p>
          <a:p>
            <a:r>
              <a:rPr lang="en-US" sz="2400" dirty="0"/>
              <a:t>easy to learn</a:t>
            </a:r>
          </a:p>
          <a:p>
            <a:r>
              <a:rPr lang="en-US" sz="2400" dirty="0"/>
              <a:t>reliable</a:t>
            </a:r>
          </a:p>
          <a:p>
            <a:r>
              <a:rPr lang="en-US" sz="2400" dirty="0"/>
              <a:t>safe  </a:t>
            </a:r>
          </a:p>
          <a:p>
            <a:r>
              <a:rPr lang="en-US" sz="2400" dirty="0"/>
              <a:t>fast</a:t>
            </a:r>
          </a:p>
        </p:txBody>
      </p:sp>
      <p:sp>
        <p:nvSpPr>
          <p:cNvPr id="3" name="Text Placeholder 2">
            <a:extLst>
              <a:ext uri="{FF2B5EF4-FFF2-40B4-BE49-F238E27FC236}">
                <a16:creationId xmlns="" xmlns:a16="http://schemas.microsoft.com/office/drawing/2014/main" id="{AB5C4D12-BCC7-47C3-AF2D-A78F7A8BE0DB}"/>
              </a:ext>
            </a:extLst>
          </p:cNvPr>
          <p:cNvSpPr>
            <a:spLocks noGrp="1"/>
          </p:cNvSpPr>
          <p:nvPr>
            <p:ph type="body" sz="quarter" idx="3"/>
          </p:nvPr>
        </p:nvSpPr>
        <p:spPr/>
        <p:txBody>
          <a:bodyPr>
            <a:normAutofit/>
          </a:bodyPr>
          <a:lstStyle/>
          <a:p>
            <a:r>
              <a:rPr lang="en-US" sz="2800" dirty="0"/>
              <a:t>System goals</a:t>
            </a:r>
          </a:p>
        </p:txBody>
      </p:sp>
      <p:sp>
        <p:nvSpPr>
          <p:cNvPr id="4" name="Content Placeholder 3">
            <a:extLst>
              <a:ext uri="{FF2B5EF4-FFF2-40B4-BE49-F238E27FC236}">
                <a16:creationId xmlns="" xmlns:a16="http://schemas.microsoft.com/office/drawing/2014/main" id="{FA1AB9A7-BA13-4B27-BEEF-9BF3C5DFFBB5}"/>
              </a:ext>
            </a:extLst>
          </p:cNvPr>
          <p:cNvSpPr>
            <a:spLocks noGrp="1"/>
          </p:cNvSpPr>
          <p:nvPr>
            <p:ph sz="quarter" idx="4"/>
          </p:nvPr>
        </p:nvSpPr>
        <p:spPr/>
        <p:txBody>
          <a:bodyPr>
            <a:normAutofit/>
          </a:bodyPr>
          <a:lstStyle/>
          <a:p>
            <a:r>
              <a:rPr lang="en-US" sz="2400" dirty="0"/>
              <a:t>Operating system should be </a:t>
            </a:r>
          </a:p>
          <a:p>
            <a:r>
              <a:rPr lang="en-US" sz="2400" dirty="0"/>
              <a:t>easy to design</a:t>
            </a:r>
          </a:p>
          <a:p>
            <a:r>
              <a:rPr lang="en-US" sz="2400" dirty="0"/>
              <a:t>implement</a:t>
            </a:r>
          </a:p>
          <a:p>
            <a:r>
              <a:rPr lang="en-US" sz="2400" dirty="0"/>
              <a:t>maintain</a:t>
            </a:r>
          </a:p>
          <a:p>
            <a:r>
              <a:rPr lang="en-US" sz="2400" dirty="0"/>
              <a:t>flexible</a:t>
            </a:r>
          </a:p>
          <a:p>
            <a:r>
              <a:rPr lang="en-US" sz="2400" dirty="0"/>
              <a:t>reliable</a:t>
            </a:r>
          </a:p>
          <a:p>
            <a:r>
              <a:rPr lang="en-US" sz="2400" dirty="0"/>
              <a:t>error-free</a:t>
            </a:r>
          </a:p>
          <a:p>
            <a:r>
              <a:rPr lang="en-US" sz="2400" dirty="0"/>
              <a:t>efficient</a:t>
            </a:r>
          </a:p>
        </p:txBody>
      </p:sp>
      <p:sp>
        <p:nvSpPr>
          <p:cNvPr id="161794" name="Rectangle 2"/>
          <p:cNvSpPr>
            <a:spLocks noGrp="1" noChangeArrowheads="1"/>
          </p:cNvSpPr>
          <p:nvPr>
            <p:ph type="title"/>
          </p:nvPr>
        </p:nvSpPr>
        <p:spPr/>
        <p:txBody>
          <a:bodyPr/>
          <a:lstStyle/>
          <a:p>
            <a:r>
              <a:rPr lang="en-US" dirty="0"/>
              <a:t>OS Design Goals</a:t>
            </a:r>
          </a:p>
        </p:txBody>
      </p:sp>
    </p:spTree>
    <p:extLst>
      <p:ext uri="{BB962C8B-B14F-4D97-AF65-F5344CB8AC3E}">
        <p14:creationId xmlns:p14="http://schemas.microsoft.com/office/powerpoint/2010/main" val="6231697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Operating System Design and Implementation</a:t>
            </a:r>
            <a:endParaRPr lang="en-US" dirty="0"/>
          </a:p>
        </p:txBody>
      </p:sp>
      <p:sp>
        <p:nvSpPr>
          <p:cNvPr id="3" name="Content Placeholder 2"/>
          <p:cNvSpPr>
            <a:spLocks noGrp="1"/>
          </p:cNvSpPr>
          <p:nvPr>
            <p:ph sz="quarter" idx="1"/>
          </p:nvPr>
        </p:nvSpPr>
        <p:spPr/>
        <p:txBody>
          <a:bodyPr>
            <a:normAutofit/>
          </a:bodyPr>
          <a:lstStyle/>
          <a:p>
            <a:r>
              <a:rPr lang="en-US" dirty="0"/>
              <a:t>Important principle to separate</a:t>
            </a:r>
          </a:p>
          <a:p>
            <a:pPr lvl="1"/>
            <a:r>
              <a:rPr lang="en-US" b="1" dirty="0">
                <a:solidFill>
                  <a:srgbClr val="3366FF"/>
                </a:solidFill>
              </a:rPr>
              <a:t>Policy</a:t>
            </a:r>
            <a:r>
              <a:rPr lang="en-US" b="1" dirty="0"/>
              <a:t>:   </a:t>
            </a:r>
            <a:r>
              <a:rPr lang="en-US" b="1" i="1" dirty="0"/>
              <a:t>What</a:t>
            </a:r>
            <a:r>
              <a:rPr lang="en-US" dirty="0"/>
              <a:t> will be done?</a:t>
            </a:r>
            <a:r>
              <a:rPr lang="en-US" b="1" dirty="0"/>
              <a:t> </a:t>
            </a:r>
          </a:p>
          <a:p>
            <a:pPr lvl="1"/>
            <a:r>
              <a:rPr lang="en-US" b="1" dirty="0">
                <a:solidFill>
                  <a:srgbClr val="3366FF"/>
                </a:solidFill>
              </a:rPr>
              <a:t>Mechanism</a:t>
            </a:r>
            <a:r>
              <a:rPr lang="en-US" b="1" dirty="0"/>
              <a:t>:  </a:t>
            </a:r>
            <a:r>
              <a:rPr lang="en-US" b="1" i="1" dirty="0"/>
              <a:t>How</a:t>
            </a:r>
            <a:r>
              <a:rPr lang="en-US" dirty="0"/>
              <a:t> to do it?</a:t>
            </a:r>
          </a:p>
          <a:p>
            <a:r>
              <a:rPr lang="en-US" dirty="0"/>
              <a:t>Mechanisms determine how to do something, policies decide what will be done</a:t>
            </a:r>
          </a:p>
          <a:p>
            <a:pPr lvl="1"/>
            <a:r>
              <a:rPr lang="en-US" dirty="0"/>
              <a:t>The separation of policy from mechanism is a very important principle, it allows maximum flexibility if policy decisions are to be changed later</a:t>
            </a:r>
          </a:p>
          <a:p>
            <a:r>
              <a:rPr lang="en-US" dirty="0"/>
              <a:t>Specifying and designing OS is highly creative task of </a:t>
            </a:r>
            <a:r>
              <a:rPr lang="en-US" b="1" dirty="0">
                <a:solidFill>
                  <a:srgbClr val="3366FF"/>
                </a:solidFill>
              </a:rPr>
              <a:t>software engineering</a:t>
            </a:r>
          </a:p>
        </p:txBody>
      </p:sp>
    </p:spTree>
    <p:extLst>
      <p:ext uri="{BB962C8B-B14F-4D97-AF65-F5344CB8AC3E}">
        <p14:creationId xmlns:p14="http://schemas.microsoft.com/office/powerpoint/2010/main" val="4007271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838200" y="47625"/>
            <a:ext cx="10515600" cy="1325563"/>
          </a:xfrm>
        </p:spPr>
        <p:txBody>
          <a:bodyPr/>
          <a:lstStyle/>
          <a:p>
            <a:r>
              <a:rPr lang="en-US"/>
              <a:t>Operating System Implementation</a:t>
            </a:r>
          </a:p>
        </p:txBody>
      </p:sp>
      <p:sp>
        <p:nvSpPr>
          <p:cNvPr id="163843" name="Rectangle 3"/>
          <p:cNvSpPr>
            <a:spLocks noGrp="1" noChangeArrowheads="1"/>
          </p:cNvSpPr>
          <p:nvPr>
            <p:ph idx="1"/>
          </p:nvPr>
        </p:nvSpPr>
        <p:spPr>
          <a:xfrm>
            <a:off x="838200" y="1419224"/>
            <a:ext cx="10515600" cy="4937126"/>
          </a:xfrm>
        </p:spPr>
        <p:txBody>
          <a:bodyPr>
            <a:normAutofit fontScale="92500" lnSpcReduction="20000"/>
          </a:bodyPr>
          <a:lstStyle/>
          <a:p>
            <a:r>
              <a:rPr lang="en-US" dirty="0"/>
              <a:t>Much variation</a:t>
            </a:r>
          </a:p>
          <a:p>
            <a:pPr lvl="1"/>
            <a:r>
              <a:rPr lang="en-US" dirty="0"/>
              <a:t>Early </a:t>
            </a:r>
            <a:r>
              <a:rPr lang="en-US" dirty="0" err="1"/>
              <a:t>OSes</a:t>
            </a:r>
            <a:r>
              <a:rPr lang="en-US" dirty="0"/>
              <a:t> in assembly language</a:t>
            </a:r>
          </a:p>
          <a:p>
            <a:pPr lvl="1"/>
            <a:r>
              <a:rPr lang="en-US" dirty="0"/>
              <a:t>Then system programming languages like </a:t>
            </a:r>
            <a:r>
              <a:rPr lang="en-US" dirty="0" err="1"/>
              <a:t>Algol</a:t>
            </a:r>
            <a:r>
              <a:rPr lang="en-US" dirty="0"/>
              <a:t>, PL/1</a:t>
            </a:r>
          </a:p>
          <a:p>
            <a:pPr lvl="1"/>
            <a:r>
              <a:rPr lang="en-US" dirty="0"/>
              <a:t>Now C, C++</a:t>
            </a:r>
          </a:p>
          <a:p>
            <a:r>
              <a:rPr lang="en-US" dirty="0"/>
              <a:t>Actually usually a mix of languages</a:t>
            </a:r>
          </a:p>
          <a:p>
            <a:pPr lvl="1"/>
            <a:r>
              <a:rPr lang="en-US" dirty="0"/>
              <a:t>Lowest levels in assembly</a:t>
            </a:r>
          </a:p>
          <a:p>
            <a:pPr lvl="1"/>
            <a:r>
              <a:rPr lang="en-US" dirty="0"/>
              <a:t>Main body in C</a:t>
            </a:r>
          </a:p>
          <a:p>
            <a:pPr lvl="1"/>
            <a:r>
              <a:rPr lang="en-US" dirty="0"/>
              <a:t>Systems programs in C, C++, scripting languages like PERL, Python, shell scripts</a:t>
            </a:r>
          </a:p>
          <a:p>
            <a:r>
              <a:rPr lang="en-US" dirty="0"/>
              <a:t>Code written in a high-level language:</a:t>
            </a:r>
          </a:p>
          <a:p>
            <a:pPr lvl="1"/>
            <a:r>
              <a:rPr lang="en-US" dirty="0"/>
              <a:t>can be written faster</a:t>
            </a:r>
          </a:p>
          <a:p>
            <a:pPr lvl="1"/>
            <a:r>
              <a:rPr lang="en-US" dirty="0"/>
              <a:t>is more compact</a:t>
            </a:r>
          </a:p>
          <a:p>
            <a:pPr lvl="1"/>
            <a:r>
              <a:rPr lang="en-US" dirty="0"/>
              <a:t>is easier to understand and debug</a:t>
            </a:r>
          </a:p>
          <a:p>
            <a:r>
              <a:rPr lang="en-US" dirty="0"/>
              <a:t>An operating system is far easier to port (move to some other hardware) if it is written in a high-level language</a:t>
            </a:r>
          </a:p>
        </p:txBody>
      </p:sp>
    </p:spTree>
    <p:extLst>
      <p:ext uri="{BB962C8B-B14F-4D97-AF65-F5344CB8AC3E}">
        <p14:creationId xmlns:p14="http://schemas.microsoft.com/office/powerpoint/2010/main" val="37387323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Debugging</a:t>
            </a:r>
          </a:p>
        </p:txBody>
      </p:sp>
      <p:sp>
        <p:nvSpPr>
          <p:cNvPr id="3" name="Content Placeholder 2"/>
          <p:cNvSpPr>
            <a:spLocks noGrp="1"/>
          </p:cNvSpPr>
          <p:nvPr>
            <p:ph sz="quarter" idx="1"/>
          </p:nvPr>
        </p:nvSpPr>
        <p:spPr/>
        <p:txBody>
          <a:bodyPr>
            <a:normAutofit fontScale="92500"/>
          </a:bodyPr>
          <a:lstStyle/>
          <a:p>
            <a:r>
              <a:rPr lang="en-US" b="1" dirty="0">
                <a:solidFill>
                  <a:schemeClr val="accent5"/>
                </a:solidFill>
              </a:rPr>
              <a:t>Debugging</a:t>
            </a:r>
            <a:r>
              <a:rPr lang="en-US" dirty="0">
                <a:solidFill>
                  <a:srgbClr val="3366FF"/>
                </a:solidFill>
              </a:rPr>
              <a:t> </a:t>
            </a:r>
            <a:r>
              <a:rPr lang="en-US" dirty="0"/>
              <a:t>is finding and fixing errors, or </a:t>
            </a:r>
            <a:r>
              <a:rPr lang="en-US" b="1" dirty="0">
                <a:solidFill>
                  <a:schemeClr val="accent5"/>
                </a:solidFill>
              </a:rPr>
              <a:t>bugs</a:t>
            </a:r>
          </a:p>
          <a:p>
            <a:r>
              <a:rPr lang="en-US" dirty="0"/>
              <a:t>OS generates </a:t>
            </a:r>
            <a:r>
              <a:rPr lang="en-US" b="1" dirty="0">
                <a:solidFill>
                  <a:schemeClr val="accent5"/>
                </a:solidFill>
              </a:rPr>
              <a:t>log files</a:t>
            </a:r>
            <a:r>
              <a:rPr lang="en-US" dirty="0">
                <a:solidFill>
                  <a:schemeClr val="accent5"/>
                </a:solidFill>
              </a:rPr>
              <a:t> </a:t>
            </a:r>
            <a:r>
              <a:rPr lang="en-US" dirty="0">
                <a:solidFill>
                  <a:srgbClr val="000000"/>
                </a:solidFill>
              </a:rPr>
              <a:t>containing error information</a:t>
            </a:r>
          </a:p>
          <a:p>
            <a:r>
              <a:rPr lang="en-US" dirty="0">
                <a:solidFill>
                  <a:srgbClr val="000000"/>
                </a:solidFill>
              </a:rPr>
              <a:t>Core Dump</a:t>
            </a:r>
          </a:p>
          <a:p>
            <a:pPr lvl="1"/>
            <a:r>
              <a:rPr lang="en-US" u="sng" dirty="0">
                <a:solidFill>
                  <a:srgbClr val="000000"/>
                </a:solidFill>
              </a:rPr>
              <a:t>Failure of an application</a:t>
            </a:r>
            <a:r>
              <a:rPr lang="en-US" dirty="0">
                <a:solidFill>
                  <a:srgbClr val="000000"/>
                </a:solidFill>
              </a:rPr>
              <a:t> can generate </a:t>
            </a:r>
            <a:r>
              <a:rPr lang="en-US" b="1" dirty="0">
                <a:solidFill>
                  <a:schemeClr val="accent5"/>
                </a:solidFill>
              </a:rPr>
              <a:t>core dump</a:t>
            </a:r>
            <a:r>
              <a:rPr lang="en-US" dirty="0">
                <a:solidFill>
                  <a:schemeClr val="accent5"/>
                </a:solidFill>
              </a:rPr>
              <a:t> </a:t>
            </a:r>
            <a:r>
              <a:rPr lang="en-US" dirty="0">
                <a:solidFill>
                  <a:srgbClr val="000000"/>
                </a:solidFill>
              </a:rPr>
              <a:t>file capturing </a:t>
            </a:r>
            <a:r>
              <a:rPr lang="en-US" u="sng" dirty="0">
                <a:solidFill>
                  <a:srgbClr val="000000"/>
                </a:solidFill>
              </a:rPr>
              <a:t>memory of the process</a:t>
            </a:r>
          </a:p>
          <a:p>
            <a:r>
              <a:rPr lang="en-US" dirty="0">
                <a:solidFill>
                  <a:srgbClr val="000000"/>
                </a:solidFill>
              </a:rPr>
              <a:t>Crash Dump</a:t>
            </a:r>
          </a:p>
          <a:p>
            <a:pPr lvl="1"/>
            <a:r>
              <a:rPr lang="en-US" u="sng" dirty="0">
                <a:solidFill>
                  <a:srgbClr val="000000"/>
                </a:solidFill>
              </a:rPr>
              <a:t>Operating system failure</a:t>
            </a:r>
            <a:r>
              <a:rPr lang="en-US" dirty="0">
                <a:solidFill>
                  <a:srgbClr val="000000"/>
                </a:solidFill>
              </a:rPr>
              <a:t> can generate </a:t>
            </a:r>
            <a:r>
              <a:rPr lang="en-US" b="1" dirty="0">
                <a:solidFill>
                  <a:schemeClr val="accent5"/>
                </a:solidFill>
              </a:rPr>
              <a:t>crash dump</a:t>
            </a:r>
            <a:r>
              <a:rPr lang="en-US" dirty="0">
                <a:solidFill>
                  <a:schemeClr val="accent5"/>
                </a:solidFill>
              </a:rPr>
              <a:t> </a:t>
            </a:r>
            <a:r>
              <a:rPr lang="en-US" dirty="0">
                <a:solidFill>
                  <a:srgbClr val="000000"/>
                </a:solidFill>
              </a:rPr>
              <a:t>file containing </a:t>
            </a:r>
            <a:r>
              <a:rPr lang="en-US" u="sng" dirty="0">
                <a:solidFill>
                  <a:srgbClr val="000000"/>
                </a:solidFill>
              </a:rPr>
              <a:t>kernel </a:t>
            </a:r>
            <a:r>
              <a:rPr lang="en-US" u="sng" dirty="0" smtClean="0">
                <a:solidFill>
                  <a:srgbClr val="000000"/>
                </a:solidFill>
              </a:rPr>
              <a:t>memory and entire system memory information</a:t>
            </a:r>
            <a:endParaRPr lang="en-US" u="sng" dirty="0">
              <a:solidFill>
                <a:srgbClr val="000000"/>
              </a:solidFill>
            </a:endParaRPr>
          </a:p>
          <a:p>
            <a:r>
              <a:rPr lang="en-US" dirty="0">
                <a:solidFill>
                  <a:srgbClr val="000000"/>
                </a:solidFill>
              </a:rPr>
              <a:t>Beyond crashes, performance tuning can optimize system performance</a:t>
            </a:r>
          </a:p>
          <a:p>
            <a:pPr lvl="1"/>
            <a:r>
              <a:rPr lang="en-US" dirty="0">
                <a:solidFill>
                  <a:srgbClr val="000000"/>
                </a:solidFill>
              </a:rPr>
              <a:t>Sometimes using </a:t>
            </a:r>
            <a:r>
              <a:rPr lang="en-US" b="1" i="1" dirty="0">
                <a:solidFill>
                  <a:srgbClr val="000000"/>
                </a:solidFill>
              </a:rPr>
              <a:t>trace listings</a:t>
            </a:r>
            <a:r>
              <a:rPr lang="en-US" dirty="0">
                <a:solidFill>
                  <a:srgbClr val="000000"/>
                </a:solidFill>
              </a:rPr>
              <a:t> of </a:t>
            </a:r>
            <a:r>
              <a:rPr lang="en-US" dirty="0" smtClean="0">
                <a:solidFill>
                  <a:srgbClr val="000000"/>
                </a:solidFill>
              </a:rPr>
              <a:t>activities describing all process calls, sequence of execution, memory access, system events </a:t>
            </a:r>
            <a:r>
              <a:rPr lang="en-US" dirty="0" err="1" smtClean="0">
                <a:solidFill>
                  <a:srgbClr val="000000"/>
                </a:solidFill>
              </a:rPr>
              <a:t>etc</a:t>
            </a:r>
            <a:r>
              <a:rPr lang="en-US" dirty="0" smtClean="0">
                <a:solidFill>
                  <a:srgbClr val="000000"/>
                </a:solidFill>
              </a:rPr>
              <a:t>, </a:t>
            </a:r>
            <a:r>
              <a:rPr lang="en-US" dirty="0">
                <a:solidFill>
                  <a:srgbClr val="000000"/>
                </a:solidFill>
              </a:rPr>
              <a:t>recorded for analysis</a:t>
            </a:r>
          </a:p>
          <a:p>
            <a:pPr lvl="1"/>
            <a:r>
              <a:rPr lang="en-US" b="1" dirty="0">
                <a:solidFill>
                  <a:schemeClr val="accent5"/>
                </a:solidFill>
              </a:rPr>
              <a:t>Profiling</a:t>
            </a:r>
            <a:r>
              <a:rPr lang="en-US" dirty="0">
                <a:solidFill>
                  <a:srgbClr val="000000"/>
                </a:solidFill>
              </a:rPr>
              <a:t> is periodic sampling of instruction pointer to look for statistical trends</a:t>
            </a:r>
          </a:p>
        </p:txBody>
      </p:sp>
    </p:spTree>
    <p:extLst>
      <p:ext uri="{BB962C8B-B14F-4D97-AF65-F5344CB8AC3E}">
        <p14:creationId xmlns:p14="http://schemas.microsoft.com/office/powerpoint/2010/main" val="23443253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Generation (SYSGEN)</a:t>
            </a:r>
          </a:p>
        </p:txBody>
      </p:sp>
      <p:sp>
        <p:nvSpPr>
          <p:cNvPr id="3" name="Content Placeholder 2"/>
          <p:cNvSpPr>
            <a:spLocks noGrp="1"/>
          </p:cNvSpPr>
          <p:nvPr>
            <p:ph sz="quarter" idx="1"/>
          </p:nvPr>
        </p:nvSpPr>
        <p:spPr/>
        <p:txBody>
          <a:bodyPr/>
          <a:lstStyle/>
          <a:p>
            <a:r>
              <a:rPr lang="en-US" dirty="0">
                <a:ea typeface="ＭＳ Ｐゴシック" charset="0"/>
                <a:cs typeface="ＭＳ Ｐゴシック" charset="0"/>
              </a:rPr>
              <a:t>Operating systems are designed to run on any of a class of machines</a:t>
            </a:r>
          </a:p>
          <a:p>
            <a:pPr lvl="1"/>
            <a:r>
              <a:rPr lang="en-US" dirty="0">
                <a:ea typeface="ＭＳ Ｐゴシック" charset="0"/>
                <a:cs typeface="ＭＳ Ｐゴシック" charset="0"/>
              </a:rPr>
              <a:t>the system must be configured for each specific computer site</a:t>
            </a:r>
          </a:p>
          <a:p>
            <a:r>
              <a:rPr lang="en-US" b="1" dirty="0">
                <a:solidFill>
                  <a:schemeClr val="accent5"/>
                </a:solidFill>
                <a:ea typeface="ＭＳ Ｐゴシック" charset="-128"/>
                <a:cs typeface="ＭＳ Ｐゴシック" charset="0"/>
              </a:rPr>
              <a:t>SYSGEN</a:t>
            </a:r>
            <a:r>
              <a:rPr lang="en-US" dirty="0">
                <a:ea typeface="ＭＳ Ｐゴシック" charset="0"/>
                <a:cs typeface="ＭＳ Ｐゴシック" charset="0"/>
              </a:rPr>
              <a:t> program obtains information concerning the specific configuration of the hardware system</a:t>
            </a:r>
          </a:p>
          <a:p>
            <a:pPr lvl="1"/>
            <a:r>
              <a:rPr lang="en-US" dirty="0">
                <a:ea typeface="ＭＳ Ｐゴシック" charset="0"/>
                <a:cs typeface="ＭＳ Ｐゴシック" charset="0"/>
              </a:rPr>
              <a:t>Used to build system-specific compiled kernel or system-tuned</a:t>
            </a:r>
          </a:p>
          <a:p>
            <a:pPr lvl="1"/>
            <a:r>
              <a:rPr lang="en-US" dirty="0">
                <a:ea typeface="ＭＳ Ｐゴシック" charset="0"/>
                <a:cs typeface="ＭＳ Ｐゴシック" charset="0"/>
              </a:rPr>
              <a:t>Can generate more efficient code than one general </a:t>
            </a:r>
            <a:r>
              <a:rPr lang="en-US" dirty="0" smtClean="0">
                <a:ea typeface="ＭＳ Ｐゴシック" charset="0"/>
                <a:cs typeface="ＭＳ Ｐゴシック" charset="0"/>
              </a:rPr>
              <a:t>kernel</a:t>
            </a:r>
          </a:p>
          <a:p>
            <a:pPr lvl="1"/>
            <a:endParaRPr lang="en-US" dirty="0">
              <a:ea typeface="ＭＳ Ｐゴシック" charset="0"/>
              <a:cs typeface="ＭＳ Ｐゴシック" charset="0"/>
            </a:endParaRPr>
          </a:p>
          <a:p>
            <a:pPr lvl="1"/>
            <a:endParaRPr lang="en-US" dirty="0" smtClean="0">
              <a:ea typeface="ＭＳ Ｐゴシック" charset="0"/>
              <a:cs typeface="ＭＳ Ｐゴシック" charset="0"/>
            </a:endParaRPr>
          </a:p>
          <a:p>
            <a:pPr lvl="1"/>
            <a:endParaRPr lang="en-US" dirty="0">
              <a:ea typeface="ＭＳ Ｐゴシック" charset="0"/>
              <a:cs typeface="ＭＳ Ｐゴシック" charset="0"/>
            </a:endParaRPr>
          </a:p>
          <a:p>
            <a:pPr lvl="1"/>
            <a:r>
              <a:rPr lang="en-US" dirty="0" err="1" smtClean="0">
                <a:ea typeface="ＭＳ Ｐゴシック" charset="0"/>
                <a:cs typeface="ＭＳ Ｐゴシック" charset="0"/>
              </a:rPr>
              <a:t>SysGen</a:t>
            </a:r>
            <a:r>
              <a:rPr lang="en-US" dirty="0" smtClean="0">
                <a:ea typeface="ＭＳ Ｐゴシック" charset="0"/>
                <a:cs typeface="ＭＳ Ｐゴシック" charset="0"/>
              </a:rPr>
              <a:t> in usually Older technique used in the past. </a:t>
            </a:r>
            <a:endParaRPr lang="en-US" dirty="0">
              <a:ea typeface="ＭＳ Ｐゴシック" charset="0"/>
              <a:cs typeface="ＭＳ Ｐゴシック" charset="0"/>
            </a:endParaRPr>
          </a:p>
        </p:txBody>
      </p:sp>
      <p:sp>
        <p:nvSpPr>
          <p:cNvPr id="4" name="Speech Bubble: Oval 3">
            <a:extLst>
              <a:ext uri="{FF2B5EF4-FFF2-40B4-BE49-F238E27FC236}">
                <a16:creationId xmlns="" xmlns:a16="http://schemas.microsoft.com/office/drawing/2014/main" id="{4E904AEC-C957-4142-8675-44AB51C072E5}"/>
              </a:ext>
            </a:extLst>
          </p:cNvPr>
          <p:cNvSpPr/>
          <p:nvPr/>
        </p:nvSpPr>
        <p:spPr>
          <a:xfrm>
            <a:off x="9398000" y="2540000"/>
            <a:ext cx="2692400" cy="2286000"/>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Customized or tailored according to the needs (</a:t>
            </a:r>
            <a:r>
              <a:rPr lang="en-US" dirty="0" err="1"/>
              <a:t>sw,hw</a:t>
            </a:r>
            <a:r>
              <a:rPr lang="en-US" dirty="0"/>
              <a:t> and user)</a:t>
            </a:r>
          </a:p>
        </p:txBody>
      </p:sp>
    </p:spTree>
    <p:extLst>
      <p:ext uri="{BB962C8B-B14F-4D97-AF65-F5344CB8AC3E}">
        <p14:creationId xmlns:p14="http://schemas.microsoft.com/office/powerpoint/2010/main" val="29444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a:t>Operating System Services</a:t>
            </a:r>
            <a:endParaRPr lang="en-US" dirty="0"/>
          </a:p>
        </p:txBody>
      </p:sp>
      <p:sp>
        <p:nvSpPr>
          <p:cNvPr id="3" name="Content Placeholder 2"/>
          <p:cNvSpPr>
            <a:spLocks noGrp="1"/>
          </p:cNvSpPr>
          <p:nvPr>
            <p:ph idx="1"/>
          </p:nvPr>
        </p:nvSpPr>
        <p:spPr>
          <a:xfrm>
            <a:off x="838200" y="1419224"/>
            <a:ext cx="10515600" cy="4937126"/>
          </a:xfrm>
        </p:spPr>
        <p:txBody>
          <a:bodyPr>
            <a:normAutofit/>
          </a:bodyPr>
          <a:lstStyle/>
          <a:p>
            <a:r>
              <a:rPr lang="en-US" dirty="0"/>
              <a:t>Communications</a:t>
            </a:r>
          </a:p>
          <a:p>
            <a:pPr lvl="1"/>
            <a:r>
              <a:rPr lang="en-US" dirty="0"/>
              <a:t>Processes may </a:t>
            </a:r>
            <a:r>
              <a:rPr lang="en-US" u="sng" dirty="0"/>
              <a:t>exchange information</a:t>
            </a:r>
            <a:r>
              <a:rPr lang="en-US" dirty="0"/>
              <a:t>, on the same computer or </a:t>
            </a:r>
            <a:r>
              <a:rPr lang="en-US" u="sng" dirty="0"/>
              <a:t>between</a:t>
            </a:r>
            <a:r>
              <a:rPr lang="en-US" dirty="0"/>
              <a:t> </a:t>
            </a:r>
            <a:r>
              <a:rPr lang="en-US" u="sng" dirty="0"/>
              <a:t>computers</a:t>
            </a:r>
            <a:r>
              <a:rPr lang="en-US" dirty="0"/>
              <a:t> over a network</a:t>
            </a:r>
          </a:p>
          <a:p>
            <a:pPr lvl="1"/>
            <a:r>
              <a:rPr lang="en-US" dirty="0"/>
              <a:t>Communications may be via </a:t>
            </a:r>
            <a:r>
              <a:rPr lang="en-US" u="sng" dirty="0"/>
              <a:t>shared memory</a:t>
            </a:r>
            <a:r>
              <a:rPr lang="en-US" dirty="0"/>
              <a:t> or </a:t>
            </a:r>
            <a:r>
              <a:rPr lang="en-US" u="sng" dirty="0"/>
              <a:t>through message passing</a:t>
            </a:r>
            <a:r>
              <a:rPr lang="en-US" dirty="0"/>
              <a:t> (packets moved </a:t>
            </a:r>
            <a:r>
              <a:rPr lang="en-US" b="1" dirty="0"/>
              <a:t>by the OS)</a:t>
            </a:r>
          </a:p>
          <a:p>
            <a:r>
              <a:rPr lang="en-US" dirty="0"/>
              <a:t>Error detection</a:t>
            </a:r>
          </a:p>
          <a:p>
            <a:pPr lvl="1"/>
            <a:r>
              <a:rPr lang="en-US" dirty="0"/>
              <a:t>OS needs to be </a:t>
            </a:r>
            <a:r>
              <a:rPr lang="en-US" u="sng" dirty="0"/>
              <a:t>constantly aware of possible errors</a:t>
            </a:r>
          </a:p>
          <a:p>
            <a:pPr lvl="2"/>
            <a:r>
              <a:rPr lang="en-US" dirty="0"/>
              <a:t>May occur in the </a:t>
            </a:r>
            <a:r>
              <a:rPr lang="en-US" u="sng" dirty="0"/>
              <a:t>CPU</a:t>
            </a:r>
            <a:r>
              <a:rPr lang="en-US" dirty="0"/>
              <a:t> and </a:t>
            </a:r>
            <a:r>
              <a:rPr lang="en-US" u="sng" dirty="0"/>
              <a:t>memory</a:t>
            </a:r>
            <a:r>
              <a:rPr lang="en-US" dirty="0"/>
              <a:t> hardware, in </a:t>
            </a:r>
            <a:r>
              <a:rPr lang="en-US" u="sng" dirty="0"/>
              <a:t>I/O devices</a:t>
            </a:r>
            <a:r>
              <a:rPr lang="en-US" dirty="0"/>
              <a:t>, in user </a:t>
            </a:r>
            <a:r>
              <a:rPr lang="en-US" u="sng" dirty="0"/>
              <a:t>program</a:t>
            </a:r>
          </a:p>
          <a:p>
            <a:pPr lvl="2"/>
            <a:r>
              <a:rPr lang="en-US" dirty="0"/>
              <a:t>For each type of error, OS should take the </a:t>
            </a:r>
            <a:r>
              <a:rPr lang="en-US" u="sng" dirty="0"/>
              <a:t>appropriate action</a:t>
            </a:r>
            <a:r>
              <a:rPr lang="en-US" dirty="0"/>
              <a:t> to ensure correct and consistent computing</a:t>
            </a:r>
          </a:p>
          <a:p>
            <a:pPr lvl="2"/>
            <a:r>
              <a:rPr lang="en-US" u="sng" dirty="0"/>
              <a:t>Debugging</a:t>
            </a:r>
            <a:r>
              <a:rPr lang="en-US" dirty="0"/>
              <a:t> facilities can greatly enhance the user’s</a:t>
            </a:r>
            <a:r>
              <a:rPr lang="en-US" altLang="ja-JP" dirty="0"/>
              <a:t> and programmer’s abilities to efficiently use the system</a:t>
            </a:r>
            <a:endParaRPr lang="en-US" dirty="0"/>
          </a:p>
        </p:txBody>
      </p:sp>
    </p:spTree>
    <p:extLst>
      <p:ext uri="{BB962C8B-B14F-4D97-AF65-F5344CB8AC3E}">
        <p14:creationId xmlns:p14="http://schemas.microsoft.com/office/powerpoint/2010/main" val="38061040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Boot</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a:t>When </a:t>
            </a:r>
            <a:r>
              <a:rPr lang="en-US" u="sng" dirty="0"/>
              <a:t>power</a:t>
            </a:r>
            <a:r>
              <a:rPr lang="en-US" dirty="0"/>
              <a:t> initialized </a:t>
            </a:r>
            <a:r>
              <a:rPr lang="en-US" u="sng" dirty="0"/>
              <a:t>on</a:t>
            </a:r>
            <a:r>
              <a:rPr lang="en-US" dirty="0"/>
              <a:t> system, execution </a:t>
            </a:r>
            <a:r>
              <a:rPr lang="en-US" u="sng" dirty="0"/>
              <a:t>starts</a:t>
            </a:r>
            <a:r>
              <a:rPr lang="en-US" dirty="0"/>
              <a:t> at a </a:t>
            </a:r>
            <a:r>
              <a:rPr lang="en-US" b="1" dirty="0"/>
              <a:t>fixed memory location</a:t>
            </a:r>
          </a:p>
          <a:p>
            <a:pPr lvl="1"/>
            <a:r>
              <a:rPr lang="en-US" dirty="0"/>
              <a:t>Firmware </a:t>
            </a:r>
            <a:r>
              <a:rPr lang="en-US" u="sng" dirty="0"/>
              <a:t>ROM</a:t>
            </a:r>
            <a:r>
              <a:rPr lang="en-US" dirty="0"/>
              <a:t> used to hold </a:t>
            </a:r>
            <a:r>
              <a:rPr lang="en-US" u="sng" dirty="0"/>
              <a:t>initial boot code</a:t>
            </a:r>
          </a:p>
          <a:p>
            <a:r>
              <a:rPr lang="en-US" dirty="0"/>
              <a:t>Operating system must be made available to hardware so hardware can start it</a:t>
            </a:r>
          </a:p>
          <a:p>
            <a:pPr lvl="1"/>
            <a:r>
              <a:rPr lang="en-US" dirty="0"/>
              <a:t>Small piece of code – </a:t>
            </a:r>
            <a:r>
              <a:rPr lang="en-US" b="1" dirty="0">
                <a:solidFill>
                  <a:schemeClr val="accent5"/>
                </a:solidFill>
              </a:rPr>
              <a:t>bootstrap loader</a:t>
            </a:r>
            <a:r>
              <a:rPr lang="en-US" dirty="0"/>
              <a:t>, stored in </a:t>
            </a:r>
            <a:r>
              <a:rPr lang="en-US" b="1" dirty="0">
                <a:solidFill>
                  <a:schemeClr val="accent5"/>
                </a:solidFill>
              </a:rPr>
              <a:t>ROM</a:t>
            </a:r>
            <a:r>
              <a:rPr lang="en-US" dirty="0"/>
              <a:t> or </a:t>
            </a:r>
            <a:r>
              <a:rPr lang="en-US" b="1" dirty="0">
                <a:solidFill>
                  <a:schemeClr val="accent5"/>
                </a:solidFill>
              </a:rPr>
              <a:t>EEPROM</a:t>
            </a:r>
            <a:r>
              <a:rPr lang="en-US" dirty="0"/>
              <a:t> locates the kernel, loads it into memory, and starts it</a:t>
            </a:r>
          </a:p>
          <a:p>
            <a:pPr lvl="1"/>
            <a:r>
              <a:rPr lang="en-US" dirty="0"/>
              <a:t>Sometimes two-step process where </a:t>
            </a:r>
            <a:r>
              <a:rPr lang="en-US" b="1" dirty="0">
                <a:solidFill>
                  <a:schemeClr val="accent5"/>
                </a:solidFill>
              </a:rPr>
              <a:t>boot block </a:t>
            </a:r>
            <a:r>
              <a:rPr lang="en-US" dirty="0"/>
              <a:t>at fixed location loaded by ROM code, which loads bootstrap loader from disk</a:t>
            </a:r>
          </a:p>
          <a:p>
            <a:pPr marL="457200" lvl="1" indent="0">
              <a:buNone/>
            </a:pPr>
            <a:endParaRPr lang="en-US" dirty="0"/>
          </a:p>
          <a:p>
            <a:r>
              <a:rPr lang="en-US" dirty="0"/>
              <a:t>Common bootstrap loader, </a:t>
            </a:r>
            <a:r>
              <a:rPr lang="en-US" b="1" dirty="0">
                <a:solidFill>
                  <a:schemeClr val="accent5"/>
                </a:solidFill>
              </a:rPr>
              <a:t>GRUB</a:t>
            </a:r>
            <a:r>
              <a:rPr lang="en-US" dirty="0"/>
              <a:t>, allows selection of kernel from multiple disks, versions, kernel options</a:t>
            </a:r>
          </a:p>
          <a:p>
            <a:r>
              <a:rPr lang="en-US" dirty="0"/>
              <a:t>Kernel loads and system is then </a:t>
            </a:r>
            <a:r>
              <a:rPr lang="en-US" b="1" dirty="0">
                <a:solidFill>
                  <a:schemeClr val="accent5"/>
                </a:solidFill>
              </a:rPr>
              <a:t>running</a:t>
            </a:r>
          </a:p>
        </p:txBody>
      </p:sp>
    </p:spTree>
    <p:extLst>
      <p:ext uri="{BB962C8B-B14F-4D97-AF65-F5344CB8AC3E}">
        <p14:creationId xmlns:p14="http://schemas.microsoft.com/office/powerpoint/2010/main" val="32097823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381485-F3F5-49CF-8E5D-E198968E5CAC}"/>
              </a:ext>
            </a:extLst>
          </p:cNvPr>
          <p:cNvSpPr>
            <a:spLocks noGrp="1"/>
          </p:cNvSpPr>
          <p:nvPr>
            <p:ph type="title"/>
          </p:nvPr>
        </p:nvSpPr>
        <p:spPr/>
        <p:txBody>
          <a:bodyPr/>
          <a:lstStyle/>
          <a:p>
            <a:r>
              <a:rPr lang="en-US" dirty="0"/>
              <a:t>Interrupts</a:t>
            </a:r>
          </a:p>
        </p:txBody>
      </p:sp>
      <p:sp>
        <p:nvSpPr>
          <p:cNvPr id="3" name="Text Placeholder 2">
            <a:extLst>
              <a:ext uri="{FF2B5EF4-FFF2-40B4-BE49-F238E27FC236}">
                <a16:creationId xmlns:a16="http://schemas.microsoft.com/office/drawing/2014/main" xmlns="" id="{CBEB151D-AE21-4DA9-94E8-A3550A15081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147642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Interrupts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Mechanism by which hardware like </a:t>
            </a:r>
            <a:r>
              <a:rPr lang="en-US" u="sng" dirty="0"/>
              <a:t>I/O devices, memory modules</a:t>
            </a:r>
            <a:r>
              <a:rPr lang="en-US" dirty="0"/>
              <a:t> may </a:t>
            </a:r>
            <a:r>
              <a:rPr lang="en-US" u="sng" dirty="0"/>
              <a:t>interrupt</a:t>
            </a:r>
            <a:r>
              <a:rPr lang="en-US" dirty="0"/>
              <a:t> the </a:t>
            </a:r>
            <a:r>
              <a:rPr lang="en-US" u="sng" dirty="0"/>
              <a:t>normal processing</a:t>
            </a:r>
            <a:r>
              <a:rPr lang="en-US" dirty="0"/>
              <a:t> of the processor</a:t>
            </a:r>
          </a:p>
          <a:p>
            <a:r>
              <a:rPr lang="en-US" dirty="0"/>
              <a:t>Interrupts are generated by various agents to </a:t>
            </a:r>
            <a:r>
              <a:rPr lang="en-US" u="sng" dirty="0"/>
              <a:t>notify the OS</a:t>
            </a:r>
            <a:r>
              <a:rPr lang="en-US" dirty="0"/>
              <a:t> of the </a:t>
            </a:r>
            <a:r>
              <a:rPr lang="en-US" u="sng" dirty="0"/>
              <a:t>occurrence of some event</a:t>
            </a:r>
          </a:p>
          <a:p>
            <a:pPr lvl="1"/>
            <a:r>
              <a:rPr lang="en-US" dirty="0"/>
              <a:t>such as completion of an I/O activity</a:t>
            </a:r>
          </a:p>
          <a:p>
            <a:r>
              <a:rPr lang="en-US" dirty="0"/>
              <a:t>When an interrupt occurs, the execution flow of </a:t>
            </a:r>
            <a:r>
              <a:rPr lang="en-US" u="sng" dirty="0"/>
              <a:t>processor is diverted into specific part of OS code</a:t>
            </a:r>
            <a:r>
              <a:rPr lang="en-US" dirty="0"/>
              <a:t> which deals with the event – </a:t>
            </a:r>
            <a:r>
              <a:rPr lang="en-US" u="sng" dirty="0"/>
              <a:t>interrupt</a:t>
            </a:r>
            <a:r>
              <a:rPr lang="en-US" dirty="0"/>
              <a:t> </a:t>
            </a:r>
            <a:r>
              <a:rPr lang="en-US" u="sng" dirty="0"/>
              <a:t>handler</a:t>
            </a:r>
          </a:p>
          <a:p>
            <a:r>
              <a:rPr lang="en-US" dirty="0"/>
              <a:t>Interrupts are used to permit several programs and I/O activities to process independently and asynchronously</a:t>
            </a:r>
          </a:p>
          <a:p>
            <a:pPr lvl="1"/>
            <a:r>
              <a:rPr lang="en-US" dirty="0"/>
              <a:t>Hence improve the processing speed</a:t>
            </a:r>
          </a:p>
        </p:txBody>
      </p:sp>
    </p:spTree>
    <p:extLst>
      <p:ext uri="{BB962C8B-B14F-4D97-AF65-F5344CB8AC3E}">
        <p14:creationId xmlns:p14="http://schemas.microsoft.com/office/powerpoint/2010/main" val="33937926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838200" y="47625"/>
            <a:ext cx="10515600" cy="1325563"/>
          </a:xfrm>
        </p:spPr>
        <p:txBody>
          <a:bodyPr/>
          <a:lstStyle/>
          <a:p>
            <a:r>
              <a:rPr lang="en-US"/>
              <a:t>Interrupts</a:t>
            </a:r>
          </a:p>
        </p:txBody>
      </p:sp>
      <p:sp>
        <p:nvSpPr>
          <p:cNvPr id="171011" name="Rectangle 3"/>
          <p:cNvSpPr>
            <a:spLocks noGrp="1" noChangeArrowheads="1"/>
          </p:cNvSpPr>
          <p:nvPr>
            <p:ph idx="1"/>
          </p:nvPr>
        </p:nvSpPr>
        <p:spPr>
          <a:xfrm>
            <a:off x="838200" y="1419224"/>
            <a:ext cx="10515600" cy="4937126"/>
          </a:xfrm>
        </p:spPr>
        <p:txBody>
          <a:bodyPr/>
          <a:lstStyle/>
          <a:p>
            <a:r>
              <a:rPr lang="en-US" dirty="0"/>
              <a:t>Advantages</a:t>
            </a:r>
          </a:p>
          <a:p>
            <a:pPr lvl="1"/>
            <a:r>
              <a:rPr lang="en-US" dirty="0"/>
              <a:t>It provides a </a:t>
            </a:r>
            <a:r>
              <a:rPr lang="en-US" u="sng" dirty="0"/>
              <a:t>low overheads means of gaining the attention of the CPU</a:t>
            </a:r>
          </a:p>
          <a:p>
            <a:pPr lvl="1"/>
            <a:r>
              <a:rPr lang="en-US" dirty="0"/>
              <a:t>Interrupt </a:t>
            </a:r>
            <a:r>
              <a:rPr lang="en-US" u="sng" dirty="0"/>
              <a:t>Vector Table</a:t>
            </a:r>
            <a:r>
              <a:rPr lang="en-US" dirty="0"/>
              <a:t> is a location near the bottom of </a:t>
            </a:r>
            <a:r>
              <a:rPr lang="en-US" u="sng" dirty="0"/>
              <a:t>memory</a:t>
            </a:r>
            <a:r>
              <a:rPr lang="en-US" dirty="0"/>
              <a:t> contains the </a:t>
            </a:r>
            <a:r>
              <a:rPr lang="en-US" u="sng" dirty="0"/>
              <a:t>address of interrupt services procedures</a:t>
            </a:r>
            <a:r>
              <a:rPr lang="en-US" dirty="0"/>
              <a:t> of I/O </a:t>
            </a:r>
            <a:r>
              <a:rPr lang="en-US" dirty="0" smtClean="0"/>
              <a:t>devices</a:t>
            </a:r>
          </a:p>
          <a:p>
            <a:pPr lvl="1"/>
            <a:endParaRPr lang="en-US" dirty="0"/>
          </a:p>
          <a:p>
            <a:pPr marL="0" indent="0">
              <a:buNone/>
            </a:pPr>
            <a:r>
              <a:rPr lang="en-US" b="1" dirty="0" smtClean="0"/>
              <a:t>Interrupt handling Process</a:t>
            </a:r>
            <a:endParaRPr lang="en-US" b="1" dirty="0"/>
          </a:p>
          <a:p>
            <a:r>
              <a:rPr lang="en-US" dirty="0"/>
              <a:t>As </a:t>
            </a:r>
            <a:r>
              <a:rPr lang="en-US" u="sng" dirty="0"/>
              <a:t>each instruction terminates</a:t>
            </a:r>
            <a:r>
              <a:rPr lang="en-US" dirty="0"/>
              <a:t>, the processor may </a:t>
            </a:r>
            <a:r>
              <a:rPr lang="en-US" u="sng" dirty="0"/>
              <a:t>checks for the occurrence of interrupts</a:t>
            </a:r>
          </a:p>
          <a:p>
            <a:pPr lvl="1"/>
            <a:r>
              <a:rPr lang="en-US" dirty="0"/>
              <a:t>If an interrupt received, the actual program is </a:t>
            </a:r>
            <a:r>
              <a:rPr lang="en-US" u="sng" dirty="0"/>
              <a:t>temporarily suspended</a:t>
            </a:r>
            <a:r>
              <a:rPr lang="en-US" dirty="0"/>
              <a:t>, and the processor is diverted to interrupt handling routine</a:t>
            </a:r>
          </a:p>
          <a:p>
            <a:pPr lvl="1"/>
            <a:r>
              <a:rPr lang="en-US" dirty="0"/>
              <a:t>When the interrupt is served, the execution will return to the interrupted program</a:t>
            </a:r>
          </a:p>
        </p:txBody>
      </p:sp>
    </p:spTree>
    <p:extLst>
      <p:ext uri="{BB962C8B-B14F-4D97-AF65-F5344CB8AC3E}">
        <p14:creationId xmlns:p14="http://schemas.microsoft.com/office/powerpoint/2010/main" val="29510930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838200" y="47625"/>
            <a:ext cx="10515600" cy="1325563"/>
          </a:xfrm>
        </p:spPr>
        <p:txBody>
          <a:bodyPr/>
          <a:lstStyle/>
          <a:p>
            <a:r>
              <a:rPr lang="en-US"/>
              <a:t>Interrupts</a:t>
            </a:r>
          </a:p>
        </p:txBody>
      </p:sp>
      <p:sp>
        <p:nvSpPr>
          <p:cNvPr id="172035" name="Rectangle 3"/>
          <p:cNvSpPr>
            <a:spLocks noGrp="1" noChangeArrowheads="1"/>
          </p:cNvSpPr>
          <p:nvPr>
            <p:ph idx="1"/>
          </p:nvPr>
        </p:nvSpPr>
        <p:spPr>
          <a:xfrm>
            <a:off x="838200" y="1419224"/>
            <a:ext cx="10515600" cy="4937126"/>
          </a:xfrm>
        </p:spPr>
        <p:txBody>
          <a:bodyPr/>
          <a:lstStyle/>
          <a:p>
            <a:r>
              <a:rPr lang="en-US" dirty="0" smtClean="0"/>
              <a:t>Example (Printing):</a:t>
            </a:r>
            <a:endParaRPr lang="en-US" dirty="0"/>
          </a:p>
          <a:p>
            <a:pPr lvl="1"/>
            <a:r>
              <a:rPr lang="en-US" dirty="0"/>
              <a:t>External devices like printer are much slower than the processor</a:t>
            </a:r>
          </a:p>
          <a:p>
            <a:pPr lvl="1"/>
            <a:r>
              <a:rPr lang="en-US" dirty="0"/>
              <a:t>When processor is transferring data to the printer, the processor pause and remain idle until the printer is reading data</a:t>
            </a:r>
          </a:p>
          <a:p>
            <a:pPr lvl="1"/>
            <a:r>
              <a:rPr lang="en-US" dirty="0"/>
              <a:t>I/O modules will send an interrupt request signal to the processor to suspend its current processing and send more data</a:t>
            </a:r>
          </a:p>
        </p:txBody>
      </p:sp>
    </p:spTree>
    <p:extLst>
      <p:ext uri="{BB962C8B-B14F-4D97-AF65-F5344CB8AC3E}">
        <p14:creationId xmlns:p14="http://schemas.microsoft.com/office/powerpoint/2010/main" val="1166432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838200" y="47625"/>
            <a:ext cx="10515600" cy="1325563"/>
          </a:xfrm>
        </p:spPr>
        <p:txBody>
          <a:bodyPr/>
          <a:lstStyle/>
          <a:p>
            <a:r>
              <a:rPr lang="en-US"/>
              <a:t>Interrupt Processing</a:t>
            </a:r>
          </a:p>
        </p:txBody>
      </p:sp>
      <p:sp>
        <p:nvSpPr>
          <p:cNvPr id="173059" name="Rectangle 3"/>
          <p:cNvSpPr>
            <a:spLocks noGrp="1" noChangeArrowheads="1"/>
          </p:cNvSpPr>
          <p:nvPr>
            <p:ph idx="1"/>
          </p:nvPr>
        </p:nvSpPr>
        <p:spPr>
          <a:xfrm>
            <a:off x="838200" y="1419224"/>
            <a:ext cx="10515600" cy="4937126"/>
          </a:xfrm>
        </p:spPr>
        <p:txBody>
          <a:bodyPr/>
          <a:lstStyle/>
          <a:p>
            <a:r>
              <a:rPr lang="en-US" dirty="0"/>
              <a:t>Following events occurs in processor hardware and software due to an I/O interrupt</a:t>
            </a:r>
          </a:p>
          <a:p>
            <a:pPr lvl="1"/>
            <a:r>
              <a:rPr lang="en-US" dirty="0"/>
              <a:t>The device issue an interrupt signal to processor</a:t>
            </a:r>
          </a:p>
          <a:p>
            <a:pPr lvl="1"/>
            <a:r>
              <a:rPr lang="en-US" dirty="0"/>
              <a:t>The processor finishes execution of current instruction, saves states of interrupted process before responding to the interrupt</a:t>
            </a:r>
          </a:p>
          <a:p>
            <a:pPr lvl="1"/>
            <a:r>
              <a:rPr lang="en-US" dirty="0"/>
              <a:t>The processor sends an acknowledgment signal to the device that issued the interrupt and device remove its interrupt signal/flag</a:t>
            </a:r>
          </a:p>
          <a:p>
            <a:pPr lvl="1"/>
            <a:r>
              <a:rPr lang="en-US" dirty="0"/>
              <a:t>Processor transfer control to the appropriate interrupt handler routine and it starts processing interrupt</a:t>
            </a:r>
          </a:p>
          <a:p>
            <a:pPr lvl="1"/>
            <a:r>
              <a:rPr lang="en-US" dirty="0"/>
              <a:t>When the interrupt is served, the state of interrupted process is restored</a:t>
            </a:r>
          </a:p>
          <a:p>
            <a:pPr lvl="1"/>
            <a:r>
              <a:rPr lang="en-US" dirty="0"/>
              <a:t>Next process starts execution</a:t>
            </a:r>
          </a:p>
        </p:txBody>
      </p:sp>
    </p:spTree>
    <p:extLst>
      <p:ext uri="{BB962C8B-B14F-4D97-AF65-F5344CB8AC3E}">
        <p14:creationId xmlns:p14="http://schemas.microsoft.com/office/powerpoint/2010/main" val="765617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838200" y="47625"/>
            <a:ext cx="10515600" cy="1325563"/>
          </a:xfrm>
        </p:spPr>
        <p:txBody>
          <a:bodyPr/>
          <a:lstStyle/>
          <a:p>
            <a:r>
              <a:rPr lang="en-US" dirty="0"/>
              <a:t>Types of Interrupts</a:t>
            </a:r>
          </a:p>
        </p:txBody>
      </p:sp>
      <p:sp>
        <p:nvSpPr>
          <p:cNvPr id="174083" name="Rectangle 3"/>
          <p:cNvSpPr>
            <a:spLocks noGrp="1" noChangeArrowheads="1"/>
          </p:cNvSpPr>
          <p:nvPr>
            <p:ph idx="1"/>
          </p:nvPr>
        </p:nvSpPr>
        <p:spPr>
          <a:xfrm>
            <a:off x="838200" y="1419224"/>
            <a:ext cx="10515600" cy="4937126"/>
          </a:xfrm>
        </p:spPr>
        <p:txBody>
          <a:bodyPr>
            <a:normAutofit fontScale="85000" lnSpcReduction="10000"/>
          </a:bodyPr>
          <a:lstStyle/>
          <a:p>
            <a:pPr marL="0" indent="0">
              <a:buNone/>
            </a:pPr>
            <a:r>
              <a:rPr lang="en-US" dirty="0"/>
              <a:t>Interrupts may be generated by a number of sources, which are following</a:t>
            </a:r>
          </a:p>
          <a:p>
            <a:r>
              <a:rPr lang="en-US" dirty="0"/>
              <a:t>I/O: </a:t>
            </a:r>
          </a:p>
          <a:p>
            <a:pPr lvl="1"/>
            <a:r>
              <a:rPr lang="en-US" dirty="0"/>
              <a:t>Generated by I/O device controller, to signal normal completion of event or the occurrence of an error or failure condition</a:t>
            </a:r>
          </a:p>
          <a:p>
            <a:r>
              <a:rPr lang="en-US" dirty="0"/>
              <a:t>Time: </a:t>
            </a:r>
          </a:p>
          <a:p>
            <a:pPr lvl="1"/>
            <a:r>
              <a:rPr lang="en-US" dirty="0"/>
              <a:t>Generated by an internal clock within the processor due to expiration of a process’s time quantum or receipt of a signal from another processor on a multiprocessor system</a:t>
            </a:r>
          </a:p>
          <a:p>
            <a:r>
              <a:rPr lang="en-US" dirty="0"/>
              <a:t>Hardware error: </a:t>
            </a:r>
          </a:p>
          <a:p>
            <a:pPr lvl="1"/>
            <a:r>
              <a:rPr lang="en-US" dirty="0"/>
              <a:t>Generated by hardware faults such as power failure</a:t>
            </a:r>
          </a:p>
          <a:p>
            <a:r>
              <a:rPr lang="en-US" dirty="0"/>
              <a:t>Program: </a:t>
            </a:r>
          </a:p>
          <a:p>
            <a:pPr lvl="1"/>
            <a:r>
              <a:rPr lang="en-US" dirty="0"/>
              <a:t>Generated in a user program as a result of instruction execution, such as;</a:t>
            </a:r>
          </a:p>
          <a:p>
            <a:pPr lvl="2"/>
            <a:r>
              <a:rPr lang="en-US" dirty="0"/>
              <a:t>Arithmetic overflow</a:t>
            </a:r>
          </a:p>
          <a:p>
            <a:pPr lvl="2"/>
            <a:r>
              <a:rPr lang="en-US" dirty="0"/>
              <a:t>Divide by zero</a:t>
            </a:r>
          </a:p>
          <a:p>
            <a:pPr lvl="2"/>
            <a:r>
              <a:rPr lang="en-US" dirty="0"/>
              <a:t>Attempt to execute an illegal machine instruction</a:t>
            </a:r>
          </a:p>
          <a:p>
            <a:pPr lvl="2"/>
            <a:r>
              <a:rPr lang="en-US" dirty="0"/>
              <a:t>Reference outside a user allowed memory space</a:t>
            </a:r>
          </a:p>
        </p:txBody>
      </p:sp>
    </p:spTree>
    <p:extLst>
      <p:ext uri="{BB962C8B-B14F-4D97-AF65-F5344CB8AC3E}">
        <p14:creationId xmlns:p14="http://schemas.microsoft.com/office/powerpoint/2010/main" val="45042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Operating System Services</a:t>
            </a:r>
          </a:p>
        </p:txBody>
      </p:sp>
      <p:sp>
        <p:nvSpPr>
          <p:cNvPr id="3" name="Content Placeholder 2"/>
          <p:cNvSpPr>
            <a:spLocks noGrp="1"/>
          </p:cNvSpPr>
          <p:nvPr>
            <p:ph idx="1"/>
          </p:nvPr>
        </p:nvSpPr>
        <p:spPr>
          <a:xfrm>
            <a:off x="838200" y="1419224"/>
            <a:ext cx="10515600" cy="4937126"/>
          </a:xfrm>
        </p:spPr>
        <p:txBody>
          <a:bodyPr>
            <a:noAutofit/>
          </a:bodyPr>
          <a:lstStyle/>
          <a:p>
            <a:r>
              <a:rPr lang="en-US" dirty="0"/>
              <a:t>Resource allocation</a:t>
            </a:r>
          </a:p>
          <a:p>
            <a:pPr lvl="1"/>
            <a:r>
              <a:rPr lang="en-US" dirty="0"/>
              <a:t>When  </a:t>
            </a:r>
            <a:r>
              <a:rPr lang="en-US" u="sng" dirty="0"/>
              <a:t>multiple users</a:t>
            </a:r>
            <a:r>
              <a:rPr lang="en-US" dirty="0"/>
              <a:t> or </a:t>
            </a:r>
            <a:r>
              <a:rPr lang="en-US" u="sng" dirty="0"/>
              <a:t>multiple jobs</a:t>
            </a:r>
            <a:r>
              <a:rPr lang="en-US" dirty="0"/>
              <a:t> running concurrently, resources must be allocated to each of them</a:t>
            </a:r>
          </a:p>
          <a:p>
            <a:pPr lvl="2"/>
            <a:r>
              <a:rPr lang="en-US" dirty="0"/>
              <a:t>Many types of resources -  Some (such as </a:t>
            </a:r>
            <a:r>
              <a:rPr lang="en-US" u="sng" dirty="0"/>
              <a:t>CPU cycles</a:t>
            </a:r>
            <a:r>
              <a:rPr lang="en-US" dirty="0"/>
              <a:t>, </a:t>
            </a:r>
            <a:r>
              <a:rPr lang="en-US" u="sng" dirty="0"/>
              <a:t>main memory</a:t>
            </a:r>
            <a:r>
              <a:rPr lang="en-US" dirty="0"/>
              <a:t>, and </a:t>
            </a:r>
            <a:r>
              <a:rPr lang="en-US" u="sng" dirty="0"/>
              <a:t>file storage</a:t>
            </a:r>
            <a:r>
              <a:rPr lang="en-US" dirty="0"/>
              <a:t>) may have special allocation code, others (such as I/O devices) may have general request and release code</a:t>
            </a:r>
          </a:p>
          <a:p>
            <a:r>
              <a:rPr lang="en-US" dirty="0"/>
              <a:t>Accounting</a:t>
            </a:r>
          </a:p>
          <a:p>
            <a:pPr lvl="1"/>
            <a:r>
              <a:rPr lang="en-US" dirty="0"/>
              <a:t>To keep </a:t>
            </a:r>
            <a:r>
              <a:rPr lang="en-US" u="sng" dirty="0"/>
              <a:t>track</a:t>
            </a:r>
            <a:r>
              <a:rPr lang="en-US" dirty="0"/>
              <a:t> of which </a:t>
            </a:r>
            <a:r>
              <a:rPr lang="en-US" u="sng" dirty="0"/>
              <a:t>users</a:t>
            </a:r>
            <a:r>
              <a:rPr lang="en-US" dirty="0"/>
              <a:t> use how much and what kinds of computer </a:t>
            </a:r>
            <a:r>
              <a:rPr lang="en-US" u="sng" dirty="0"/>
              <a:t>resources</a:t>
            </a:r>
          </a:p>
        </p:txBody>
      </p:sp>
    </p:spTree>
    <p:extLst>
      <p:ext uri="{BB962C8B-B14F-4D97-AF65-F5344CB8AC3E}">
        <p14:creationId xmlns:p14="http://schemas.microsoft.com/office/powerpoint/2010/main" val="3786135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Operating System Services</a:t>
            </a:r>
          </a:p>
        </p:txBody>
      </p:sp>
      <p:sp>
        <p:nvSpPr>
          <p:cNvPr id="3" name="Content Placeholder 2"/>
          <p:cNvSpPr>
            <a:spLocks noGrp="1"/>
          </p:cNvSpPr>
          <p:nvPr>
            <p:ph idx="1"/>
          </p:nvPr>
        </p:nvSpPr>
        <p:spPr>
          <a:xfrm>
            <a:off x="838200" y="1419224"/>
            <a:ext cx="10515600" cy="4937126"/>
          </a:xfrm>
        </p:spPr>
        <p:txBody>
          <a:bodyPr>
            <a:noAutofit/>
          </a:bodyPr>
          <a:lstStyle/>
          <a:p>
            <a:r>
              <a:rPr lang="en-US" dirty="0"/>
              <a:t>Protection and security </a:t>
            </a:r>
          </a:p>
          <a:p>
            <a:pPr lvl="1"/>
            <a:r>
              <a:rPr lang="en-US" dirty="0"/>
              <a:t>The owners of information stored in a </a:t>
            </a:r>
            <a:r>
              <a:rPr lang="en-US" u="sng" dirty="0"/>
              <a:t>multiuser</a:t>
            </a:r>
            <a:r>
              <a:rPr lang="en-US" dirty="0"/>
              <a:t> or </a:t>
            </a:r>
            <a:r>
              <a:rPr lang="en-US" u="sng" dirty="0"/>
              <a:t>networked</a:t>
            </a:r>
            <a:r>
              <a:rPr lang="en-US" dirty="0"/>
              <a:t> computer system may want to </a:t>
            </a:r>
            <a:r>
              <a:rPr lang="en-US" u="sng" dirty="0"/>
              <a:t>control use of that information,</a:t>
            </a:r>
            <a:r>
              <a:rPr lang="en-US" dirty="0"/>
              <a:t> </a:t>
            </a:r>
            <a:r>
              <a:rPr lang="en-US" u="sng" dirty="0"/>
              <a:t>concurrent processes</a:t>
            </a:r>
            <a:r>
              <a:rPr lang="en-US" dirty="0"/>
              <a:t> </a:t>
            </a:r>
            <a:r>
              <a:rPr lang="en-US" u="sng" dirty="0"/>
              <a:t>should not interfere</a:t>
            </a:r>
            <a:r>
              <a:rPr lang="en-US" dirty="0"/>
              <a:t> with each other</a:t>
            </a:r>
          </a:p>
          <a:p>
            <a:pPr lvl="1"/>
            <a:r>
              <a:rPr lang="en-US" dirty="0"/>
              <a:t>Protection </a:t>
            </a:r>
          </a:p>
          <a:p>
            <a:pPr lvl="2"/>
            <a:r>
              <a:rPr lang="en-US" dirty="0"/>
              <a:t>involves ensuring that all </a:t>
            </a:r>
            <a:r>
              <a:rPr lang="en-US" u="sng" dirty="0"/>
              <a:t>access</a:t>
            </a:r>
            <a:r>
              <a:rPr lang="en-US" dirty="0"/>
              <a:t> to system </a:t>
            </a:r>
            <a:r>
              <a:rPr lang="en-US" u="sng" dirty="0"/>
              <a:t>resources</a:t>
            </a:r>
            <a:r>
              <a:rPr lang="en-US" dirty="0"/>
              <a:t> is </a:t>
            </a:r>
            <a:r>
              <a:rPr lang="en-US" u="sng" dirty="0"/>
              <a:t>controlled</a:t>
            </a:r>
          </a:p>
          <a:p>
            <a:pPr lvl="1"/>
            <a:r>
              <a:rPr lang="en-US" dirty="0"/>
              <a:t>Security </a:t>
            </a:r>
          </a:p>
          <a:p>
            <a:pPr lvl="2"/>
            <a:r>
              <a:rPr lang="en-US" dirty="0"/>
              <a:t>of the system from outsiders requires user </a:t>
            </a:r>
            <a:r>
              <a:rPr lang="en-US" u="sng" dirty="0"/>
              <a:t>authentication</a:t>
            </a:r>
            <a:r>
              <a:rPr lang="en-US" dirty="0"/>
              <a:t>, extends to defending external I/O devices from </a:t>
            </a:r>
            <a:r>
              <a:rPr lang="en-US" u="sng" dirty="0"/>
              <a:t>invalid access attempts</a:t>
            </a:r>
          </a:p>
          <a:p>
            <a:pPr lvl="3"/>
            <a:r>
              <a:rPr lang="en-US" dirty="0"/>
              <a:t>If a system is to be protected and secure, precautions must be instituted throughout it. A chain is only as strong as its weakest link</a:t>
            </a:r>
          </a:p>
        </p:txBody>
      </p:sp>
    </p:spTree>
    <p:extLst>
      <p:ext uri="{BB962C8B-B14F-4D97-AF65-F5344CB8AC3E}">
        <p14:creationId xmlns:p14="http://schemas.microsoft.com/office/powerpoint/2010/main" val="3122363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View of Operating System Services</a:t>
            </a:r>
            <a:endParaRPr lang="en-US" dirty="0"/>
          </a:p>
        </p:txBody>
      </p:sp>
      <p:pic>
        <p:nvPicPr>
          <p:cNvPr id="4" name="Picture 4" descr="2"/>
          <p:cNvPicPr>
            <a:picLocks noChangeAspect="1" noChangeArrowheads="1"/>
          </p:cNvPicPr>
          <p:nvPr/>
        </p:nvPicPr>
        <p:blipFill>
          <a:blip r:embed="rId2"/>
          <a:srcRect/>
          <a:stretch>
            <a:fillRect/>
          </a:stretch>
        </p:blipFill>
        <p:spPr bwMode="auto">
          <a:xfrm>
            <a:off x="1140271" y="1373188"/>
            <a:ext cx="9911458" cy="4948099"/>
          </a:xfrm>
          <a:prstGeom prst="rect">
            <a:avLst/>
          </a:prstGeom>
          <a:noFill/>
          <a:ln w="9525">
            <a:noFill/>
            <a:miter lim="800000"/>
            <a:headEnd/>
            <a:tailEnd/>
          </a:ln>
        </p:spPr>
      </p:pic>
    </p:spTree>
    <p:extLst>
      <p:ext uri="{BB962C8B-B14F-4D97-AF65-F5344CB8AC3E}">
        <p14:creationId xmlns:p14="http://schemas.microsoft.com/office/powerpoint/2010/main" val="192152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lstStyle/>
          <a:p>
            <a:r>
              <a:rPr lang="en-US" dirty="0"/>
              <a:t>System Programs</a:t>
            </a:r>
          </a:p>
        </p:txBody>
      </p:sp>
      <p:sp>
        <p:nvSpPr>
          <p:cNvPr id="3" name="Content Placeholder 2"/>
          <p:cNvSpPr>
            <a:spLocks noGrp="1"/>
          </p:cNvSpPr>
          <p:nvPr>
            <p:ph idx="1"/>
          </p:nvPr>
        </p:nvSpPr>
        <p:spPr>
          <a:xfrm>
            <a:off x="838200" y="1419224"/>
            <a:ext cx="10515600" cy="4937126"/>
          </a:xfrm>
        </p:spPr>
        <p:txBody>
          <a:bodyPr>
            <a:normAutofit/>
          </a:bodyPr>
          <a:lstStyle/>
          <a:p>
            <a:r>
              <a:rPr lang="en-US" dirty="0"/>
              <a:t>System programs provide a </a:t>
            </a:r>
            <a:r>
              <a:rPr lang="en-US" u="sng" dirty="0"/>
              <a:t>convenient environment for program development and execution</a:t>
            </a:r>
          </a:p>
          <a:p>
            <a:pPr lvl="2"/>
            <a:r>
              <a:rPr lang="en-US" dirty="0"/>
              <a:t>Some of them are simply user </a:t>
            </a:r>
            <a:r>
              <a:rPr lang="en-US" b="1" dirty="0"/>
              <a:t>interfaces to system calls</a:t>
            </a:r>
            <a:r>
              <a:rPr lang="en-US" dirty="0"/>
              <a:t>; others are considerably more complex</a:t>
            </a:r>
          </a:p>
          <a:p>
            <a:r>
              <a:rPr lang="en-US" dirty="0"/>
              <a:t>They can be divided into:</a:t>
            </a:r>
          </a:p>
          <a:p>
            <a:pPr lvl="1"/>
            <a:r>
              <a:rPr lang="en-US" b="1" dirty="0"/>
              <a:t>File manipulation </a:t>
            </a:r>
          </a:p>
          <a:p>
            <a:pPr lvl="1"/>
            <a:r>
              <a:rPr lang="en-US" b="1" dirty="0"/>
              <a:t>Status information sometimes stored in a File modification</a:t>
            </a:r>
          </a:p>
          <a:p>
            <a:pPr lvl="1"/>
            <a:r>
              <a:rPr lang="en-US" b="1" dirty="0"/>
              <a:t>Programming language support</a:t>
            </a:r>
          </a:p>
          <a:p>
            <a:pPr lvl="1"/>
            <a:r>
              <a:rPr lang="en-US" b="1" dirty="0"/>
              <a:t>Program loading and execution</a:t>
            </a:r>
          </a:p>
          <a:p>
            <a:pPr lvl="1"/>
            <a:r>
              <a:rPr lang="en-US" b="1" dirty="0"/>
              <a:t>Communications</a:t>
            </a:r>
          </a:p>
          <a:p>
            <a:pPr lvl="1"/>
            <a:r>
              <a:rPr lang="en-US" b="1" dirty="0"/>
              <a:t>Background services</a:t>
            </a:r>
          </a:p>
          <a:p>
            <a:r>
              <a:rPr lang="en-US" dirty="0"/>
              <a:t>Most users</a:t>
            </a:r>
            <a:r>
              <a:rPr lang="ja-JP" altLang="en-US" dirty="0"/>
              <a:t>’</a:t>
            </a:r>
            <a:r>
              <a:rPr lang="en-US" altLang="ja-JP" dirty="0"/>
              <a:t> view of the operation system is defined by system programs, not the actual system calls</a:t>
            </a:r>
            <a:endParaRPr lang="en-US" dirty="0"/>
          </a:p>
        </p:txBody>
      </p:sp>
    </p:spTree>
    <p:extLst>
      <p:ext uri="{BB962C8B-B14F-4D97-AF65-F5344CB8AC3E}">
        <p14:creationId xmlns:p14="http://schemas.microsoft.com/office/powerpoint/2010/main" val="1349776067"/>
      </p:ext>
    </p:extLst>
  </p:cSld>
  <p:clrMapOvr>
    <a:masterClrMapping/>
  </p:clrMapOvr>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13975</TotalTime>
  <Words>3424</Words>
  <Application>Microsoft Office PowerPoint</Application>
  <PresentationFormat>Widescreen</PresentationFormat>
  <Paragraphs>415</Paragraphs>
  <Slides>56</Slides>
  <Notes>16</Notes>
  <HiddenSlides>0</HiddenSlides>
  <MMClips>0</MMClips>
  <ScaleCrop>false</ScaleCrop>
  <HeadingPairs>
    <vt:vector size="6" baseType="variant">
      <vt:variant>
        <vt:lpstr>Fonts Used</vt:lpstr>
      </vt:variant>
      <vt:variant>
        <vt:i4>18</vt:i4>
      </vt:variant>
      <vt:variant>
        <vt:lpstr>Theme</vt:lpstr>
      </vt:variant>
      <vt:variant>
        <vt:i4>3</vt:i4>
      </vt:variant>
      <vt:variant>
        <vt:lpstr>Slide Titles</vt:lpstr>
      </vt:variant>
      <vt:variant>
        <vt:i4>56</vt:i4>
      </vt:variant>
    </vt:vector>
  </HeadingPairs>
  <TitlesOfParts>
    <vt:vector size="77" baseType="lpstr">
      <vt:lpstr>MS PGothic</vt:lpstr>
      <vt:lpstr>MS PGothic</vt:lpstr>
      <vt:lpstr>Arial</vt:lpstr>
      <vt:lpstr>Arial</vt:lpstr>
      <vt:lpstr>Calibri</vt:lpstr>
      <vt:lpstr>Calibri Light</vt:lpstr>
      <vt:lpstr>Century Gothic</vt:lpstr>
      <vt:lpstr>Corbel</vt:lpstr>
      <vt:lpstr>Courier New</vt:lpstr>
      <vt:lpstr>メイリオ</vt:lpstr>
      <vt:lpstr>Nunito</vt:lpstr>
      <vt:lpstr>Segoe UI</vt:lpstr>
      <vt:lpstr>Segoe UI Light</vt:lpstr>
      <vt:lpstr>Times New Roman</vt:lpstr>
      <vt:lpstr>Trebuchet MS</vt:lpstr>
      <vt:lpstr>urw-din</vt:lpstr>
      <vt:lpstr>Wingdings</vt:lpstr>
      <vt:lpstr>Wingdings 3</vt:lpstr>
      <vt:lpstr>1_Office Theme</vt:lpstr>
      <vt:lpstr>Office Theme</vt:lpstr>
      <vt:lpstr>Facet</vt:lpstr>
      <vt:lpstr>Operating System Structure Module 2</vt:lpstr>
      <vt:lpstr>Operating System Services</vt:lpstr>
      <vt:lpstr>Operating System Services</vt:lpstr>
      <vt:lpstr>Operating System Services</vt:lpstr>
      <vt:lpstr>Operating System Services</vt:lpstr>
      <vt:lpstr>Operating System Services</vt:lpstr>
      <vt:lpstr>Operating System Services</vt:lpstr>
      <vt:lpstr>A View of Operating System Services</vt:lpstr>
      <vt:lpstr>System Programs</vt:lpstr>
      <vt:lpstr>System Programs</vt:lpstr>
      <vt:lpstr>System Programs</vt:lpstr>
      <vt:lpstr>System Programs</vt:lpstr>
      <vt:lpstr>OS User Interface</vt:lpstr>
      <vt:lpstr>Command Line Interpreter (CLI)</vt:lpstr>
      <vt:lpstr>Bourne Shell Command Interpreter</vt:lpstr>
      <vt:lpstr>Graphical User Interface (GUI)</vt:lpstr>
      <vt:lpstr>GNOME</vt:lpstr>
      <vt:lpstr>Touch-screen Interface</vt:lpstr>
      <vt:lpstr>Assignment: 2</vt:lpstr>
      <vt:lpstr>Assignment:2 Write down summary of the data given in the following link in your own words.</vt:lpstr>
      <vt:lpstr>Operating System Structure</vt:lpstr>
      <vt:lpstr>Operating System Structure</vt:lpstr>
      <vt:lpstr>Simple Structure </vt:lpstr>
      <vt:lpstr>OS Layered Approach</vt:lpstr>
      <vt:lpstr>An Operating System Layer</vt:lpstr>
      <vt:lpstr>Kernel &amp; Kernel Mode</vt:lpstr>
      <vt:lpstr>Kernel &amp; Kernel Mode</vt:lpstr>
      <vt:lpstr>System Calls</vt:lpstr>
      <vt:lpstr>System Calls</vt:lpstr>
      <vt:lpstr>System Calls Example</vt:lpstr>
      <vt:lpstr>System Calls</vt:lpstr>
      <vt:lpstr>System Call Implementation</vt:lpstr>
      <vt:lpstr>API – System Call – OS Relationship</vt:lpstr>
      <vt:lpstr>System Call Processing</vt:lpstr>
      <vt:lpstr>System Call Processing</vt:lpstr>
      <vt:lpstr>Types of System Calls</vt:lpstr>
      <vt:lpstr>Types of System Calls</vt:lpstr>
      <vt:lpstr>Types of System Calls</vt:lpstr>
      <vt:lpstr>Types of System Calls</vt:lpstr>
      <vt:lpstr>Types of System Calls</vt:lpstr>
      <vt:lpstr>Examples of Windows and Unix System Calls</vt:lpstr>
      <vt:lpstr>Standard C Library Example</vt:lpstr>
      <vt:lpstr>Operating System Design and Implementation</vt:lpstr>
      <vt:lpstr>Operating System Design and Implementation</vt:lpstr>
      <vt:lpstr>OS Design Goals</vt:lpstr>
      <vt:lpstr>Operating System Design and Implementation</vt:lpstr>
      <vt:lpstr>Operating System Implementation</vt:lpstr>
      <vt:lpstr>Operating System Debugging</vt:lpstr>
      <vt:lpstr>Operating System Generation (SYSGEN)</vt:lpstr>
      <vt:lpstr>System Boot</vt:lpstr>
      <vt:lpstr>Interrupts</vt:lpstr>
      <vt:lpstr>Interrupts</vt:lpstr>
      <vt:lpstr>Interrupts</vt:lpstr>
      <vt:lpstr>Interrupts</vt:lpstr>
      <vt:lpstr>Interrupt Processing</vt:lpstr>
      <vt:lpstr>Types of Interrupts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888</cp:revision>
  <cp:lastPrinted>2019-05-17T05:34:39Z</cp:lastPrinted>
  <dcterms:created xsi:type="dcterms:W3CDTF">2019-04-13T12:57:47Z</dcterms:created>
  <dcterms:modified xsi:type="dcterms:W3CDTF">2025-03-14T03:02:50Z</dcterms:modified>
</cp:coreProperties>
</file>