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707" r:id="rId3"/>
  </p:sldMasterIdLst>
  <p:notesMasterIdLst>
    <p:notesMasterId r:id="rId19"/>
  </p:notesMasterIdLst>
  <p:handoutMasterIdLst>
    <p:handoutMasterId r:id="rId20"/>
  </p:handoutMasterIdLst>
  <p:sldIdLst>
    <p:sldId id="310" r:id="rId4"/>
    <p:sldId id="314" r:id="rId5"/>
    <p:sldId id="315" r:id="rId6"/>
    <p:sldId id="421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71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740" y="44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3D975521-C031-44A8-80BF-39B38B75F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1A3DECD5-2795-49AC-8BF6-9DFEFF41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3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="" xmlns:a16="http://schemas.microsoft.com/office/drawing/2014/main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="" xmlns:a16="http://schemas.microsoft.com/office/drawing/2014/main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CF745-6EDB-4208-9010-31248509EE22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6697-F896-4D6D-B84C-552DCABE6614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AC2689-2A9F-49ED-8241-1986025505EB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161B3-54A1-413C-B8D2-465092B984D1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541D6-CFE7-41C6-807C-A510B50B5BA2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DA443-4C90-4E74-B571-AFB4D58D5ED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DD9-4302-427D-93BD-28F094C994FA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43DDBABB-9444-4DB9-842B-1849902A468C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5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01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F3DC90AB-17EB-4B58-8C97-682D8738B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="" xmlns:a16="http://schemas.microsoft.com/office/drawing/2014/main" id="{03275F38-9A6E-4F57-A5A3-8D6941499C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134C7A4-22D2-4C1C-AA2A-287E4BAB8CBD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18AFCAC-EF2B-4997-AD5A-E66FB1E0DD41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3C41397-2DCF-4EB2-BFD4-09F5C7371BE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E5787A0-90BC-431D-83D1-FD24CD9ABF3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E2F016A-7C1B-47EF-A3DB-8A5AC1B14081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17B75E57-F90F-4981-84A6-0A1EED067E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Process Concept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8D870D3-8C4C-47FD-B6E7-527A13B35E9E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865841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034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78AE37F-2DF2-470F-A03F-090F6065EF36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4154108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9065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1519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0771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5177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2577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5896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="" xmlns:a16="http://schemas.microsoft.com/office/drawing/2014/main" id="{8DAD96D6-5B9C-4DBD-8B54-B9DBB8C433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="" xmlns:a16="http://schemas.microsoft.com/office/drawing/2014/main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Process Concept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4760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93357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16987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2679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861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="" xmlns:a16="http://schemas.microsoft.com/office/drawing/2014/main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Process Concept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="" xmlns:a16="http://schemas.microsoft.com/office/drawing/2014/main" id="{64C31F2D-428B-47CA-9119-8DB7D4F934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Process Concept</a:t>
            </a:r>
            <a:br>
              <a:rPr lang="en-US" dirty="0"/>
            </a:br>
            <a:r>
              <a:rPr lang="en-US" sz="3600" b="1" dirty="0">
                <a:solidFill>
                  <a:schemeClr val="tx1"/>
                </a:solidFill>
              </a:rPr>
              <a:t>Module 3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Process Life Cycle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/>
          </a:bodyPr>
          <a:lstStyle/>
          <a:p>
            <a:r>
              <a:rPr lang="en-US" dirty="0"/>
              <a:t>Assume that process is running with a Unix operating system with no user process</a:t>
            </a:r>
          </a:p>
          <a:p>
            <a:r>
              <a:rPr lang="en-US" dirty="0"/>
              <a:t>Various events in life of processes within a multiprogramming system are given below;</a:t>
            </a:r>
          </a:p>
          <a:p>
            <a:pPr lvl="1"/>
            <a:r>
              <a:rPr lang="en-US" dirty="0"/>
              <a:t>User using the shell command interpreter, types in a program name, say </a:t>
            </a:r>
            <a:r>
              <a:rPr lang="en-US" dirty="0" err="1"/>
              <a:t>solvit</a:t>
            </a:r>
            <a:endParaRPr lang="en-US" dirty="0"/>
          </a:p>
          <a:p>
            <a:pPr lvl="1"/>
            <a:r>
              <a:rPr lang="en-US" dirty="0"/>
              <a:t>The shell finds this program and program code will be loaded</a:t>
            </a:r>
          </a:p>
          <a:p>
            <a:pPr lvl="1"/>
            <a:r>
              <a:rPr lang="en-US" dirty="0"/>
              <a:t>A system call will be used to generate a process corresponding to the execution of the </a:t>
            </a:r>
            <a:r>
              <a:rPr lang="en-US" dirty="0" err="1"/>
              <a:t>solvit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The OS creates process control block in the memory</a:t>
            </a:r>
          </a:p>
          <a:p>
            <a:pPr lvl="1"/>
            <a:r>
              <a:rPr lang="en-US" dirty="0"/>
              <a:t>The process </a:t>
            </a:r>
            <a:r>
              <a:rPr lang="en-US" dirty="0" err="1"/>
              <a:t>solvit</a:t>
            </a:r>
            <a:r>
              <a:rPr lang="en-US" dirty="0"/>
              <a:t> will now begin to run – the process is said to be in running state</a:t>
            </a:r>
          </a:p>
          <a:p>
            <a:pPr lvl="1"/>
            <a:r>
              <a:rPr lang="en-US" dirty="0"/>
              <a:t>After a while, </a:t>
            </a:r>
            <a:r>
              <a:rPr lang="en-US" dirty="0" err="1"/>
              <a:t>solvit</a:t>
            </a:r>
            <a:r>
              <a:rPr lang="en-US" dirty="0"/>
              <a:t> needs to read some data from a disk file and issue an appropriate system call</a:t>
            </a:r>
          </a:p>
          <a:p>
            <a:pPr lvl="1"/>
            <a:r>
              <a:rPr lang="en-US" dirty="0"/>
              <a:t>The process is now said to be in the blocked state</a:t>
            </a:r>
          </a:p>
        </p:txBody>
      </p:sp>
    </p:spTree>
    <p:extLst>
      <p:ext uri="{BB962C8B-B14F-4D97-AF65-F5344CB8AC3E}">
        <p14:creationId xmlns:p14="http://schemas.microsoft.com/office/powerpoint/2010/main" val="370184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Process Life Cycle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 the meantime, another user wants to run a program called </a:t>
            </a:r>
            <a:r>
              <a:rPr lang="en-US" sz="2400" b="1" dirty="0" err="1"/>
              <a:t>myprog</a:t>
            </a:r>
            <a:r>
              <a:rPr lang="en-US" sz="2400" dirty="0"/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new process is created for </a:t>
            </a:r>
            <a:r>
              <a:rPr lang="en-US" sz="2400" dirty="0" err="1"/>
              <a:t>myprog</a:t>
            </a:r>
            <a:r>
              <a:rPr lang="en-US" sz="2400" dirty="0"/>
              <a:t> and since </a:t>
            </a:r>
            <a:r>
              <a:rPr lang="en-US" sz="2400" dirty="0" err="1"/>
              <a:t>solvit</a:t>
            </a:r>
            <a:r>
              <a:rPr lang="en-US" sz="2400" dirty="0"/>
              <a:t> is currently idle, execution begins; </a:t>
            </a:r>
            <a:r>
              <a:rPr lang="en-US" sz="2400" dirty="0" err="1"/>
              <a:t>myprog</a:t>
            </a:r>
            <a:r>
              <a:rPr lang="en-US" sz="2400" dirty="0"/>
              <a:t> is now running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I/O delay which is blocking </a:t>
            </a:r>
            <a:r>
              <a:rPr lang="en-US" sz="2400" dirty="0" err="1"/>
              <a:t>solvit</a:t>
            </a:r>
            <a:r>
              <a:rPr lang="en-US" sz="2400" dirty="0"/>
              <a:t> now ends and </a:t>
            </a:r>
            <a:r>
              <a:rPr lang="en-US" sz="2400" dirty="0" err="1"/>
              <a:t>solvit</a:t>
            </a:r>
            <a:r>
              <a:rPr lang="en-US" sz="2400" dirty="0"/>
              <a:t> wants to restart; </a:t>
            </a:r>
            <a:r>
              <a:rPr lang="en-US" sz="2400" dirty="0" err="1"/>
              <a:t>solvit</a:t>
            </a:r>
            <a:r>
              <a:rPr lang="en-US" sz="2400" dirty="0"/>
              <a:t> is now said to be in ready state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OS scheduler now decides that </a:t>
            </a:r>
            <a:r>
              <a:rPr lang="en-US" sz="2400" dirty="0" err="1"/>
              <a:t>myprog</a:t>
            </a:r>
            <a:r>
              <a:rPr lang="en-US" sz="2400" dirty="0"/>
              <a:t> has enough processor time </a:t>
            </a:r>
            <a:r>
              <a:rPr lang="en-US" sz="2400" b="1" dirty="0"/>
              <a:t>(Timeout)</a:t>
            </a:r>
            <a:r>
              <a:rPr lang="en-US" sz="2400" dirty="0"/>
              <a:t> and moves it into the ready queue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Solvit</a:t>
            </a:r>
            <a:r>
              <a:rPr lang="en-US" sz="2400" dirty="0"/>
              <a:t> is restarted and enters the running state once more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Switching between active processes, waiting for I/O transfer etc. will continue for the life of the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Eventually, </a:t>
            </a:r>
            <a:r>
              <a:rPr lang="en-US" sz="2400" dirty="0" err="1"/>
              <a:t>solvit</a:t>
            </a:r>
            <a:r>
              <a:rPr lang="en-US" sz="2400" dirty="0"/>
              <a:t> completes its tasks and terminates; it leaves the running state and disappears from the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Similarly, </a:t>
            </a:r>
            <a:r>
              <a:rPr lang="en-US" sz="2400" dirty="0" err="1"/>
              <a:t>myprog</a:t>
            </a:r>
            <a:r>
              <a:rPr lang="en-US" sz="2400" dirty="0"/>
              <a:t> terminates</a:t>
            </a:r>
          </a:p>
        </p:txBody>
      </p:sp>
    </p:spTree>
    <p:extLst>
      <p:ext uri="{BB962C8B-B14F-4D97-AF65-F5344CB8AC3E}">
        <p14:creationId xmlns:p14="http://schemas.microsoft.com/office/powerpoint/2010/main" val="391206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Five State Process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550239C-33A1-43F3-A8E6-EFF938308115}"/>
              </a:ext>
            </a:extLst>
          </p:cNvPr>
          <p:cNvGrpSpPr/>
          <p:nvPr/>
        </p:nvGrpSpPr>
        <p:grpSpPr>
          <a:xfrm>
            <a:off x="2133600" y="1905000"/>
            <a:ext cx="8001000" cy="4114800"/>
            <a:chOff x="609600" y="1905000"/>
            <a:chExt cx="8001000" cy="4114800"/>
          </a:xfrm>
        </p:grpSpPr>
        <p:sp>
          <p:nvSpPr>
            <p:cNvPr id="16420" name="Oval 5"/>
            <p:cNvSpPr>
              <a:spLocks noChangeArrowheads="1"/>
            </p:cNvSpPr>
            <p:nvPr/>
          </p:nvSpPr>
          <p:spPr bwMode="auto">
            <a:xfrm>
              <a:off x="3962400" y="4953000"/>
              <a:ext cx="1371600" cy="76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Blocked</a:t>
              </a:r>
            </a:p>
            <a:p>
              <a:pPr algn="ctr"/>
              <a:r>
                <a:rPr lang="en-US" sz="1600" b="1">
                  <a:latin typeface="Calibri" pitchFamily="34" charset="0"/>
                </a:rPr>
                <a:t>Suspended</a:t>
              </a:r>
            </a:p>
          </p:txBody>
        </p:sp>
        <p:sp>
          <p:nvSpPr>
            <p:cNvPr id="16409" name="Line 13"/>
            <p:cNvSpPr>
              <a:spLocks noChangeShapeType="1"/>
            </p:cNvSpPr>
            <p:nvPr/>
          </p:nvSpPr>
          <p:spPr bwMode="auto">
            <a:xfrm flipH="1">
              <a:off x="5105400" y="2667000"/>
              <a:ext cx="129540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Line 10"/>
            <p:cNvSpPr>
              <a:spLocks noChangeShapeType="1"/>
            </p:cNvSpPr>
            <p:nvPr/>
          </p:nvSpPr>
          <p:spPr bwMode="auto">
            <a:xfrm>
              <a:off x="609600" y="2286000"/>
              <a:ext cx="990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Line 11"/>
            <p:cNvSpPr>
              <a:spLocks noChangeShapeType="1"/>
            </p:cNvSpPr>
            <p:nvPr/>
          </p:nvSpPr>
          <p:spPr bwMode="auto">
            <a:xfrm>
              <a:off x="3078480" y="2209800"/>
              <a:ext cx="3017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Line 12"/>
            <p:cNvSpPr>
              <a:spLocks noChangeShapeType="1"/>
            </p:cNvSpPr>
            <p:nvPr/>
          </p:nvSpPr>
          <p:spPr bwMode="auto">
            <a:xfrm flipH="1">
              <a:off x="3048000" y="2438400"/>
              <a:ext cx="3017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0" name="Line 14"/>
            <p:cNvSpPr>
              <a:spLocks noChangeShapeType="1"/>
            </p:cNvSpPr>
            <p:nvPr/>
          </p:nvSpPr>
          <p:spPr bwMode="auto">
            <a:xfrm flipH="1" flipV="1">
              <a:off x="2895600" y="2590800"/>
              <a:ext cx="1143000" cy="990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1" name="Line 15"/>
            <p:cNvSpPr>
              <a:spLocks noChangeShapeType="1"/>
            </p:cNvSpPr>
            <p:nvPr/>
          </p:nvSpPr>
          <p:spPr bwMode="auto">
            <a:xfrm flipV="1">
              <a:off x="4495800" y="4267200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2" name="Line 16"/>
            <p:cNvSpPr>
              <a:spLocks noChangeShapeType="1"/>
            </p:cNvSpPr>
            <p:nvPr/>
          </p:nvSpPr>
          <p:spPr bwMode="auto">
            <a:xfrm>
              <a:off x="2514600" y="2758440"/>
              <a:ext cx="0" cy="21945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6413" name="Line 17"/>
            <p:cNvSpPr>
              <a:spLocks noChangeShapeType="1"/>
            </p:cNvSpPr>
            <p:nvPr/>
          </p:nvSpPr>
          <p:spPr bwMode="auto">
            <a:xfrm flipV="1">
              <a:off x="1981200" y="2682240"/>
              <a:ext cx="0" cy="21945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Line 18"/>
            <p:cNvSpPr>
              <a:spLocks noChangeShapeType="1"/>
            </p:cNvSpPr>
            <p:nvPr/>
          </p:nvSpPr>
          <p:spPr bwMode="auto">
            <a:xfrm>
              <a:off x="4876800" y="4267200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Line 19"/>
            <p:cNvSpPr>
              <a:spLocks noChangeShapeType="1"/>
            </p:cNvSpPr>
            <p:nvPr/>
          </p:nvSpPr>
          <p:spPr bwMode="auto">
            <a:xfrm>
              <a:off x="7543800" y="2286000"/>
              <a:ext cx="1066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Line 20"/>
            <p:cNvSpPr>
              <a:spLocks noChangeShapeType="1"/>
            </p:cNvSpPr>
            <p:nvPr/>
          </p:nvSpPr>
          <p:spPr bwMode="auto">
            <a:xfrm flipV="1">
              <a:off x="2286000" y="571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Line 21"/>
            <p:cNvSpPr>
              <a:spLocks noChangeShapeType="1"/>
            </p:cNvSpPr>
            <p:nvPr/>
          </p:nvSpPr>
          <p:spPr bwMode="auto">
            <a:xfrm flipH="1">
              <a:off x="2895600" y="5334000"/>
              <a:ext cx="990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8" name="Line 22"/>
            <p:cNvSpPr>
              <a:spLocks noChangeShapeType="1"/>
            </p:cNvSpPr>
            <p:nvPr/>
          </p:nvSpPr>
          <p:spPr bwMode="auto">
            <a:xfrm>
              <a:off x="2286000" y="6019800"/>
              <a:ext cx="4572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9" name="Line 23"/>
            <p:cNvSpPr>
              <a:spLocks noChangeShapeType="1"/>
            </p:cNvSpPr>
            <p:nvPr/>
          </p:nvSpPr>
          <p:spPr bwMode="auto">
            <a:xfrm>
              <a:off x="6858000" y="2727960"/>
              <a:ext cx="0" cy="32918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392" name="Text Box 25"/>
            <p:cNvSpPr txBox="1">
              <a:spLocks noChangeArrowheads="1"/>
            </p:cNvSpPr>
            <p:nvPr/>
          </p:nvSpPr>
          <p:spPr bwMode="auto">
            <a:xfrm>
              <a:off x="609600" y="1981200"/>
              <a:ext cx="7620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</a:rPr>
                <a:t>Admit</a:t>
              </a:r>
            </a:p>
          </p:txBody>
        </p:sp>
        <p:sp>
          <p:nvSpPr>
            <p:cNvPr id="16393" name="Text Box 26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13716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</a:rPr>
                <a:t>I/O Completion</a:t>
              </a:r>
            </a:p>
          </p:txBody>
        </p:sp>
        <p:sp>
          <p:nvSpPr>
            <p:cNvPr id="16394" name="Text Box 27"/>
            <p:cNvSpPr txBox="1">
              <a:spLocks noChangeArrowheads="1"/>
            </p:cNvSpPr>
            <p:nvPr/>
          </p:nvSpPr>
          <p:spPr bwMode="auto">
            <a:xfrm>
              <a:off x="6858000" y="4343400"/>
              <a:ext cx="12192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Suspended</a:t>
              </a:r>
            </a:p>
          </p:txBody>
        </p:sp>
        <p:sp>
          <p:nvSpPr>
            <p:cNvPr id="16395" name="Text Box 28"/>
            <p:cNvSpPr txBox="1">
              <a:spLocks noChangeArrowheads="1"/>
            </p:cNvSpPr>
            <p:nvPr/>
          </p:nvSpPr>
          <p:spPr bwMode="auto">
            <a:xfrm>
              <a:off x="5334000" y="3276600"/>
              <a:ext cx="1295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I/O Request</a:t>
              </a:r>
            </a:p>
          </p:txBody>
        </p:sp>
        <p:sp>
          <p:nvSpPr>
            <p:cNvPr id="16396" name="Text Box 29"/>
            <p:cNvSpPr txBox="1">
              <a:spLocks noChangeArrowheads="1"/>
            </p:cNvSpPr>
            <p:nvPr/>
          </p:nvSpPr>
          <p:spPr bwMode="auto">
            <a:xfrm>
              <a:off x="7543800" y="1981200"/>
              <a:ext cx="914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Release</a:t>
              </a:r>
            </a:p>
          </p:txBody>
        </p:sp>
        <p:sp>
          <p:nvSpPr>
            <p:cNvPr id="16397" name="Text Box 30"/>
            <p:cNvSpPr txBox="1">
              <a:spLocks noChangeArrowheads="1"/>
            </p:cNvSpPr>
            <p:nvPr/>
          </p:nvSpPr>
          <p:spPr bwMode="auto">
            <a:xfrm>
              <a:off x="3886200" y="2438400"/>
              <a:ext cx="11430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</a:rPr>
                <a:t>Time-out</a:t>
              </a:r>
            </a:p>
          </p:txBody>
        </p:sp>
        <p:sp>
          <p:nvSpPr>
            <p:cNvPr id="16398" name="Text Box 31"/>
            <p:cNvSpPr txBox="1">
              <a:spLocks noChangeArrowheads="1"/>
            </p:cNvSpPr>
            <p:nvPr/>
          </p:nvSpPr>
          <p:spPr bwMode="auto">
            <a:xfrm>
              <a:off x="3886200" y="1905000"/>
              <a:ext cx="11430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</a:rPr>
                <a:t>Dispatch</a:t>
              </a:r>
            </a:p>
          </p:txBody>
        </p:sp>
        <p:sp>
          <p:nvSpPr>
            <p:cNvPr id="16399" name="Text Box 35"/>
            <p:cNvSpPr txBox="1">
              <a:spLocks noChangeArrowheads="1"/>
            </p:cNvSpPr>
            <p:nvPr/>
          </p:nvSpPr>
          <p:spPr bwMode="auto">
            <a:xfrm>
              <a:off x="4876800" y="4419600"/>
              <a:ext cx="12192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Suspended</a:t>
              </a:r>
            </a:p>
          </p:txBody>
        </p:sp>
        <p:sp>
          <p:nvSpPr>
            <p:cNvPr id="16400" name="Text Box 36"/>
            <p:cNvSpPr txBox="1">
              <a:spLocks noChangeArrowheads="1"/>
            </p:cNvSpPr>
            <p:nvPr/>
          </p:nvSpPr>
          <p:spPr bwMode="auto">
            <a:xfrm>
              <a:off x="3657600" y="4343400"/>
              <a:ext cx="914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Resume</a:t>
              </a:r>
            </a:p>
          </p:txBody>
        </p:sp>
        <p:sp>
          <p:nvSpPr>
            <p:cNvPr id="16401" name="Text Box 37"/>
            <p:cNvSpPr txBox="1">
              <a:spLocks noChangeArrowheads="1"/>
            </p:cNvSpPr>
            <p:nvPr/>
          </p:nvSpPr>
          <p:spPr bwMode="auto">
            <a:xfrm>
              <a:off x="3048000" y="5029200"/>
              <a:ext cx="7620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</a:rPr>
                <a:t>Admit</a:t>
              </a:r>
            </a:p>
          </p:txBody>
        </p:sp>
        <p:sp>
          <p:nvSpPr>
            <p:cNvPr id="16402" name="Text Box 38"/>
            <p:cNvSpPr txBox="1">
              <a:spLocks noChangeArrowheads="1"/>
            </p:cNvSpPr>
            <p:nvPr/>
          </p:nvSpPr>
          <p:spPr bwMode="auto">
            <a:xfrm>
              <a:off x="1066800" y="3657600"/>
              <a:ext cx="9906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Resume</a:t>
              </a:r>
            </a:p>
          </p:txBody>
        </p:sp>
        <p:sp>
          <p:nvSpPr>
            <p:cNvPr id="16403" name="Text Box 39"/>
            <p:cNvSpPr txBox="1">
              <a:spLocks noChangeArrowheads="1"/>
            </p:cNvSpPr>
            <p:nvPr/>
          </p:nvSpPr>
          <p:spPr bwMode="auto">
            <a:xfrm>
              <a:off x="2438400" y="3657600"/>
              <a:ext cx="12192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Calibri" pitchFamily="34" charset="0"/>
                </a:rPr>
                <a:t>Suspended</a:t>
              </a:r>
            </a:p>
          </p:txBody>
        </p:sp>
        <p:sp>
          <p:nvSpPr>
            <p:cNvPr id="16422" name="Oval 7"/>
            <p:cNvSpPr>
              <a:spLocks noChangeArrowheads="1"/>
            </p:cNvSpPr>
            <p:nvPr/>
          </p:nvSpPr>
          <p:spPr bwMode="auto">
            <a:xfrm>
              <a:off x="6096000" y="1905000"/>
              <a:ext cx="1371600" cy="76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Running</a:t>
              </a:r>
            </a:p>
          </p:txBody>
        </p:sp>
        <p:sp>
          <p:nvSpPr>
            <p:cNvPr id="16421" name="Oval 6"/>
            <p:cNvSpPr>
              <a:spLocks noChangeArrowheads="1"/>
            </p:cNvSpPr>
            <p:nvPr/>
          </p:nvSpPr>
          <p:spPr bwMode="auto">
            <a:xfrm>
              <a:off x="3962400" y="3429000"/>
              <a:ext cx="1371600" cy="76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Blocked</a:t>
              </a:r>
            </a:p>
          </p:txBody>
        </p:sp>
        <p:sp>
          <p:nvSpPr>
            <p:cNvPr id="16423" name="Oval 8"/>
            <p:cNvSpPr>
              <a:spLocks noChangeArrowheads="1"/>
            </p:cNvSpPr>
            <p:nvPr/>
          </p:nvSpPr>
          <p:spPr bwMode="auto">
            <a:xfrm>
              <a:off x="1676400" y="1905000"/>
              <a:ext cx="1371600" cy="76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>
                  <a:latin typeface="Calibri" pitchFamily="34" charset="0"/>
                </a:rPr>
                <a:t>Ready</a:t>
              </a:r>
            </a:p>
          </p:txBody>
        </p:sp>
        <p:sp>
          <p:nvSpPr>
            <p:cNvPr id="16424" name="Oval 9"/>
            <p:cNvSpPr>
              <a:spLocks noChangeArrowheads="1"/>
            </p:cNvSpPr>
            <p:nvPr/>
          </p:nvSpPr>
          <p:spPr bwMode="auto">
            <a:xfrm>
              <a:off x="1524000" y="4953000"/>
              <a:ext cx="1371600" cy="7620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>
                  <a:latin typeface="Calibri" pitchFamily="34" charset="0"/>
                </a:rPr>
                <a:t>Ready</a:t>
              </a:r>
            </a:p>
            <a:p>
              <a:pPr algn="ctr"/>
              <a:r>
                <a:rPr lang="en-US" sz="1600" b="1" dirty="0">
                  <a:latin typeface="Calibri" pitchFamily="34" charset="0"/>
                </a:rPr>
                <a:t>Suspended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16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Five State Process Model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There are two queues; a ready queue and a blocked queue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OS chooses a process the ready queue to run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the absence of any priority scheme, this can be a simple FIFO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 running process is removed from execution, it is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Terminated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Time quantum is 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Performed I/O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After I/O completion processes in blocked queue are moved to ready queue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When an event occurs, the OS must scan the entire blocked queue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In a large OS, there could be hundreds or even thousands of processes in that queue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It would be more efficient to have a number of queues, one for each event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When an event occurs, the entire list of processes in the appropriate queue can be moved to the ready state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526" y="2254321"/>
            <a:ext cx="6717672" cy="3078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Five State Process Model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a system that does not employ virtual memory</a:t>
            </a:r>
          </a:p>
          <a:p>
            <a:pPr lvl="1"/>
            <a:r>
              <a:rPr lang="en-US" dirty="0"/>
              <a:t>Each process to be executed must be loaded fully into memory</a:t>
            </a:r>
          </a:p>
          <a:p>
            <a:pPr lvl="1"/>
            <a:r>
              <a:rPr lang="en-US" dirty="0"/>
              <a:t>In multiple blocked queuing model, all the processes in all the queues must be resident in memory</a:t>
            </a:r>
          </a:p>
          <a:p>
            <a:r>
              <a:rPr lang="en-US" dirty="0"/>
              <a:t>Memory holds multiple processes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Expand the memory </a:t>
            </a:r>
          </a:p>
          <a:p>
            <a:pPr lvl="2"/>
            <a:r>
              <a:rPr lang="en-US" dirty="0"/>
              <a:t>it has own flaw</a:t>
            </a:r>
          </a:p>
          <a:p>
            <a:pPr lvl="3"/>
            <a:r>
              <a:rPr lang="en-US" dirty="0"/>
              <a:t>Cost associated with expansion</a:t>
            </a:r>
          </a:p>
          <a:p>
            <a:pPr lvl="1"/>
            <a:r>
              <a:rPr lang="en-US" dirty="0"/>
              <a:t>Swapping</a:t>
            </a:r>
          </a:p>
          <a:p>
            <a:pPr lvl="2"/>
            <a:r>
              <a:rPr lang="en-US" dirty="0"/>
              <a:t>Moving part or all of a process (blocked) from memory to disk (suspended queue)</a:t>
            </a:r>
          </a:p>
          <a:p>
            <a:r>
              <a:rPr lang="en-US" dirty="0"/>
              <a:t>The space that is freed up in memory can be then be used to bring another process</a:t>
            </a:r>
          </a:p>
          <a:p>
            <a:r>
              <a:rPr lang="en-US" dirty="0"/>
              <a:t>When a process is suspended, it becomes dormant and merely waits until it is resumed by the system or user</a:t>
            </a:r>
          </a:p>
        </p:txBody>
      </p:sp>
    </p:spTree>
    <p:extLst>
      <p:ext uri="{BB962C8B-B14F-4D97-AF65-F5344CB8AC3E}">
        <p14:creationId xmlns:p14="http://schemas.microsoft.com/office/powerpoint/2010/main" val="307455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Five State Process Model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A process can be suspended for the following reasons;</a:t>
            </a:r>
          </a:p>
          <a:p>
            <a:pPr lvl="1"/>
            <a:r>
              <a:rPr lang="en-US" dirty="0"/>
              <a:t>Process being swapped put of the memory by the memory management system in order to free memory for </a:t>
            </a:r>
            <a:r>
              <a:rPr lang="en-US" u="sng" dirty="0"/>
              <a:t>higher priority processes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user</a:t>
            </a:r>
            <a:r>
              <a:rPr lang="en-US" dirty="0"/>
              <a:t> may wish to suspend execution of a program for purpose of debugging a program</a:t>
            </a:r>
          </a:p>
          <a:p>
            <a:pPr lvl="1"/>
            <a:r>
              <a:rPr lang="en-US" dirty="0"/>
              <a:t>Process investigates previous effects of the process</a:t>
            </a:r>
          </a:p>
          <a:p>
            <a:pPr lvl="1"/>
            <a:r>
              <a:rPr lang="en-US" dirty="0"/>
              <a:t>Processes designed to run periodically to monitor system usage</a:t>
            </a:r>
          </a:p>
          <a:p>
            <a:pPr lvl="1"/>
            <a:r>
              <a:rPr lang="en-US" dirty="0"/>
              <a:t>The OS may suspend a background or utility process or a process that is suspected of causing a problem</a:t>
            </a:r>
          </a:p>
          <a:p>
            <a:pPr lvl="1"/>
            <a:r>
              <a:rPr lang="en-US" dirty="0"/>
              <a:t>The process can be suspended while in running, ready or blocked state</a:t>
            </a:r>
          </a:p>
        </p:txBody>
      </p:sp>
    </p:spTree>
    <p:extLst>
      <p:ext uri="{BB962C8B-B14F-4D97-AF65-F5344CB8AC3E}">
        <p14:creationId xmlns:p14="http://schemas.microsoft.com/office/powerpoint/2010/main" val="127691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Process State Transitions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Transition-1:</a:t>
            </a:r>
          </a:p>
          <a:p>
            <a:pPr lvl="1"/>
            <a:r>
              <a:rPr lang="en-US" dirty="0"/>
              <a:t>Occurs when a process cannot continue may be due to I/O request</a:t>
            </a:r>
          </a:p>
          <a:p>
            <a:r>
              <a:rPr lang="en-US" dirty="0"/>
              <a:t>Transition-2:</a:t>
            </a:r>
          </a:p>
          <a:p>
            <a:pPr lvl="1"/>
            <a:r>
              <a:rPr lang="en-US" dirty="0"/>
              <a:t>Request when scheduler decides that the running process has run long enough , and it’s the time to give CPU to other processes in ready state</a:t>
            </a:r>
          </a:p>
          <a:p>
            <a:r>
              <a:rPr lang="en-US" dirty="0"/>
              <a:t>Transition-3:</a:t>
            </a:r>
          </a:p>
          <a:p>
            <a:pPr lvl="1"/>
            <a:r>
              <a:rPr lang="en-US" dirty="0"/>
              <a:t>Occurs when all the other process have had their CPU time and its time for the first process to run again</a:t>
            </a:r>
          </a:p>
          <a:p>
            <a:r>
              <a:rPr lang="en-US" dirty="0"/>
              <a:t>Transition-4:</a:t>
            </a:r>
          </a:p>
          <a:p>
            <a:pPr lvl="1"/>
            <a:r>
              <a:rPr lang="en-US" dirty="0"/>
              <a:t>Occurs when external event for which process was waiting happens. If no other process is running at that time, transition-3 will be triggered and the process will start execution</a:t>
            </a:r>
          </a:p>
        </p:txBody>
      </p:sp>
    </p:spTree>
    <p:extLst>
      <p:ext uri="{BB962C8B-B14F-4D97-AF65-F5344CB8AC3E}">
        <p14:creationId xmlns:p14="http://schemas.microsoft.com/office/powerpoint/2010/main" val="6031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Process State Transitions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429000" y="1526272"/>
            <a:ext cx="4419600" cy="2133600"/>
            <a:chOff x="1296" y="1536"/>
            <a:chExt cx="3072" cy="1584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296" y="1536"/>
              <a:ext cx="3072" cy="1584"/>
              <a:chOff x="1296" y="1536"/>
              <a:chExt cx="3072" cy="1584"/>
            </a:xfrm>
          </p:grpSpPr>
          <p:sp>
            <p:nvSpPr>
              <p:cNvPr id="11276" name="Oval 5"/>
              <p:cNvSpPr>
                <a:spLocks noChangeArrowheads="1"/>
              </p:cNvSpPr>
              <p:nvPr/>
            </p:nvSpPr>
            <p:spPr bwMode="auto">
              <a:xfrm>
                <a:off x="1296" y="1536"/>
                <a:ext cx="912" cy="4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>
                    <a:latin typeface="Calibri" pitchFamily="34" charset="0"/>
                  </a:rPr>
                  <a:t>Ready</a:t>
                </a:r>
              </a:p>
            </p:txBody>
          </p:sp>
          <p:sp>
            <p:nvSpPr>
              <p:cNvPr id="11277" name="Oval 7"/>
              <p:cNvSpPr>
                <a:spLocks noChangeArrowheads="1"/>
              </p:cNvSpPr>
              <p:nvPr/>
            </p:nvSpPr>
            <p:spPr bwMode="auto">
              <a:xfrm>
                <a:off x="2400" y="2640"/>
                <a:ext cx="912" cy="4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>
                    <a:latin typeface="Calibri" pitchFamily="34" charset="0"/>
                  </a:rPr>
                  <a:t>Running</a:t>
                </a:r>
              </a:p>
            </p:txBody>
          </p:sp>
          <p:sp>
            <p:nvSpPr>
              <p:cNvPr id="11278" name="Oval 8"/>
              <p:cNvSpPr>
                <a:spLocks noChangeArrowheads="1"/>
              </p:cNvSpPr>
              <p:nvPr/>
            </p:nvSpPr>
            <p:spPr bwMode="auto">
              <a:xfrm>
                <a:off x="3456" y="1584"/>
                <a:ext cx="912" cy="48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2400" dirty="0">
                    <a:latin typeface="Calibri" pitchFamily="34" charset="0"/>
                  </a:rPr>
                  <a:t>Blocked</a:t>
                </a:r>
              </a:p>
            </p:txBody>
          </p:sp>
          <p:sp>
            <p:nvSpPr>
              <p:cNvPr id="11279" name="Line 21"/>
              <p:cNvSpPr>
                <a:spLocks noChangeShapeType="1"/>
              </p:cNvSpPr>
              <p:nvPr/>
            </p:nvSpPr>
            <p:spPr bwMode="auto">
              <a:xfrm flipH="1" flipV="1">
                <a:off x="1872" y="2016"/>
                <a:ext cx="576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80" name="Line 22"/>
              <p:cNvSpPr>
                <a:spLocks noChangeShapeType="1"/>
              </p:cNvSpPr>
              <p:nvPr/>
            </p:nvSpPr>
            <p:spPr bwMode="auto">
              <a:xfrm>
                <a:off x="2112" y="1920"/>
                <a:ext cx="576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81" name="Line 23"/>
              <p:cNvSpPr>
                <a:spLocks noChangeShapeType="1"/>
              </p:cNvSpPr>
              <p:nvPr/>
            </p:nvSpPr>
            <p:spPr bwMode="auto">
              <a:xfrm flipH="1">
                <a:off x="2208" y="1776"/>
                <a:ext cx="12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1282" name="Line 24"/>
              <p:cNvSpPr>
                <a:spLocks noChangeShapeType="1"/>
              </p:cNvSpPr>
              <p:nvPr/>
            </p:nvSpPr>
            <p:spPr bwMode="auto">
              <a:xfrm flipV="1">
                <a:off x="3264" y="2064"/>
                <a:ext cx="480" cy="6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1272" name="Text Box 26"/>
            <p:cNvSpPr txBox="1">
              <a:spLocks noChangeArrowheads="1"/>
            </p:cNvSpPr>
            <p:nvPr/>
          </p:nvSpPr>
          <p:spPr bwMode="auto">
            <a:xfrm>
              <a:off x="2017" y="2400"/>
              <a:ext cx="239" cy="2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2</a:t>
              </a:r>
            </a:p>
          </p:txBody>
        </p:sp>
        <p:sp>
          <p:nvSpPr>
            <p:cNvPr id="11273" name="Text Box 27"/>
            <p:cNvSpPr txBox="1">
              <a:spLocks noChangeArrowheads="1"/>
            </p:cNvSpPr>
            <p:nvPr/>
          </p:nvSpPr>
          <p:spPr bwMode="auto">
            <a:xfrm>
              <a:off x="3457" y="2352"/>
              <a:ext cx="480" cy="2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</a:t>
              </a:r>
            </a:p>
          </p:txBody>
        </p:sp>
        <p:sp>
          <p:nvSpPr>
            <p:cNvPr id="11274" name="Text Box 28"/>
            <p:cNvSpPr txBox="1">
              <a:spLocks noChangeArrowheads="1"/>
            </p:cNvSpPr>
            <p:nvPr/>
          </p:nvSpPr>
          <p:spPr bwMode="auto">
            <a:xfrm>
              <a:off x="2352" y="2064"/>
              <a:ext cx="192" cy="2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3</a:t>
              </a:r>
            </a:p>
          </p:txBody>
        </p:sp>
        <p:sp>
          <p:nvSpPr>
            <p:cNvPr id="11275" name="Text Box 29"/>
            <p:cNvSpPr txBox="1">
              <a:spLocks noChangeArrowheads="1"/>
            </p:cNvSpPr>
            <p:nvPr/>
          </p:nvSpPr>
          <p:spPr bwMode="auto">
            <a:xfrm>
              <a:off x="2689" y="1536"/>
              <a:ext cx="480" cy="2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4</a:t>
              </a:r>
            </a:p>
          </p:txBody>
        </p:sp>
      </p:grpSp>
      <p:sp>
        <p:nvSpPr>
          <p:cNvPr id="11270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1981200" y="3886200"/>
            <a:ext cx="8229600" cy="22431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The four transitions can be indicated as follows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Block		running	</a:t>
            </a:r>
            <a:r>
              <a:rPr lang="en-US" dirty="0">
                <a:sym typeface="Wingdings" pitchFamily="2" charset="2"/>
              </a:rPr>
              <a:t>	block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Time-run-out</a:t>
            </a:r>
            <a:r>
              <a:rPr lang="en-US" dirty="0"/>
              <a:t>	running 	</a:t>
            </a:r>
            <a:r>
              <a:rPr lang="en-US" dirty="0">
                <a:sym typeface="Wingdings" pitchFamily="2" charset="2"/>
              </a:rPr>
              <a:t>	ready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Dispatch		ready 		</a:t>
            </a:r>
            <a:r>
              <a:rPr lang="en-US" dirty="0">
                <a:sym typeface="Wingdings" pitchFamily="2" charset="2"/>
              </a:rPr>
              <a:t>	running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Wakeup		block		</a:t>
            </a:r>
            <a:r>
              <a:rPr lang="en-US" dirty="0">
                <a:sym typeface="Wingdings" pitchFamily="2" charset="2"/>
              </a:rPr>
              <a:t>	ready</a:t>
            </a:r>
          </a:p>
        </p:txBody>
      </p:sp>
      <p:sp>
        <p:nvSpPr>
          <p:cNvPr id="4" name="Wave 3">
            <a:extLst>
              <a:ext uri="{FF2B5EF4-FFF2-40B4-BE49-F238E27FC236}">
                <a16:creationId xmlns="" xmlns:a16="http://schemas.microsoft.com/office/drawing/2014/main" id="{4837A5FD-5554-4CD2-8F1D-F857640628DB}"/>
              </a:ext>
            </a:extLst>
          </p:cNvPr>
          <p:cNvSpPr/>
          <p:nvPr/>
        </p:nvSpPr>
        <p:spPr>
          <a:xfrm>
            <a:off x="57150" y="4152900"/>
            <a:ext cx="2247900" cy="1552575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software which move process ready to run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45275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76D14E00-AC36-46B6-804B-3B1E61B7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CD9E4484-1299-4947-B075-F0D9269BB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altLang="en-US" dirty="0"/>
              <a:t>Process scheduler selects among available processes for next execution on CPU core</a:t>
            </a:r>
          </a:p>
          <a:p>
            <a:r>
              <a:rPr lang="en-US" altLang="en-US" b="1" dirty="0"/>
              <a:t>Goal</a:t>
            </a:r>
            <a:r>
              <a:rPr lang="en-US" altLang="en-US" dirty="0"/>
              <a:t>: Maximize CPU use, quickly switch processes onto CPU core</a:t>
            </a:r>
          </a:p>
          <a:p>
            <a:r>
              <a:rPr lang="en-US" altLang="en-US" dirty="0"/>
              <a:t>Maintains scheduling queues of processes</a:t>
            </a:r>
          </a:p>
          <a:p>
            <a:pPr lvl="1"/>
            <a:r>
              <a:rPr lang="en-US" altLang="en-US" dirty="0"/>
              <a:t>Ready queue</a:t>
            </a:r>
          </a:p>
          <a:p>
            <a:pPr lvl="2"/>
            <a:r>
              <a:rPr lang="en-US" altLang="en-US" dirty="0"/>
              <a:t>set of all processes </a:t>
            </a:r>
            <a:r>
              <a:rPr lang="en-US" altLang="en-US" u="sng" dirty="0"/>
              <a:t>residing in main memory,</a:t>
            </a:r>
            <a:r>
              <a:rPr lang="en-US" altLang="en-US" dirty="0"/>
              <a:t> ready and waiting to execute</a:t>
            </a:r>
          </a:p>
          <a:p>
            <a:pPr lvl="1"/>
            <a:r>
              <a:rPr lang="en-US" altLang="en-US" dirty="0"/>
              <a:t>Wait queues</a:t>
            </a:r>
          </a:p>
          <a:p>
            <a:pPr lvl="2"/>
            <a:r>
              <a:rPr lang="en-US" altLang="en-US" dirty="0"/>
              <a:t>set of processes waiting for an event (i.e., I/O)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Processes migrate among the various queues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Context Switch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Context switching is the procedure of switching of process from processor to memory and vice versa in a </a:t>
            </a:r>
            <a:r>
              <a:rPr lang="en-US" b="1" dirty="0"/>
              <a:t>multiprogramming environment</a:t>
            </a:r>
          </a:p>
          <a:p>
            <a:r>
              <a:rPr lang="en-US" dirty="0"/>
              <a:t>When CPU switches to another process</a:t>
            </a:r>
          </a:p>
          <a:p>
            <a:pPr lvl="1"/>
            <a:r>
              <a:rPr lang="en-US" dirty="0"/>
              <a:t>The system must save the state of the old process</a:t>
            </a:r>
          </a:p>
          <a:p>
            <a:pPr lvl="1"/>
            <a:r>
              <a:rPr lang="en-US" dirty="0"/>
              <a:t>Load the saved state of the new process</a:t>
            </a:r>
          </a:p>
          <a:p>
            <a:r>
              <a:rPr lang="en-US" dirty="0"/>
              <a:t>Context switch involves </a:t>
            </a:r>
            <a:r>
              <a:rPr lang="en-US" dirty="0">
                <a:highlight>
                  <a:srgbClr val="FFFF00"/>
                </a:highlight>
              </a:rPr>
              <a:t>storing and loading the values</a:t>
            </a:r>
            <a:r>
              <a:rPr lang="en-US" dirty="0"/>
              <a:t> of each of the process’s control block, and process registers, such as;</a:t>
            </a:r>
          </a:p>
          <a:p>
            <a:pPr lvl="1"/>
            <a:r>
              <a:rPr lang="en-US" dirty="0"/>
              <a:t>The program counter ( address of next instruction to be executed)</a:t>
            </a:r>
          </a:p>
          <a:p>
            <a:pPr lvl="1"/>
            <a:r>
              <a:rPr lang="en-US" dirty="0"/>
              <a:t>Index register ( pointing to operand address)</a:t>
            </a:r>
          </a:p>
          <a:p>
            <a:pPr lvl="1"/>
            <a:r>
              <a:rPr lang="en-US" dirty="0"/>
              <a:t>General register ( hold calculation data temporarily )</a:t>
            </a:r>
          </a:p>
          <a:p>
            <a:pPr lvl="1"/>
            <a:r>
              <a:rPr lang="en-US" dirty="0"/>
              <a:t>Stack pointer  ( register that hold address of last data added into stack – top of the stack)</a:t>
            </a:r>
          </a:p>
        </p:txBody>
      </p:sp>
    </p:spTree>
    <p:extLst>
      <p:ext uri="{BB962C8B-B14F-4D97-AF65-F5344CB8AC3E}">
        <p14:creationId xmlns:p14="http://schemas.microsoft.com/office/powerpoint/2010/main" val="343990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Context Switch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Context switch is pure overhead</a:t>
            </a:r>
          </a:p>
          <a:p>
            <a:pPr lvl="1"/>
            <a:r>
              <a:rPr lang="en-US" dirty="0"/>
              <a:t>The system does no useful work while switching</a:t>
            </a:r>
          </a:p>
          <a:p>
            <a:r>
              <a:rPr lang="en-US" dirty="0"/>
              <a:t>Context switch time depends on hardware support </a:t>
            </a:r>
            <a:r>
              <a:rPr lang="en-US" dirty="0" err="1"/>
              <a:t>e.g</a:t>
            </a:r>
            <a:r>
              <a:rPr lang="en-US" dirty="0"/>
              <a:t>, memory speed, the number of registers etc.</a:t>
            </a:r>
          </a:p>
          <a:p>
            <a:r>
              <a:rPr lang="en-US" dirty="0"/>
              <a:t>Its range is from </a:t>
            </a:r>
            <a:r>
              <a:rPr lang="en-US" dirty="0">
                <a:highlight>
                  <a:srgbClr val="FFFF00"/>
                </a:highlight>
              </a:rPr>
              <a:t>1 to 100 microsecond</a:t>
            </a:r>
          </a:p>
          <a:p>
            <a:pPr lvl="1"/>
            <a:r>
              <a:rPr lang="en-US" dirty="0"/>
              <a:t>This speed vary from system to system</a:t>
            </a:r>
          </a:p>
        </p:txBody>
      </p:sp>
    </p:spTree>
    <p:extLst>
      <p:ext uri="{BB962C8B-B14F-4D97-AF65-F5344CB8AC3E}">
        <p14:creationId xmlns:p14="http://schemas.microsoft.com/office/powerpoint/2010/main" val="85733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7CFA58-D319-4C3B-8ED6-09F8BB23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9C11A815-C590-4FAF-AEBC-5AC7C512A39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35" y="1254456"/>
            <a:ext cx="771362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79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Process Life Cycle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As a process executes, it changes state</a:t>
            </a:r>
          </a:p>
          <a:p>
            <a:pPr lvl="1" eaLnBrk="1" hangingPunct="1"/>
            <a:r>
              <a:rPr lang="en-US" b="1" dirty="0"/>
              <a:t>new</a:t>
            </a:r>
            <a:r>
              <a:rPr lang="en-US" dirty="0"/>
              <a:t>:  The process is being created</a:t>
            </a:r>
          </a:p>
          <a:p>
            <a:pPr lvl="1" eaLnBrk="1" hangingPunct="1"/>
            <a:r>
              <a:rPr lang="en-US" b="1" dirty="0"/>
              <a:t>running</a:t>
            </a:r>
            <a:r>
              <a:rPr lang="en-US" dirty="0"/>
              <a:t>:  Instructions are being executed</a:t>
            </a:r>
          </a:p>
          <a:p>
            <a:pPr lvl="1" eaLnBrk="1" hangingPunct="1"/>
            <a:r>
              <a:rPr lang="en-US" b="1" dirty="0"/>
              <a:t>waiting</a:t>
            </a:r>
            <a:r>
              <a:rPr lang="en-US" dirty="0"/>
              <a:t>:  The process is waiting for some event to occur</a:t>
            </a:r>
          </a:p>
          <a:p>
            <a:pPr lvl="1" eaLnBrk="1" hangingPunct="1"/>
            <a:r>
              <a:rPr lang="en-US" b="1" dirty="0"/>
              <a:t>ready</a:t>
            </a:r>
            <a:r>
              <a:rPr lang="en-US" dirty="0"/>
              <a:t>:  The process is waiting to be assigned to a process</a:t>
            </a:r>
          </a:p>
          <a:p>
            <a:pPr lvl="1" eaLnBrk="1" hangingPunct="1"/>
            <a:r>
              <a:rPr lang="en-US" b="1" dirty="0"/>
              <a:t>terminated</a:t>
            </a:r>
            <a:r>
              <a:rPr lang="en-US" dirty="0"/>
              <a:t>:  The process has finished execution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05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Process Life Cycle</a:t>
            </a:r>
          </a:p>
        </p:txBody>
      </p:sp>
      <p:pic>
        <p:nvPicPr>
          <p:cNvPr id="16" name="Picture 9">
            <a:extLst>
              <a:ext uri="{FF2B5EF4-FFF2-40B4-BE49-F238E27FC236}">
                <a16:creationId xmlns="" xmlns:a16="http://schemas.microsoft.com/office/drawing/2014/main" id="{F7F16203-8422-43D3-9F35-63E83B28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0" y="2032968"/>
            <a:ext cx="9082599" cy="321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5557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1069</Words>
  <Application>Microsoft Office PowerPoint</Application>
  <PresentationFormat>Widescreen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Corbel</vt:lpstr>
      <vt:lpstr>Courier New</vt:lpstr>
      <vt:lpstr>Segoe UI</vt:lpstr>
      <vt:lpstr>Segoe UI Light</vt:lpstr>
      <vt:lpstr>Times New Roman</vt:lpstr>
      <vt:lpstr>Trebuchet MS</vt:lpstr>
      <vt:lpstr>Wingdings</vt:lpstr>
      <vt:lpstr>Wingdings 3</vt:lpstr>
      <vt:lpstr>1_Office Theme</vt:lpstr>
      <vt:lpstr>Office Theme</vt:lpstr>
      <vt:lpstr>Facet</vt:lpstr>
      <vt:lpstr>Process Concept Module 3</vt:lpstr>
      <vt:lpstr>Process State Transitions</vt:lpstr>
      <vt:lpstr>Process State Transitions</vt:lpstr>
      <vt:lpstr>Process Scheduling</vt:lpstr>
      <vt:lpstr>Context Switch</vt:lpstr>
      <vt:lpstr>Context Switch</vt:lpstr>
      <vt:lpstr>Context Switch</vt:lpstr>
      <vt:lpstr>Process Life Cycle</vt:lpstr>
      <vt:lpstr>Process Life Cycle</vt:lpstr>
      <vt:lpstr>Process Life Cycle</vt:lpstr>
      <vt:lpstr>Process Life Cycle</vt:lpstr>
      <vt:lpstr>Five State Process Model</vt:lpstr>
      <vt:lpstr>Five State Process Model</vt:lpstr>
      <vt:lpstr>Five State Process Model</vt:lpstr>
      <vt:lpstr>Five State Process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839</cp:revision>
  <cp:lastPrinted>2019-05-17T05:34:39Z</cp:lastPrinted>
  <dcterms:created xsi:type="dcterms:W3CDTF">2019-04-13T12:57:47Z</dcterms:created>
  <dcterms:modified xsi:type="dcterms:W3CDTF">2024-10-25T15:32:30Z</dcterms:modified>
</cp:coreProperties>
</file>