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 id="2147483707" r:id="rId3"/>
  </p:sldMasterIdLst>
  <p:notesMasterIdLst>
    <p:notesMasterId r:id="rId30"/>
  </p:notesMasterIdLst>
  <p:handoutMasterIdLst>
    <p:handoutMasterId r:id="rId31"/>
  </p:handoutMasterIdLst>
  <p:sldIdLst>
    <p:sldId id="310" r:id="rId4"/>
    <p:sldId id="331" r:id="rId5"/>
    <p:sldId id="272" r:id="rId6"/>
    <p:sldId id="592" r:id="rId7"/>
    <p:sldId id="593" r:id="rId8"/>
    <p:sldId id="274" r:id="rId9"/>
    <p:sldId id="275" r:id="rId10"/>
    <p:sldId id="276" r:id="rId11"/>
    <p:sldId id="311" r:id="rId12"/>
    <p:sldId id="591"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594" r:id="rId28"/>
    <p:sldId id="595" r:id="rId2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F7F7F7"/>
    <a:srgbClr val="FBFBFB"/>
    <a:srgbClr val="7E0000"/>
    <a:srgbClr val="FFCCCC"/>
    <a:srgbClr val="A20000"/>
    <a:srgbClr val="4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71" autoAdjust="0"/>
    <p:restoredTop sz="94249" autoAdjust="0"/>
  </p:normalViewPr>
  <p:slideViewPr>
    <p:cSldViewPr snapToGrid="0">
      <p:cViewPr varScale="1">
        <p:scale>
          <a:sx n="70" d="100"/>
          <a:sy n="70" d="100"/>
        </p:scale>
        <p:origin x="740" y="44"/>
      </p:cViewPr>
      <p:guideLst/>
    </p:cSldViewPr>
  </p:slideViewPr>
  <p:outlineViewPr>
    <p:cViewPr>
      <p:scale>
        <a:sx n="33" d="100"/>
        <a:sy n="33" d="100"/>
      </p:scale>
      <p:origin x="0" y="-183252"/>
    </p:cViewPr>
  </p:outlineViewPr>
  <p:notesTextViewPr>
    <p:cViewPr>
      <p:scale>
        <a:sx n="1" d="1"/>
        <a:sy n="1" d="1"/>
      </p:scale>
      <p:origin x="0" y="0"/>
    </p:cViewPr>
  </p:notesTextViewPr>
  <p:sorterViewPr>
    <p:cViewPr>
      <p:scale>
        <a:sx n="100" d="100"/>
        <a:sy n="100" d="100"/>
      </p:scale>
      <p:origin x="0" y="-21948"/>
    </p:cViewPr>
  </p:sorterViewPr>
  <p:notesViewPr>
    <p:cSldViewPr snapToGrid="0">
      <p:cViewPr varScale="1">
        <p:scale>
          <a:sx n="54" d="100"/>
          <a:sy n="54" d="100"/>
        </p:scale>
        <p:origin x="2874"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2AFD4F0-F8E7-4B38-8AB3-B3D42BB4AB68}" type="datetimeFigureOut">
              <a:rPr lang="en-US" smtClean="0"/>
              <a:t>10/26/2024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6758417-41DD-44E2-8136-3065CD04CB53}" type="slidenum">
              <a:rPr lang="en-US" smtClean="0"/>
              <a:t>‹#›</a:t>
            </a:fld>
            <a:endParaRPr lang="en-US"/>
          </a:p>
        </p:txBody>
      </p:sp>
    </p:spTree>
    <p:extLst>
      <p:ext uri="{BB962C8B-B14F-4D97-AF65-F5344CB8AC3E}">
        <p14:creationId xmlns:p14="http://schemas.microsoft.com/office/powerpoint/2010/main" val="3398203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97DC3C2-995C-486E-A92E-6DA415D3A3FD}" type="datetimeFigureOut">
              <a:rPr lang="en-US" smtClean="0"/>
              <a:t>10/26/2024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A2CD191-96E2-491B-92DD-AC75CE7DA740}" type="slidenum">
              <a:rPr lang="en-US" smtClean="0"/>
              <a:t>‹#›</a:t>
            </a:fld>
            <a:endParaRPr lang="en-US"/>
          </a:p>
        </p:txBody>
      </p:sp>
    </p:spTree>
    <p:extLst>
      <p:ext uri="{BB962C8B-B14F-4D97-AF65-F5344CB8AC3E}">
        <p14:creationId xmlns:p14="http://schemas.microsoft.com/office/powerpoint/2010/main" val="188154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cxnSp>
        <p:nvCxnSpPr>
          <p:cNvPr id="8" name="Straight Connector 7"/>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D29DD9-4302-427D-93BD-28F094C994FA}" type="datetime1">
              <a:rPr lang="en-US" smtClean="0"/>
              <a:t>10/26/2024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cxnSp>
        <p:nvCxnSpPr>
          <p:cNvPr id="11" name="Straight Connector 10">
            <a:extLst>
              <a:ext uri="{FF2B5EF4-FFF2-40B4-BE49-F238E27FC236}">
                <a16:creationId xmlns:a16="http://schemas.microsoft.com/office/drawing/2014/main" xmlns="" id="{4207F44B-0869-4E0B-9D14-E05949FF70E1}"/>
              </a:ext>
            </a:extLst>
          </p:cNvPr>
          <p:cNvCxnSpPr/>
          <p:nvPr/>
        </p:nvCxnSpPr>
        <p:spPr>
          <a:xfrm>
            <a:off x="10669815" y="-2963"/>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xmlns="" id="{357D2442-658D-4BB3-BDA2-F2D185E92367}"/>
              </a:ext>
            </a:extLst>
          </p:cNvPr>
          <p:cNvCxnSpPr>
            <a:cxnSpLocks/>
          </p:cNvCxnSpPr>
          <p:nvPr/>
        </p:nvCxnSpPr>
        <p:spPr>
          <a:xfrm flipH="1">
            <a:off x="9980612" y="3692843"/>
            <a:ext cx="2208213" cy="31651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7" name="Rectangle 28">
            <a:extLst>
              <a:ext uri="{FF2B5EF4-FFF2-40B4-BE49-F238E27FC236}">
                <a16:creationId xmlns:a16="http://schemas.microsoft.com/office/drawing/2014/main" xmlns="" id="{49F2F0DD-6C19-4F59-8AA1-E4FB554C837E}"/>
              </a:ext>
            </a:extLst>
          </p:cNvPr>
          <p:cNvSpPr/>
          <p:nvPr/>
        </p:nvSpPr>
        <p:spPr>
          <a:xfrm>
            <a:off x="10898730" y="2963"/>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xmlns="" id="{7FF1F6D6-FC9F-4600-897C-08B1AC898438}"/>
              </a:ext>
            </a:extLst>
          </p:cNvPr>
          <p:cNvSpPr/>
          <p:nvPr/>
        </p:nvSpPr>
        <p:spPr>
          <a:xfrm>
            <a:off x="10938999" y="2963"/>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xmlns="" id="{58B78111-75F2-4EEA-9A56-7D7C5B867C34}"/>
              </a:ext>
            </a:extLst>
          </p:cNvPr>
          <p:cNvSpPr/>
          <p:nvPr/>
        </p:nvSpPr>
        <p:spPr>
          <a:xfrm>
            <a:off x="10371666" y="360129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xmlns="" id="{45D00097-3B25-4093-8399-53FC9EDB415E}"/>
              </a:ext>
            </a:extLst>
          </p:cNvPr>
          <p:cNvSpPr/>
          <p:nvPr/>
        </p:nvSpPr>
        <p:spPr>
          <a:xfrm>
            <a:off x="2792" y="1185757"/>
            <a:ext cx="1005840" cy="566928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670254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1502848"/>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373188"/>
            <a:ext cx="5120640" cy="4803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373188"/>
            <a:ext cx="5120640" cy="48037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xmlns="" id="{B93866FE-4B4F-48A8-8721-20B757069001}"/>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Tree>
    <p:extLst>
      <p:ext uri="{BB962C8B-B14F-4D97-AF65-F5344CB8AC3E}">
        <p14:creationId xmlns:p14="http://schemas.microsoft.com/office/powerpoint/2010/main" val="3576681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8" name="Title 1">
            <a:extLst>
              <a:ext uri="{FF2B5EF4-FFF2-40B4-BE49-F238E27FC236}">
                <a16:creationId xmlns:a16="http://schemas.microsoft.com/office/drawing/2014/main" xmlns="" id="{FF9113F6-0730-4011-8815-3FF175368752}"/>
              </a:ext>
            </a:extLst>
          </p:cNvPr>
          <p:cNvSpPr>
            <a:spLocks noGrp="1"/>
          </p:cNvSpPr>
          <p:nvPr>
            <p:ph type="title"/>
          </p:nvPr>
        </p:nvSpPr>
        <p:spPr>
          <a:xfrm>
            <a:off x="838200" y="47625"/>
            <a:ext cx="10515600" cy="1325563"/>
          </a:xfrm>
        </p:spPr>
        <p:txBody>
          <a:bodyPr/>
          <a:lstStyle/>
          <a:p>
            <a:r>
              <a:rPr lang="en-US" dirty="0"/>
              <a:t>Click to edit Master title style</a:t>
            </a:r>
          </a:p>
        </p:txBody>
      </p:sp>
    </p:spTree>
    <p:extLst>
      <p:ext uri="{BB962C8B-B14F-4D97-AF65-F5344CB8AC3E}">
        <p14:creationId xmlns:p14="http://schemas.microsoft.com/office/powerpoint/2010/main" val="2890549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F34CF745-6EDB-4208-9010-31248509EE22}" type="datetime1">
              <a:rPr lang="en-US" smtClean="0"/>
              <a:t>10/26/2024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98769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EF86697-F896-4D6D-B84C-552DCABE6614}" type="datetime1">
              <a:rPr lang="en-US" smtClean="0"/>
              <a:t>10/26/2024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3152014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FAAC2689-2A9F-49ED-8241-1986025505EB}" type="datetime1">
              <a:rPr lang="en-US" smtClean="0"/>
              <a:t>10/26/2024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3817807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normAutofit/>
          </a:bodyPr>
          <a:lstStyle>
            <a:lvl1pPr>
              <a:defRPr sz="36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26161B3-54A1-413C-B8D2-465092B984D1}" type="datetime1">
              <a:rPr lang="en-US" smtClean="0"/>
              <a:t>10/26/2024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6680473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F3541D6-CFE7-41C6-807C-A510B50B5BA2}" type="datetime1">
              <a:rPr lang="en-US" smtClean="0"/>
              <a:t>10/26/2024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5103780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B84DA443-4C90-4E74-B571-AFB4D58D5ED3}" type="datetime1">
              <a:rPr lang="en-US" smtClean="0"/>
              <a:t>10/26/2024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a:p>
        </p:txBody>
      </p:sp>
    </p:spTree>
    <p:extLst>
      <p:ext uri="{BB962C8B-B14F-4D97-AF65-F5344CB8AC3E}">
        <p14:creationId xmlns:p14="http://schemas.microsoft.com/office/powerpoint/2010/main" val="20447608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D29DD9-4302-427D-93BD-28F094C994FA}" type="datetime1">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E1EC0-76B8-468E-A1CA-1F6FD2EA3D0C}" type="slidenum">
              <a:rPr lang="en-US" smtClean="0"/>
              <a:t>‹#›</a:t>
            </a:fld>
            <a:endParaRPr lang="en-US" dirty="0"/>
          </a:p>
        </p:txBody>
      </p:sp>
      <p:cxnSp>
        <p:nvCxnSpPr>
          <p:cNvPr id="18" name="Straight Connector 17">
            <a:extLst>
              <a:ext uri="{FF2B5EF4-FFF2-40B4-BE49-F238E27FC236}">
                <a16:creationId xmlns:a16="http://schemas.microsoft.com/office/drawing/2014/main" xmlns="" id="{43DDBABB-9444-4DB9-842B-1849902A468C}"/>
              </a:ext>
            </a:extLst>
          </p:cNvPr>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4556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D29DD9-4302-427D-93BD-28F094C994FA}" type="datetime1">
              <a:rPr lang="en-US" smtClean="0"/>
              <a:t>10/26/2024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spTree>
    <p:extLst>
      <p:ext uri="{BB962C8B-B14F-4D97-AF65-F5344CB8AC3E}">
        <p14:creationId xmlns:p14="http://schemas.microsoft.com/office/powerpoint/2010/main" val="364223560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2014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17">
            <a:extLst>
              <a:ext uri="{FF2B5EF4-FFF2-40B4-BE49-F238E27FC236}">
                <a16:creationId xmlns:a16="http://schemas.microsoft.com/office/drawing/2014/main" xmlns="" id="{F3DC90AB-17EB-4B58-8C97-682D8738B2D4}"/>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8" name="Rectangle 18">
            <a:extLst>
              <a:ext uri="{FF2B5EF4-FFF2-40B4-BE49-F238E27FC236}">
                <a16:creationId xmlns:a16="http://schemas.microsoft.com/office/drawing/2014/main" xmlns="" id="{03275F38-9A6E-4F57-A5A3-8D6941499C14}"/>
              </a:ext>
            </a:extLst>
          </p:cNvPr>
          <p:cNvSpPr txBox="1">
            <a:spLocks noChangeArrowheads="1"/>
          </p:cNvSpPr>
          <p:nvPr userDrawn="1"/>
        </p:nvSpPr>
        <p:spPr bwMode="auto">
          <a:xfrm>
            <a:off x="408305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endParaRPr>
          </a:p>
        </p:txBody>
      </p:sp>
      <p:sp>
        <p:nvSpPr>
          <p:cNvPr id="9" name="Rectangle 8">
            <a:extLst>
              <a:ext uri="{FF2B5EF4-FFF2-40B4-BE49-F238E27FC236}">
                <a16:creationId xmlns:a16="http://schemas.microsoft.com/office/drawing/2014/main" xmlns="" id="{1134C7A4-22D2-4C1C-AA2A-287E4BAB8CBD}"/>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0" name="Rectangle 9">
            <a:extLst>
              <a:ext uri="{FF2B5EF4-FFF2-40B4-BE49-F238E27FC236}">
                <a16:creationId xmlns:a16="http://schemas.microsoft.com/office/drawing/2014/main" xmlns="" id="{B18AFCAC-EF2B-4997-AD5A-E66FB1E0DD41}"/>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1" name="Rectangle 10">
            <a:extLst>
              <a:ext uri="{FF2B5EF4-FFF2-40B4-BE49-F238E27FC236}">
                <a16:creationId xmlns:a16="http://schemas.microsoft.com/office/drawing/2014/main" xmlns="" id="{63C41397-2DCF-4EB2-BFD4-09F5C7371BEF}"/>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2" name="Rectangle 11">
            <a:extLst>
              <a:ext uri="{FF2B5EF4-FFF2-40B4-BE49-F238E27FC236}">
                <a16:creationId xmlns:a16="http://schemas.microsoft.com/office/drawing/2014/main" xmlns="" id="{4E5787A0-90BC-431D-83D1-FD24CD9ABF37}"/>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3" name="Rectangle 12">
            <a:extLst>
              <a:ext uri="{FF2B5EF4-FFF2-40B4-BE49-F238E27FC236}">
                <a16:creationId xmlns:a16="http://schemas.microsoft.com/office/drawing/2014/main" xmlns="" id="{7E2F016A-7C1B-47EF-A3DB-8A5AC1B14081}"/>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4" name="Rectangle 18">
            <a:extLst>
              <a:ext uri="{FF2B5EF4-FFF2-40B4-BE49-F238E27FC236}">
                <a16:creationId xmlns:a16="http://schemas.microsoft.com/office/drawing/2014/main" xmlns="" id="{17B75E57-F90F-4981-84A6-0A1EED067ECB}"/>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Process Concept</a:t>
            </a:r>
          </a:p>
        </p:txBody>
      </p:sp>
      <p:sp>
        <p:nvSpPr>
          <p:cNvPr id="15" name="Rectangle 14">
            <a:extLst>
              <a:ext uri="{FF2B5EF4-FFF2-40B4-BE49-F238E27FC236}">
                <a16:creationId xmlns:a16="http://schemas.microsoft.com/office/drawing/2014/main" xmlns="" id="{78D870D3-8C4C-47FD-B6E7-527A13B35E9E}"/>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865841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0070341"/>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Rectangle 9">
            <a:extLst>
              <a:ext uri="{FF2B5EF4-FFF2-40B4-BE49-F238E27FC236}">
                <a16:creationId xmlns:a16="http://schemas.microsoft.com/office/drawing/2014/main" xmlns="" id="{478AE37F-2DF2-470F-A03F-090F6065EF36}"/>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Tree>
    <p:extLst>
      <p:ext uri="{BB962C8B-B14F-4D97-AF65-F5344CB8AC3E}">
        <p14:creationId xmlns:p14="http://schemas.microsoft.com/office/powerpoint/2010/main" val="41541082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6490658"/>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2615194"/>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10507713"/>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10/26/2024</a:t>
            </a:fld>
            <a:endParaRPr lang="en-US" dirty="0"/>
          </a:p>
        </p:txBody>
      </p:sp>
    </p:spTree>
    <p:extLst>
      <p:ext uri="{BB962C8B-B14F-4D97-AF65-F5344CB8AC3E}">
        <p14:creationId xmlns:p14="http://schemas.microsoft.com/office/powerpoint/2010/main" val="1720951777"/>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78525772"/>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4858967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76000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lnSpc>
                <a:spcPct val="100000"/>
              </a:lnSpc>
              <a:defRPr sz="4800" b="1">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bg1">
                    <a:lumMod val="6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9" name="Rectangle 17">
            <a:extLst>
              <a:ext uri="{FF2B5EF4-FFF2-40B4-BE49-F238E27FC236}">
                <a16:creationId xmlns:a16="http://schemas.microsoft.com/office/drawing/2014/main" xmlns="" id="{78D857C9-565A-47AB-A6D8-2A2B3D87D949}"/>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11" name="Rectangle 18">
            <a:extLst>
              <a:ext uri="{FF2B5EF4-FFF2-40B4-BE49-F238E27FC236}">
                <a16:creationId xmlns:a16="http://schemas.microsoft.com/office/drawing/2014/main" xmlns="" id="{8DAD96D6-5B9C-4DBD-8B54-B9DBB8C433EA}"/>
              </a:ext>
            </a:extLst>
          </p:cNvPr>
          <p:cNvSpPr txBox="1">
            <a:spLocks noChangeArrowheads="1"/>
          </p:cNvSpPr>
          <p:nvPr userDrawn="1"/>
        </p:nvSpPr>
        <p:spPr bwMode="auto">
          <a:xfrm>
            <a:off x="408305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endParaRPr>
          </a:p>
        </p:txBody>
      </p:sp>
      <p:sp>
        <p:nvSpPr>
          <p:cNvPr id="12" name="Rectangle 11">
            <a:extLst>
              <a:ext uri="{FF2B5EF4-FFF2-40B4-BE49-F238E27FC236}">
                <a16:creationId xmlns:a16="http://schemas.microsoft.com/office/drawing/2014/main" xmlns="" id="{E4CB60C4-6E75-4231-81D0-064636C0F587}"/>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3" name="Rectangle 12">
            <a:extLst>
              <a:ext uri="{FF2B5EF4-FFF2-40B4-BE49-F238E27FC236}">
                <a16:creationId xmlns:a16="http://schemas.microsoft.com/office/drawing/2014/main" xmlns="" id="{1102C899-A8CF-4D04-BCAF-8F79500D2F0C}"/>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4" name="Rectangle 13">
            <a:extLst>
              <a:ext uri="{FF2B5EF4-FFF2-40B4-BE49-F238E27FC236}">
                <a16:creationId xmlns:a16="http://schemas.microsoft.com/office/drawing/2014/main" xmlns="" id="{3FA6FA3A-3D2E-4D3A-90EC-A647392A50BF}"/>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5" name="Rectangle 14">
            <a:extLst>
              <a:ext uri="{FF2B5EF4-FFF2-40B4-BE49-F238E27FC236}">
                <a16:creationId xmlns:a16="http://schemas.microsoft.com/office/drawing/2014/main" xmlns="" id="{34ACD2D5-50F6-4000-BEB5-02DF9B6CB908}"/>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6" name="Rectangle 15">
            <a:extLst>
              <a:ext uri="{FF2B5EF4-FFF2-40B4-BE49-F238E27FC236}">
                <a16:creationId xmlns:a16="http://schemas.microsoft.com/office/drawing/2014/main" xmlns="" id="{C4645F37-B01C-4AA2-9A56-942AB7EABC53}"/>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7" name="Rectangle 18">
            <a:extLst>
              <a:ext uri="{FF2B5EF4-FFF2-40B4-BE49-F238E27FC236}">
                <a16:creationId xmlns:a16="http://schemas.microsoft.com/office/drawing/2014/main" xmlns="" id="{903324D6-3C92-4C64-A666-E130E68D8E2F}"/>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Process Concept</a:t>
            </a:r>
          </a:p>
        </p:txBody>
      </p:sp>
      <p:sp>
        <p:nvSpPr>
          <p:cNvPr id="18" name="Rectangle 17">
            <a:extLst>
              <a:ext uri="{FF2B5EF4-FFF2-40B4-BE49-F238E27FC236}">
                <a16:creationId xmlns:a16="http://schemas.microsoft.com/office/drawing/2014/main" xmlns="" id="{D556FD98-E169-4DCB-B5F9-EF9767B1769F}"/>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24346258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2147600"/>
      </p:ext>
    </p:extLst>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50933572"/>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8516987"/>
      </p:ext>
    </p:extLst>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2577126794"/>
      </p:ext>
    </p:extLst>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29861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rgbClr val="C00000"/>
              </a:buClr>
              <a:defRPr/>
            </a:lvl1pPr>
            <a:lvl2pPr marL="685800" indent="-228600">
              <a:buClr>
                <a:srgbClr val="002060"/>
              </a:buClr>
              <a:buSzPct val="80000"/>
              <a:buFont typeface="Courier New" panose="02070309020205020404" pitchFamily="49" charset="0"/>
              <a:buChar char="o"/>
              <a:defRPr/>
            </a:lvl2pPr>
            <a:lvl3pPr marL="1143000" indent="-228600">
              <a:buClr>
                <a:srgbClr val="C00000"/>
              </a:buClr>
              <a:buFont typeface="Wingdings" panose="05000000000000000000" pitchFamily="2" charset="2"/>
              <a:buChar char="§"/>
              <a:defRPr/>
            </a:lvl3pPr>
            <a:lvl4pPr>
              <a:buClr>
                <a:srgbClr val="002060"/>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71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rgbClr val="76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solidFill>
                  <a:schemeClr val="accent1">
                    <a:lumMod val="20000"/>
                    <a:lumOff val="80000"/>
                  </a:schemeClr>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chemeClr val="accent2"/>
              </a:buClr>
              <a:defRPr>
                <a:solidFill>
                  <a:schemeClr val="bg1"/>
                </a:solidFill>
              </a:defRPr>
            </a:lvl1pPr>
            <a:lvl2pPr marL="685800" indent="-228600">
              <a:buClr>
                <a:schemeClr val="accent6">
                  <a:lumMod val="60000"/>
                  <a:lumOff val="40000"/>
                </a:schemeClr>
              </a:buClr>
              <a:buSzPct val="80000"/>
              <a:buFont typeface="Courier New" panose="02070309020205020404" pitchFamily="49" charset="0"/>
              <a:buChar char="o"/>
              <a:defRPr>
                <a:solidFill>
                  <a:schemeClr val="bg1"/>
                </a:solidFill>
              </a:defRPr>
            </a:lvl2pPr>
            <a:lvl3pPr marL="1143000" indent="-228600">
              <a:buClr>
                <a:schemeClr val="tx1">
                  <a:lumMod val="65000"/>
                  <a:lumOff val="35000"/>
                </a:schemeClr>
              </a:buClr>
              <a:buFont typeface="Wingdings" panose="05000000000000000000" pitchFamily="2" charset="2"/>
              <a:buChar char="§"/>
              <a:defRPr>
                <a:solidFill>
                  <a:schemeClr val="bg1"/>
                </a:solidFill>
              </a:defRPr>
            </a:lvl3pPr>
            <a:lvl4pPr>
              <a:buClr>
                <a:schemeClr val="accent2"/>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83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xmlns=""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a16="http://schemas.microsoft.com/office/drawing/2014/main" xmlns=""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02415524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8" name="Title 1">
            <a:extLst>
              <a:ext uri="{FF2B5EF4-FFF2-40B4-BE49-F238E27FC236}">
                <a16:creationId xmlns:a16="http://schemas.microsoft.com/office/drawing/2014/main" xmlns="" id="{FF9113F6-0730-4011-8815-3FF175368752}"/>
              </a:ext>
            </a:extLst>
          </p:cNvPr>
          <p:cNvSpPr>
            <a:spLocks noGrp="1"/>
          </p:cNvSpPr>
          <p:nvPr>
            <p:ph type="title"/>
          </p:nvPr>
        </p:nvSpPr>
        <p:spPr>
          <a:xfrm>
            <a:off x="838200" y="47625"/>
            <a:ext cx="10515600" cy="1325563"/>
          </a:xfrm>
        </p:spPr>
        <p:txBody>
          <a:bodyPr/>
          <a:lstStyle/>
          <a:p>
            <a:r>
              <a:rPr lang="en-US" dirty="0"/>
              <a:t>Click to edit Master title style</a:t>
            </a:r>
          </a:p>
        </p:txBody>
      </p:sp>
    </p:spTree>
    <p:extLst>
      <p:ext uri="{BB962C8B-B14F-4D97-AF65-F5344CB8AC3E}">
        <p14:creationId xmlns:p14="http://schemas.microsoft.com/office/powerpoint/2010/main" val="197148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711200"/>
            <a:ext cx="10058400" cy="2890838"/>
          </a:xfrm>
        </p:spPr>
        <p:txBody>
          <a:bodyPr anchor="b"/>
          <a:lstStyle>
            <a:lvl1pPr algn="ctr">
              <a:defRPr sz="6000">
                <a:solidFill>
                  <a:srgbClr val="C00000"/>
                </a:solidFill>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solidFill>
                  <a:schemeClr val="tx1"/>
                </a:solidFill>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8" name="Straight Connector 7"/>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6559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rgbClr val="C00000"/>
              </a:buClr>
              <a:defRPr/>
            </a:lvl1pPr>
            <a:lvl2pPr marL="685800" indent="-228600">
              <a:buClr>
                <a:srgbClr val="002060"/>
              </a:buClr>
              <a:buSzPct val="80000"/>
              <a:buFont typeface="Courier New" panose="02070309020205020404" pitchFamily="49" charset="0"/>
              <a:buChar char="o"/>
              <a:defRPr/>
            </a:lvl2pPr>
            <a:lvl3pPr marL="1143000" indent="-228600">
              <a:buClr>
                <a:srgbClr val="C00000"/>
              </a:buClr>
              <a:buFont typeface="Wingdings" panose="05000000000000000000" pitchFamily="2" charset="2"/>
              <a:buChar char="§"/>
              <a:defRPr/>
            </a:lvl3pPr>
            <a:lvl4pPr>
              <a:buClr>
                <a:srgbClr val="002060"/>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6894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3.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6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19224"/>
            <a:ext cx="10515600" cy="49244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05241"/>
      </p:ext>
    </p:extLst>
  </p:cSld>
  <p:clrMap bg1="lt1" tx1="dk1" bg2="lt2" tx2="dk2" accent1="accent1" accent2="accent2" accent3="accent3" accent4="accent4" accent5="accent5" accent6="accent6" hlink="hlink" folHlink="folHlink"/>
  <p:sldLayoutIdLst>
    <p:sldLayoutId id="2147483673" r:id="rId1"/>
    <p:sldLayoutId id="2147483688" r:id="rId2"/>
    <p:sldLayoutId id="2147483651" r:id="rId3"/>
    <p:sldLayoutId id="2147483687" r:id="rId4"/>
    <p:sldLayoutId id="2147483689" r:id="rId5"/>
    <p:sldLayoutId id="2147483678" r:id="rId6"/>
    <p:sldLayoutId id="2147483680" r:id="rId7"/>
  </p:sldLayoutIdLst>
  <p:hf sldNum="0" hdr="0" ftr="0" dt="0"/>
  <p:txStyles>
    <p:titleStyle>
      <a:lvl1pPr algn="l" defTabSz="914400" rtl="0" eaLnBrk="1" latinLnBrk="0" hangingPunct="1">
        <a:lnSpc>
          <a:spcPct val="90000"/>
        </a:lnSpc>
        <a:spcBef>
          <a:spcPct val="0"/>
        </a:spcBef>
        <a:buNone/>
        <a:defRPr sz="40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2060"/>
        </a:buClr>
        <a:buSzPct val="80000"/>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6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19224"/>
            <a:ext cx="10515600" cy="49244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xmlns="" id="{2AE32BD0-7330-4272-82E9-A9CAB20CD102}"/>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Operating Systems</a:t>
            </a:r>
          </a:p>
        </p:txBody>
      </p:sp>
      <p:sp>
        <p:nvSpPr>
          <p:cNvPr id="6" name="Rectangle 17">
            <a:extLst>
              <a:ext uri="{FF2B5EF4-FFF2-40B4-BE49-F238E27FC236}">
                <a16:creationId xmlns:a16="http://schemas.microsoft.com/office/drawing/2014/main" xmlns="" id="{83FDDCFB-A997-46E6-9FFD-8AC263D63C73}"/>
              </a:ext>
            </a:extLst>
          </p:cNvPr>
          <p:cNvSpPr txBox="1">
            <a:spLocks noChangeArrowheads="1"/>
          </p:cNvSpPr>
          <p:nvPr userDrawn="1"/>
        </p:nvSpPr>
        <p:spPr bwMode="auto">
          <a:xfrm>
            <a:off x="11586756" y="6399348"/>
            <a:ext cx="457200" cy="457200"/>
          </a:xfrm>
          <a:prstGeom prst="rect">
            <a:avLst/>
          </a:prstGeom>
          <a:solidFill>
            <a:srgbClr val="C00000"/>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chemeClr val="bg1"/>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chemeClr val="bg1"/>
              </a:solidFill>
              <a:effectLst/>
              <a:uLnTx/>
              <a:uFillTx/>
              <a:latin typeface="Century Gothic" pitchFamily="34" charset="0"/>
              <a:ea typeface="+mn-ea"/>
              <a:cs typeface="+mn-cs"/>
            </a:endParaRPr>
          </a:p>
        </p:txBody>
      </p:sp>
      <p:sp>
        <p:nvSpPr>
          <p:cNvPr id="7" name="Rectangle 18">
            <a:extLst>
              <a:ext uri="{FF2B5EF4-FFF2-40B4-BE49-F238E27FC236}">
                <a16:creationId xmlns:a16="http://schemas.microsoft.com/office/drawing/2014/main" xmlns="" id="{A08B1F5C-5B67-496D-B135-CA249522C6E1}"/>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2060"/>
                </a:solidFill>
                <a:effectLst/>
                <a:uLnTx/>
                <a:uFillTx/>
                <a:latin typeface="Segoe UI Light" panose="020B0502040204020203" pitchFamily="34" charset="0"/>
                <a:ea typeface="+mn-ea"/>
                <a:cs typeface="Calibri" pitchFamily="34" charset="0"/>
              </a:rPr>
              <a:t>Process Concept</a:t>
            </a:r>
          </a:p>
        </p:txBody>
      </p:sp>
      <p:sp>
        <p:nvSpPr>
          <p:cNvPr id="8" name="Rectangle 18">
            <a:extLst>
              <a:ext uri="{FF2B5EF4-FFF2-40B4-BE49-F238E27FC236}">
                <a16:creationId xmlns:a16="http://schemas.microsoft.com/office/drawing/2014/main" xmlns="" id="{64C31F2D-428B-47CA-9119-8DB7D4F9343E}"/>
              </a:ext>
            </a:extLst>
          </p:cNvPr>
          <p:cNvSpPr txBox="1">
            <a:spLocks noChangeArrowheads="1"/>
          </p:cNvSpPr>
          <p:nvPr userDrawn="1"/>
        </p:nvSpPr>
        <p:spPr bwMode="auto">
          <a:xfrm>
            <a:off x="408305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2060"/>
              </a:solidFill>
              <a:effectLst/>
              <a:uLnTx/>
              <a:uFillTx/>
              <a:latin typeface="Segoe UI Light" panose="020B0502040204020203" pitchFamily="34" charset="0"/>
              <a:ea typeface="+mn-ea"/>
              <a:cs typeface="Calibri" pitchFamily="34" charset="0"/>
            </a:endParaRPr>
          </a:p>
        </p:txBody>
      </p:sp>
      <p:sp>
        <p:nvSpPr>
          <p:cNvPr id="9" name="Rectangle 8">
            <a:extLst>
              <a:ext uri="{FF2B5EF4-FFF2-40B4-BE49-F238E27FC236}">
                <a16:creationId xmlns:a16="http://schemas.microsoft.com/office/drawing/2014/main" xmlns="" id="{98F099F0-5000-4B34-AE00-C6337EDD41FC}"/>
              </a:ext>
            </a:extLst>
          </p:cNvPr>
          <p:cNvSpPr/>
          <p:nvPr userDrawn="1"/>
        </p:nvSpPr>
        <p:spPr>
          <a:xfrm>
            <a:off x="342682" y="4459918"/>
            <a:ext cx="91440" cy="1828800"/>
          </a:xfrm>
          <a:prstGeom prst="rect">
            <a:avLst/>
          </a:prstGeom>
          <a:solidFill>
            <a:srgbClr val="9B2D1F">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0" name="Rectangle 9">
            <a:extLst>
              <a:ext uri="{FF2B5EF4-FFF2-40B4-BE49-F238E27FC236}">
                <a16:creationId xmlns:a16="http://schemas.microsoft.com/office/drawing/2014/main" xmlns="" id="{4C2BACF0-A96E-4FB3-B6C9-76FE7A86508C}"/>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1" name="Rectangle 10">
            <a:extLst>
              <a:ext uri="{FF2B5EF4-FFF2-40B4-BE49-F238E27FC236}">
                <a16:creationId xmlns:a16="http://schemas.microsoft.com/office/drawing/2014/main" xmlns="" id="{B05C4C5F-7E26-4B82-AA28-5D45B051DE80}"/>
              </a:ext>
            </a:extLst>
          </p:cNvPr>
          <p:cNvSpPr/>
          <p:nvPr userDrawn="1"/>
        </p:nvSpPr>
        <p:spPr>
          <a:xfrm>
            <a:off x="342900" y="2743193"/>
            <a:ext cx="91440" cy="640080"/>
          </a:xfrm>
          <a:prstGeom prst="rect">
            <a:avLst/>
          </a:prstGeom>
          <a:solidFill>
            <a:srgbClr val="696464"/>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2" name="Rectangle 11">
            <a:extLst>
              <a:ext uri="{FF2B5EF4-FFF2-40B4-BE49-F238E27FC236}">
                <a16:creationId xmlns:a16="http://schemas.microsoft.com/office/drawing/2014/main" xmlns="" id="{A8659286-E1E1-4CC2-B85D-A7D0405C2BC7}"/>
              </a:ext>
            </a:extLst>
          </p:cNvPr>
          <p:cNvSpPr/>
          <p:nvPr userDrawn="1"/>
        </p:nvSpPr>
        <p:spPr>
          <a:xfrm>
            <a:off x="342900" y="2191691"/>
            <a:ext cx="91440" cy="137160"/>
          </a:xfrm>
          <a:prstGeom prst="rect">
            <a:avLst/>
          </a:prstGeom>
          <a:solidFill>
            <a:srgbClr val="9B2D1F">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3" name="Rectangle 12">
            <a:extLst>
              <a:ext uri="{FF2B5EF4-FFF2-40B4-BE49-F238E27FC236}">
                <a16:creationId xmlns:a16="http://schemas.microsoft.com/office/drawing/2014/main" xmlns="" id="{40B4EA7D-FB77-4453-8980-E49CD0EF492E}"/>
              </a:ext>
            </a:extLst>
          </p:cNvPr>
          <p:cNvSpPr/>
          <p:nvPr userDrawn="1"/>
        </p:nvSpPr>
        <p:spPr>
          <a:xfrm>
            <a:off x="342900" y="2355934"/>
            <a:ext cx="91440" cy="365760"/>
          </a:xfrm>
          <a:prstGeom prst="rect">
            <a:avLst/>
          </a:prstGeom>
          <a:solidFill>
            <a:srgbClr val="002060"/>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Tree>
    <p:extLst>
      <p:ext uri="{BB962C8B-B14F-4D97-AF65-F5344CB8AC3E}">
        <p14:creationId xmlns:p14="http://schemas.microsoft.com/office/powerpoint/2010/main" val="2780370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3600" b="1" kern="1200">
          <a:solidFill>
            <a:srgbClr val="C00000"/>
          </a:solidFill>
          <a:latin typeface="Segoe UI Light" panose="020B0502040204020203" pitchFamily="34" charset="0"/>
          <a:ea typeface="+mj-ea"/>
          <a:cs typeface="Segoe UI Light" panose="020B0502040204020203" pitchFamily="34" charset="0"/>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2060"/>
        </a:buClr>
        <a:buSzPct val="80000"/>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10/26/2024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3126380"/>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0000"/>
              </a:lnSpc>
            </a:pPr>
            <a:r>
              <a:rPr lang="en-US" dirty="0"/>
              <a:t>Process Concept</a:t>
            </a:r>
            <a:br>
              <a:rPr lang="en-US" dirty="0"/>
            </a:br>
            <a:r>
              <a:rPr lang="en-US" sz="3600" b="1" dirty="0">
                <a:solidFill>
                  <a:schemeClr val="tx1"/>
                </a:solidFill>
              </a:rPr>
              <a:t>Module 3</a:t>
            </a:r>
            <a:endParaRPr lang="en-US" sz="5400" b="1" dirty="0">
              <a:solidFill>
                <a:schemeClr val="tx1"/>
              </a:solidFill>
            </a:endParaRPr>
          </a:p>
        </p:txBody>
      </p:sp>
      <p:sp>
        <p:nvSpPr>
          <p:cNvPr id="3" name="Subtitle 2"/>
          <p:cNvSpPr>
            <a:spLocks noGrp="1"/>
          </p:cNvSpPr>
          <p:nvPr>
            <p:ph type="subTitle" idx="1"/>
          </p:nvPr>
        </p:nvSpPr>
        <p:spPr>
          <a:xfrm>
            <a:off x="1507067" y="4059886"/>
            <a:ext cx="7766936" cy="1096899"/>
          </a:xfrm>
        </p:spPr>
        <p:txBody>
          <a:bodyPr/>
          <a:lstStyle/>
          <a:p>
            <a:r>
              <a:rPr lang="en-US" sz="2800" dirty="0"/>
              <a:t>Operating Systems</a:t>
            </a:r>
          </a:p>
          <a:p>
            <a:r>
              <a:rPr lang="en-US" b="1" dirty="0">
                <a:solidFill>
                  <a:srgbClr val="002060"/>
                </a:solidFill>
              </a:rPr>
              <a:t>Nadia Qureshi</a:t>
            </a:r>
          </a:p>
        </p:txBody>
      </p:sp>
    </p:spTree>
    <p:extLst>
      <p:ext uri="{BB962C8B-B14F-4D97-AF65-F5344CB8AC3E}">
        <p14:creationId xmlns:p14="http://schemas.microsoft.com/office/powerpoint/2010/main" val="4002361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2EB492CD-616E-47F8-933B-5E2D952A059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Arc 11">
            <a:extLst>
              <a:ext uri="{FF2B5EF4-FFF2-40B4-BE49-F238E27FC236}">
                <a16:creationId xmlns:a16="http://schemas.microsoft.com/office/drawing/2014/main" xmlns="" id="{59383CF9-23B5-4335-9B21-1791C4CF1C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C6D4F9A9-6FC1-68DE-8596-EAAED1671DDB}"/>
              </a:ext>
            </a:extLst>
          </p:cNvPr>
          <p:cNvSpPr>
            <a:spLocks noGrp="1"/>
          </p:cNvSpPr>
          <p:nvPr>
            <p:ph type="title"/>
          </p:nvPr>
        </p:nvSpPr>
        <p:spPr>
          <a:xfrm>
            <a:off x="5894962" y="479493"/>
            <a:ext cx="5458838" cy="1325563"/>
          </a:xfrm>
        </p:spPr>
        <p:txBody>
          <a:bodyPr>
            <a:normAutofit/>
          </a:bodyPr>
          <a:lstStyle/>
          <a:p>
            <a:r>
              <a:rPr lang="en-US" dirty="0"/>
              <a:t>Process Control Block (PCB)</a:t>
            </a:r>
          </a:p>
        </p:txBody>
      </p:sp>
      <p:sp>
        <p:nvSpPr>
          <p:cNvPr id="14" name="Freeform: Shape 13">
            <a:extLst>
              <a:ext uri="{FF2B5EF4-FFF2-40B4-BE49-F238E27FC236}">
                <a16:creationId xmlns:a16="http://schemas.microsoft.com/office/drawing/2014/main" xmlns="" id="{0007FE00-9498-4706-B255-6437B0252C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xmlns="" id="{D204364E-94F6-5C1E-832A-97C697E63C54}"/>
              </a:ext>
            </a:extLst>
          </p:cNvPr>
          <p:cNvPicPr>
            <a:picLocks noChangeAspect="1"/>
          </p:cNvPicPr>
          <p:nvPr/>
        </p:nvPicPr>
        <p:blipFill>
          <a:blip r:embed="rId2"/>
          <a:stretch>
            <a:fillRect/>
          </a:stretch>
        </p:blipFill>
        <p:spPr>
          <a:xfrm>
            <a:off x="1314269" y="511293"/>
            <a:ext cx="3555207"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xmlns="" id="{3EBE22DE-048B-FB4E-23E3-04FF3478B4EA}"/>
              </a:ext>
            </a:extLst>
          </p:cNvPr>
          <p:cNvSpPr>
            <a:spLocks noGrp="1"/>
          </p:cNvSpPr>
          <p:nvPr>
            <p:ph idx="1"/>
          </p:nvPr>
        </p:nvSpPr>
        <p:spPr>
          <a:xfrm>
            <a:off x="5894962" y="1984443"/>
            <a:ext cx="5458838" cy="4192520"/>
          </a:xfrm>
        </p:spPr>
        <p:txBody>
          <a:bodyPr>
            <a:normAutofit lnSpcReduction="10000"/>
          </a:bodyPr>
          <a:lstStyle/>
          <a:p>
            <a:r>
              <a:rPr lang="en-US" b="0" i="0" dirty="0">
                <a:effectLst/>
                <a:latin typeface="Nunito" pitchFamily="2" charset="0"/>
              </a:rPr>
              <a:t>The architecture of a PCB is completely dependent on Operating System and may contain different information in different operating systems. Here is a simplified diagram of a PCB −</a:t>
            </a:r>
          </a:p>
          <a:p>
            <a:r>
              <a:rPr lang="en-US" b="0" i="0" dirty="0">
                <a:solidFill>
                  <a:srgbClr val="000000"/>
                </a:solidFill>
                <a:effectLst/>
                <a:latin typeface="Nunito" pitchFamily="2" charset="0"/>
              </a:rPr>
              <a:t>The PCB is maintained for a process throughout its lifetime, and is deleted once the process terminates.</a:t>
            </a:r>
            <a:endParaRPr lang="en-US" b="0" i="0" dirty="0">
              <a:effectLst/>
              <a:latin typeface="Nunito" pitchFamily="2" charset="0"/>
            </a:endParaRPr>
          </a:p>
          <a:p>
            <a:endParaRPr lang="en-US" dirty="0"/>
          </a:p>
        </p:txBody>
      </p:sp>
    </p:spTree>
    <p:extLst>
      <p:ext uri="{BB962C8B-B14F-4D97-AF65-F5344CB8AC3E}">
        <p14:creationId xmlns:p14="http://schemas.microsoft.com/office/powerpoint/2010/main" val="25606117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838200" y="47625"/>
            <a:ext cx="10515600" cy="1325563"/>
          </a:xfrm>
        </p:spPr>
        <p:txBody>
          <a:bodyPr/>
          <a:lstStyle/>
          <a:p>
            <a:r>
              <a:rPr lang="en-US" dirty="0"/>
              <a:t>Process Table</a:t>
            </a:r>
          </a:p>
        </p:txBody>
      </p:sp>
      <p:sp>
        <p:nvSpPr>
          <p:cNvPr id="147459" name="Rectangle 3"/>
          <p:cNvSpPr>
            <a:spLocks noGrp="1" noChangeArrowheads="1"/>
          </p:cNvSpPr>
          <p:nvPr>
            <p:ph idx="1"/>
          </p:nvPr>
        </p:nvSpPr>
        <p:spPr>
          <a:xfrm>
            <a:off x="838200" y="1419224"/>
            <a:ext cx="10515600" cy="4937126"/>
          </a:xfrm>
        </p:spPr>
        <p:txBody>
          <a:bodyPr/>
          <a:lstStyle/>
          <a:p>
            <a:r>
              <a:rPr lang="en-US" dirty="0"/>
              <a:t>OS maintains the process table with one entry per process</a:t>
            </a:r>
          </a:p>
          <a:p>
            <a:r>
              <a:rPr lang="en-US" dirty="0"/>
              <a:t>This entry contains information about process’s  </a:t>
            </a:r>
          </a:p>
          <a:p>
            <a:pPr lvl="1"/>
            <a:r>
              <a:rPr lang="en-US" dirty="0"/>
              <a:t>state</a:t>
            </a:r>
          </a:p>
          <a:p>
            <a:pPr lvl="1"/>
            <a:r>
              <a:rPr lang="en-US" dirty="0"/>
              <a:t>its program counter</a:t>
            </a:r>
          </a:p>
          <a:p>
            <a:pPr lvl="1"/>
            <a:r>
              <a:rPr lang="en-US" dirty="0"/>
              <a:t>stack pointer</a:t>
            </a:r>
          </a:p>
          <a:p>
            <a:pPr lvl="1"/>
            <a:r>
              <a:rPr lang="en-US" dirty="0"/>
              <a:t>memory allocation</a:t>
            </a:r>
          </a:p>
          <a:p>
            <a:pPr lvl="1"/>
            <a:r>
              <a:rPr lang="en-US" dirty="0"/>
              <a:t>the status of its open file</a:t>
            </a:r>
          </a:p>
          <a:p>
            <a:pPr lvl="1"/>
            <a:r>
              <a:rPr lang="en-US" dirty="0"/>
              <a:t>its accounting and scheduling information</a:t>
            </a:r>
          </a:p>
          <a:p>
            <a:pPr lvl="1"/>
            <a:r>
              <a:rPr lang="en-US" dirty="0"/>
              <a:t>its priority</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838200" y="47625"/>
            <a:ext cx="10515600" cy="1325563"/>
          </a:xfrm>
        </p:spPr>
        <p:txBody>
          <a:bodyPr/>
          <a:lstStyle/>
          <a:p>
            <a:r>
              <a:rPr lang="en-US"/>
              <a:t>The Shell</a:t>
            </a:r>
          </a:p>
        </p:txBody>
      </p:sp>
      <p:sp>
        <p:nvSpPr>
          <p:cNvPr id="148483" name="Rectangle 3"/>
          <p:cNvSpPr>
            <a:spLocks noGrp="1" noChangeArrowheads="1"/>
          </p:cNvSpPr>
          <p:nvPr>
            <p:ph idx="1"/>
          </p:nvPr>
        </p:nvSpPr>
        <p:spPr>
          <a:xfrm>
            <a:off x="838200" y="1419224"/>
            <a:ext cx="10515600" cy="4937126"/>
          </a:xfrm>
        </p:spPr>
        <p:txBody>
          <a:bodyPr/>
          <a:lstStyle/>
          <a:p>
            <a:r>
              <a:rPr lang="en-US" dirty="0"/>
              <a:t>It is a command interpreter</a:t>
            </a:r>
          </a:p>
          <a:p>
            <a:r>
              <a:rPr lang="en-US" dirty="0"/>
              <a:t>It is a process which starts by typing a command at prompt</a:t>
            </a:r>
          </a:p>
          <a:p>
            <a:r>
              <a:rPr lang="en-US" dirty="0"/>
              <a:t>It provides an interface to the OS for the user</a:t>
            </a:r>
          </a:p>
          <a:p>
            <a:r>
              <a:rPr lang="en-US" dirty="0"/>
              <a:t>A facility for online users rather than batch</a:t>
            </a:r>
          </a:p>
          <a:p>
            <a:r>
              <a:rPr lang="en-US" dirty="0"/>
              <a:t>Command can be entered </a:t>
            </a:r>
          </a:p>
          <a:p>
            <a:pPr lvl="1"/>
            <a:r>
              <a:rPr lang="en-US" dirty="0"/>
              <a:t>directly at an online terminal</a:t>
            </a:r>
          </a:p>
          <a:p>
            <a:pPr lvl="1"/>
            <a:r>
              <a:rPr lang="en-US" dirty="0"/>
              <a:t>through shell program or script</a:t>
            </a:r>
          </a:p>
          <a:p>
            <a:pPr lvl="2"/>
            <a:r>
              <a:rPr lang="en-US" dirty="0"/>
              <a:t>a text file having series of commands forms a script</a:t>
            </a:r>
          </a:p>
          <a:p>
            <a:r>
              <a:rPr lang="en-US" dirty="0"/>
              <a:t>DOS shell is alternative as screen-oriented interface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838200" y="47625"/>
            <a:ext cx="10515600" cy="1325563"/>
          </a:xfrm>
        </p:spPr>
        <p:txBody>
          <a:bodyPr/>
          <a:lstStyle/>
          <a:p>
            <a:r>
              <a:rPr lang="en-US" dirty="0"/>
              <a:t>The Shell</a:t>
            </a:r>
          </a:p>
        </p:txBody>
      </p:sp>
      <p:sp>
        <p:nvSpPr>
          <p:cNvPr id="151555" name="Rectangle 3"/>
          <p:cNvSpPr>
            <a:spLocks noGrp="1" noChangeArrowheads="1"/>
          </p:cNvSpPr>
          <p:nvPr>
            <p:ph idx="1"/>
          </p:nvPr>
        </p:nvSpPr>
        <p:spPr>
          <a:xfrm>
            <a:off x="838200" y="1419224"/>
            <a:ext cx="10515600" cy="4937126"/>
          </a:xfrm>
        </p:spPr>
        <p:txBody>
          <a:bodyPr/>
          <a:lstStyle/>
          <a:p>
            <a:r>
              <a:rPr lang="en-US" dirty="0"/>
              <a:t>In Unix when any user login in, a shell is started up</a:t>
            </a:r>
          </a:p>
          <a:p>
            <a:pPr lvl="1"/>
            <a:r>
              <a:rPr lang="en-US" dirty="0"/>
              <a:t>It starts up as soon as user types some thing at command prompt, e.g. date</a:t>
            </a:r>
          </a:p>
          <a:p>
            <a:pPr lvl="1"/>
            <a:r>
              <a:rPr lang="en-US" dirty="0"/>
              <a:t>The shell creates a child process and run the date program</a:t>
            </a:r>
          </a:p>
          <a:p>
            <a:pPr lvl="1"/>
            <a:r>
              <a:rPr lang="en-US" dirty="0"/>
              <a:t>When child is running shell waits for its termination</a:t>
            </a:r>
          </a:p>
          <a:p>
            <a:pPr lvl="1"/>
            <a:r>
              <a:rPr lang="en-US" dirty="0"/>
              <a:t>When child finishes, the shell types $ prompt again and wait for next command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lstStyle/>
          <a:p>
            <a:r>
              <a:rPr lang="en-US"/>
              <a:t>The Shell</a:t>
            </a:r>
          </a:p>
        </p:txBody>
      </p:sp>
      <p:sp>
        <p:nvSpPr>
          <p:cNvPr id="150532" name="Oval 4"/>
          <p:cNvSpPr>
            <a:spLocks noChangeArrowheads="1"/>
          </p:cNvSpPr>
          <p:nvPr/>
        </p:nvSpPr>
        <p:spPr bwMode="auto">
          <a:xfrm>
            <a:off x="2590800" y="2590800"/>
            <a:ext cx="2209800" cy="838200"/>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dirty="0"/>
              <a:t>Shell Process</a:t>
            </a:r>
          </a:p>
        </p:txBody>
      </p:sp>
      <p:sp>
        <p:nvSpPr>
          <p:cNvPr id="150533" name="Oval 5"/>
          <p:cNvSpPr>
            <a:spLocks noChangeArrowheads="1"/>
          </p:cNvSpPr>
          <p:nvPr/>
        </p:nvSpPr>
        <p:spPr bwMode="auto">
          <a:xfrm>
            <a:off x="5029200" y="3886200"/>
            <a:ext cx="2209800" cy="838200"/>
          </a:xfrm>
          <a:prstGeom prst="ellipse">
            <a:avLst/>
          </a:prstGeom>
          <a:ln>
            <a:headEnd type="none" w="sm" len="sm"/>
            <a:tailEnd type="none" w="sm" len="sm"/>
          </a:ln>
        </p:spPr>
        <p:style>
          <a:lnRef idx="1">
            <a:schemeClr val="accent2"/>
          </a:lnRef>
          <a:fillRef idx="3">
            <a:schemeClr val="accent2"/>
          </a:fillRef>
          <a:effectRef idx="2">
            <a:schemeClr val="accent2"/>
          </a:effectRef>
          <a:fontRef idx="minor">
            <a:schemeClr val="lt1"/>
          </a:fontRef>
        </p:style>
        <p:txBody>
          <a:bodyPr wrap="none" anchor="ctr"/>
          <a:lstStyle/>
          <a:p>
            <a:pPr algn="ctr"/>
            <a:r>
              <a:rPr lang="en-US" dirty="0"/>
              <a:t>Process executing </a:t>
            </a:r>
          </a:p>
          <a:p>
            <a:pPr algn="ctr"/>
            <a:r>
              <a:rPr lang="en-US" dirty="0"/>
              <a:t>grep</a:t>
            </a:r>
          </a:p>
        </p:txBody>
      </p:sp>
      <p:sp>
        <p:nvSpPr>
          <p:cNvPr id="150534" name="AutoShape 6"/>
          <p:cNvSpPr>
            <a:spLocks noChangeArrowheads="1"/>
          </p:cNvSpPr>
          <p:nvPr/>
        </p:nvSpPr>
        <p:spPr bwMode="auto">
          <a:xfrm>
            <a:off x="7543800" y="2667000"/>
            <a:ext cx="1905000" cy="685800"/>
          </a:xfrm>
          <a:prstGeom prst="roundRect">
            <a:avLst>
              <a:gd name="adj" fmla="val 16667"/>
            </a:avLst>
          </a:prstGeom>
          <a:ln>
            <a:headEnd type="none" w="sm" len="sm"/>
            <a:tailEnd type="none" w="sm" len="sm"/>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a:t>File studentInfo</a:t>
            </a:r>
          </a:p>
        </p:txBody>
      </p:sp>
      <p:sp>
        <p:nvSpPr>
          <p:cNvPr id="150535" name="Text Box 7"/>
          <p:cNvSpPr txBox="1">
            <a:spLocks noChangeArrowheads="1"/>
          </p:cNvSpPr>
          <p:nvPr/>
        </p:nvSpPr>
        <p:spPr bwMode="auto">
          <a:xfrm>
            <a:off x="3886200" y="5181600"/>
            <a:ext cx="4495800" cy="579438"/>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sz="3200"/>
              <a:t>$ </a:t>
            </a:r>
            <a:r>
              <a:rPr lang="en-US" sz="3200" i="1"/>
              <a:t>grep</a:t>
            </a:r>
            <a:r>
              <a:rPr lang="en-US" sz="3200"/>
              <a:t> First </a:t>
            </a:r>
            <a:r>
              <a:rPr lang="en-US" sz="3200" i="1"/>
              <a:t>studentInfo</a:t>
            </a:r>
          </a:p>
        </p:txBody>
      </p:sp>
      <p:sp>
        <p:nvSpPr>
          <p:cNvPr id="150536" name="Line 8"/>
          <p:cNvSpPr>
            <a:spLocks noChangeShapeType="1"/>
          </p:cNvSpPr>
          <p:nvPr/>
        </p:nvSpPr>
        <p:spPr bwMode="auto">
          <a:xfrm>
            <a:off x="4495800" y="3276600"/>
            <a:ext cx="914400" cy="685800"/>
          </a:xfrm>
          <a:prstGeom prst="line">
            <a:avLst/>
          </a:prstGeom>
          <a:ln>
            <a:headEnd type="none" w="sm" len="sm"/>
            <a:tailEnd type="triangle" w="sm" len="s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50537" name="Line 9"/>
          <p:cNvSpPr>
            <a:spLocks noChangeShapeType="1"/>
          </p:cNvSpPr>
          <p:nvPr/>
        </p:nvSpPr>
        <p:spPr bwMode="auto">
          <a:xfrm flipH="1">
            <a:off x="6934200" y="3352800"/>
            <a:ext cx="1371600" cy="685800"/>
          </a:xfrm>
          <a:prstGeom prst="line">
            <a:avLst/>
          </a:prstGeom>
          <a:ln>
            <a:headEnd type="none" w="sm" len="sm"/>
            <a:tailEnd type="triangle" w="sm" len="s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50538" name="Line 10"/>
          <p:cNvSpPr>
            <a:spLocks noChangeShapeType="1"/>
          </p:cNvSpPr>
          <p:nvPr/>
        </p:nvSpPr>
        <p:spPr bwMode="auto">
          <a:xfrm>
            <a:off x="6248400" y="3124200"/>
            <a:ext cx="0" cy="762000"/>
          </a:xfrm>
          <a:prstGeom prst="line">
            <a:avLst/>
          </a:prstGeom>
          <a:ln>
            <a:headEnd type="none" w="sm" len="sm"/>
            <a:tailEnd type="triangle" w="sm" len="sm"/>
          </a:ln>
        </p:spPr>
        <p:style>
          <a:lnRef idx="1">
            <a:schemeClr val="accent2"/>
          </a:lnRef>
          <a:fillRef idx="3">
            <a:schemeClr val="accent2"/>
          </a:fillRef>
          <a:effectRef idx="2">
            <a:schemeClr val="accent2"/>
          </a:effectRef>
          <a:fontRef idx="minor">
            <a:schemeClr val="lt1"/>
          </a:fontRef>
        </p:style>
        <p:txBody>
          <a:bodyPr/>
          <a:lstStyle/>
          <a:p>
            <a:endParaRPr lang="en-US"/>
          </a:p>
        </p:txBody>
      </p:sp>
      <p:sp>
        <p:nvSpPr>
          <p:cNvPr id="150539" name="Text Box 11"/>
          <p:cNvSpPr txBox="1">
            <a:spLocks noChangeArrowheads="1"/>
          </p:cNvSpPr>
          <p:nvPr/>
        </p:nvSpPr>
        <p:spPr bwMode="auto">
          <a:xfrm>
            <a:off x="5334000" y="2681288"/>
            <a:ext cx="1752600" cy="366712"/>
          </a:xfrm>
          <a:prstGeom prst="rect">
            <a:avLst/>
          </a:prstGeom>
          <a:noFill/>
          <a:ln w="12700" cap="sq">
            <a:noFill/>
            <a:miter lim="800000"/>
            <a:headEnd type="none" w="sm" len="sm"/>
            <a:tailEnd type="none" w="sm" len="sm"/>
          </a:ln>
          <a:effectLst/>
        </p:spPr>
        <p:txBody>
          <a:bodyPr>
            <a:spAutoFit/>
          </a:bodyPr>
          <a:lstStyle/>
          <a:p>
            <a:pPr algn="ctr">
              <a:spcBef>
                <a:spcPct val="50000"/>
              </a:spcBef>
            </a:pPr>
            <a:r>
              <a:rPr lang="en-US"/>
              <a:t>First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838200" y="47625"/>
            <a:ext cx="10515600" cy="1325563"/>
          </a:xfrm>
        </p:spPr>
        <p:txBody>
          <a:bodyPr/>
          <a:lstStyle/>
          <a:p>
            <a:r>
              <a:rPr lang="en-US"/>
              <a:t>Operations on Process</a:t>
            </a:r>
          </a:p>
        </p:txBody>
      </p:sp>
      <p:sp>
        <p:nvSpPr>
          <p:cNvPr id="162819" name="Rectangle 3"/>
          <p:cNvSpPr>
            <a:spLocks noGrp="1" noChangeArrowheads="1"/>
          </p:cNvSpPr>
          <p:nvPr>
            <p:ph idx="1"/>
          </p:nvPr>
        </p:nvSpPr>
        <p:spPr>
          <a:xfrm>
            <a:off x="838200" y="1419224"/>
            <a:ext cx="10515600" cy="4937126"/>
          </a:xfrm>
        </p:spPr>
        <p:txBody>
          <a:bodyPr>
            <a:normAutofit lnSpcReduction="10000"/>
          </a:bodyPr>
          <a:lstStyle/>
          <a:p>
            <a:r>
              <a:rPr lang="en-US" dirty="0"/>
              <a:t>A system managing processes may perform following operations</a:t>
            </a:r>
          </a:p>
          <a:p>
            <a:pPr lvl="1"/>
            <a:r>
              <a:rPr lang="en-US" dirty="0"/>
              <a:t>Create a process</a:t>
            </a:r>
          </a:p>
          <a:p>
            <a:pPr lvl="1"/>
            <a:r>
              <a:rPr lang="en-US" dirty="0"/>
              <a:t>Destroy a process</a:t>
            </a:r>
          </a:p>
          <a:p>
            <a:pPr lvl="1"/>
            <a:r>
              <a:rPr lang="en-US" dirty="0"/>
              <a:t>Suspend a process</a:t>
            </a:r>
          </a:p>
          <a:p>
            <a:pPr lvl="1"/>
            <a:r>
              <a:rPr lang="en-US" dirty="0"/>
              <a:t>Resume a process</a:t>
            </a:r>
          </a:p>
          <a:p>
            <a:pPr lvl="1"/>
            <a:r>
              <a:rPr lang="en-US" dirty="0"/>
              <a:t>Block a process</a:t>
            </a:r>
          </a:p>
          <a:p>
            <a:pPr lvl="1"/>
            <a:r>
              <a:rPr lang="en-US" dirty="0"/>
              <a:t>Wakeup a process</a:t>
            </a:r>
          </a:p>
          <a:p>
            <a:pPr lvl="1"/>
            <a:r>
              <a:rPr lang="en-US" dirty="0"/>
              <a:t>Dispatch a process</a:t>
            </a:r>
          </a:p>
          <a:p>
            <a:pPr lvl="1"/>
            <a:r>
              <a:rPr lang="en-US" dirty="0"/>
              <a:t>Change process’s priority</a:t>
            </a:r>
          </a:p>
          <a:p>
            <a:pPr lvl="1"/>
            <a:r>
              <a:rPr lang="en-US" dirty="0"/>
              <a:t>Enable a process to communicate with other processes</a:t>
            </a:r>
          </a:p>
          <a:p>
            <a:r>
              <a:rPr lang="en-US" dirty="0"/>
              <a:t>For </a:t>
            </a:r>
            <a:r>
              <a:rPr lang="en-US" u="sng" dirty="0"/>
              <a:t>long term suspension,</a:t>
            </a:r>
            <a:r>
              <a:rPr lang="en-US" dirty="0"/>
              <a:t> process’s </a:t>
            </a:r>
            <a:r>
              <a:rPr lang="en-US" u="sng" dirty="0"/>
              <a:t>resources should be free</a:t>
            </a:r>
          </a:p>
          <a:p>
            <a:r>
              <a:rPr lang="en-US" u="sng" dirty="0"/>
              <a:t>Changing the priority</a:t>
            </a:r>
            <a:r>
              <a:rPr lang="en-US" dirty="0"/>
              <a:t> of process normally involved </a:t>
            </a:r>
            <a:r>
              <a:rPr lang="en-US" u="sng" dirty="0"/>
              <a:t>modifying the priority value in PCB</a:t>
            </a:r>
          </a:p>
        </p:txBody>
      </p:sp>
      <p:sp>
        <p:nvSpPr>
          <p:cNvPr id="2" name="Rectangle 1"/>
          <p:cNvSpPr/>
          <p:nvPr/>
        </p:nvSpPr>
        <p:spPr>
          <a:xfrm>
            <a:off x="1059255" y="5124261"/>
            <a:ext cx="9641941" cy="1167897"/>
          </a:xfrm>
          <a:prstGeom prst="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838200" y="47625"/>
            <a:ext cx="10515600" cy="1325563"/>
          </a:xfrm>
        </p:spPr>
        <p:txBody>
          <a:bodyPr/>
          <a:lstStyle/>
          <a:p>
            <a:r>
              <a:rPr lang="en-US"/>
              <a:t>Process Creation &amp; Termination</a:t>
            </a:r>
          </a:p>
        </p:txBody>
      </p:sp>
      <p:sp>
        <p:nvSpPr>
          <p:cNvPr id="152579" name="Rectangle 3"/>
          <p:cNvSpPr>
            <a:spLocks noGrp="1" noChangeArrowheads="1"/>
          </p:cNvSpPr>
          <p:nvPr>
            <p:ph idx="1"/>
          </p:nvPr>
        </p:nvSpPr>
        <p:spPr>
          <a:xfrm>
            <a:off x="838200" y="1419224"/>
            <a:ext cx="10515600" cy="4937126"/>
          </a:xfrm>
        </p:spPr>
        <p:txBody>
          <a:bodyPr/>
          <a:lstStyle/>
          <a:p>
            <a:r>
              <a:rPr lang="en-US" dirty="0"/>
              <a:t>A process may create other processes</a:t>
            </a:r>
          </a:p>
          <a:p>
            <a:r>
              <a:rPr lang="en-US" dirty="0"/>
              <a:t>When a process creates a new process</a:t>
            </a:r>
          </a:p>
          <a:p>
            <a:pPr lvl="1"/>
            <a:r>
              <a:rPr lang="en-US" dirty="0"/>
              <a:t>The creator process is called the </a:t>
            </a:r>
            <a:r>
              <a:rPr lang="en-US" u="sng" dirty="0"/>
              <a:t>parent process</a:t>
            </a:r>
          </a:p>
          <a:p>
            <a:pPr lvl="1"/>
            <a:r>
              <a:rPr lang="en-US" dirty="0"/>
              <a:t>Created process is called the </a:t>
            </a:r>
            <a:r>
              <a:rPr lang="en-US" u="sng" dirty="0"/>
              <a:t>child process</a:t>
            </a:r>
          </a:p>
          <a:p>
            <a:r>
              <a:rPr lang="en-US" dirty="0"/>
              <a:t>Act of </a:t>
            </a:r>
            <a:r>
              <a:rPr lang="en-US" u="sng" dirty="0"/>
              <a:t>creating</a:t>
            </a:r>
            <a:r>
              <a:rPr lang="en-US" dirty="0"/>
              <a:t> a process is called </a:t>
            </a:r>
            <a:r>
              <a:rPr lang="en-US" b="1" u="sng" dirty="0"/>
              <a:t>spawning</a:t>
            </a:r>
            <a:r>
              <a:rPr lang="en-US" u="sng" dirty="0"/>
              <a:t> a process</a:t>
            </a:r>
          </a:p>
          <a:p>
            <a:r>
              <a:rPr lang="en-US" dirty="0"/>
              <a:t>A </a:t>
            </a:r>
            <a:r>
              <a:rPr lang="en-US" u="sng" dirty="0"/>
              <a:t>child</a:t>
            </a:r>
            <a:r>
              <a:rPr lang="en-US" dirty="0"/>
              <a:t> process may </a:t>
            </a:r>
            <a:r>
              <a:rPr lang="en-US" u="sng" dirty="0"/>
              <a:t>share</a:t>
            </a:r>
            <a:r>
              <a:rPr lang="en-US" dirty="0"/>
              <a:t> the </a:t>
            </a:r>
            <a:r>
              <a:rPr lang="en-US" u="sng" dirty="0"/>
              <a:t>resources</a:t>
            </a:r>
            <a:r>
              <a:rPr lang="en-US" dirty="0"/>
              <a:t> of its </a:t>
            </a:r>
            <a:r>
              <a:rPr lang="en-US" u="sng" dirty="0"/>
              <a:t>parent</a:t>
            </a:r>
            <a:r>
              <a:rPr lang="en-US" dirty="0"/>
              <a:t> process</a:t>
            </a:r>
          </a:p>
        </p:txBody>
      </p:sp>
      <p:sp>
        <p:nvSpPr>
          <p:cNvPr id="2" name="Rectangle 1"/>
          <p:cNvSpPr/>
          <p:nvPr/>
        </p:nvSpPr>
        <p:spPr>
          <a:xfrm>
            <a:off x="1119673" y="3722914"/>
            <a:ext cx="9246637" cy="569168"/>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838200" y="47625"/>
            <a:ext cx="10515600" cy="1325563"/>
          </a:xfrm>
        </p:spPr>
        <p:txBody>
          <a:bodyPr/>
          <a:lstStyle/>
          <a:p>
            <a:r>
              <a:rPr lang="en-US" dirty="0"/>
              <a:t>Process Creation &amp; Termination</a:t>
            </a:r>
          </a:p>
        </p:txBody>
      </p:sp>
      <p:sp>
        <p:nvSpPr>
          <p:cNvPr id="155651" name="Rectangle 3"/>
          <p:cNvSpPr>
            <a:spLocks noGrp="1" noChangeArrowheads="1"/>
          </p:cNvSpPr>
          <p:nvPr>
            <p:ph idx="1"/>
          </p:nvPr>
        </p:nvSpPr>
        <p:spPr>
          <a:xfrm>
            <a:off x="838200" y="1419224"/>
            <a:ext cx="10515600" cy="4937126"/>
          </a:xfrm>
        </p:spPr>
        <p:txBody>
          <a:bodyPr/>
          <a:lstStyle/>
          <a:p>
            <a:r>
              <a:rPr lang="en-US" dirty="0"/>
              <a:t>A parent may </a:t>
            </a:r>
            <a:r>
              <a:rPr lang="en-US" u="sng" dirty="0"/>
              <a:t>wait for its child process to terminate before resuming</a:t>
            </a:r>
            <a:r>
              <a:rPr lang="en-US" dirty="0"/>
              <a:t> or </a:t>
            </a:r>
            <a:r>
              <a:rPr lang="en-US" u="sng" dirty="0"/>
              <a:t>may run concurrently with the child</a:t>
            </a:r>
            <a:r>
              <a:rPr lang="en-US" dirty="0"/>
              <a:t> process</a:t>
            </a:r>
          </a:p>
          <a:p>
            <a:r>
              <a:rPr lang="en-US" dirty="0"/>
              <a:t>A child process </a:t>
            </a:r>
            <a:r>
              <a:rPr lang="en-US" u="sng" dirty="0"/>
              <a:t>may run the same program as that of its parent or may run a separate program</a:t>
            </a:r>
          </a:p>
          <a:p>
            <a:r>
              <a:rPr lang="en-US" dirty="0"/>
              <a:t>In </a:t>
            </a:r>
            <a:r>
              <a:rPr lang="en-US" u="sng" dirty="0"/>
              <a:t>DOS</a:t>
            </a:r>
            <a:r>
              <a:rPr lang="en-US" dirty="0"/>
              <a:t>, </a:t>
            </a:r>
            <a:r>
              <a:rPr lang="en-US" u="sng" dirty="0"/>
              <a:t>parent and child</a:t>
            </a:r>
            <a:r>
              <a:rPr lang="en-US" dirty="0"/>
              <a:t> process </a:t>
            </a:r>
            <a:r>
              <a:rPr lang="en-US" u="sng" dirty="0"/>
              <a:t>do not run in parallel</a:t>
            </a:r>
            <a:r>
              <a:rPr lang="en-US" dirty="0"/>
              <a:t> and parent process will </a:t>
            </a:r>
            <a:r>
              <a:rPr lang="en-US" u="sng" dirty="0"/>
              <a:t>suspend itself</a:t>
            </a:r>
            <a:r>
              <a:rPr lang="en-US" dirty="0"/>
              <a:t> till child has finished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838200" y="47625"/>
            <a:ext cx="10515600" cy="1325563"/>
          </a:xfrm>
        </p:spPr>
        <p:txBody>
          <a:bodyPr/>
          <a:lstStyle/>
          <a:p>
            <a:r>
              <a:rPr lang="en-US"/>
              <a:t>Process Creation &amp; Termination</a:t>
            </a:r>
          </a:p>
        </p:txBody>
      </p:sp>
      <p:sp>
        <p:nvSpPr>
          <p:cNvPr id="156675" name="Rectangle 3"/>
          <p:cNvSpPr>
            <a:spLocks noGrp="1" noChangeArrowheads="1"/>
          </p:cNvSpPr>
          <p:nvPr>
            <p:ph idx="1"/>
          </p:nvPr>
        </p:nvSpPr>
        <p:spPr>
          <a:xfrm>
            <a:off x="838200" y="1419224"/>
            <a:ext cx="10515600" cy="4937126"/>
          </a:xfrm>
        </p:spPr>
        <p:txBody>
          <a:bodyPr>
            <a:normAutofit/>
          </a:bodyPr>
          <a:lstStyle/>
          <a:p>
            <a:r>
              <a:rPr lang="en-US" dirty="0"/>
              <a:t>When a process is created the following operations are performed</a:t>
            </a:r>
          </a:p>
          <a:p>
            <a:pPr lvl="1"/>
            <a:r>
              <a:rPr lang="en-US" dirty="0"/>
              <a:t>Process naming (process id)</a:t>
            </a:r>
          </a:p>
          <a:p>
            <a:pPr lvl="1"/>
            <a:r>
              <a:rPr lang="en-US" dirty="0"/>
              <a:t>Creates the process control block</a:t>
            </a:r>
          </a:p>
          <a:p>
            <a:pPr lvl="1"/>
            <a:r>
              <a:rPr lang="en-US" dirty="0"/>
              <a:t>Insert it in process table</a:t>
            </a:r>
          </a:p>
          <a:p>
            <a:pPr lvl="1"/>
            <a:r>
              <a:rPr lang="en-US" dirty="0"/>
              <a:t>Determine the process initial priority</a:t>
            </a:r>
          </a:p>
          <a:p>
            <a:pPr lvl="1"/>
            <a:r>
              <a:rPr lang="en-US" dirty="0"/>
              <a:t>Allocate the process’s initial resources</a:t>
            </a:r>
          </a:p>
          <a:p>
            <a:pPr lvl="1"/>
            <a:r>
              <a:rPr lang="en-US" dirty="0"/>
              <a:t>Allocate the address space to be used by the process</a:t>
            </a:r>
          </a:p>
          <a:p>
            <a:r>
              <a:rPr lang="en-US" dirty="0"/>
              <a:t>When a process is destroyed following operations are performed</a:t>
            </a:r>
          </a:p>
          <a:p>
            <a:pPr lvl="1"/>
            <a:r>
              <a:rPr lang="en-US" dirty="0"/>
              <a:t>Its resources are returned to the system</a:t>
            </a:r>
          </a:p>
          <a:p>
            <a:pPr lvl="1"/>
            <a:r>
              <a:rPr lang="en-US" dirty="0"/>
              <a:t>Its process control block is erased</a:t>
            </a:r>
          </a:p>
          <a:p>
            <a:pPr lvl="1"/>
            <a:r>
              <a:rPr lang="en-US" dirty="0"/>
              <a:t>It is purged from any system list or table</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t>Reasons for Process Creation</a:t>
            </a:r>
          </a:p>
        </p:txBody>
      </p:sp>
      <p:sp>
        <p:nvSpPr>
          <p:cNvPr id="158723" name="Rectangle 3"/>
          <p:cNvSpPr>
            <a:spLocks noGrp="1" noChangeArrowheads="1"/>
          </p:cNvSpPr>
          <p:nvPr>
            <p:ph type="body" idx="1"/>
          </p:nvPr>
        </p:nvSpPr>
        <p:spPr/>
        <p:txBody>
          <a:bodyPr>
            <a:normAutofit/>
          </a:bodyPr>
          <a:lstStyle/>
          <a:p>
            <a:pPr marL="571500" indent="-571500">
              <a:lnSpc>
                <a:spcPct val="80000"/>
              </a:lnSpc>
              <a:buFont typeface="Wingdings" pitchFamily="2" charset="2"/>
              <a:buAutoNum type="arabicPeriod"/>
            </a:pPr>
            <a:r>
              <a:rPr lang="en-US" dirty="0"/>
              <a:t>New batch job</a:t>
            </a:r>
          </a:p>
          <a:p>
            <a:pPr marL="839788" lvl="1" indent="-495300">
              <a:lnSpc>
                <a:spcPct val="80000"/>
              </a:lnSpc>
            </a:pPr>
            <a:r>
              <a:rPr lang="en-US" dirty="0"/>
              <a:t>In a batch environment, a process is created in response to the submission of a job</a:t>
            </a:r>
          </a:p>
          <a:p>
            <a:pPr marL="571500" indent="-571500">
              <a:lnSpc>
                <a:spcPct val="80000"/>
              </a:lnSpc>
              <a:buFont typeface="Wingdings" pitchFamily="2" charset="2"/>
              <a:buAutoNum type="arabicPeriod"/>
            </a:pPr>
            <a:r>
              <a:rPr lang="en-US" dirty="0"/>
              <a:t>Interactive log on</a:t>
            </a:r>
          </a:p>
          <a:p>
            <a:pPr marL="839788" lvl="1" indent="-495300">
              <a:lnSpc>
                <a:spcPct val="80000"/>
              </a:lnSpc>
            </a:pPr>
            <a:r>
              <a:rPr lang="en-US" dirty="0"/>
              <a:t>A user at a terminal logs on to the system</a:t>
            </a:r>
          </a:p>
          <a:p>
            <a:pPr marL="571500" indent="-571500">
              <a:lnSpc>
                <a:spcPct val="80000"/>
              </a:lnSpc>
              <a:buFont typeface="Wingdings" pitchFamily="2" charset="2"/>
              <a:buAutoNum type="arabicPeriod"/>
            </a:pPr>
            <a:r>
              <a:rPr lang="en-US" dirty="0"/>
              <a:t>Created by OS to provide a service</a:t>
            </a:r>
          </a:p>
          <a:p>
            <a:pPr marL="839788" lvl="1" indent="-495300">
              <a:lnSpc>
                <a:spcPct val="80000"/>
              </a:lnSpc>
            </a:pPr>
            <a:r>
              <a:rPr lang="en-US" dirty="0"/>
              <a:t>OS can create a process to perform a function on behalf of a user program, without user having to wait, e.g. printing</a:t>
            </a:r>
          </a:p>
          <a:p>
            <a:pPr marL="571500" indent="-571500">
              <a:lnSpc>
                <a:spcPct val="80000"/>
              </a:lnSpc>
              <a:buFont typeface="Wingdings" pitchFamily="2" charset="2"/>
              <a:buAutoNum type="arabicPeriod"/>
            </a:pPr>
            <a:r>
              <a:rPr lang="en-US" dirty="0"/>
              <a:t>Spawned by existing process</a:t>
            </a:r>
          </a:p>
          <a:p>
            <a:pPr marL="839788" lvl="1" indent="-495300">
              <a:lnSpc>
                <a:spcPct val="80000"/>
              </a:lnSpc>
            </a:pPr>
            <a:r>
              <a:rPr lang="en-US" dirty="0"/>
              <a:t>A user program can create a number of processes</a:t>
            </a:r>
          </a:p>
          <a:p>
            <a:pPr marL="839788" lvl="1" indent="-495300">
              <a:lnSpc>
                <a:spcPct val="80000"/>
              </a:lnSpc>
            </a:pPr>
            <a:r>
              <a:rPr lang="en-US" dirty="0"/>
              <a:t>Typically related processes need to communicate and cooperate each other</a:t>
            </a:r>
          </a:p>
          <a:p>
            <a:pPr marL="1114108" lvl="2" indent="-495300">
              <a:lnSpc>
                <a:spcPct val="80000"/>
              </a:lnSpc>
            </a:pPr>
            <a:r>
              <a:rPr lang="en-US" dirty="0"/>
              <a:t>Achieving this cooperation is a difficult task for the programmer of OS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F98C84-5E8A-4CBD-92F7-9345E51B612B}"/>
              </a:ext>
            </a:extLst>
          </p:cNvPr>
          <p:cNvSpPr>
            <a:spLocks noGrp="1"/>
          </p:cNvSpPr>
          <p:nvPr>
            <p:ph type="title"/>
          </p:nvPr>
        </p:nvSpPr>
        <p:spPr>
          <a:xfrm>
            <a:off x="838200" y="47625"/>
            <a:ext cx="10515600" cy="1325563"/>
          </a:xfrm>
        </p:spPr>
        <p:txBody>
          <a:bodyPr/>
          <a:lstStyle/>
          <a:p>
            <a:r>
              <a:rPr lang="en-US" dirty="0"/>
              <a:t>Module Outline</a:t>
            </a:r>
          </a:p>
        </p:txBody>
      </p:sp>
      <p:sp>
        <p:nvSpPr>
          <p:cNvPr id="3" name="Content Placeholder 2">
            <a:extLst>
              <a:ext uri="{FF2B5EF4-FFF2-40B4-BE49-F238E27FC236}">
                <a16:creationId xmlns:a16="http://schemas.microsoft.com/office/drawing/2014/main" xmlns="" id="{2EDDA306-4DBC-414A-9ABF-C43D7E0F46A5}"/>
              </a:ext>
            </a:extLst>
          </p:cNvPr>
          <p:cNvSpPr>
            <a:spLocks noGrp="1"/>
          </p:cNvSpPr>
          <p:nvPr>
            <p:ph idx="1"/>
          </p:nvPr>
        </p:nvSpPr>
        <p:spPr>
          <a:xfrm>
            <a:off x="838200" y="1419224"/>
            <a:ext cx="10515600" cy="4937126"/>
          </a:xfrm>
        </p:spPr>
        <p:txBody>
          <a:bodyPr>
            <a:normAutofit lnSpcReduction="10000"/>
          </a:bodyPr>
          <a:lstStyle/>
          <a:p>
            <a:r>
              <a:rPr lang="en-US" dirty="0"/>
              <a:t>Process Concept</a:t>
            </a:r>
          </a:p>
          <a:p>
            <a:r>
              <a:rPr lang="en-US" dirty="0"/>
              <a:t>Program vs Process</a:t>
            </a:r>
          </a:p>
          <a:p>
            <a:r>
              <a:rPr lang="en-US" dirty="0"/>
              <a:t>Process Control Block</a:t>
            </a:r>
          </a:p>
          <a:p>
            <a:r>
              <a:rPr lang="en-US" dirty="0"/>
              <a:t>Process Table</a:t>
            </a:r>
          </a:p>
          <a:p>
            <a:r>
              <a:rPr lang="en-US" dirty="0"/>
              <a:t>Context Switch</a:t>
            </a:r>
          </a:p>
          <a:p>
            <a:r>
              <a:rPr lang="en-US" dirty="0"/>
              <a:t>Process states</a:t>
            </a:r>
          </a:p>
          <a:p>
            <a:r>
              <a:rPr lang="en-US" dirty="0"/>
              <a:t>Process states transitions</a:t>
            </a:r>
          </a:p>
          <a:p>
            <a:r>
              <a:rPr lang="en-US" dirty="0"/>
              <a:t>Process life cycle</a:t>
            </a:r>
          </a:p>
          <a:p>
            <a:r>
              <a:rPr lang="en-US" dirty="0"/>
              <a:t>Five state process model</a:t>
            </a:r>
          </a:p>
          <a:p>
            <a:r>
              <a:rPr lang="en-US" dirty="0"/>
              <a:t>Unix process state transition diagram</a:t>
            </a:r>
          </a:p>
        </p:txBody>
      </p:sp>
    </p:spTree>
    <p:extLst>
      <p:ext uri="{BB962C8B-B14F-4D97-AF65-F5344CB8AC3E}">
        <p14:creationId xmlns:p14="http://schemas.microsoft.com/office/powerpoint/2010/main" val="3002531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838200" y="47625"/>
            <a:ext cx="10515600" cy="1325563"/>
          </a:xfrm>
        </p:spPr>
        <p:txBody>
          <a:bodyPr/>
          <a:lstStyle/>
          <a:p>
            <a:r>
              <a:rPr lang="en-US"/>
              <a:t>Reasons for Process Termination</a:t>
            </a:r>
          </a:p>
        </p:txBody>
      </p:sp>
      <p:sp>
        <p:nvSpPr>
          <p:cNvPr id="159747" name="Rectangle 3"/>
          <p:cNvSpPr>
            <a:spLocks noGrp="1" noChangeArrowheads="1"/>
          </p:cNvSpPr>
          <p:nvPr>
            <p:ph idx="1"/>
          </p:nvPr>
        </p:nvSpPr>
        <p:spPr>
          <a:xfrm>
            <a:off x="838200" y="1419224"/>
            <a:ext cx="10515600" cy="4937126"/>
          </a:xfrm>
        </p:spPr>
        <p:txBody>
          <a:bodyPr/>
          <a:lstStyle/>
          <a:p>
            <a:r>
              <a:rPr lang="en-US" dirty="0"/>
              <a:t>There must be some means for a process to indicate its completion</a:t>
            </a:r>
          </a:p>
          <a:p>
            <a:pPr lvl="1"/>
            <a:r>
              <a:rPr lang="en-US" dirty="0"/>
              <a:t>A batch job should include a </a:t>
            </a:r>
            <a:r>
              <a:rPr lang="en-US" u="sng" dirty="0"/>
              <a:t>halt instruction</a:t>
            </a:r>
            <a:r>
              <a:rPr lang="en-US" dirty="0"/>
              <a:t>, which generates an </a:t>
            </a:r>
            <a:r>
              <a:rPr lang="en-US" u="sng" dirty="0"/>
              <a:t>interrupts</a:t>
            </a:r>
            <a:r>
              <a:rPr lang="en-US" dirty="0"/>
              <a:t> to alert the OS that a process has </a:t>
            </a:r>
            <a:r>
              <a:rPr lang="en-US" u="sng" dirty="0"/>
              <a:t>completed</a:t>
            </a:r>
          </a:p>
          <a:p>
            <a:pPr lvl="1"/>
            <a:r>
              <a:rPr lang="en-US" dirty="0"/>
              <a:t>For an interactive application, the action of the user will indicate whether the process is completed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dirty="0"/>
              <a:t>Reasons for Process Termination</a:t>
            </a:r>
          </a:p>
        </p:txBody>
      </p:sp>
      <p:sp>
        <p:nvSpPr>
          <p:cNvPr id="160771" name="Rectangle 3"/>
          <p:cNvSpPr>
            <a:spLocks noGrp="1" noChangeArrowheads="1"/>
          </p:cNvSpPr>
          <p:nvPr>
            <p:ph type="body" idx="1"/>
          </p:nvPr>
        </p:nvSpPr>
        <p:spPr/>
        <p:txBody>
          <a:bodyPr>
            <a:normAutofit/>
          </a:bodyPr>
          <a:lstStyle/>
          <a:p>
            <a:pPr marL="400050" indent="-400050">
              <a:buNone/>
            </a:pPr>
            <a:r>
              <a:rPr lang="en-US" sz="2400" dirty="0"/>
              <a:t>Following are the possible reasons for process termination;</a:t>
            </a:r>
          </a:p>
          <a:p>
            <a:pPr marL="400050" indent="-400050">
              <a:buFont typeface="Wingdings" pitchFamily="2" charset="2"/>
              <a:buAutoNum type="arabicPeriod"/>
            </a:pPr>
            <a:r>
              <a:rPr lang="en-US" dirty="0"/>
              <a:t>Normal termination</a:t>
            </a:r>
          </a:p>
          <a:p>
            <a:pPr marL="725488" lvl="1" indent="-381000"/>
            <a:r>
              <a:rPr lang="en-US" dirty="0"/>
              <a:t>The process executes an OS service call to indicate that it has completed running</a:t>
            </a:r>
          </a:p>
          <a:p>
            <a:pPr marL="400050" indent="-400050">
              <a:buFont typeface="Wingdings" pitchFamily="2" charset="2"/>
              <a:buAutoNum type="arabicPeriod"/>
            </a:pPr>
            <a:r>
              <a:rPr lang="en-US" dirty="0"/>
              <a:t>Time limit exceeds</a:t>
            </a:r>
          </a:p>
          <a:p>
            <a:pPr marL="725488" lvl="1" indent="-381000"/>
            <a:r>
              <a:rPr lang="en-US" dirty="0"/>
              <a:t>The process has run longer than the specified total time limit which includes</a:t>
            </a:r>
          </a:p>
          <a:p>
            <a:pPr marL="1036638" lvl="2" indent="-342900"/>
            <a:r>
              <a:rPr lang="en-US" dirty="0"/>
              <a:t>total time elapsed</a:t>
            </a:r>
          </a:p>
          <a:p>
            <a:pPr marL="1036638" lvl="2" indent="-342900"/>
            <a:r>
              <a:rPr lang="en-US" dirty="0"/>
              <a:t>amount of time spent executing</a:t>
            </a:r>
          </a:p>
          <a:p>
            <a:pPr marL="1036638" lvl="2" indent="-342900"/>
            <a:r>
              <a:rPr lang="en-US" dirty="0"/>
              <a:t>in case of interactive process, the amount of time since the user last provided any input</a:t>
            </a:r>
          </a:p>
          <a:p>
            <a:pPr marL="400050" indent="-400050">
              <a:buFont typeface="Wingdings" pitchFamily="2" charset="2"/>
              <a:buAutoNum type="arabicPeriod"/>
            </a:pPr>
            <a:r>
              <a:rPr lang="en-US" dirty="0"/>
              <a:t>Memory unavailable</a:t>
            </a:r>
          </a:p>
          <a:p>
            <a:pPr marL="725488" lvl="1" indent="-381000"/>
            <a:r>
              <a:rPr lang="en-US" dirty="0"/>
              <a:t>The process requires more memory than the system can provide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lstStyle/>
          <a:p>
            <a:r>
              <a:rPr lang="en-US"/>
              <a:t>Reasons for Process Termination</a:t>
            </a:r>
          </a:p>
        </p:txBody>
      </p:sp>
      <p:sp>
        <p:nvSpPr>
          <p:cNvPr id="161795" name="Rectangle 3"/>
          <p:cNvSpPr>
            <a:spLocks noGrp="1" noChangeArrowheads="1"/>
          </p:cNvSpPr>
          <p:nvPr>
            <p:ph type="body" idx="1"/>
          </p:nvPr>
        </p:nvSpPr>
        <p:spPr/>
        <p:txBody>
          <a:bodyPr>
            <a:normAutofit/>
          </a:bodyPr>
          <a:lstStyle/>
          <a:p>
            <a:pPr marL="571500" indent="-571500">
              <a:buFont typeface="Wingdings" pitchFamily="2" charset="2"/>
              <a:buAutoNum type="arabicPeriod" startAt="4"/>
            </a:pPr>
            <a:r>
              <a:rPr lang="en-US" dirty="0"/>
              <a:t>Bounds violation</a:t>
            </a:r>
          </a:p>
          <a:p>
            <a:pPr marL="839788" lvl="1" indent="-495300"/>
            <a:r>
              <a:rPr lang="en-US" dirty="0"/>
              <a:t>The process tries to access the memory  locations that is not allowed to access</a:t>
            </a:r>
          </a:p>
          <a:p>
            <a:pPr marL="571500" indent="-571500">
              <a:buFont typeface="Wingdings" pitchFamily="2" charset="2"/>
              <a:buAutoNum type="arabicPeriod" startAt="4"/>
            </a:pPr>
            <a:r>
              <a:rPr lang="en-US" dirty="0"/>
              <a:t>Protection error</a:t>
            </a:r>
          </a:p>
          <a:p>
            <a:pPr marL="839788" lvl="1" indent="-495300"/>
            <a:r>
              <a:rPr lang="en-US" dirty="0"/>
              <a:t>The process attempt to use a file that is not allowed to use or,</a:t>
            </a:r>
          </a:p>
          <a:p>
            <a:pPr marL="839788" lvl="1" indent="-495300"/>
            <a:r>
              <a:rPr lang="en-US" dirty="0"/>
              <a:t>It tries to use it in improper fashion, such as writing to a read only file</a:t>
            </a:r>
          </a:p>
          <a:p>
            <a:pPr marL="571500" indent="-571500">
              <a:buFont typeface="Wingdings" pitchFamily="2" charset="2"/>
              <a:buAutoNum type="arabicPeriod" startAt="4"/>
            </a:pPr>
            <a:r>
              <a:rPr lang="en-US" dirty="0"/>
              <a:t>Arithmetic error </a:t>
            </a:r>
          </a:p>
          <a:p>
            <a:pPr marL="839788" lvl="1" indent="-495300"/>
            <a:r>
              <a:rPr lang="en-US" dirty="0"/>
              <a:t>The process tries a prohibited computation such as division by zero</a:t>
            </a:r>
          </a:p>
          <a:p>
            <a:pPr marL="571500" indent="-571500">
              <a:buFont typeface="Wingdings" pitchFamily="2" charset="2"/>
              <a:buAutoNum type="arabicPeriod" startAt="4"/>
            </a:pPr>
            <a:r>
              <a:rPr lang="en-US" dirty="0"/>
              <a:t>Time overrun</a:t>
            </a:r>
          </a:p>
          <a:p>
            <a:pPr marL="839788" lvl="1" indent="-495300"/>
            <a:r>
              <a:rPr lang="en-US" dirty="0"/>
              <a:t>The process has waited longer than specified maximum for a certain events to occur</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Reasons for Process Termination</a:t>
            </a:r>
          </a:p>
        </p:txBody>
      </p:sp>
      <p:sp>
        <p:nvSpPr>
          <p:cNvPr id="153603" name="Rectangle 3"/>
          <p:cNvSpPr>
            <a:spLocks noGrp="1" noChangeArrowheads="1"/>
          </p:cNvSpPr>
          <p:nvPr>
            <p:ph type="body" idx="1"/>
          </p:nvPr>
        </p:nvSpPr>
        <p:spPr/>
        <p:txBody>
          <a:bodyPr>
            <a:normAutofit/>
          </a:bodyPr>
          <a:lstStyle/>
          <a:p>
            <a:pPr marL="400050" indent="-400050">
              <a:buFont typeface="Wingdings" pitchFamily="2" charset="2"/>
              <a:buAutoNum type="arabicPeriod" startAt="8"/>
            </a:pPr>
            <a:r>
              <a:rPr lang="en-US" dirty="0"/>
              <a:t>I/O failure</a:t>
            </a:r>
          </a:p>
          <a:p>
            <a:pPr marL="725488" lvl="1" indent="-381000"/>
            <a:r>
              <a:rPr lang="en-US" dirty="0"/>
              <a:t>An error occur in input or output, such as </a:t>
            </a:r>
          </a:p>
          <a:p>
            <a:pPr marL="1036638" lvl="2" indent="-342900"/>
            <a:r>
              <a:rPr lang="en-US" dirty="0"/>
              <a:t>inability to find a file</a:t>
            </a:r>
          </a:p>
          <a:p>
            <a:pPr marL="1036638" lvl="2" indent="-342900"/>
            <a:r>
              <a:rPr lang="en-US" dirty="0"/>
              <a:t>failure to read a write after a specified maximum no of tries (when, e.g. a defective area is encountered on a diskette) or</a:t>
            </a:r>
          </a:p>
          <a:p>
            <a:pPr marL="1036638" lvl="2" indent="-342900"/>
            <a:r>
              <a:rPr lang="en-US" dirty="0"/>
              <a:t>invalid operation (such as reading from the line printer)</a:t>
            </a:r>
          </a:p>
          <a:p>
            <a:pPr marL="400050" indent="-400050">
              <a:buFont typeface="Wingdings" pitchFamily="2" charset="2"/>
              <a:buAutoNum type="arabicPeriod" startAt="8"/>
            </a:pPr>
            <a:r>
              <a:rPr lang="en-US" dirty="0"/>
              <a:t>Invalid instruction</a:t>
            </a:r>
          </a:p>
          <a:p>
            <a:pPr marL="725488" lvl="1" indent="-381000"/>
            <a:r>
              <a:rPr lang="en-US" dirty="0"/>
              <a:t>The process attempts to execute a non-existent instruction (often a result of branching into a data area and attempting to execute data)</a:t>
            </a:r>
          </a:p>
          <a:p>
            <a:pPr marL="400050" indent="-400050">
              <a:buFont typeface="Wingdings" pitchFamily="2" charset="2"/>
              <a:buAutoNum type="arabicPeriod" startAt="8"/>
            </a:pPr>
            <a:r>
              <a:rPr lang="en-US" dirty="0"/>
              <a:t>Privileged instruction</a:t>
            </a:r>
          </a:p>
          <a:p>
            <a:pPr marL="725488" lvl="1" indent="-381000"/>
            <a:r>
              <a:rPr lang="en-US" dirty="0"/>
              <a:t>The process attempts to use an instruction reserved for the operating system</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t>Reasons for Process Termination</a:t>
            </a:r>
          </a:p>
        </p:txBody>
      </p:sp>
      <p:sp>
        <p:nvSpPr>
          <p:cNvPr id="163843" name="Rectangle 3"/>
          <p:cNvSpPr>
            <a:spLocks noGrp="1" noChangeArrowheads="1"/>
          </p:cNvSpPr>
          <p:nvPr>
            <p:ph type="body" idx="1"/>
          </p:nvPr>
        </p:nvSpPr>
        <p:spPr/>
        <p:txBody>
          <a:bodyPr>
            <a:normAutofit/>
          </a:bodyPr>
          <a:lstStyle/>
          <a:p>
            <a:pPr marL="495300" indent="-495300">
              <a:buFont typeface="Wingdings" pitchFamily="2" charset="2"/>
              <a:buAutoNum type="arabicPeriod" startAt="11"/>
            </a:pPr>
            <a:r>
              <a:rPr lang="en-US" dirty="0"/>
              <a:t>Data misuse</a:t>
            </a:r>
          </a:p>
          <a:p>
            <a:pPr marL="763588" lvl="1" indent="-419100"/>
            <a:r>
              <a:rPr lang="en-US" dirty="0"/>
              <a:t>A piece of data is of the wrong type or is not initialized</a:t>
            </a:r>
          </a:p>
          <a:p>
            <a:pPr marL="495300" indent="-495300">
              <a:buFont typeface="Wingdings" pitchFamily="2" charset="2"/>
              <a:buAutoNum type="arabicPeriod" startAt="11"/>
            </a:pPr>
            <a:r>
              <a:rPr lang="en-US" dirty="0"/>
              <a:t>OS or operator intervention</a:t>
            </a:r>
          </a:p>
          <a:p>
            <a:pPr marL="763588" lvl="1" indent="-419100"/>
            <a:r>
              <a:rPr lang="en-US" dirty="0"/>
              <a:t>For some reason, the operator or the OS has terminated the process (e.g. if a deadlock exists)</a:t>
            </a:r>
          </a:p>
          <a:p>
            <a:pPr marL="495300" indent="-495300">
              <a:buFont typeface="Wingdings" pitchFamily="2" charset="2"/>
              <a:buAutoNum type="arabicPeriod" startAt="11"/>
            </a:pPr>
            <a:r>
              <a:rPr lang="en-US" dirty="0"/>
              <a:t>Parent termination</a:t>
            </a:r>
          </a:p>
          <a:p>
            <a:pPr marL="763588" lvl="1" indent="-419100"/>
            <a:r>
              <a:rPr lang="en-US" dirty="0"/>
              <a:t>When a parent terminates, the OS should be design to automatically terminate all the offspring of that parent</a:t>
            </a:r>
          </a:p>
          <a:p>
            <a:pPr marL="495300" indent="-495300">
              <a:buFont typeface="Wingdings" pitchFamily="2" charset="2"/>
              <a:buAutoNum type="arabicPeriod" startAt="11"/>
            </a:pPr>
            <a:r>
              <a:rPr lang="en-US" dirty="0"/>
              <a:t>Parent request</a:t>
            </a:r>
          </a:p>
          <a:p>
            <a:pPr marL="763588" lvl="1" indent="-419100"/>
            <a:r>
              <a:rPr lang="en-US" dirty="0"/>
              <a:t>A parent process typically has the authority to terminate any of its offspring</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838200" y="47625"/>
            <a:ext cx="10515600" cy="1325563"/>
          </a:xfrm>
        </p:spPr>
        <p:txBody>
          <a:bodyPr/>
          <a:lstStyle/>
          <a:p>
            <a:r>
              <a:rPr lang="en-US"/>
              <a:t>Process States</a:t>
            </a:r>
          </a:p>
        </p:txBody>
      </p:sp>
      <p:sp>
        <p:nvSpPr>
          <p:cNvPr id="8197" name="Rectangle 3"/>
          <p:cNvSpPr>
            <a:spLocks noGrp="1" noChangeArrowheads="1"/>
          </p:cNvSpPr>
          <p:nvPr>
            <p:ph idx="1"/>
          </p:nvPr>
        </p:nvSpPr>
        <p:spPr>
          <a:xfrm>
            <a:off x="838200" y="1419224"/>
            <a:ext cx="10515600" cy="4937126"/>
          </a:xfrm>
        </p:spPr>
        <p:txBody>
          <a:bodyPr>
            <a:normAutofit fontScale="92500" lnSpcReduction="10000"/>
          </a:bodyPr>
          <a:lstStyle/>
          <a:p>
            <a:r>
              <a:rPr lang="en-US" dirty="0"/>
              <a:t>A process may have the following three states</a:t>
            </a:r>
          </a:p>
          <a:p>
            <a:pPr lvl="1"/>
            <a:r>
              <a:rPr lang="en-US" dirty="0"/>
              <a:t>2. Running</a:t>
            </a:r>
          </a:p>
          <a:p>
            <a:pPr lvl="2"/>
            <a:r>
              <a:rPr lang="en-US" dirty="0"/>
              <a:t>Instructions are being executed</a:t>
            </a:r>
          </a:p>
          <a:p>
            <a:pPr lvl="1"/>
            <a:r>
              <a:rPr lang="en-US" dirty="0"/>
              <a:t>3. Waiting/Blocked</a:t>
            </a:r>
          </a:p>
          <a:p>
            <a:pPr lvl="2"/>
            <a:r>
              <a:rPr lang="en-US" dirty="0"/>
              <a:t>The process is waiting for some event to occur (may be I/O completion)</a:t>
            </a:r>
          </a:p>
          <a:p>
            <a:pPr lvl="1"/>
            <a:r>
              <a:rPr lang="en-US" dirty="0"/>
              <a:t>1. Ready</a:t>
            </a:r>
          </a:p>
          <a:p>
            <a:pPr lvl="2"/>
            <a:r>
              <a:rPr lang="en-US" dirty="0"/>
              <a:t>The process is waiting to be assigned to processor</a:t>
            </a:r>
          </a:p>
          <a:p>
            <a:r>
              <a:rPr lang="en-US" dirty="0"/>
              <a:t>At any instant a process is in one and only one of three states</a:t>
            </a:r>
          </a:p>
          <a:p>
            <a:r>
              <a:rPr lang="en-US" dirty="0"/>
              <a:t>Process entering the system must go initially into the ready state</a:t>
            </a:r>
          </a:p>
          <a:p>
            <a:r>
              <a:rPr lang="en-US" dirty="0">
                <a:highlight>
                  <a:srgbClr val="FFFF00"/>
                </a:highlight>
              </a:rPr>
              <a:t>Process can only enter the running state via the ready state</a:t>
            </a:r>
          </a:p>
          <a:p>
            <a:r>
              <a:rPr lang="en-US" dirty="0"/>
              <a:t>Many OS are constructed using only these three states</a:t>
            </a:r>
          </a:p>
          <a:p>
            <a:r>
              <a:rPr lang="en-US" dirty="0"/>
              <a:t>However, there is good justification for adding additional states to the model</a:t>
            </a:r>
          </a:p>
        </p:txBody>
      </p:sp>
    </p:spTree>
    <p:extLst>
      <p:ext uri="{BB962C8B-B14F-4D97-AF65-F5344CB8AC3E}">
        <p14:creationId xmlns:p14="http://schemas.microsoft.com/office/powerpoint/2010/main" val="3381962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defRPr/>
            </a:pPr>
            <a:r>
              <a:rPr lang="en-US"/>
              <a:t>Process States</a:t>
            </a:r>
          </a:p>
        </p:txBody>
      </p:sp>
      <p:grpSp>
        <p:nvGrpSpPr>
          <p:cNvPr id="4" name="Group 3">
            <a:extLst>
              <a:ext uri="{FF2B5EF4-FFF2-40B4-BE49-F238E27FC236}">
                <a16:creationId xmlns="" xmlns:a16="http://schemas.microsoft.com/office/drawing/2014/main" id="{EFB76AA3-974D-436B-9507-ADFC09275651}"/>
              </a:ext>
            </a:extLst>
          </p:cNvPr>
          <p:cNvGrpSpPr/>
          <p:nvPr/>
        </p:nvGrpSpPr>
        <p:grpSpPr>
          <a:xfrm>
            <a:off x="2086969" y="1628250"/>
            <a:ext cx="7522192" cy="4254500"/>
            <a:chOff x="2086969" y="1628250"/>
            <a:chExt cx="7522192" cy="4254500"/>
          </a:xfrm>
        </p:grpSpPr>
        <p:sp>
          <p:nvSpPr>
            <p:cNvPr id="9223" name="Oval 4"/>
            <p:cNvSpPr>
              <a:spLocks noChangeArrowheads="1"/>
            </p:cNvSpPr>
            <p:nvPr/>
          </p:nvSpPr>
          <p:spPr bwMode="auto">
            <a:xfrm>
              <a:off x="4732361" y="2339450"/>
              <a:ext cx="1447800" cy="762000"/>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anchor="ctr"/>
            <a:lstStyle/>
            <a:p>
              <a:pPr algn="ctr"/>
              <a:r>
                <a:rPr lang="en-US" sz="2400" dirty="0">
                  <a:latin typeface="Calibri" pitchFamily="34" charset="0"/>
                </a:rPr>
                <a:t>Ready</a:t>
              </a:r>
            </a:p>
          </p:txBody>
        </p:sp>
        <p:grpSp>
          <p:nvGrpSpPr>
            <p:cNvPr id="3" name="Group 19"/>
            <p:cNvGrpSpPr>
              <a:grpSpLocks/>
            </p:cNvGrpSpPr>
            <p:nvPr/>
          </p:nvGrpSpPr>
          <p:grpSpPr bwMode="auto">
            <a:xfrm>
              <a:off x="3284561" y="1729850"/>
              <a:ext cx="6324600" cy="3810000"/>
              <a:chOff x="0" y="1344"/>
              <a:chExt cx="3984" cy="2400"/>
            </a:xfrm>
          </p:grpSpPr>
          <p:sp>
            <p:nvSpPr>
              <p:cNvPr id="9225" name="Oval 3"/>
              <p:cNvSpPr>
                <a:spLocks noChangeArrowheads="1"/>
              </p:cNvSpPr>
              <p:nvPr/>
            </p:nvSpPr>
            <p:spPr bwMode="auto">
              <a:xfrm>
                <a:off x="2016" y="2832"/>
                <a:ext cx="912" cy="480"/>
              </a:xfrm>
              <a:prstGeom prst="ellipse">
                <a:avLst/>
              </a:prstGeom>
              <a:ln>
                <a:headEnd/>
                <a:tailEnd/>
              </a:ln>
            </p:spPr>
            <p:style>
              <a:lnRef idx="1">
                <a:schemeClr val="accent1"/>
              </a:lnRef>
              <a:fillRef idx="3">
                <a:schemeClr val="accent1"/>
              </a:fillRef>
              <a:effectRef idx="2">
                <a:schemeClr val="accent1"/>
              </a:effectRef>
              <a:fontRef idx="minor">
                <a:schemeClr val="lt1"/>
              </a:fontRef>
            </p:style>
            <p:txBody>
              <a:bodyPr wrap="none" anchor="ctr"/>
              <a:lstStyle/>
              <a:p>
                <a:pPr algn="ctr"/>
                <a:r>
                  <a:rPr lang="en-US" sz="2400">
                    <a:latin typeface="Calibri" pitchFamily="34" charset="0"/>
                  </a:rPr>
                  <a:t>Running</a:t>
                </a:r>
              </a:p>
            </p:txBody>
          </p:sp>
          <p:sp>
            <p:nvSpPr>
              <p:cNvPr id="9226" name="Oval 5"/>
              <p:cNvSpPr>
                <a:spLocks noChangeArrowheads="1"/>
              </p:cNvSpPr>
              <p:nvPr/>
            </p:nvSpPr>
            <p:spPr bwMode="auto">
              <a:xfrm>
                <a:off x="3072" y="1776"/>
                <a:ext cx="912" cy="480"/>
              </a:xfrm>
              <a:prstGeom prst="ellipse">
                <a:avLst/>
              </a:prstGeom>
              <a:ln>
                <a:headEnd/>
                <a:tailEnd/>
              </a:ln>
            </p:spPr>
            <p:style>
              <a:lnRef idx="1">
                <a:schemeClr val="accent4"/>
              </a:lnRef>
              <a:fillRef idx="3">
                <a:schemeClr val="accent4"/>
              </a:fillRef>
              <a:effectRef idx="2">
                <a:schemeClr val="accent4"/>
              </a:effectRef>
              <a:fontRef idx="minor">
                <a:schemeClr val="lt1"/>
              </a:fontRef>
            </p:style>
            <p:txBody>
              <a:bodyPr wrap="none" anchor="ctr"/>
              <a:lstStyle/>
              <a:p>
                <a:pPr algn="ctr"/>
                <a:r>
                  <a:rPr lang="en-US" sz="2400">
                    <a:latin typeface="Calibri" pitchFamily="34" charset="0"/>
                  </a:rPr>
                  <a:t>Blocked</a:t>
                </a:r>
              </a:p>
            </p:txBody>
          </p:sp>
          <p:sp>
            <p:nvSpPr>
              <p:cNvPr id="9227" name="Freeform 6"/>
              <p:cNvSpPr>
                <a:spLocks/>
              </p:cNvSpPr>
              <p:nvPr/>
            </p:nvSpPr>
            <p:spPr bwMode="auto">
              <a:xfrm>
                <a:off x="192" y="1440"/>
                <a:ext cx="864" cy="336"/>
              </a:xfrm>
              <a:custGeom>
                <a:avLst/>
                <a:gdLst>
                  <a:gd name="T0" fmla="*/ 0 w 768"/>
                  <a:gd name="T1" fmla="*/ 48 h 336"/>
                  <a:gd name="T2" fmla="*/ 336 w 768"/>
                  <a:gd name="T3" fmla="*/ 48 h 336"/>
                  <a:gd name="T4" fmla="*/ 768 w 768"/>
                  <a:gd name="T5" fmla="*/ 336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48"/>
                    </a:moveTo>
                    <a:cubicBezTo>
                      <a:pt x="104" y="24"/>
                      <a:pt x="208" y="0"/>
                      <a:pt x="336" y="48"/>
                    </a:cubicBezTo>
                    <a:cubicBezTo>
                      <a:pt x="464" y="96"/>
                      <a:pt x="688" y="288"/>
                      <a:pt x="768" y="336"/>
                    </a:cubicBezTo>
                  </a:path>
                </a:pathLst>
              </a:custGeom>
              <a:noFill/>
              <a:ln w="9525">
                <a:solidFill>
                  <a:schemeClr val="tx1"/>
                </a:solidFill>
                <a:round/>
                <a:headEnd/>
                <a:tailEnd type="triangle" w="lg" len="med"/>
              </a:ln>
            </p:spPr>
            <p:txBody>
              <a:bodyPr/>
              <a:lstStyle/>
              <a:p>
                <a:endParaRPr lang="en-US">
                  <a:latin typeface="Calibri" pitchFamily="34" charset="0"/>
                </a:endParaRPr>
              </a:p>
            </p:txBody>
          </p:sp>
          <p:sp>
            <p:nvSpPr>
              <p:cNvPr id="9228" name="Freeform 7"/>
              <p:cNvSpPr>
                <a:spLocks/>
              </p:cNvSpPr>
              <p:nvPr/>
            </p:nvSpPr>
            <p:spPr bwMode="auto">
              <a:xfrm>
                <a:off x="1584" y="1520"/>
                <a:ext cx="1680" cy="304"/>
              </a:xfrm>
              <a:custGeom>
                <a:avLst/>
                <a:gdLst>
                  <a:gd name="T0" fmla="*/ 1680 w 1680"/>
                  <a:gd name="T1" fmla="*/ 304 h 304"/>
                  <a:gd name="T2" fmla="*/ 816 w 1680"/>
                  <a:gd name="T3" fmla="*/ 16 h 304"/>
                  <a:gd name="T4" fmla="*/ 0 w 1680"/>
                  <a:gd name="T5" fmla="*/ 208 h 304"/>
                  <a:gd name="T6" fmla="*/ 0 60000 65536"/>
                  <a:gd name="T7" fmla="*/ 0 60000 65536"/>
                  <a:gd name="T8" fmla="*/ 0 60000 65536"/>
                  <a:gd name="T9" fmla="*/ 0 w 1680"/>
                  <a:gd name="T10" fmla="*/ 0 h 304"/>
                  <a:gd name="T11" fmla="*/ 1680 w 1680"/>
                  <a:gd name="T12" fmla="*/ 304 h 304"/>
                </a:gdLst>
                <a:ahLst/>
                <a:cxnLst>
                  <a:cxn ang="T6">
                    <a:pos x="T0" y="T1"/>
                  </a:cxn>
                  <a:cxn ang="T7">
                    <a:pos x="T2" y="T3"/>
                  </a:cxn>
                  <a:cxn ang="T8">
                    <a:pos x="T4" y="T5"/>
                  </a:cxn>
                </a:cxnLst>
                <a:rect l="T9" t="T10" r="T11" b="T12"/>
                <a:pathLst>
                  <a:path w="1680" h="304">
                    <a:moveTo>
                      <a:pt x="1680" y="304"/>
                    </a:moveTo>
                    <a:cubicBezTo>
                      <a:pt x="1388" y="168"/>
                      <a:pt x="1096" y="32"/>
                      <a:pt x="816" y="16"/>
                    </a:cubicBezTo>
                    <a:cubicBezTo>
                      <a:pt x="536" y="0"/>
                      <a:pt x="268" y="104"/>
                      <a:pt x="0" y="208"/>
                    </a:cubicBezTo>
                  </a:path>
                </a:pathLst>
              </a:custGeom>
              <a:noFill/>
              <a:ln w="9525">
                <a:solidFill>
                  <a:schemeClr val="tx1"/>
                </a:solidFill>
                <a:round/>
                <a:headEnd/>
                <a:tailEnd type="triangle" w="lg" len="med"/>
              </a:ln>
            </p:spPr>
            <p:txBody>
              <a:bodyPr/>
              <a:lstStyle/>
              <a:p>
                <a:endParaRPr lang="en-US">
                  <a:latin typeface="Calibri" pitchFamily="34" charset="0"/>
                </a:endParaRPr>
              </a:p>
            </p:txBody>
          </p:sp>
          <p:sp>
            <p:nvSpPr>
              <p:cNvPr id="9229" name="Freeform 8"/>
              <p:cNvSpPr>
                <a:spLocks/>
              </p:cNvSpPr>
              <p:nvPr/>
            </p:nvSpPr>
            <p:spPr bwMode="auto">
              <a:xfrm>
                <a:off x="1776" y="2112"/>
                <a:ext cx="576" cy="720"/>
              </a:xfrm>
              <a:custGeom>
                <a:avLst/>
                <a:gdLst>
                  <a:gd name="T0" fmla="*/ 0 w 576"/>
                  <a:gd name="T1" fmla="*/ 0 h 720"/>
                  <a:gd name="T2" fmla="*/ 384 w 576"/>
                  <a:gd name="T3" fmla="*/ 192 h 720"/>
                  <a:gd name="T4" fmla="*/ 576 w 576"/>
                  <a:gd name="T5" fmla="*/ 720 h 720"/>
                  <a:gd name="T6" fmla="*/ 0 60000 65536"/>
                  <a:gd name="T7" fmla="*/ 0 60000 65536"/>
                  <a:gd name="T8" fmla="*/ 0 60000 65536"/>
                  <a:gd name="T9" fmla="*/ 0 w 576"/>
                  <a:gd name="T10" fmla="*/ 0 h 720"/>
                  <a:gd name="T11" fmla="*/ 576 w 576"/>
                  <a:gd name="T12" fmla="*/ 720 h 720"/>
                </a:gdLst>
                <a:ahLst/>
                <a:cxnLst>
                  <a:cxn ang="T6">
                    <a:pos x="T0" y="T1"/>
                  </a:cxn>
                  <a:cxn ang="T7">
                    <a:pos x="T2" y="T3"/>
                  </a:cxn>
                  <a:cxn ang="T8">
                    <a:pos x="T4" y="T5"/>
                  </a:cxn>
                </a:cxnLst>
                <a:rect l="T9" t="T10" r="T11" b="T12"/>
                <a:pathLst>
                  <a:path w="576" h="720">
                    <a:moveTo>
                      <a:pt x="0" y="0"/>
                    </a:moveTo>
                    <a:cubicBezTo>
                      <a:pt x="144" y="36"/>
                      <a:pt x="288" y="72"/>
                      <a:pt x="384" y="192"/>
                    </a:cubicBezTo>
                    <a:cubicBezTo>
                      <a:pt x="480" y="312"/>
                      <a:pt x="528" y="516"/>
                      <a:pt x="576" y="720"/>
                    </a:cubicBezTo>
                  </a:path>
                </a:pathLst>
              </a:custGeom>
              <a:noFill/>
              <a:ln w="9525">
                <a:solidFill>
                  <a:schemeClr val="tx1"/>
                </a:solidFill>
                <a:round/>
                <a:headEnd/>
                <a:tailEnd type="triangle" w="lg" len="med"/>
              </a:ln>
            </p:spPr>
            <p:txBody>
              <a:bodyPr/>
              <a:lstStyle/>
              <a:p>
                <a:endParaRPr lang="en-US">
                  <a:latin typeface="Calibri" pitchFamily="34" charset="0"/>
                </a:endParaRPr>
              </a:p>
            </p:txBody>
          </p:sp>
          <p:sp>
            <p:nvSpPr>
              <p:cNvPr id="9230" name="Freeform 9"/>
              <p:cNvSpPr>
                <a:spLocks/>
              </p:cNvSpPr>
              <p:nvPr/>
            </p:nvSpPr>
            <p:spPr bwMode="auto">
              <a:xfrm>
                <a:off x="459" y="3216"/>
                <a:ext cx="1653" cy="528"/>
              </a:xfrm>
              <a:custGeom>
                <a:avLst/>
                <a:gdLst>
                  <a:gd name="T0" fmla="*/ 1248 w 1248"/>
                  <a:gd name="T1" fmla="*/ 0 h 528"/>
                  <a:gd name="T2" fmla="*/ 720 w 1248"/>
                  <a:gd name="T3" fmla="*/ 432 h 528"/>
                  <a:gd name="T4" fmla="*/ 0 w 1248"/>
                  <a:gd name="T5" fmla="*/ 528 h 528"/>
                  <a:gd name="T6" fmla="*/ 0 60000 65536"/>
                  <a:gd name="T7" fmla="*/ 0 60000 65536"/>
                  <a:gd name="T8" fmla="*/ 0 60000 65536"/>
                  <a:gd name="T9" fmla="*/ 0 w 1248"/>
                  <a:gd name="T10" fmla="*/ 0 h 528"/>
                  <a:gd name="T11" fmla="*/ 1248 w 1248"/>
                  <a:gd name="T12" fmla="*/ 528 h 528"/>
                </a:gdLst>
                <a:ahLst/>
                <a:cxnLst>
                  <a:cxn ang="T6">
                    <a:pos x="T0" y="T1"/>
                  </a:cxn>
                  <a:cxn ang="T7">
                    <a:pos x="T2" y="T3"/>
                  </a:cxn>
                  <a:cxn ang="T8">
                    <a:pos x="T4" y="T5"/>
                  </a:cxn>
                </a:cxnLst>
                <a:rect l="T9" t="T10" r="T11" b="T12"/>
                <a:pathLst>
                  <a:path w="1248" h="528">
                    <a:moveTo>
                      <a:pt x="1248" y="0"/>
                    </a:moveTo>
                    <a:cubicBezTo>
                      <a:pt x="1088" y="172"/>
                      <a:pt x="928" y="344"/>
                      <a:pt x="720" y="432"/>
                    </a:cubicBezTo>
                    <a:cubicBezTo>
                      <a:pt x="512" y="520"/>
                      <a:pt x="256" y="524"/>
                      <a:pt x="0" y="528"/>
                    </a:cubicBezTo>
                  </a:path>
                </a:pathLst>
              </a:custGeom>
              <a:noFill/>
              <a:ln w="9525">
                <a:solidFill>
                  <a:schemeClr val="tx1"/>
                </a:solidFill>
                <a:round/>
                <a:headEnd/>
                <a:tailEnd type="triangle" w="lg" len="med"/>
              </a:ln>
            </p:spPr>
            <p:txBody>
              <a:bodyPr/>
              <a:lstStyle/>
              <a:p>
                <a:endParaRPr lang="en-US">
                  <a:latin typeface="Calibri" pitchFamily="34" charset="0"/>
                </a:endParaRPr>
              </a:p>
            </p:txBody>
          </p:sp>
          <p:sp>
            <p:nvSpPr>
              <p:cNvPr id="9231" name="Freeform 10"/>
              <p:cNvSpPr>
                <a:spLocks/>
              </p:cNvSpPr>
              <p:nvPr/>
            </p:nvSpPr>
            <p:spPr bwMode="auto">
              <a:xfrm>
                <a:off x="2928" y="2256"/>
                <a:ext cx="720" cy="816"/>
              </a:xfrm>
              <a:custGeom>
                <a:avLst/>
                <a:gdLst>
                  <a:gd name="T0" fmla="*/ 0 w 720"/>
                  <a:gd name="T1" fmla="*/ 816 h 816"/>
                  <a:gd name="T2" fmla="*/ 528 w 720"/>
                  <a:gd name="T3" fmla="*/ 480 h 816"/>
                  <a:gd name="T4" fmla="*/ 720 w 720"/>
                  <a:gd name="T5" fmla="*/ 0 h 816"/>
                  <a:gd name="T6" fmla="*/ 0 60000 65536"/>
                  <a:gd name="T7" fmla="*/ 0 60000 65536"/>
                  <a:gd name="T8" fmla="*/ 0 60000 65536"/>
                  <a:gd name="T9" fmla="*/ 0 w 720"/>
                  <a:gd name="T10" fmla="*/ 0 h 816"/>
                  <a:gd name="T11" fmla="*/ 720 w 720"/>
                  <a:gd name="T12" fmla="*/ 816 h 816"/>
                </a:gdLst>
                <a:ahLst/>
                <a:cxnLst>
                  <a:cxn ang="T6">
                    <a:pos x="T0" y="T1"/>
                  </a:cxn>
                  <a:cxn ang="T7">
                    <a:pos x="T2" y="T3"/>
                  </a:cxn>
                  <a:cxn ang="T8">
                    <a:pos x="T4" y="T5"/>
                  </a:cxn>
                </a:cxnLst>
                <a:rect l="T9" t="T10" r="T11" b="T12"/>
                <a:pathLst>
                  <a:path w="720" h="816">
                    <a:moveTo>
                      <a:pt x="0" y="816"/>
                    </a:moveTo>
                    <a:cubicBezTo>
                      <a:pt x="204" y="716"/>
                      <a:pt x="408" y="616"/>
                      <a:pt x="528" y="480"/>
                    </a:cubicBezTo>
                    <a:cubicBezTo>
                      <a:pt x="648" y="344"/>
                      <a:pt x="684" y="172"/>
                      <a:pt x="720" y="0"/>
                    </a:cubicBezTo>
                  </a:path>
                </a:pathLst>
              </a:custGeom>
              <a:noFill/>
              <a:ln w="9525">
                <a:solidFill>
                  <a:schemeClr val="tx1"/>
                </a:solidFill>
                <a:round/>
                <a:headEnd/>
                <a:tailEnd type="triangle" w="lg" len="med"/>
              </a:ln>
            </p:spPr>
            <p:txBody>
              <a:bodyPr/>
              <a:lstStyle/>
              <a:p>
                <a:endParaRPr lang="en-US">
                  <a:latin typeface="Calibri" pitchFamily="34" charset="0"/>
                </a:endParaRPr>
              </a:p>
            </p:txBody>
          </p:sp>
          <p:sp>
            <p:nvSpPr>
              <p:cNvPr id="9232" name="Freeform 11"/>
              <p:cNvSpPr>
                <a:spLocks/>
              </p:cNvSpPr>
              <p:nvPr/>
            </p:nvSpPr>
            <p:spPr bwMode="auto">
              <a:xfrm>
                <a:off x="1336" y="2208"/>
                <a:ext cx="728" cy="816"/>
              </a:xfrm>
              <a:custGeom>
                <a:avLst/>
                <a:gdLst>
                  <a:gd name="T0" fmla="*/ 728 w 728"/>
                  <a:gd name="T1" fmla="*/ 816 h 816"/>
                  <a:gd name="T2" fmla="*/ 104 w 728"/>
                  <a:gd name="T3" fmla="*/ 528 h 816"/>
                  <a:gd name="T4" fmla="*/ 104 w 728"/>
                  <a:gd name="T5" fmla="*/ 0 h 816"/>
                  <a:gd name="T6" fmla="*/ 0 60000 65536"/>
                  <a:gd name="T7" fmla="*/ 0 60000 65536"/>
                  <a:gd name="T8" fmla="*/ 0 60000 65536"/>
                  <a:gd name="T9" fmla="*/ 0 w 728"/>
                  <a:gd name="T10" fmla="*/ 0 h 816"/>
                  <a:gd name="T11" fmla="*/ 728 w 728"/>
                  <a:gd name="T12" fmla="*/ 816 h 816"/>
                </a:gdLst>
                <a:ahLst/>
                <a:cxnLst>
                  <a:cxn ang="T6">
                    <a:pos x="T0" y="T1"/>
                  </a:cxn>
                  <a:cxn ang="T7">
                    <a:pos x="T2" y="T3"/>
                  </a:cxn>
                  <a:cxn ang="T8">
                    <a:pos x="T4" y="T5"/>
                  </a:cxn>
                </a:cxnLst>
                <a:rect l="T9" t="T10" r="T11" b="T12"/>
                <a:pathLst>
                  <a:path w="728" h="816">
                    <a:moveTo>
                      <a:pt x="728" y="816"/>
                    </a:moveTo>
                    <a:cubicBezTo>
                      <a:pt x="468" y="740"/>
                      <a:pt x="208" y="664"/>
                      <a:pt x="104" y="528"/>
                    </a:cubicBezTo>
                    <a:cubicBezTo>
                      <a:pt x="0" y="392"/>
                      <a:pt x="52" y="196"/>
                      <a:pt x="104" y="0"/>
                    </a:cubicBezTo>
                  </a:path>
                </a:pathLst>
              </a:custGeom>
              <a:noFill/>
              <a:ln w="9525">
                <a:solidFill>
                  <a:schemeClr val="tx1"/>
                </a:solidFill>
                <a:round/>
                <a:headEnd/>
                <a:tailEnd type="triangle" w="lg" len="med"/>
              </a:ln>
            </p:spPr>
            <p:txBody>
              <a:bodyPr/>
              <a:lstStyle/>
              <a:p>
                <a:endParaRPr lang="en-US">
                  <a:latin typeface="Calibri" pitchFamily="34" charset="0"/>
                </a:endParaRPr>
              </a:p>
            </p:txBody>
          </p:sp>
          <p:sp>
            <p:nvSpPr>
              <p:cNvPr id="9233" name="Text Box 13"/>
              <p:cNvSpPr txBox="1">
                <a:spLocks noChangeArrowheads="1"/>
              </p:cNvSpPr>
              <p:nvPr/>
            </p:nvSpPr>
            <p:spPr bwMode="auto">
              <a:xfrm rot="20601463">
                <a:off x="547" y="3399"/>
                <a:ext cx="1536" cy="212"/>
              </a:xfrm>
              <a:prstGeom prst="rect">
                <a:avLst/>
              </a:prstGeom>
              <a:noFill/>
              <a:ln w="9525">
                <a:noFill/>
                <a:miter lim="800000"/>
                <a:headEnd/>
                <a:tailEnd/>
              </a:ln>
            </p:spPr>
            <p:txBody>
              <a:bodyPr wrap="square">
                <a:spAutoFit/>
              </a:bodyPr>
              <a:lstStyle/>
              <a:p>
                <a:pPr algn="ctr">
                  <a:spcBef>
                    <a:spcPct val="50000"/>
                  </a:spcBef>
                </a:pPr>
                <a:r>
                  <a:rPr lang="en-US" sz="1600" dirty="0">
                    <a:latin typeface="Calibri" pitchFamily="34" charset="0"/>
                  </a:rPr>
                  <a:t>Process terminates</a:t>
                </a:r>
              </a:p>
            </p:txBody>
          </p:sp>
          <p:sp>
            <p:nvSpPr>
              <p:cNvPr id="9234" name="Text Box 14"/>
              <p:cNvSpPr txBox="1">
                <a:spLocks noChangeArrowheads="1"/>
              </p:cNvSpPr>
              <p:nvPr/>
            </p:nvSpPr>
            <p:spPr bwMode="auto">
              <a:xfrm rot="1913448">
                <a:off x="0" y="1344"/>
                <a:ext cx="1536" cy="212"/>
              </a:xfrm>
              <a:prstGeom prst="rect">
                <a:avLst/>
              </a:prstGeom>
              <a:noFill/>
              <a:ln w="9525">
                <a:noFill/>
                <a:miter lim="800000"/>
                <a:headEnd/>
                <a:tailEnd/>
              </a:ln>
            </p:spPr>
            <p:txBody>
              <a:bodyPr>
                <a:spAutoFit/>
              </a:bodyPr>
              <a:lstStyle/>
              <a:p>
                <a:pPr algn="ctr">
                  <a:spcBef>
                    <a:spcPct val="50000"/>
                  </a:spcBef>
                </a:pPr>
                <a:r>
                  <a:rPr lang="en-US" sz="1600" dirty="0">
                    <a:latin typeface="Calibri" pitchFamily="34" charset="0"/>
                  </a:rPr>
                  <a:t>Process arrival</a:t>
                </a:r>
              </a:p>
            </p:txBody>
          </p:sp>
          <p:sp>
            <p:nvSpPr>
              <p:cNvPr id="9235" name="Text Box 15"/>
              <p:cNvSpPr txBox="1">
                <a:spLocks noChangeArrowheads="1"/>
              </p:cNvSpPr>
              <p:nvPr/>
            </p:nvSpPr>
            <p:spPr bwMode="auto">
              <a:xfrm>
                <a:off x="1680" y="1344"/>
                <a:ext cx="1536" cy="212"/>
              </a:xfrm>
              <a:prstGeom prst="rect">
                <a:avLst/>
              </a:prstGeom>
              <a:noFill/>
              <a:ln w="9525">
                <a:noFill/>
                <a:miter lim="800000"/>
                <a:headEnd/>
                <a:tailEnd/>
              </a:ln>
            </p:spPr>
            <p:txBody>
              <a:bodyPr>
                <a:spAutoFit/>
              </a:bodyPr>
              <a:lstStyle/>
              <a:p>
                <a:pPr algn="ctr">
                  <a:spcBef>
                    <a:spcPct val="50000"/>
                  </a:spcBef>
                </a:pPr>
                <a:r>
                  <a:rPr lang="en-US" sz="1600">
                    <a:latin typeface="Calibri" pitchFamily="34" charset="0"/>
                  </a:rPr>
                  <a:t>I/O Completion </a:t>
                </a:r>
              </a:p>
            </p:txBody>
          </p:sp>
          <p:sp>
            <p:nvSpPr>
              <p:cNvPr id="9236" name="Text Box 16"/>
              <p:cNvSpPr txBox="1">
                <a:spLocks noChangeArrowheads="1"/>
              </p:cNvSpPr>
              <p:nvPr/>
            </p:nvSpPr>
            <p:spPr bwMode="auto">
              <a:xfrm rot="3171085">
                <a:off x="1546" y="2246"/>
                <a:ext cx="1536" cy="212"/>
              </a:xfrm>
              <a:prstGeom prst="rect">
                <a:avLst/>
              </a:prstGeom>
              <a:noFill/>
              <a:ln w="9525">
                <a:noFill/>
                <a:miter lim="800000"/>
                <a:headEnd/>
                <a:tailEnd/>
              </a:ln>
            </p:spPr>
            <p:txBody>
              <a:bodyPr>
                <a:spAutoFit/>
              </a:bodyPr>
              <a:lstStyle/>
              <a:p>
                <a:pPr algn="ctr">
                  <a:spcBef>
                    <a:spcPct val="50000"/>
                  </a:spcBef>
                </a:pPr>
                <a:r>
                  <a:rPr lang="en-US" sz="1600" dirty="0">
                    <a:latin typeface="Calibri" pitchFamily="34" charset="0"/>
                  </a:rPr>
                  <a:t>Scheduling</a:t>
                </a:r>
              </a:p>
            </p:txBody>
          </p:sp>
          <p:sp>
            <p:nvSpPr>
              <p:cNvPr id="9237" name="Text Box 17"/>
              <p:cNvSpPr txBox="1">
                <a:spLocks noChangeArrowheads="1"/>
              </p:cNvSpPr>
              <p:nvPr/>
            </p:nvSpPr>
            <p:spPr bwMode="auto">
              <a:xfrm rot="3558889">
                <a:off x="455" y="2558"/>
                <a:ext cx="1536" cy="368"/>
              </a:xfrm>
              <a:prstGeom prst="rect">
                <a:avLst/>
              </a:prstGeom>
              <a:noFill/>
              <a:ln w="9525">
                <a:noFill/>
                <a:miter lim="800000"/>
                <a:headEnd/>
                <a:tailEnd/>
              </a:ln>
            </p:spPr>
            <p:txBody>
              <a:bodyPr>
                <a:spAutoFit/>
              </a:bodyPr>
              <a:lstStyle/>
              <a:p>
                <a:pPr algn="ctr"/>
                <a:r>
                  <a:rPr lang="en-US" sz="1600" dirty="0">
                    <a:latin typeface="Calibri" pitchFamily="34" charset="0"/>
                  </a:rPr>
                  <a:t>Interrupt / </a:t>
                </a:r>
              </a:p>
              <a:p>
                <a:pPr algn="ctr"/>
                <a:r>
                  <a:rPr lang="en-US" sz="1600" dirty="0">
                    <a:latin typeface="Calibri" pitchFamily="34" charset="0"/>
                  </a:rPr>
                  <a:t>Time expired</a:t>
                </a:r>
              </a:p>
            </p:txBody>
          </p:sp>
          <p:sp>
            <p:nvSpPr>
              <p:cNvPr id="9238" name="Text Box 18"/>
              <p:cNvSpPr txBox="1">
                <a:spLocks noChangeArrowheads="1"/>
              </p:cNvSpPr>
              <p:nvPr/>
            </p:nvSpPr>
            <p:spPr bwMode="auto">
              <a:xfrm rot="18854166">
                <a:off x="2837" y="2668"/>
                <a:ext cx="1536" cy="212"/>
              </a:xfrm>
              <a:prstGeom prst="rect">
                <a:avLst/>
              </a:prstGeom>
              <a:noFill/>
              <a:ln w="9525">
                <a:noFill/>
                <a:miter lim="800000"/>
                <a:headEnd/>
                <a:tailEnd/>
              </a:ln>
            </p:spPr>
            <p:txBody>
              <a:bodyPr>
                <a:spAutoFit/>
              </a:bodyPr>
              <a:lstStyle/>
              <a:p>
                <a:pPr algn="ctr">
                  <a:spcBef>
                    <a:spcPct val="50000"/>
                  </a:spcBef>
                </a:pPr>
                <a:r>
                  <a:rPr lang="en-US" sz="1600" dirty="0">
                    <a:latin typeface="Calibri" pitchFamily="34" charset="0"/>
                  </a:rPr>
                  <a:t>I/O request</a:t>
                </a:r>
              </a:p>
            </p:txBody>
          </p:sp>
        </p:grpSp>
        <p:sp>
          <p:nvSpPr>
            <p:cNvPr id="23" name="Oval 4">
              <a:extLst>
                <a:ext uri="{FF2B5EF4-FFF2-40B4-BE49-F238E27FC236}">
                  <a16:creationId xmlns="" xmlns:a16="http://schemas.microsoft.com/office/drawing/2014/main" id="{F938BC81-F945-4D1F-B0BD-D155742D3E94}"/>
                </a:ext>
              </a:extLst>
            </p:cNvPr>
            <p:cNvSpPr>
              <a:spLocks noChangeArrowheads="1"/>
            </p:cNvSpPr>
            <p:nvPr/>
          </p:nvSpPr>
          <p:spPr bwMode="auto">
            <a:xfrm>
              <a:off x="2086969" y="1628250"/>
              <a:ext cx="1447800" cy="762000"/>
            </a:xfrm>
            <a:prstGeom prst="ellipse">
              <a:avLst/>
            </a:prstGeom>
            <a:ln>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sz="2000" dirty="0">
                  <a:latin typeface="Calibri" pitchFamily="34" charset="0"/>
                </a:rPr>
                <a:t>New</a:t>
              </a:r>
              <a:endParaRPr lang="en-US" sz="2400" dirty="0">
                <a:latin typeface="Calibri" pitchFamily="34" charset="0"/>
              </a:endParaRPr>
            </a:p>
          </p:txBody>
        </p:sp>
        <p:sp>
          <p:nvSpPr>
            <p:cNvPr id="25" name="Oval 4">
              <a:extLst>
                <a:ext uri="{FF2B5EF4-FFF2-40B4-BE49-F238E27FC236}">
                  <a16:creationId xmlns="" xmlns:a16="http://schemas.microsoft.com/office/drawing/2014/main" id="{4AF2B408-9B4B-4989-B237-1C5C226C39AA}"/>
                </a:ext>
              </a:extLst>
            </p:cNvPr>
            <p:cNvSpPr>
              <a:spLocks noChangeArrowheads="1"/>
            </p:cNvSpPr>
            <p:nvPr/>
          </p:nvSpPr>
          <p:spPr bwMode="auto">
            <a:xfrm>
              <a:off x="2484722" y="5120750"/>
              <a:ext cx="1447800" cy="762000"/>
            </a:xfrm>
            <a:prstGeom prst="ellipse">
              <a:avLst/>
            </a:prstGeom>
            <a:ln>
              <a:prstDash val="dash"/>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sz="2000" dirty="0">
                  <a:latin typeface="Calibri" pitchFamily="34" charset="0"/>
                </a:rPr>
                <a:t>Terminated</a:t>
              </a:r>
              <a:endParaRPr lang="en-US" sz="2400" dirty="0">
                <a:latin typeface="Calibri" pitchFamily="34" charset="0"/>
              </a:endParaRPr>
            </a:p>
          </p:txBody>
        </p:sp>
      </p:grpSp>
    </p:spTree>
    <p:extLst>
      <p:ext uri="{BB962C8B-B14F-4D97-AF65-F5344CB8AC3E}">
        <p14:creationId xmlns:p14="http://schemas.microsoft.com/office/powerpoint/2010/main" val="37230857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838200" y="47625"/>
            <a:ext cx="10515600" cy="1325563"/>
          </a:xfrm>
        </p:spPr>
        <p:txBody>
          <a:bodyPr/>
          <a:lstStyle/>
          <a:p>
            <a:r>
              <a:rPr lang="en-US" dirty="0"/>
              <a:t>Process Concept</a:t>
            </a:r>
          </a:p>
        </p:txBody>
      </p:sp>
      <p:sp>
        <p:nvSpPr>
          <p:cNvPr id="3075" name="Rectangle 3"/>
          <p:cNvSpPr>
            <a:spLocks noGrp="1" noChangeArrowheads="1"/>
          </p:cNvSpPr>
          <p:nvPr>
            <p:ph idx="1"/>
          </p:nvPr>
        </p:nvSpPr>
        <p:spPr>
          <a:xfrm>
            <a:off x="838200" y="1419224"/>
            <a:ext cx="10515600" cy="4937126"/>
          </a:xfrm>
        </p:spPr>
        <p:txBody>
          <a:bodyPr/>
          <a:lstStyle/>
          <a:p>
            <a:r>
              <a:rPr lang="en-US" dirty="0"/>
              <a:t>A process is basically a </a:t>
            </a:r>
            <a:r>
              <a:rPr lang="en-US" u="sng" dirty="0"/>
              <a:t>program in execution</a:t>
            </a:r>
          </a:p>
          <a:p>
            <a:pPr lvl="1"/>
            <a:r>
              <a:rPr lang="en-US" dirty="0"/>
              <a:t>or that which a </a:t>
            </a:r>
            <a:r>
              <a:rPr lang="en-US" u="sng" dirty="0"/>
              <a:t>processor executes</a:t>
            </a:r>
          </a:p>
          <a:p>
            <a:r>
              <a:rPr lang="en-US" dirty="0"/>
              <a:t>A process is </a:t>
            </a:r>
            <a:r>
              <a:rPr lang="en-US" u="sng" dirty="0"/>
              <a:t>unit of work</a:t>
            </a:r>
            <a:r>
              <a:rPr lang="en-US" dirty="0"/>
              <a:t> in a system</a:t>
            </a:r>
          </a:p>
          <a:p>
            <a:r>
              <a:rPr lang="en-US" dirty="0"/>
              <a:t>A process is an activity performed by a system</a:t>
            </a:r>
          </a:p>
          <a:p>
            <a:pPr lvl="1"/>
            <a:r>
              <a:rPr lang="en-US" dirty="0"/>
              <a:t>It may be </a:t>
            </a:r>
            <a:r>
              <a:rPr lang="en-US" u="sng" dirty="0"/>
              <a:t>program’s data</a:t>
            </a:r>
            <a:r>
              <a:rPr lang="en-US" dirty="0"/>
              <a:t>, </a:t>
            </a:r>
            <a:r>
              <a:rPr lang="en-US" u="sng" dirty="0"/>
              <a:t>program counter</a:t>
            </a:r>
            <a:r>
              <a:rPr lang="en-US" dirty="0"/>
              <a:t>, </a:t>
            </a:r>
            <a:r>
              <a:rPr lang="en-US" u="sng" dirty="0"/>
              <a:t>pointer</a:t>
            </a:r>
            <a:r>
              <a:rPr lang="en-US" dirty="0"/>
              <a:t> or </a:t>
            </a:r>
            <a:r>
              <a:rPr lang="en-US" u="sng" dirty="0"/>
              <a:t>register used </a:t>
            </a:r>
            <a:r>
              <a:rPr lang="en-US" dirty="0"/>
              <a:t>in a program</a:t>
            </a:r>
          </a:p>
          <a:p>
            <a:r>
              <a:rPr lang="en-US" dirty="0"/>
              <a:t>A process </a:t>
            </a:r>
            <a:r>
              <a:rPr lang="en-US" b="1" dirty="0"/>
              <a:t>uses resources</a:t>
            </a:r>
            <a:r>
              <a:rPr lang="en-US" dirty="0"/>
              <a:t> like </a:t>
            </a:r>
            <a:r>
              <a:rPr lang="en-US" u="sng" dirty="0"/>
              <a:t>CPU, memory, files and I/O devices</a:t>
            </a:r>
          </a:p>
          <a:p>
            <a:r>
              <a:rPr lang="en-US" dirty="0"/>
              <a:t>Operating system processes execute system code and user processes executes user code</a:t>
            </a:r>
          </a:p>
        </p:txBody>
      </p:sp>
      <p:sp>
        <p:nvSpPr>
          <p:cNvPr id="2" name="Rectangle 1"/>
          <p:cNvSpPr/>
          <p:nvPr/>
        </p:nvSpPr>
        <p:spPr>
          <a:xfrm>
            <a:off x="1149790" y="4599160"/>
            <a:ext cx="10204010" cy="968721"/>
          </a:xfrm>
          <a:prstGeom prst="rect">
            <a:avLst/>
          </a:prstGeom>
          <a:noFill/>
          <a:ln w="28575" cmpd="sng">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9D5AAA-71BC-185C-CD1A-CD2DC08CE485}"/>
              </a:ext>
            </a:extLst>
          </p:cNvPr>
          <p:cNvSpPr>
            <a:spLocks noGrp="1"/>
          </p:cNvSpPr>
          <p:nvPr>
            <p:ph type="title"/>
          </p:nvPr>
        </p:nvSpPr>
        <p:spPr/>
        <p:txBody>
          <a:bodyPr/>
          <a:lstStyle/>
          <a:p>
            <a:r>
              <a:rPr lang="en-US" dirty="0"/>
              <a:t>What is Program in OS?</a:t>
            </a:r>
          </a:p>
        </p:txBody>
      </p:sp>
      <p:sp>
        <p:nvSpPr>
          <p:cNvPr id="3" name="Content Placeholder 2">
            <a:extLst>
              <a:ext uri="{FF2B5EF4-FFF2-40B4-BE49-F238E27FC236}">
                <a16:creationId xmlns:a16="http://schemas.microsoft.com/office/drawing/2014/main" xmlns="" id="{E782DFF1-B1C0-4E15-E1A9-96CD0F96E897}"/>
              </a:ext>
            </a:extLst>
          </p:cNvPr>
          <p:cNvSpPr>
            <a:spLocks noGrp="1"/>
          </p:cNvSpPr>
          <p:nvPr>
            <p:ph idx="1"/>
          </p:nvPr>
        </p:nvSpPr>
        <p:spPr/>
        <p:txBody>
          <a:bodyPr>
            <a:normAutofit/>
          </a:bodyPr>
          <a:lstStyle/>
          <a:p>
            <a:pPr algn="l"/>
            <a:r>
              <a:rPr lang="en-US" dirty="0"/>
              <a:t>When we </a:t>
            </a:r>
            <a:r>
              <a:rPr lang="en-US" u="sng" dirty="0"/>
              <a:t>write and compile the code</a:t>
            </a:r>
            <a:r>
              <a:rPr lang="en-US" dirty="0"/>
              <a:t>, we get an </a:t>
            </a:r>
            <a:r>
              <a:rPr lang="en-US" u="sng" dirty="0"/>
              <a:t>executable file</a:t>
            </a:r>
            <a:r>
              <a:rPr lang="en-US" dirty="0"/>
              <a:t>. The executable file which gets created is known as a </a:t>
            </a:r>
            <a:r>
              <a:rPr lang="en-US" u="sng" dirty="0"/>
              <a:t>program</a:t>
            </a:r>
            <a:r>
              <a:rPr lang="en-US" dirty="0"/>
              <a:t>. The executable file created has all the </a:t>
            </a:r>
            <a:r>
              <a:rPr lang="en-US" u="sng" dirty="0"/>
              <a:t>instructions or the code within it. </a:t>
            </a:r>
            <a:r>
              <a:rPr lang="en-US" dirty="0"/>
              <a:t>The file will be </a:t>
            </a:r>
            <a:r>
              <a:rPr lang="en-US" b="1" u="sng" dirty="0"/>
              <a:t>inactive unless we execute </a:t>
            </a:r>
            <a:r>
              <a:rPr lang="en-US" dirty="0"/>
              <a:t>it that's why a program is a </a:t>
            </a:r>
            <a:r>
              <a:rPr lang="en-US" b="1" dirty="0"/>
              <a:t>passive entity.</a:t>
            </a:r>
          </a:p>
          <a:p>
            <a:r>
              <a:rPr lang="en-US" dirty="0"/>
              <a:t>A program is a system activity that has a set of instructions, and it performs a specific task. In batch processing systems it is known as executing jobs and in the real-time operating system, it is known as a program. A user can run many programs simultaneously. Edge.exe, notepad.exe, or </a:t>
            </a:r>
            <a:r>
              <a:rPr lang="en-US" u="sng" dirty="0"/>
              <a:t>any executable files are examples of programs</a:t>
            </a:r>
            <a:r>
              <a:rPr lang="en-US" dirty="0"/>
              <a:t>.</a:t>
            </a:r>
          </a:p>
          <a:p>
            <a:endParaRPr lang="en-US" dirty="0"/>
          </a:p>
        </p:txBody>
      </p:sp>
    </p:spTree>
    <p:extLst>
      <p:ext uri="{BB962C8B-B14F-4D97-AF65-F5344CB8AC3E}">
        <p14:creationId xmlns:p14="http://schemas.microsoft.com/office/powerpoint/2010/main" val="4221363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202C7-BA3C-8646-3238-8349894D75C8}"/>
              </a:ext>
            </a:extLst>
          </p:cNvPr>
          <p:cNvSpPr>
            <a:spLocks noGrp="1"/>
          </p:cNvSpPr>
          <p:nvPr>
            <p:ph type="title"/>
          </p:nvPr>
        </p:nvSpPr>
        <p:spPr/>
        <p:txBody>
          <a:bodyPr/>
          <a:lstStyle/>
          <a:p>
            <a:r>
              <a:rPr lang="en-US" dirty="0"/>
              <a:t>What is Process in OS?</a:t>
            </a:r>
            <a:br>
              <a:rPr lang="en-US" dirty="0"/>
            </a:br>
            <a:endParaRPr lang="en-US" dirty="0"/>
          </a:p>
        </p:txBody>
      </p:sp>
      <p:sp>
        <p:nvSpPr>
          <p:cNvPr id="3" name="Content Placeholder 2">
            <a:extLst>
              <a:ext uri="{FF2B5EF4-FFF2-40B4-BE49-F238E27FC236}">
                <a16:creationId xmlns:a16="http://schemas.microsoft.com/office/drawing/2014/main" xmlns="" id="{292A0D1C-B833-3F28-9EDA-C43307DC865D}"/>
              </a:ext>
            </a:extLst>
          </p:cNvPr>
          <p:cNvSpPr>
            <a:spLocks noGrp="1"/>
          </p:cNvSpPr>
          <p:nvPr>
            <p:ph idx="1"/>
          </p:nvPr>
        </p:nvSpPr>
        <p:spPr/>
        <p:txBody>
          <a:bodyPr/>
          <a:lstStyle/>
          <a:p>
            <a:pPr algn="l"/>
            <a:r>
              <a:rPr lang="en-US" u="sng" dirty="0"/>
              <a:t>When we execute a program, it is known as a process.</a:t>
            </a:r>
            <a:r>
              <a:rPr lang="en-US" dirty="0"/>
              <a:t> The process executes all the lines of code in the program. A </a:t>
            </a:r>
            <a:r>
              <a:rPr lang="en-US" u="sng" dirty="0"/>
              <a:t>process can create</a:t>
            </a:r>
            <a:r>
              <a:rPr lang="en-US" dirty="0"/>
              <a:t> another process, </a:t>
            </a:r>
            <a:r>
              <a:rPr lang="en-US" u="sng" dirty="0"/>
              <a:t>delete</a:t>
            </a:r>
            <a:r>
              <a:rPr lang="en-US" dirty="0"/>
              <a:t> another process or it can </a:t>
            </a:r>
            <a:r>
              <a:rPr lang="en-US" u="sng" dirty="0"/>
              <a:t>schedule</a:t>
            </a:r>
            <a:r>
              <a:rPr lang="en-US" dirty="0"/>
              <a:t> </a:t>
            </a:r>
            <a:r>
              <a:rPr lang="en-US" u="sng" dirty="0"/>
              <a:t>another process</a:t>
            </a:r>
            <a:r>
              <a:rPr lang="en-US" dirty="0"/>
              <a:t> as per the codes written in the program.</a:t>
            </a:r>
          </a:p>
          <a:p>
            <a:pPr algn="l"/>
            <a:r>
              <a:rPr lang="en-US" dirty="0"/>
              <a:t>When a program is executed, a process is started, and </a:t>
            </a:r>
            <a:r>
              <a:rPr lang="en-US" u="sng" dirty="0"/>
              <a:t>it needs memory address, CPU, and I/O devices while it is running</a:t>
            </a:r>
            <a:r>
              <a:rPr lang="en-US" dirty="0"/>
              <a:t>. A process is responsible for performing specified tasks written in the program. For example, when we double click on Edge.exe, this will execute an instance of the program and the Edge browser will start running, this is a process.</a:t>
            </a:r>
          </a:p>
          <a:p>
            <a:endParaRPr lang="en-US" dirty="0"/>
          </a:p>
        </p:txBody>
      </p:sp>
    </p:spTree>
    <p:extLst>
      <p:ext uri="{BB962C8B-B14F-4D97-AF65-F5344CB8AC3E}">
        <p14:creationId xmlns:p14="http://schemas.microsoft.com/office/powerpoint/2010/main" val="11539860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838200" y="47625"/>
            <a:ext cx="10515600" cy="1325563"/>
          </a:xfrm>
        </p:spPr>
        <p:txBody>
          <a:bodyPr/>
          <a:lstStyle/>
          <a:p>
            <a:r>
              <a:rPr lang="en-US"/>
              <a:t>Program vs Process</a:t>
            </a:r>
          </a:p>
        </p:txBody>
      </p:sp>
      <p:sp>
        <p:nvSpPr>
          <p:cNvPr id="143363" name="Rectangle 3"/>
          <p:cNvSpPr>
            <a:spLocks noGrp="1" noChangeArrowheads="1"/>
          </p:cNvSpPr>
          <p:nvPr>
            <p:ph idx="1"/>
          </p:nvPr>
        </p:nvSpPr>
        <p:spPr>
          <a:xfrm>
            <a:off x="838200" y="1428555"/>
            <a:ext cx="10515600" cy="4937126"/>
          </a:xfrm>
        </p:spPr>
        <p:txBody>
          <a:bodyPr>
            <a:normAutofit fontScale="92500" lnSpcReduction="10000"/>
          </a:bodyPr>
          <a:lstStyle/>
          <a:p>
            <a:r>
              <a:rPr lang="en-US" dirty="0"/>
              <a:t>A program is a passive entity</a:t>
            </a:r>
          </a:p>
          <a:p>
            <a:r>
              <a:rPr lang="en-US" dirty="0"/>
              <a:t>A process is a dynamic entity represented by the values stored in registers, memory, program counters etc.</a:t>
            </a:r>
          </a:p>
          <a:p>
            <a:r>
              <a:rPr lang="en-US" dirty="0"/>
              <a:t>A program does not compete for the computing resources whereas a process does</a:t>
            </a:r>
          </a:p>
          <a:p>
            <a:pPr algn="l">
              <a:buFont typeface="Arial" panose="020B0604020202020204" pitchFamily="34" charset="0"/>
              <a:buChar char="•"/>
            </a:pPr>
            <a:r>
              <a:rPr lang="en-US" dirty="0"/>
              <a:t>The major difference between process and program is that a </a:t>
            </a:r>
            <a:r>
              <a:rPr lang="en-US" b="1" dirty="0"/>
              <a:t>process cannot exist without a program, whereas a program can exist independently.</a:t>
            </a:r>
          </a:p>
          <a:p>
            <a:pPr algn="l">
              <a:buFont typeface="Arial" panose="020B0604020202020204" pitchFamily="34" charset="0"/>
              <a:buChar char="•"/>
            </a:pPr>
            <a:r>
              <a:rPr lang="en-US" dirty="0"/>
              <a:t>Another difference between process and program is that a process is an instance of a program getting executed.</a:t>
            </a:r>
          </a:p>
          <a:p>
            <a:r>
              <a:rPr lang="en-US" dirty="0"/>
              <a:t>One program can have several processes</a:t>
            </a:r>
          </a:p>
          <a:p>
            <a:pPr lvl="1"/>
            <a:r>
              <a:rPr lang="en-US" dirty="0"/>
              <a:t>Consider multiple users executing the same program</a:t>
            </a:r>
          </a:p>
          <a:p>
            <a:pPr lvl="1"/>
            <a:endParaRPr lang="en-US" dirty="0"/>
          </a:p>
          <a:p>
            <a:pPr marL="457200" lvl="1" indent="0">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838200" y="47626"/>
            <a:ext cx="10515600" cy="857444"/>
          </a:xfrm>
        </p:spPr>
        <p:txBody>
          <a:bodyPr/>
          <a:lstStyle/>
          <a:p>
            <a:r>
              <a:rPr lang="en-US" dirty="0"/>
              <a:t>Process Control Block (PCB)</a:t>
            </a:r>
          </a:p>
        </p:txBody>
      </p:sp>
      <p:sp>
        <p:nvSpPr>
          <p:cNvPr id="144387" name="Rectangle 3"/>
          <p:cNvSpPr>
            <a:spLocks noGrp="1" noChangeArrowheads="1"/>
          </p:cNvSpPr>
          <p:nvPr>
            <p:ph idx="1"/>
          </p:nvPr>
        </p:nvSpPr>
        <p:spPr>
          <a:xfrm>
            <a:off x="838200" y="1419224"/>
            <a:ext cx="10515600" cy="4937126"/>
          </a:xfrm>
        </p:spPr>
        <p:txBody>
          <a:bodyPr>
            <a:normAutofit lnSpcReduction="10000"/>
          </a:bodyPr>
          <a:lstStyle/>
          <a:p>
            <a:r>
              <a:rPr lang="en-US" dirty="0"/>
              <a:t>When a new user </a:t>
            </a:r>
            <a:r>
              <a:rPr lang="en-US" u="sng" dirty="0"/>
              <a:t>program is initiated</a:t>
            </a:r>
          </a:p>
          <a:p>
            <a:pPr lvl="1"/>
            <a:r>
              <a:rPr lang="en-US" dirty="0"/>
              <a:t>OS creates a data structure, called </a:t>
            </a:r>
            <a:r>
              <a:rPr lang="en-US" u="sng" dirty="0"/>
              <a:t>Process Control Block (PCB)</a:t>
            </a:r>
            <a:r>
              <a:rPr lang="en-US" dirty="0"/>
              <a:t>, which gives substance to the process and serves to control it</a:t>
            </a:r>
          </a:p>
          <a:p>
            <a:r>
              <a:rPr lang="en-US" u="sng" dirty="0"/>
              <a:t>Each process</a:t>
            </a:r>
            <a:r>
              <a:rPr lang="en-US" dirty="0"/>
              <a:t> is represented by its own process control </a:t>
            </a:r>
            <a:r>
              <a:rPr lang="en-US" u="sng" dirty="0"/>
              <a:t>block</a:t>
            </a:r>
          </a:p>
          <a:p>
            <a:r>
              <a:rPr lang="en-US" dirty="0"/>
              <a:t>PCB is a </a:t>
            </a:r>
            <a:r>
              <a:rPr lang="en-US" u="sng" dirty="0"/>
              <a:t>data block</a:t>
            </a:r>
            <a:r>
              <a:rPr lang="en-US" dirty="0"/>
              <a:t> or </a:t>
            </a:r>
            <a:r>
              <a:rPr lang="en-US" u="sng" dirty="0"/>
              <a:t>record containing</a:t>
            </a:r>
            <a:r>
              <a:rPr lang="en-US" dirty="0"/>
              <a:t> information associated with a specified process</a:t>
            </a:r>
          </a:p>
          <a:p>
            <a:r>
              <a:rPr lang="en-US" dirty="0"/>
              <a:t>Allows the OS to </a:t>
            </a:r>
            <a:r>
              <a:rPr lang="en-US" u="sng" dirty="0"/>
              <a:t>locate all key information</a:t>
            </a:r>
            <a:r>
              <a:rPr lang="en-US" dirty="0"/>
              <a:t> about a process</a:t>
            </a:r>
          </a:p>
          <a:p>
            <a:r>
              <a:rPr lang="en-US" dirty="0"/>
              <a:t>When the </a:t>
            </a:r>
            <a:r>
              <a:rPr lang="en-US" u="sng" dirty="0"/>
              <a:t>OS switches the attention of the CPU </a:t>
            </a:r>
            <a:r>
              <a:rPr lang="en-US" dirty="0"/>
              <a:t>among various </a:t>
            </a:r>
            <a:r>
              <a:rPr lang="en-US" u="sng" dirty="0"/>
              <a:t>active processes</a:t>
            </a:r>
          </a:p>
          <a:p>
            <a:pPr lvl="1"/>
            <a:r>
              <a:rPr lang="en-US" dirty="0"/>
              <a:t>It uses the same area in </a:t>
            </a:r>
            <a:r>
              <a:rPr lang="en-US" u="sng" dirty="0"/>
              <a:t>PCB to hold the information</a:t>
            </a:r>
          </a:p>
          <a:p>
            <a:pPr lvl="1"/>
            <a:r>
              <a:rPr lang="en-US" dirty="0"/>
              <a:t>That information used to restart process when the process next gets CPU</a:t>
            </a:r>
          </a:p>
          <a:p>
            <a:r>
              <a:rPr lang="en-US" dirty="0"/>
              <a:t>Process control block is also called </a:t>
            </a:r>
            <a:r>
              <a:rPr lang="en-US" b="1" dirty="0"/>
              <a:t>task control block</a:t>
            </a:r>
          </a:p>
        </p:txBody>
      </p:sp>
      <p:sp>
        <p:nvSpPr>
          <p:cNvPr id="2" name="Rectangle 1"/>
          <p:cNvSpPr/>
          <p:nvPr/>
        </p:nvSpPr>
        <p:spPr>
          <a:xfrm>
            <a:off x="3172408" y="1875453"/>
            <a:ext cx="1791478" cy="242596"/>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 Diagonal Corner Rectangle 2"/>
          <p:cNvSpPr/>
          <p:nvPr/>
        </p:nvSpPr>
        <p:spPr>
          <a:xfrm>
            <a:off x="7501812" y="858419"/>
            <a:ext cx="1744825" cy="727788"/>
          </a:xfrm>
          <a:prstGeom prst="round2DiagRect">
            <a:avLst/>
          </a:prstGeom>
          <a:noFill/>
          <a:ln w="22225"/>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Doubly linked list</a:t>
            </a:r>
            <a:endParaRPr lang="en-US" dirty="0"/>
          </a:p>
        </p:txBody>
      </p:sp>
      <p:cxnSp>
        <p:nvCxnSpPr>
          <p:cNvPr id="5" name="Straight Connector 4"/>
          <p:cNvCxnSpPr/>
          <p:nvPr/>
        </p:nvCxnSpPr>
        <p:spPr>
          <a:xfrm flipV="1">
            <a:off x="4963886" y="1576873"/>
            <a:ext cx="2537926" cy="29858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838200" y="47625"/>
            <a:ext cx="10515600" cy="1325563"/>
          </a:xfrm>
        </p:spPr>
        <p:txBody>
          <a:bodyPr/>
          <a:lstStyle/>
          <a:p>
            <a:r>
              <a:rPr lang="en-US" dirty="0"/>
              <a:t>Process Control Block (PCB)</a:t>
            </a:r>
          </a:p>
        </p:txBody>
      </p:sp>
      <p:sp>
        <p:nvSpPr>
          <p:cNvPr id="145411" name="Rectangle 3"/>
          <p:cNvSpPr>
            <a:spLocks noGrp="1" noChangeArrowheads="1"/>
          </p:cNvSpPr>
          <p:nvPr>
            <p:ph idx="1"/>
          </p:nvPr>
        </p:nvSpPr>
        <p:spPr>
          <a:xfrm>
            <a:off x="838200" y="1419224"/>
            <a:ext cx="10515600" cy="4937126"/>
          </a:xfrm>
        </p:spPr>
        <p:txBody>
          <a:bodyPr/>
          <a:lstStyle/>
          <a:p>
            <a:r>
              <a:rPr lang="en-US" dirty="0"/>
              <a:t>PCB contains following information about process</a:t>
            </a:r>
          </a:p>
          <a:p>
            <a:pPr lvl="1"/>
            <a:r>
              <a:rPr lang="en-US" dirty="0"/>
              <a:t>Current state of the process</a:t>
            </a:r>
          </a:p>
          <a:p>
            <a:pPr lvl="1"/>
            <a:r>
              <a:rPr lang="en-US" dirty="0"/>
              <a:t>Unique identification of process</a:t>
            </a:r>
          </a:p>
          <a:p>
            <a:pPr lvl="1"/>
            <a:r>
              <a:rPr lang="en-US" dirty="0"/>
              <a:t>A pointer to process parent</a:t>
            </a:r>
          </a:p>
          <a:p>
            <a:pPr lvl="1"/>
            <a:r>
              <a:rPr lang="en-US" dirty="0"/>
              <a:t>Pointer to process’s child processes</a:t>
            </a:r>
          </a:p>
          <a:p>
            <a:pPr lvl="1"/>
            <a:r>
              <a:rPr lang="en-US" dirty="0"/>
              <a:t>The process’s priority</a:t>
            </a:r>
          </a:p>
          <a:p>
            <a:pPr lvl="1"/>
            <a:r>
              <a:rPr lang="en-US" dirty="0"/>
              <a:t>Pointer to locate the process memory</a:t>
            </a:r>
          </a:p>
          <a:p>
            <a:pPr lvl="1"/>
            <a:r>
              <a:rPr lang="en-US"/>
              <a:t>Pointer to allocated resources</a:t>
            </a:r>
          </a:p>
          <a:p>
            <a:pPr lvl="1"/>
            <a:r>
              <a:rPr lang="en-US" dirty="0"/>
              <a:t>The register save area – CPU register</a:t>
            </a:r>
          </a:p>
          <a:p>
            <a:pPr lvl="1"/>
            <a:r>
              <a:rPr lang="en-US" dirty="0"/>
              <a:t>The processor it is running on</a:t>
            </a:r>
          </a:p>
          <a:p>
            <a:pPr lvl="1"/>
            <a:r>
              <a:rPr lang="en-US" dirty="0"/>
              <a:t>Accounting information</a:t>
            </a:r>
          </a:p>
          <a:p>
            <a:pPr lvl="1"/>
            <a:r>
              <a:rPr lang="en-US" dirty="0"/>
              <a:t>I/O state information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Control Block (PCB)</a:t>
            </a:r>
          </a:p>
        </p:txBody>
      </p:sp>
      <p:pic>
        <p:nvPicPr>
          <p:cNvPr id="5" name="Picture 1">
            <a:extLst>
              <a:ext uri="{FF2B5EF4-FFF2-40B4-BE49-F238E27FC236}">
                <a16:creationId xmlns:a16="http://schemas.microsoft.com/office/drawing/2014/main" xmlns="" id="{8D84D479-D1BA-4847-8810-554899D61D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97662" y="1714382"/>
            <a:ext cx="2596676" cy="421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8617</TotalTime>
  <Words>1754</Words>
  <Application>Microsoft Office PowerPoint</Application>
  <PresentationFormat>Widescreen</PresentationFormat>
  <Paragraphs>214</Paragraphs>
  <Slides>26</Slides>
  <Notes>0</Notes>
  <HiddenSlides>2</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26</vt:i4>
      </vt:variant>
    </vt:vector>
  </HeadingPairs>
  <TitlesOfParts>
    <vt:vector size="41" baseType="lpstr">
      <vt:lpstr>Arial</vt:lpstr>
      <vt:lpstr>Calibri</vt:lpstr>
      <vt:lpstr>Calibri Light</vt:lpstr>
      <vt:lpstr>Century Gothic</vt:lpstr>
      <vt:lpstr>Corbel</vt:lpstr>
      <vt:lpstr>Courier New</vt:lpstr>
      <vt:lpstr>Nunito</vt:lpstr>
      <vt:lpstr>Segoe UI</vt:lpstr>
      <vt:lpstr>Segoe UI Light</vt:lpstr>
      <vt:lpstr>Trebuchet MS</vt:lpstr>
      <vt:lpstr>Wingdings</vt:lpstr>
      <vt:lpstr>Wingdings 3</vt:lpstr>
      <vt:lpstr>1_Office Theme</vt:lpstr>
      <vt:lpstr>Office Theme</vt:lpstr>
      <vt:lpstr>Facet</vt:lpstr>
      <vt:lpstr>Process Concept Module 3</vt:lpstr>
      <vt:lpstr>Module Outline</vt:lpstr>
      <vt:lpstr>Process Concept</vt:lpstr>
      <vt:lpstr>What is Program in OS?</vt:lpstr>
      <vt:lpstr>What is Process in OS? </vt:lpstr>
      <vt:lpstr>Program vs Process</vt:lpstr>
      <vt:lpstr>Process Control Block (PCB)</vt:lpstr>
      <vt:lpstr>Process Control Block (PCB)</vt:lpstr>
      <vt:lpstr>Process Control Block (PCB)</vt:lpstr>
      <vt:lpstr>Process Control Block (PCB)</vt:lpstr>
      <vt:lpstr>Process Table</vt:lpstr>
      <vt:lpstr>The Shell</vt:lpstr>
      <vt:lpstr>The Shell</vt:lpstr>
      <vt:lpstr>The Shell</vt:lpstr>
      <vt:lpstr>Operations on Process</vt:lpstr>
      <vt:lpstr>Process Creation &amp; Termination</vt:lpstr>
      <vt:lpstr>Process Creation &amp; Termination</vt:lpstr>
      <vt:lpstr>Process Creation &amp; Termination</vt:lpstr>
      <vt:lpstr>Reasons for Process Creation</vt:lpstr>
      <vt:lpstr>Reasons for Process Termination</vt:lpstr>
      <vt:lpstr>Reasons for Process Termination</vt:lpstr>
      <vt:lpstr>Reasons for Process Termination</vt:lpstr>
      <vt:lpstr>Reasons for Process Termination</vt:lpstr>
      <vt:lpstr>Reasons for Process Termination</vt:lpstr>
      <vt:lpstr>Process States</vt:lpstr>
      <vt:lpstr>Process States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&amp; Background Chapter 1</dc:title>
  <dc:creator>Sheheryar Malik</dc:creator>
  <cp:lastModifiedBy>Sony</cp:lastModifiedBy>
  <cp:revision>836</cp:revision>
  <cp:lastPrinted>2019-05-17T05:34:39Z</cp:lastPrinted>
  <dcterms:created xsi:type="dcterms:W3CDTF">2019-04-13T12:57:47Z</dcterms:created>
  <dcterms:modified xsi:type="dcterms:W3CDTF">2024-10-26T07:32:37Z</dcterms:modified>
</cp:coreProperties>
</file>