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7" r:id="rId2"/>
  </p:sldMasterIdLst>
  <p:notesMasterIdLst>
    <p:notesMasterId r:id="rId29"/>
  </p:notesMasterIdLst>
  <p:handoutMasterIdLst>
    <p:handoutMasterId r:id="rId30"/>
  </p:handoutMasterIdLst>
  <p:sldIdLst>
    <p:sldId id="310" r:id="rId3"/>
    <p:sldId id="604" r:id="rId4"/>
    <p:sldId id="273" r:id="rId5"/>
    <p:sldId id="338" r:id="rId6"/>
    <p:sldId id="339" r:id="rId7"/>
    <p:sldId id="328" r:id="rId8"/>
    <p:sldId id="329" r:id="rId9"/>
    <p:sldId id="330" r:id="rId10"/>
    <p:sldId id="331" r:id="rId11"/>
    <p:sldId id="333" r:id="rId12"/>
    <p:sldId id="334" r:id="rId13"/>
    <p:sldId id="295" r:id="rId14"/>
    <p:sldId id="296" r:id="rId15"/>
    <p:sldId id="297" r:id="rId16"/>
    <p:sldId id="298" r:id="rId17"/>
    <p:sldId id="299" r:id="rId18"/>
    <p:sldId id="600" r:id="rId19"/>
    <p:sldId id="300" r:id="rId20"/>
    <p:sldId id="301" r:id="rId21"/>
    <p:sldId id="302" r:id="rId22"/>
    <p:sldId id="303" r:id="rId23"/>
    <p:sldId id="304" r:id="rId24"/>
    <p:sldId id="305" r:id="rId25"/>
    <p:sldId id="601" r:id="rId26"/>
    <p:sldId id="602" r:id="rId27"/>
    <p:sldId id="603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660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="" xmlns:a16="http://schemas.microsoft.com/office/drawing/2014/main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="" xmlns:a16="http://schemas.microsoft.com/office/drawing/2014/main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16B44F5E-FE4D-4801-8373-73BE7DF551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0302BE81-E3D7-4223-9DEB-BB12439DC5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Ayesha Majid Ali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A8DFD6F-8FCF-4570-948F-7D9C1E08C971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9A25E6-CAA6-4FEE-9858-CA83F8394821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A113190-2DCE-4E09-9724-343741DDAA85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15D8AFA-4047-46AC-BDBD-0C50B07833D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FB171E-78E0-4C50-A3B1-37DAD2662BEC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C1F45FA8-6197-4824-A4F1-0F0819EDCAE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Process Scheduling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F3FD27-92DE-487C-950F-5D59E5BDE86A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8938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4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248846C-DFD8-4C9F-9F7C-09904E442DAC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2135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03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31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562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42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44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5751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32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26793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6720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9719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7337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="" xmlns:a16="http://schemas.microsoft.com/office/drawing/2014/main" id="{8DAD96D6-5B9C-4DBD-8B54-B9DBB8C433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Ayesha Majid Ali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="" xmlns:a16="http://schemas.microsoft.com/office/drawing/2014/main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Process Scheduling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DD9-4302-427D-93BD-28F094C994F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692B441D-3731-4489-9031-2E5AB652635F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4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1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674" r:id="rId17"/>
    <p:sldLayoutId id="214748365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Process Scheduling</a:t>
            </a:r>
            <a:r>
              <a:rPr lang="en-US"/>
              <a:t/>
            </a:r>
            <a:br>
              <a:rPr lang="en-US"/>
            </a:br>
            <a:r>
              <a:rPr lang="en-US" sz="3600" b="1">
                <a:solidFill>
                  <a:schemeClr val="tx1"/>
                </a:solidFill>
              </a:rPr>
              <a:t>Module </a:t>
            </a:r>
            <a:r>
              <a:rPr lang="en-US" sz="3600" b="1" dirty="0">
                <a:solidFill>
                  <a:schemeClr val="tx1"/>
                </a:solidFill>
              </a:rPr>
              <a:t>4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ED4B-2870-49EC-8418-9A6AE2E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793340-C20F-4A5A-ADCA-A48A3C57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utilization</a:t>
            </a:r>
          </a:p>
          <a:p>
            <a:pPr lvl="1"/>
            <a:r>
              <a:rPr lang="en-US" dirty="0"/>
              <a:t>keep the CPU as busy as possible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# of processes that complete their execution per time unit</a:t>
            </a:r>
          </a:p>
          <a:p>
            <a:r>
              <a:rPr lang="en-US" dirty="0"/>
              <a:t>Turnaround time </a:t>
            </a:r>
          </a:p>
          <a:p>
            <a:pPr lvl="1"/>
            <a:r>
              <a:rPr lang="en-US" dirty="0"/>
              <a:t>amount of time to execute a particular process</a:t>
            </a:r>
          </a:p>
          <a:p>
            <a:r>
              <a:rPr lang="en-US" dirty="0"/>
              <a:t>Waiting time</a:t>
            </a:r>
          </a:p>
          <a:p>
            <a:pPr lvl="1"/>
            <a:r>
              <a:rPr lang="en-US" dirty="0"/>
              <a:t>amount of time a process has been waiting in the ready queue</a:t>
            </a:r>
          </a:p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19065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ED4B-2870-49EC-8418-9A6AE2E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Algorithm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793340-C20F-4A5A-ADCA-A48A3C57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CPU utilization</a:t>
            </a:r>
          </a:p>
          <a:p>
            <a:r>
              <a:rPr lang="en-US" dirty="0"/>
              <a:t>Max throughput</a:t>
            </a:r>
          </a:p>
          <a:p>
            <a:r>
              <a:rPr lang="en-US" dirty="0"/>
              <a:t>Min turnaround time </a:t>
            </a:r>
          </a:p>
          <a:p>
            <a:r>
              <a:rPr lang="en-US" dirty="0"/>
              <a:t>Min waiting time </a:t>
            </a:r>
          </a:p>
          <a:p>
            <a:r>
              <a:rPr lang="en-US" dirty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1544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for Scheduling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Priority</a:t>
            </a:r>
          </a:p>
          <a:p>
            <a:pPr lvl="1"/>
            <a:r>
              <a:rPr lang="en-US"/>
              <a:t>Priority assigned to that process or job</a:t>
            </a:r>
          </a:p>
          <a:p>
            <a:r>
              <a:rPr lang="en-US"/>
              <a:t>Class</a:t>
            </a:r>
          </a:p>
          <a:p>
            <a:pPr lvl="1"/>
            <a:r>
              <a:rPr lang="en-US"/>
              <a:t>Class of job, i.e. batch or on-line or real-time</a:t>
            </a:r>
          </a:p>
          <a:p>
            <a:r>
              <a:rPr lang="en-US"/>
              <a:t>Resource requirements</a:t>
            </a:r>
          </a:p>
          <a:p>
            <a:pPr lvl="1"/>
            <a:r>
              <a:rPr lang="en-US"/>
              <a:t>E.g. expected run time, memory required, etc</a:t>
            </a:r>
          </a:p>
          <a:p>
            <a:r>
              <a:rPr lang="en-US"/>
              <a:t>I/O or CPU bound</a:t>
            </a:r>
          </a:p>
          <a:p>
            <a:pPr lvl="1"/>
            <a:r>
              <a:rPr lang="en-US"/>
              <a:t>i.e. whether job is I/O bound or CPU bound</a:t>
            </a:r>
          </a:p>
          <a:p>
            <a:r>
              <a:rPr lang="en-US"/>
              <a:t>Resources used to date</a:t>
            </a:r>
          </a:p>
          <a:p>
            <a:pPr lvl="1"/>
            <a:r>
              <a:rPr lang="en-US"/>
              <a:t>i.e. the amount of processor time already consumed</a:t>
            </a:r>
          </a:p>
          <a:p>
            <a:r>
              <a:rPr lang="en-US"/>
              <a:t>Waiting time to date</a:t>
            </a:r>
          </a:p>
          <a:p>
            <a:pPr lvl="1"/>
            <a:r>
              <a:rPr lang="en-US"/>
              <a:t>i.e. the amount of time spent waiting for service so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Philosophies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Preemptive</a:t>
            </a:r>
          </a:p>
          <a:p>
            <a:pPr lvl="1"/>
            <a:r>
              <a:rPr lang="en-US" dirty="0"/>
              <a:t>The system may preempt the CPU from a process at any time;</a:t>
            </a:r>
          </a:p>
          <a:p>
            <a:pPr lvl="2"/>
            <a:r>
              <a:rPr lang="en-US" dirty="0"/>
              <a:t>Prevents any one process from using the CPU for too long</a:t>
            </a:r>
          </a:p>
          <a:p>
            <a:pPr lvl="2"/>
            <a:r>
              <a:rPr lang="en-US" dirty="0"/>
              <a:t>Can lead to race condition (require synchronization techniques)</a:t>
            </a:r>
          </a:p>
          <a:p>
            <a:r>
              <a:rPr lang="en-US" dirty="0"/>
              <a:t>Non-preemptive</a:t>
            </a:r>
          </a:p>
          <a:p>
            <a:pPr lvl="1"/>
            <a:r>
              <a:rPr lang="en-US" dirty="0"/>
              <a:t>Each process voluntarily gives up the CPU</a:t>
            </a:r>
          </a:p>
          <a:p>
            <a:pPr lvl="1"/>
            <a:r>
              <a:rPr lang="en-US" dirty="0"/>
              <a:t>It is;</a:t>
            </a:r>
          </a:p>
          <a:p>
            <a:pPr lvl="2"/>
            <a:r>
              <a:rPr lang="en-US" dirty="0"/>
              <a:t>Simple</a:t>
            </a:r>
          </a:p>
          <a:p>
            <a:pPr lvl="2"/>
            <a:r>
              <a:rPr lang="en-US" dirty="0"/>
              <a:t>Easy to implement</a:t>
            </a:r>
          </a:p>
          <a:p>
            <a:pPr lvl="2"/>
            <a:r>
              <a:rPr lang="en-US" dirty="0"/>
              <a:t>Not suitable for multi-user systems</a:t>
            </a:r>
          </a:p>
          <a:p>
            <a:pPr lvl="1"/>
            <a:r>
              <a:rPr lang="en-US" dirty="0"/>
              <a:t>If the running process become blocked next process can be scheduled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 Queues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Job queue</a:t>
            </a:r>
          </a:p>
          <a:p>
            <a:pPr lvl="1"/>
            <a:r>
              <a:rPr lang="en-US"/>
              <a:t>Set of all the processes in the system</a:t>
            </a:r>
          </a:p>
          <a:p>
            <a:pPr lvl="1"/>
            <a:r>
              <a:rPr lang="en-US"/>
              <a:t>It also includes the processes from the queues given below</a:t>
            </a:r>
          </a:p>
          <a:p>
            <a:r>
              <a:rPr lang="en-US"/>
              <a:t>Ready queue</a:t>
            </a:r>
          </a:p>
          <a:p>
            <a:pPr lvl="1"/>
            <a:r>
              <a:rPr lang="en-US"/>
              <a:t>Set of all the processes residing in main memory (ready or waiting)</a:t>
            </a:r>
          </a:p>
          <a:p>
            <a:r>
              <a:rPr lang="en-US"/>
              <a:t>Device queue</a:t>
            </a:r>
          </a:p>
          <a:p>
            <a:pPr lvl="1"/>
            <a:r>
              <a:rPr lang="en-US"/>
              <a:t>Set of processes waiting for an 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Scheduling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Scheduling can be exercised at three levels</a:t>
            </a:r>
          </a:p>
          <a:p>
            <a:r>
              <a:rPr lang="en-US" dirty="0"/>
              <a:t>High-level scheduling (Long-term scheduler)</a:t>
            </a:r>
          </a:p>
          <a:p>
            <a:pPr lvl="1"/>
            <a:r>
              <a:rPr lang="en-US" dirty="0"/>
              <a:t>Allow limited number of processes in the ready queue to compete</a:t>
            </a:r>
          </a:p>
          <a:p>
            <a:pPr lvl="1"/>
            <a:r>
              <a:rPr lang="en-US" dirty="0"/>
              <a:t>It </a:t>
            </a:r>
            <a:r>
              <a:rPr lang="en-US" u="sng" dirty="0"/>
              <a:t>disallows processes beyond a certain limit </a:t>
            </a:r>
            <a:r>
              <a:rPr lang="en-US" dirty="0"/>
              <a:t>for batch processes first and in the end also the interactive processes</a:t>
            </a:r>
          </a:p>
          <a:p>
            <a:pPr lvl="1"/>
            <a:r>
              <a:rPr lang="en-US" u="sng" dirty="0"/>
              <a:t>Invoke less frequently</a:t>
            </a:r>
          </a:p>
          <a:p>
            <a:pPr lvl="1"/>
            <a:r>
              <a:rPr lang="en-US" dirty="0"/>
              <a:t>May be slow</a:t>
            </a:r>
          </a:p>
          <a:p>
            <a:r>
              <a:rPr lang="en-US" dirty="0"/>
              <a:t>Medium-level scheduling (Medium-term scheduler) </a:t>
            </a:r>
          </a:p>
          <a:p>
            <a:pPr lvl="1"/>
            <a:r>
              <a:rPr lang="en-US" dirty="0"/>
              <a:t>It is concerned with </a:t>
            </a:r>
            <a:r>
              <a:rPr lang="en-US" u="sng" dirty="0"/>
              <a:t>decision to temporarily remove a process from the system </a:t>
            </a:r>
            <a:r>
              <a:rPr lang="en-US" dirty="0"/>
              <a:t>(to reduce system load)</a:t>
            </a:r>
          </a:p>
          <a:p>
            <a:pPr lvl="1"/>
            <a:r>
              <a:rPr lang="en-US" dirty="0"/>
              <a:t>To reintroduce a process or swapping in</a:t>
            </a:r>
          </a:p>
          <a:p>
            <a:pPr lvl="1"/>
            <a:r>
              <a:rPr lang="en-US" b="1" dirty="0"/>
              <a:t>What if there is room in memory and both a new process as well as swapped out process want to be loaded</a:t>
            </a:r>
          </a:p>
          <a:p>
            <a:pPr lvl="2"/>
            <a:r>
              <a:rPr lang="en-US" dirty="0"/>
              <a:t>In this case, medium level scheduler has to work in close conjunction with high level scheduler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Scheduling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Low level-scheduling (Short-term scheduler) </a:t>
            </a:r>
          </a:p>
          <a:p>
            <a:pPr lvl="1"/>
            <a:r>
              <a:rPr lang="en-US" dirty="0"/>
              <a:t>Handles the decisions of which process is to be assigned to the processor (</a:t>
            </a:r>
            <a:r>
              <a:rPr lang="en-US" b="1" dirty="0"/>
              <a:t>dispatcher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Invoke very frequently</a:t>
            </a:r>
          </a:p>
          <a:p>
            <a:pPr lvl="1"/>
            <a:r>
              <a:rPr lang="en-US" dirty="0"/>
              <a:t>Must execute </a:t>
            </a:r>
            <a:r>
              <a:rPr lang="en-US" u="sng" dirty="0"/>
              <a:t>fast</a:t>
            </a:r>
          </a:p>
          <a:p>
            <a:pPr lvl="1"/>
            <a:r>
              <a:rPr lang="en-US" dirty="0"/>
              <a:t>Its scheduling could </a:t>
            </a:r>
            <a:r>
              <a:rPr lang="en-US" u="sng" dirty="0"/>
              <a:t>be preemptive or non-preemptive</a:t>
            </a:r>
          </a:p>
          <a:p>
            <a:pPr lvl="1"/>
            <a:r>
              <a:rPr lang="en-US" dirty="0"/>
              <a:t>Dispatch latency should be </a:t>
            </a:r>
            <a:r>
              <a:rPr lang="en-US" u="sng" dirty="0"/>
              <a:t>minimum</a:t>
            </a:r>
          </a:p>
          <a:p>
            <a:pPr lvl="2"/>
            <a:r>
              <a:rPr lang="en-US" dirty="0"/>
              <a:t>Dispatch latency is the time it takes for the dispatcher to stop one process and start another running</a:t>
            </a:r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dirty="0"/>
              <a:t>Assume a process runs for 90ms and scheduler run for 10ms</a:t>
            </a:r>
          </a:p>
          <a:p>
            <a:pPr lvl="3"/>
            <a:r>
              <a:rPr lang="en-US" dirty="0"/>
              <a:t>Overheads = 10/(90+10) = 10%</a:t>
            </a:r>
          </a:p>
          <a:p>
            <a:r>
              <a:rPr lang="en-US" dirty="0"/>
              <a:t>Any OS may use one or all of these levels, depending upon the desired</a:t>
            </a:r>
          </a:p>
          <a:p>
            <a:r>
              <a:rPr lang="en-US" dirty="0"/>
              <a:t>These levels have to interact amongst themselves quite closely to ensure that the computing resources are managed optimally</a:t>
            </a:r>
          </a:p>
          <a:p>
            <a:r>
              <a:rPr lang="en-US" dirty="0"/>
              <a:t>The exact algorithms for these and interaction between them are quite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0EE89-8274-4D69-80B2-568421BB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4ABDE1-C952-4162-A4DF-1E3E5C6B2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Come First Serve Scheduling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FCFS simply assign the processor to the process which is first in ready queue</a:t>
            </a:r>
          </a:p>
          <a:p>
            <a:r>
              <a:rPr lang="en-US" dirty="0"/>
              <a:t>When the processor is free, the next process at the head of the ready queue will be selected </a:t>
            </a:r>
          </a:p>
          <a:p>
            <a:r>
              <a:rPr lang="en-US" dirty="0"/>
              <a:t>Consider the following set of three processes that arrive at time ‘0’</a:t>
            </a:r>
          </a:p>
          <a:p>
            <a:pPr lvl="1"/>
            <a:r>
              <a:rPr lang="en-US" dirty="0"/>
              <a:t>Process ID		Priority		Burst </a:t>
            </a:r>
            <a:r>
              <a:rPr lang="en-US" dirty="0" smtClean="0"/>
              <a:t>Time           Arrival Time</a:t>
            </a:r>
            <a:endParaRPr lang="en-US" dirty="0"/>
          </a:p>
          <a:p>
            <a:pPr lvl="1"/>
            <a:r>
              <a:rPr lang="en-US" dirty="0"/>
              <a:t>P1				    2			  30 </a:t>
            </a:r>
            <a:r>
              <a:rPr lang="en-US" dirty="0" err="1" smtClean="0"/>
              <a:t>ms</a:t>
            </a:r>
            <a:r>
              <a:rPr lang="en-US" dirty="0" smtClean="0"/>
              <a:t>			1</a:t>
            </a:r>
            <a:endParaRPr lang="en-US" dirty="0"/>
          </a:p>
          <a:p>
            <a:pPr lvl="1"/>
            <a:r>
              <a:rPr lang="en-US" dirty="0"/>
              <a:t>P2			              3		              6 </a:t>
            </a:r>
            <a:r>
              <a:rPr lang="en-US" dirty="0" err="1" smtClean="0"/>
              <a:t>ms</a:t>
            </a:r>
            <a:r>
              <a:rPr lang="en-US" dirty="0" smtClean="0"/>
              <a:t>			2	</a:t>
            </a:r>
            <a:endParaRPr lang="en-US" dirty="0"/>
          </a:p>
          <a:p>
            <a:pPr lvl="1"/>
            <a:r>
              <a:rPr lang="en-US" dirty="0"/>
              <a:t>P3				    1		              4 </a:t>
            </a:r>
            <a:r>
              <a:rPr lang="en-US" dirty="0" err="1" smtClean="0"/>
              <a:t>ms</a:t>
            </a:r>
            <a:r>
              <a:rPr lang="en-US" dirty="0" smtClean="0"/>
              <a:t>			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waiting time for each process is P1=0, P2=30, P3=36</a:t>
            </a:r>
          </a:p>
          <a:p>
            <a:r>
              <a:rPr lang="en-US" dirty="0"/>
              <a:t>The average waiting time is (0+30+36)/3 = 22ms</a:t>
            </a:r>
          </a:p>
          <a:p>
            <a:r>
              <a:rPr lang="en-US" dirty="0"/>
              <a:t>The average waiting time of FCFS may vary substantially if the process’s CPU burst time vary greatly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="" xmlns:a16="http://schemas.microsoft.com/office/drawing/2014/main" id="{9DA77EAE-FB15-4B92-AC8D-5BFB78F18663}"/>
              </a:ext>
            </a:extLst>
          </p:cNvPr>
          <p:cNvGrpSpPr>
            <a:grpSpLocks/>
          </p:cNvGrpSpPr>
          <p:nvPr/>
        </p:nvGrpSpPr>
        <p:grpSpPr bwMode="auto">
          <a:xfrm>
            <a:off x="2188334" y="4344987"/>
            <a:ext cx="7015091" cy="895628"/>
            <a:chOff x="882" y="2688"/>
            <a:chExt cx="3321" cy="733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E5539EA-62E4-434F-BAD9-0A7A9177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135" cy="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6" name="Text Box 5">
              <a:extLst>
                <a:ext uri="{FF2B5EF4-FFF2-40B4-BE49-F238E27FC236}">
                  <a16:creationId xmlns="" xmlns:a16="http://schemas.microsoft.com/office/drawing/2014/main" id="{22380A47-6A48-4FE4-828F-AC158639D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712"/>
              <a:ext cx="1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Helvetica" panose="020B0604020202020204" pitchFamily="34" charset="0"/>
                </a:rPr>
                <a:t>P</a:t>
              </a:r>
              <a:r>
                <a:rPr lang="en-US" altLang="en-US" sz="1600" b="1" baseline="-25000" dirty="0">
                  <a:latin typeface="Helvetica" panose="020B0604020202020204" pitchFamily="34" charset="0"/>
                </a:rPr>
                <a:t>1</a:t>
              </a:r>
              <a:endParaRPr lang="en-US" altLang="en-US" sz="1600" b="1" dirty="0">
                <a:latin typeface="Helvetica" panose="020B0604020202020204" pitchFamily="34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="" xmlns:a16="http://schemas.microsoft.com/office/drawing/2014/main" id="{B15FD380-EF0C-4BA4-8572-14B5E5403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712"/>
              <a:ext cx="1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Helvetica" panose="020B0604020202020204" pitchFamily="34" charset="0"/>
                </a:rPr>
                <a:t>P</a:t>
              </a:r>
              <a:r>
                <a:rPr lang="en-US" altLang="en-US" sz="1600" b="1" baseline="-25000" dirty="0">
                  <a:latin typeface="Helvetica" panose="020B0604020202020204" pitchFamily="34" charset="0"/>
                </a:rPr>
                <a:t>2</a:t>
              </a:r>
              <a:endParaRPr lang="en-US" altLang="en-US" sz="1600" b="1" dirty="0">
                <a:latin typeface="Helvetica" panose="020B060402020202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="" xmlns:a16="http://schemas.microsoft.com/office/drawing/2014/main" id="{23A9B5A0-9862-4D1E-A89C-3C535D20C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12"/>
              <a:ext cx="41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Helvetica" panose="020B0604020202020204" pitchFamily="34" charset="0"/>
                </a:rPr>
                <a:t>P</a:t>
              </a:r>
              <a:r>
                <a:rPr lang="en-US" altLang="en-US" sz="1600" b="1" baseline="-25000" dirty="0">
                  <a:latin typeface="Helvetica" panose="020B0604020202020204" pitchFamily="34" charset="0"/>
                </a:rPr>
                <a:t>3</a:t>
              </a:r>
              <a:endParaRPr lang="en-US" altLang="en-US" sz="1600" b="1" dirty="0">
                <a:latin typeface="Helvetica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="" xmlns:a16="http://schemas.microsoft.com/office/drawing/2014/main" id="{D290F734-D116-489B-B6A3-1DBC74619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Line 9">
              <a:extLst>
                <a:ext uri="{FF2B5EF4-FFF2-40B4-BE49-F238E27FC236}">
                  <a16:creationId xmlns="" xmlns:a16="http://schemas.microsoft.com/office/drawing/2014/main" id="{D0A675DE-529E-4A99-AAC9-F23CF8E8A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" name="Line 10">
              <a:extLst>
                <a:ext uri="{FF2B5EF4-FFF2-40B4-BE49-F238E27FC236}">
                  <a16:creationId xmlns="" xmlns:a16="http://schemas.microsoft.com/office/drawing/2014/main" id="{36C9D7D8-CEF8-464F-8310-F6E7FDA8C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Line 11">
              <a:extLst>
                <a:ext uri="{FF2B5EF4-FFF2-40B4-BE49-F238E27FC236}">
                  <a16:creationId xmlns="" xmlns:a16="http://schemas.microsoft.com/office/drawing/2014/main" id="{DBB87EC0-BC25-4349-AFE1-B5E61952F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3" name="Line 12">
              <a:extLst>
                <a:ext uri="{FF2B5EF4-FFF2-40B4-BE49-F238E27FC236}">
                  <a16:creationId xmlns="" xmlns:a16="http://schemas.microsoft.com/office/drawing/2014/main" id="{F064BFDE-9001-4808-AEF0-7326DA888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" name="Line 13">
              <a:extLst>
                <a:ext uri="{FF2B5EF4-FFF2-40B4-BE49-F238E27FC236}">
                  <a16:creationId xmlns="" xmlns:a16="http://schemas.microsoft.com/office/drawing/2014/main" id="{F5F8E43A-4085-4B06-AF0D-694B1A45E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="" xmlns:a16="http://schemas.microsoft.com/office/drawing/2014/main" id="{8BAE87C2-DCF1-4F9D-ABAB-73E96C0A9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3144"/>
              <a:ext cx="19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="" xmlns:a16="http://schemas.microsoft.com/office/drawing/2014/main" id="{6A7A9B5C-C4F9-4149-997E-E8055676D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3144"/>
              <a:ext cx="19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36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="" xmlns:a16="http://schemas.microsoft.com/office/drawing/2014/main" id="{9FA86745-5389-48F1-880D-9E64CD41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144"/>
              <a:ext cx="19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40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="" xmlns:a16="http://schemas.microsoft.com/office/drawing/2014/main" id="{9F513E9F-876C-4EDF-B106-E516FBEA3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3144"/>
              <a:ext cx="141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Come First Serve Scheduling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Salient points of FCFS</a:t>
            </a:r>
          </a:p>
          <a:p>
            <a:pPr lvl="1"/>
            <a:r>
              <a:rPr lang="en-US" dirty="0"/>
              <a:t>It is the simplest scheduling algorithm</a:t>
            </a:r>
          </a:p>
          <a:p>
            <a:pPr lvl="1"/>
            <a:r>
              <a:rPr lang="en-US" dirty="0"/>
              <a:t>Also know as the first in first out (FIFO)</a:t>
            </a:r>
          </a:p>
          <a:p>
            <a:pPr lvl="1"/>
            <a:r>
              <a:rPr lang="en-US" dirty="0"/>
              <a:t>FCFS is non-preemptive</a:t>
            </a:r>
          </a:p>
          <a:p>
            <a:pPr lvl="1"/>
            <a:r>
              <a:rPr lang="en-US" dirty="0"/>
              <a:t>It performs much better for long processes than short processes</a:t>
            </a:r>
          </a:p>
          <a:p>
            <a:pPr lvl="1"/>
            <a:r>
              <a:rPr lang="en-US" dirty="0"/>
              <a:t>It tend to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favor CPU-bond processes over I/O bound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not suitable for time sharing system</a:t>
            </a:r>
          </a:p>
          <a:p>
            <a:pPr lvl="1"/>
            <a:r>
              <a:rPr lang="en-US" dirty="0"/>
              <a:t>FCFS is rarely used on its own but is effective if combined with other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5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Job First Scheduling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352550"/>
            <a:ext cx="8596668" cy="5200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algorithm associates with shortest job first</a:t>
            </a:r>
          </a:p>
          <a:p>
            <a:r>
              <a:rPr lang="en-US" dirty="0"/>
              <a:t>When the CPU is available, it is assigned to the process that has </a:t>
            </a:r>
            <a:r>
              <a:rPr lang="en-US" u="sng" dirty="0"/>
              <a:t>smallest CPU burst time</a:t>
            </a:r>
          </a:p>
          <a:p>
            <a:r>
              <a:rPr lang="en-US" dirty="0"/>
              <a:t>If two processes have same CPU-burst then </a:t>
            </a:r>
            <a:r>
              <a:rPr lang="en-US" u="sng" dirty="0"/>
              <a:t>FCFS scheduling</a:t>
            </a:r>
            <a:r>
              <a:rPr lang="en-US" dirty="0"/>
              <a:t> is used along with this to break the tie</a:t>
            </a:r>
          </a:p>
          <a:p>
            <a:r>
              <a:rPr lang="en-US" dirty="0"/>
              <a:t>Moving a short process before a long one</a:t>
            </a:r>
          </a:p>
          <a:p>
            <a:pPr lvl="1"/>
            <a:r>
              <a:rPr lang="en-US" dirty="0"/>
              <a:t>Decrease the waiting time of short process</a:t>
            </a:r>
          </a:p>
          <a:p>
            <a:pPr lvl="1"/>
            <a:r>
              <a:rPr lang="en-US" dirty="0"/>
              <a:t>Increase the waiting time of long process</a:t>
            </a:r>
          </a:p>
          <a:p>
            <a:pPr lvl="1"/>
            <a:r>
              <a:rPr lang="en-US" dirty="0"/>
              <a:t>Consequently, the average time decreases</a:t>
            </a:r>
          </a:p>
          <a:p>
            <a:r>
              <a:rPr lang="en-US" dirty="0"/>
              <a:t>This will result in a smaller number of PCB’s in the ready or blocked queues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search time will be smaller, thus improving the response time</a:t>
            </a:r>
          </a:p>
          <a:p>
            <a:r>
              <a:rPr lang="en-US" dirty="0"/>
              <a:t>The number of satisfied user will increase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long job in the queue may delayed indefinitely by a succession of smaller jobs arriving in ready queue</a:t>
            </a:r>
          </a:p>
          <a:p>
            <a:r>
              <a:rPr lang="en-US" dirty="0"/>
              <a:t>This can be avoided by setting higher external priority to those important jobs</a:t>
            </a:r>
          </a:p>
          <a:p>
            <a:r>
              <a:rPr lang="en-US" dirty="0"/>
              <a:t>The OS at any time can calculates a resultant priority based on both</a:t>
            </a:r>
          </a:p>
          <a:p>
            <a:r>
              <a:rPr lang="en-US" dirty="0"/>
              <a:t>Also known as shortest job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Job First Scheduling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Salient Points of SJF</a:t>
            </a:r>
          </a:p>
          <a:p>
            <a:pPr lvl="1"/>
            <a:r>
              <a:rPr lang="en-US"/>
              <a:t>SJF may be preemptive or non-preemptive</a:t>
            </a:r>
          </a:p>
          <a:p>
            <a:pPr lvl="1"/>
            <a:r>
              <a:rPr lang="en-US"/>
              <a:t>It will preempt the currently executing process if its remaining time is greater than that of a newly arrived process</a:t>
            </a:r>
          </a:p>
          <a:p>
            <a:pPr lvl="1"/>
            <a:r>
              <a:rPr lang="en-US"/>
              <a:t>This scheme is known as shortest remaining time first</a:t>
            </a:r>
          </a:p>
          <a:p>
            <a:pPr lvl="1"/>
            <a:r>
              <a:rPr lang="en-US"/>
              <a:t>SJF is optimal in sense that it yields the smallest average waiting time</a:t>
            </a:r>
          </a:p>
          <a:p>
            <a:pPr lvl="1"/>
            <a:r>
              <a:rPr lang="en-US"/>
              <a:t>In general, it is difficult to predict the CPU time requirement for a process</a:t>
            </a:r>
          </a:p>
          <a:p>
            <a:pPr lvl="1"/>
            <a:r>
              <a:rPr lang="en-US"/>
              <a:t>SJF is optimal for batch jobs for which the run times are known in advance</a:t>
            </a:r>
          </a:p>
          <a:p>
            <a:pPr lvl="1"/>
            <a:r>
              <a:rPr lang="en-US"/>
              <a:t>SJF reduces average waiting time over FCFS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0171633" cy="1236616"/>
          </a:xfrm>
        </p:spPr>
        <p:txBody>
          <a:bodyPr>
            <a:normAutofit/>
          </a:bodyPr>
          <a:lstStyle/>
          <a:p>
            <a:r>
              <a:rPr lang="en-US" sz="2800" dirty="0"/>
              <a:t>Shortest Job First Scheduling 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Non-Preemptive SJF Scheduling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09800" y="1373188"/>
            <a:ext cx="702945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		</a:t>
            </a:r>
            <a:r>
              <a:rPr lang="en-US" sz="2000" u="sng" dirty="0">
                <a:latin typeface="Calibri" pitchFamily="34" charset="0"/>
              </a:rPr>
              <a:t>Process	Arrival Time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u="sng" dirty="0">
                <a:latin typeface="Calibri" pitchFamily="34" charset="0"/>
              </a:rPr>
              <a:t>Burst Time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>
                <a:latin typeface="Calibri" pitchFamily="34" charset="0"/>
              </a:rPr>
              <a:t>		</a:t>
            </a:r>
            <a:r>
              <a:rPr lang="en-US" i="1" dirty="0">
                <a:latin typeface="Calibri" pitchFamily="34" charset="0"/>
              </a:rPr>
              <a:t>P</a:t>
            </a:r>
            <a:r>
              <a:rPr lang="en-US" i="1" baseline="-25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	0.0	7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>
                <a:latin typeface="Calibri" pitchFamily="34" charset="0"/>
              </a:rPr>
              <a:t>		 </a:t>
            </a:r>
            <a:r>
              <a:rPr lang="en-US" i="1" dirty="0">
                <a:latin typeface="Calibri" pitchFamily="34" charset="0"/>
              </a:rPr>
              <a:t>P</a:t>
            </a:r>
            <a:r>
              <a:rPr lang="en-US" i="1" baseline="-25000" dirty="0">
                <a:latin typeface="Calibri" pitchFamily="34" charset="0"/>
              </a:rPr>
              <a:t>2	</a:t>
            </a:r>
            <a:r>
              <a:rPr lang="en-US" dirty="0">
                <a:latin typeface="Calibri" pitchFamily="34" charset="0"/>
              </a:rPr>
              <a:t>2.0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>
                <a:latin typeface="Calibri" pitchFamily="34" charset="0"/>
              </a:rPr>
              <a:t>		 </a:t>
            </a:r>
            <a:r>
              <a:rPr lang="en-US" i="1" dirty="0">
                <a:latin typeface="Calibri" pitchFamily="34" charset="0"/>
              </a:rPr>
              <a:t>P</a:t>
            </a:r>
            <a:r>
              <a:rPr lang="en-US" i="1" baseline="-25000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4.0	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>
                <a:latin typeface="Calibri" pitchFamily="34" charset="0"/>
              </a:rPr>
              <a:t>		 </a:t>
            </a:r>
            <a:r>
              <a:rPr lang="en-US" i="1" dirty="0">
                <a:latin typeface="Calibri" pitchFamily="34" charset="0"/>
              </a:rPr>
              <a:t>P</a:t>
            </a:r>
            <a:r>
              <a:rPr lang="en-US" i="1" baseline="-25000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5.0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SJF (non-preemptive)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Average waiting time = (0 + 6 + 3 + 7)/4  =  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33902" y="3944984"/>
            <a:ext cx="5556250" cy="1131887"/>
            <a:chOff x="864" y="2325"/>
            <a:chExt cx="3500" cy="713"/>
          </a:xfrm>
        </p:grpSpPr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P</a:t>
              </a:r>
              <a:r>
                <a:rPr lang="en-US" baseline="-25000" dirty="0">
                  <a:latin typeface="Calibri" pitchFamily="34" charset="0"/>
                </a:rPr>
                <a:t>1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3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2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77" name="Line 12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81" name="Text Box 16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36882" name="Text Box 17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36883" name="Text Box 18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16</a:t>
              </a:r>
            </a:p>
          </p:txBody>
        </p:sp>
        <p:sp>
          <p:nvSpPr>
            <p:cNvPr id="36884" name="Text Box 19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0</a:t>
              </a:r>
            </a:p>
          </p:txBody>
        </p:sp>
        <p:sp>
          <p:nvSpPr>
            <p:cNvPr id="36885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4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87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1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2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3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36894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5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6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7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98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12</a:t>
              </a:r>
            </a:p>
          </p:txBody>
        </p:sp>
        <p:sp>
          <p:nvSpPr>
            <p:cNvPr id="36899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900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901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71763" cy="1320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Shortest Job First Scheduling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Preemptive SJF Scheduling</a:t>
            </a:r>
          </a:p>
        </p:txBody>
      </p:sp>
      <p:sp>
        <p:nvSpPr>
          <p:cNvPr id="37893" name="Rectangle 1028"/>
          <p:cNvSpPr>
            <a:spLocks noChangeArrowheads="1"/>
          </p:cNvSpPr>
          <p:nvPr/>
        </p:nvSpPr>
        <p:spPr bwMode="auto">
          <a:xfrm>
            <a:off x="2209800" y="1328737"/>
            <a:ext cx="7029450" cy="490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		</a:t>
            </a:r>
            <a:r>
              <a:rPr lang="en-US" sz="2000" u="sng" dirty="0">
                <a:latin typeface="Calibri" pitchFamily="34" charset="0"/>
              </a:rPr>
              <a:t>Process	Arrival Time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u="sng" dirty="0">
                <a:latin typeface="Calibri" pitchFamily="34" charset="0"/>
              </a:rPr>
              <a:t>Burst Time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		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i="1" baseline="-25000" dirty="0">
                <a:latin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</a:rPr>
              <a:t>	0.0	7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		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i="1" baseline="-25000" dirty="0">
                <a:latin typeface="Calibri" pitchFamily="34" charset="0"/>
              </a:rPr>
              <a:t>2	</a:t>
            </a:r>
            <a:r>
              <a:rPr lang="en-US" sz="2000" dirty="0">
                <a:latin typeface="Calibri" pitchFamily="34" charset="0"/>
              </a:rPr>
              <a:t>2.0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		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i="1" baseline="-25000" dirty="0">
                <a:latin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</a:rPr>
              <a:t>	4.0	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		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i="1" baseline="-25000" dirty="0">
                <a:latin typeface="Calibri" pitchFamily="34" charset="0"/>
              </a:rPr>
              <a:t>4</a:t>
            </a:r>
            <a:r>
              <a:rPr lang="en-US" sz="2000" dirty="0">
                <a:latin typeface="Calibri" pitchFamily="34" charset="0"/>
              </a:rPr>
              <a:t>	5.0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SJF (preemptive)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000" dirty="0">
                <a:latin typeface="Calibri" pitchFamily="34" charset="0"/>
              </a:rPr>
              <a:t>Average waiting time = (9 + 1 + 0 +2)/4 = 3</a:t>
            </a:r>
            <a:endParaRPr lang="en-US" sz="2000" i="1" baseline="-25000" dirty="0">
              <a:latin typeface="Calibri" pitchFamily="34" charset="0"/>
            </a:endParaRP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2765425" y="4147216"/>
            <a:ext cx="5911851" cy="1204914"/>
            <a:chOff x="866" y="2364"/>
            <a:chExt cx="3724" cy="759"/>
          </a:xfrm>
        </p:grpSpPr>
        <p:sp>
          <p:nvSpPr>
            <p:cNvPr id="37895" name="Rectangle 1030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896" name="Text Box 1031"/>
            <p:cNvSpPr txBox="1">
              <a:spLocks noChangeArrowheads="1"/>
            </p:cNvSpPr>
            <p:nvPr/>
          </p:nvSpPr>
          <p:spPr bwMode="auto">
            <a:xfrm flipH="1">
              <a:off x="1011" y="2410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P</a:t>
              </a:r>
              <a:r>
                <a:rPr lang="en-US" baseline="-25000" dirty="0">
                  <a:latin typeface="Calibri" pitchFamily="34" charset="0"/>
                </a:rPr>
                <a:t>1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897" name="Text Box 1032"/>
            <p:cNvSpPr txBox="1">
              <a:spLocks noChangeArrowheads="1"/>
            </p:cNvSpPr>
            <p:nvPr/>
          </p:nvSpPr>
          <p:spPr bwMode="auto">
            <a:xfrm flipH="1">
              <a:off x="1827" y="2410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3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7898" name="Text Box 1033"/>
            <p:cNvSpPr txBox="1">
              <a:spLocks noChangeArrowheads="1"/>
            </p:cNvSpPr>
            <p:nvPr/>
          </p:nvSpPr>
          <p:spPr bwMode="auto">
            <a:xfrm flipH="1">
              <a:off x="1491" y="2410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2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7899" name="Line 1034"/>
            <p:cNvSpPr>
              <a:spLocks noChangeShapeType="1"/>
            </p:cNvSpPr>
            <p:nvPr/>
          </p:nvSpPr>
          <p:spPr bwMode="auto">
            <a:xfrm flipH="1">
              <a:off x="4461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00" name="Line 1035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01" name="Line 1036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02" name="Line 1037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03" name="Line 1038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04" name="Text Box 1039"/>
            <p:cNvSpPr txBox="1">
              <a:spLocks noChangeArrowheads="1"/>
            </p:cNvSpPr>
            <p:nvPr/>
          </p:nvSpPr>
          <p:spPr bwMode="auto">
            <a:xfrm flipH="1">
              <a:off x="1730" y="28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37905" name="Text Box 1040"/>
            <p:cNvSpPr txBox="1">
              <a:spLocks noChangeArrowheads="1"/>
            </p:cNvSpPr>
            <p:nvPr/>
          </p:nvSpPr>
          <p:spPr bwMode="auto">
            <a:xfrm flipH="1">
              <a:off x="1250" y="28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7906" name="Text Box 1041"/>
            <p:cNvSpPr txBox="1">
              <a:spLocks noChangeArrowheads="1"/>
            </p:cNvSpPr>
            <p:nvPr/>
          </p:nvSpPr>
          <p:spPr bwMode="auto">
            <a:xfrm flipH="1">
              <a:off x="3318" y="2842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11</a:t>
              </a:r>
            </a:p>
          </p:txBody>
        </p:sp>
        <p:sp>
          <p:nvSpPr>
            <p:cNvPr id="37907" name="Text Box 1042"/>
            <p:cNvSpPr txBox="1">
              <a:spLocks noChangeArrowheads="1"/>
            </p:cNvSpPr>
            <p:nvPr/>
          </p:nvSpPr>
          <p:spPr bwMode="auto">
            <a:xfrm flipH="1">
              <a:off x="866" y="285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0</a:t>
              </a:r>
            </a:p>
          </p:txBody>
        </p:sp>
        <p:sp>
          <p:nvSpPr>
            <p:cNvPr id="37908" name="Text Box 1043"/>
            <p:cNvSpPr txBox="1">
              <a:spLocks noChangeArrowheads="1"/>
            </p:cNvSpPr>
            <p:nvPr/>
          </p:nvSpPr>
          <p:spPr bwMode="auto">
            <a:xfrm flipH="1">
              <a:off x="2979" y="2410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4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7909" name="Line 1044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0" name="Line 1045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1" name="Line 1046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2" name="Line 1047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3" name="Text Box 1048"/>
            <p:cNvSpPr txBox="1">
              <a:spLocks noChangeArrowheads="1"/>
            </p:cNvSpPr>
            <p:nvPr/>
          </p:nvSpPr>
          <p:spPr bwMode="auto">
            <a:xfrm flipH="1">
              <a:off x="2066" y="28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5</a:t>
              </a:r>
            </a:p>
          </p:txBody>
        </p:sp>
        <p:sp>
          <p:nvSpPr>
            <p:cNvPr id="37914" name="Line 1049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5" name="Line 1050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6" name="Line 1051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7" name="Line 1052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18" name="Text Box 1053"/>
            <p:cNvSpPr txBox="1">
              <a:spLocks noChangeArrowheads="1"/>
            </p:cNvSpPr>
            <p:nvPr/>
          </p:nvSpPr>
          <p:spPr bwMode="auto">
            <a:xfrm flipH="1">
              <a:off x="2594" y="28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37919" name="Line 1054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20" name="Line 1055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21" name="Line 1056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22" name="Line 1057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23" name="Line 1058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24" name="Text Box 1059"/>
            <p:cNvSpPr txBox="1">
              <a:spLocks noChangeArrowheads="1"/>
            </p:cNvSpPr>
            <p:nvPr/>
          </p:nvSpPr>
          <p:spPr bwMode="auto">
            <a:xfrm flipH="1">
              <a:off x="2259" y="2410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2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7925" name="Text Box 1060"/>
            <p:cNvSpPr txBox="1">
              <a:spLocks noChangeArrowheads="1"/>
            </p:cNvSpPr>
            <p:nvPr/>
          </p:nvSpPr>
          <p:spPr bwMode="auto">
            <a:xfrm flipH="1">
              <a:off x="3843" y="2410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P</a:t>
              </a:r>
              <a:r>
                <a:rPr lang="en-US" baseline="-25000">
                  <a:latin typeface="Calibri" pitchFamily="34" charset="0"/>
                </a:rPr>
                <a:t>1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7926" name="Line 1061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Calibri" pitchFamily="34" charset="0"/>
              </a:endParaRPr>
            </a:p>
          </p:txBody>
        </p:sp>
        <p:sp>
          <p:nvSpPr>
            <p:cNvPr id="37927" name="Text Box 1062"/>
            <p:cNvSpPr txBox="1">
              <a:spLocks noChangeArrowheads="1"/>
            </p:cNvSpPr>
            <p:nvPr/>
          </p:nvSpPr>
          <p:spPr bwMode="auto">
            <a:xfrm flipH="1">
              <a:off x="4326" y="2842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01" y="76350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Problem : Apply FCFS and SJF </a:t>
            </a:r>
            <a:r>
              <a:rPr lang="en-US" smtClean="0"/>
              <a:t>(preemptive)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Time = Completion Time - Arrival Time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Waiting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= Turn Around Time - Burst Time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766" y="2761250"/>
            <a:ext cx="7772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68" y="1131681"/>
            <a:ext cx="4829175" cy="9239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396466"/>
            <a:ext cx="6565947" cy="354544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7881153" y="1294294"/>
            <a:ext cx="3768310" cy="5100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non – preemptive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520" y="0"/>
            <a:ext cx="10515600" cy="1325563"/>
          </a:xfrm>
        </p:spPr>
        <p:txBody>
          <a:bodyPr/>
          <a:lstStyle/>
          <a:p>
            <a:r>
              <a:rPr lang="en-US" dirty="0" smtClean="0"/>
              <a:t>Solution: SJF - preemptive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0037" y="1016625"/>
            <a:ext cx="7695446" cy="53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  <a:endParaRPr lang="en-US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Scheduler</a:t>
            </a:r>
          </a:p>
          <a:p>
            <a:pPr lvl="1"/>
            <a:r>
              <a:rPr lang="en-US" dirty="0"/>
              <a:t>Scheduling algorithm</a:t>
            </a:r>
          </a:p>
          <a:p>
            <a:pPr lvl="1"/>
            <a:r>
              <a:rPr lang="en-US" dirty="0"/>
              <a:t>Objectives of Scheduling</a:t>
            </a:r>
          </a:p>
          <a:p>
            <a:pPr lvl="1"/>
            <a:r>
              <a:rPr lang="en-US" dirty="0"/>
              <a:t>Criteria for scheduling</a:t>
            </a:r>
          </a:p>
          <a:p>
            <a:pPr lvl="1"/>
            <a:r>
              <a:rPr lang="en-US" dirty="0"/>
              <a:t>CPU-bound vs I/O-bound processes</a:t>
            </a:r>
          </a:p>
          <a:p>
            <a:r>
              <a:rPr lang="en-US" dirty="0"/>
              <a:t>Types of Scheduling</a:t>
            </a:r>
          </a:p>
          <a:p>
            <a:r>
              <a:rPr lang="en-US" dirty="0"/>
              <a:t>Process scheduling queues</a:t>
            </a:r>
          </a:p>
          <a:p>
            <a:pPr lvl="1"/>
            <a:r>
              <a:rPr lang="en-US" dirty="0"/>
              <a:t>FCFS</a:t>
            </a:r>
          </a:p>
          <a:p>
            <a:pPr lvl="1"/>
            <a:r>
              <a:rPr lang="en-US" dirty="0"/>
              <a:t>SJF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Round Robin</a:t>
            </a:r>
          </a:p>
          <a:p>
            <a:pPr lvl="1"/>
            <a:r>
              <a:rPr lang="en-US" dirty="0"/>
              <a:t>Multilevel feedback queues scheduling</a:t>
            </a:r>
          </a:p>
          <a:p>
            <a:r>
              <a:rPr lang="en-US" dirty="0"/>
              <a:t>BSD Unix scheduling</a:t>
            </a:r>
          </a:p>
          <a:p>
            <a:r>
              <a:rPr lang="en-US" dirty="0"/>
              <a:t>Multiple 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41222-95E2-4929-97FF-0CD9FD0F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203D91-69BB-4C2C-861C-99348EEF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500"/>
            <a:ext cx="8596668" cy="5381625"/>
          </a:xfrm>
        </p:spPr>
        <p:txBody>
          <a:bodyPr>
            <a:normAutofit/>
          </a:bodyPr>
          <a:lstStyle/>
          <a:p>
            <a:r>
              <a:rPr lang="en-US" dirty="0"/>
              <a:t>Scheduler </a:t>
            </a:r>
          </a:p>
          <a:p>
            <a:pPr lvl="1"/>
            <a:r>
              <a:rPr lang="en-US" dirty="0"/>
              <a:t>The scheduler is part of the operating system, concerned with </a:t>
            </a:r>
            <a:r>
              <a:rPr lang="en-US" u="sng" dirty="0"/>
              <a:t>which process to run next</a:t>
            </a:r>
            <a:r>
              <a:rPr lang="en-US" dirty="0"/>
              <a:t> if multiple run-able processes are in ready queue</a:t>
            </a:r>
          </a:p>
          <a:p>
            <a:pPr lvl="1"/>
            <a:r>
              <a:rPr lang="en-US" dirty="0"/>
              <a:t>Scheduler is concerned with </a:t>
            </a:r>
            <a:r>
              <a:rPr lang="en-US" u="sng" dirty="0"/>
              <a:t>deciding on policy,</a:t>
            </a:r>
            <a:r>
              <a:rPr lang="en-US" dirty="0"/>
              <a:t> </a:t>
            </a:r>
            <a:r>
              <a:rPr lang="en-US" b="1" dirty="0" smtClean="0"/>
              <a:t>not providing a mechanism</a:t>
            </a:r>
            <a:endParaRPr lang="en-US" b="1" dirty="0"/>
          </a:p>
          <a:p>
            <a:pPr lvl="1"/>
            <a:r>
              <a:rPr lang="en-US" dirty="0"/>
              <a:t>It is important because it can have a big effect on </a:t>
            </a:r>
            <a:r>
              <a:rPr lang="en-US" u="sng" dirty="0"/>
              <a:t>resource utilization</a:t>
            </a:r>
            <a:r>
              <a:rPr lang="en-US" dirty="0"/>
              <a:t> and overall </a:t>
            </a:r>
            <a:r>
              <a:rPr lang="en-US" u="sng" dirty="0"/>
              <a:t>performance</a:t>
            </a:r>
            <a:r>
              <a:rPr lang="en-US" dirty="0"/>
              <a:t> of the system</a:t>
            </a:r>
          </a:p>
          <a:p>
            <a:r>
              <a:rPr lang="en-US" dirty="0"/>
              <a:t>Scheduling Algorithm</a:t>
            </a:r>
          </a:p>
          <a:p>
            <a:pPr lvl="1"/>
            <a:r>
              <a:rPr lang="en-US" dirty="0"/>
              <a:t>In a </a:t>
            </a:r>
            <a:r>
              <a:rPr lang="en-US" u="sng" dirty="0"/>
              <a:t>multiprogramming</a:t>
            </a:r>
            <a:r>
              <a:rPr lang="en-US" dirty="0"/>
              <a:t> computer several </a:t>
            </a:r>
            <a:r>
              <a:rPr lang="en-US" u="sng" dirty="0"/>
              <a:t>processes will compete</a:t>
            </a:r>
            <a:r>
              <a:rPr lang="en-US" dirty="0"/>
              <a:t> for use of the processor</a:t>
            </a:r>
          </a:p>
          <a:p>
            <a:pPr lvl="1"/>
            <a:r>
              <a:rPr lang="en-US" dirty="0"/>
              <a:t>At any time only </a:t>
            </a:r>
            <a:r>
              <a:rPr lang="en-US" u="sng" dirty="0"/>
              <a:t>one process will be running</a:t>
            </a:r>
            <a:r>
              <a:rPr lang="en-US" dirty="0"/>
              <a:t> while </a:t>
            </a:r>
            <a:r>
              <a:rPr lang="en-US" u="sng" dirty="0"/>
              <a:t>other will wait</a:t>
            </a:r>
            <a:r>
              <a:rPr lang="en-US" dirty="0"/>
              <a:t> for process to be free</a:t>
            </a:r>
          </a:p>
          <a:p>
            <a:pPr lvl="1"/>
            <a:r>
              <a:rPr lang="en-US" dirty="0"/>
              <a:t>Scheduling algorithm is </a:t>
            </a:r>
            <a:r>
              <a:rPr lang="en-US" u="sng" dirty="0"/>
              <a:t>logic</a:t>
            </a:r>
            <a:r>
              <a:rPr lang="en-US" dirty="0"/>
              <a:t> that determines the </a:t>
            </a:r>
            <a:r>
              <a:rPr lang="en-US" u="sng" dirty="0"/>
              <a:t>order in which processes should run</a:t>
            </a:r>
            <a:r>
              <a:rPr lang="en-US" dirty="0"/>
              <a:t> when multiple processes are there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aim</a:t>
            </a:r>
            <a:r>
              <a:rPr lang="en-US" dirty="0"/>
              <a:t> of process scheduling is to achieve objectives such as </a:t>
            </a:r>
            <a:r>
              <a:rPr lang="en-US" b="1" u="sng" dirty="0"/>
              <a:t>maximum CPU utilization</a:t>
            </a:r>
            <a:r>
              <a:rPr lang="en-US" dirty="0"/>
              <a:t> and to improve its </a:t>
            </a:r>
            <a:r>
              <a:rPr lang="en-US" b="1" u="sng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735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Rectangle 10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Process Scheduling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A695B2-33B2-4571-87E9-9673CF6A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3">
            <a:extLst>
              <a:ext uri="{FF2B5EF4-FFF2-40B4-BE49-F238E27FC236}">
                <a16:creationId xmlns="" xmlns:a16="http://schemas.microsoft.com/office/drawing/2014/main" id="{79B8B5DA-EBAE-4A8A-A3E4-E0A2E2D8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48" y="1676401"/>
            <a:ext cx="7772400" cy="39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ED4B-2870-49EC-8418-9A6AE2E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793340-C20F-4A5A-ADCA-A48A3C57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CPU utilization obtained with multiprogramming</a:t>
            </a:r>
          </a:p>
          <a:p>
            <a:r>
              <a:rPr lang="en-US" dirty="0"/>
              <a:t>CPU–I/O Burst Cycle – Process execution consists of a cycle of CPU execution and I/O wait</a:t>
            </a:r>
          </a:p>
          <a:p>
            <a:r>
              <a:rPr lang="en-US" dirty="0"/>
              <a:t>CPU burst followed by I/O burst</a:t>
            </a:r>
          </a:p>
          <a:p>
            <a:r>
              <a:rPr lang="en-US" dirty="0"/>
              <a:t>CPU burst distribution is of main concern</a:t>
            </a:r>
          </a:p>
        </p:txBody>
      </p:sp>
      <p:pic>
        <p:nvPicPr>
          <p:cNvPr id="4" name="Picture 1" descr="6_01.pdf">
            <a:extLst>
              <a:ext uri="{FF2B5EF4-FFF2-40B4-BE49-F238E27FC236}">
                <a16:creationId xmlns="" xmlns:a16="http://schemas.microsoft.com/office/drawing/2014/main" id="{DE2DA65D-7FD7-4EA1-A573-F8E308CA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67" y="754761"/>
            <a:ext cx="3077633" cy="575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="" xmlns:a16="http://schemas.microsoft.com/office/drawing/2014/main" id="{C4962A69-8BFE-4DA6-B2B1-1EA6BAAD9945}"/>
              </a:ext>
            </a:extLst>
          </p:cNvPr>
          <p:cNvSpPr/>
          <p:nvPr/>
        </p:nvSpPr>
        <p:spPr>
          <a:xfrm>
            <a:off x="10325100" y="95250"/>
            <a:ext cx="14478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Execution time of CPU</a:t>
            </a:r>
          </a:p>
        </p:txBody>
      </p:sp>
    </p:spTree>
    <p:extLst>
      <p:ext uri="{BB962C8B-B14F-4D97-AF65-F5344CB8AC3E}">
        <p14:creationId xmlns:p14="http://schemas.microsoft.com/office/powerpoint/2010/main" val="10769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ED4B-2870-49EC-8418-9A6AE2E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CPU-burst Times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DC85B782-82B4-44A4-BED7-D82F72672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929" y="2160588"/>
            <a:ext cx="5836180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ED4B-2870-49EC-8418-9A6AE2E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793340-C20F-4A5A-ADCA-A48A3C57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Short-term scheduler selects from among the processes in ready queue, and allocates the CPU to one of them</a:t>
            </a:r>
          </a:p>
          <a:p>
            <a:pPr lvl="1"/>
            <a:r>
              <a:rPr lang="en-US" dirty="0"/>
              <a:t>Queue may be ordered in various ways</a:t>
            </a:r>
          </a:p>
          <a:p>
            <a:r>
              <a:rPr lang="en-US" dirty="0"/>
              <a:t>CPU scheduling decisions may take place when a process:</a:t>
            </a:r>
          </a:p>
          <a:p>
            <a:pPr lvl="1"/>
            <a:r>
              <a:rPr lang="en-US" dirty="0"/>
              <a:t>Switches from running to waiting state</a:t>
            </a:r>
          </a:p>
          <a:p>
            <a:pPr lvl="1"/>
            <a:r>
              <a:rPr lang="en-US" dirty="0"/>
              <a:t>Switches from running to ready state</a:t>
            </a:r>
          </a:p>
          <a:p>
            <a:pPr lvl="1"/>
            <a:r>
              <a:rPr lang="en-US" dirty="0"/>
              <a:t>Switches from waiting to ready</a:t>
            </a:r>
          </a:p>
          <a:p>
            <a:pPr lvl="1"/>
            <a:r>
              <a:rPr lang="en-US" dirty="0"/>
              <a:t>Terminates</a:t>
            </a:r>
          </a:p>
          <a:p>
            <a:r>
              <a:rPr lang="en-US" u="sng" dirty="0"/>
              <a:t>Scheduling under 1 and 4 is </a:t>
            </a:r>
            <a:r>
              <a:rPr lang="en-US" b="1" u="sng" dirty="0"/>
              <a:t>non-preemptive</a:t>
            </a:r>
          </a:p>
          <a:p>
            <a:r>
              <a:rPr lang="en-US" dirty="0"/>
              <a:t>All other scheduling is preemptive</a:t>
            </a:r>
          </a:p>
          <a:p>
            <a:pPr lvl="1"/>
            <a:r>
              <a:rPr lang="en-US" dirty="0"/>
              <a:t>Consider access to shared data</a:t>
            </a:r>
          </a:p>
          <a:p>
            <a:pPr lvl="1"/>
            <a:r>
              <a:rPr lang="en-US" dirty="0"/>
              <a:t>Consider preemption while in kernel mode</a:t>
            </a:r>
          </a:p>
          <a:p>
            <a:pPr lvl="1"/>
            <a:r>
              <a:rPr lang="en-US" dirty="0"/>
              <a:t>Consider interrupts occurring during crucial OS activities</a:t>
            </a:r>
          </a:p>
        </p:txBody>
      </p:sp>
    </p:spTree>
    <p:extLst>
      <p:ext uri="{BB962C8B-B14F-4D97-AF65-F5344CB8AC3E}">
        <p14:creationId xmlns:p14="http://schemas.microsoft.com/office/powerpoint/2010/main" val="20736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ED4B-2870-49EC-8418-9A6AE2E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793340-C20F-4A5A-ADCA-A48A3C57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Dispatcher module gives control of the CPU to the process selected by the short-term scheduler; this involves:</a:t>
            </a:r>
          </a:p>
          <a:p>
            <a:pPr lvl="1"/>
            <a:r>
              <a:rPr lang="en-US" dirty="0"/>
              <a:t>switching context</a:t>
            </a:r>
          </a:p>
          <a:p>
            <a:pPr lvl="1"/>
            <a:r>
              <a:rPr lang="en-US" dirty="0"/>
              <a:t>switching to user mode</a:t>
            </a:r>
          </a:p>
          <a:p>
            <a:pPr lvl="1"/>
            <a:r>
              <a:rPr lang="en-US" dirty="0"/>
              <a:t>jumping to the proper location in the user program to restart that program</a:t>
            </a:r>
          </a:p>
          <a:p>
            <a:r>
              <a:rPr lang="en-US" dirty="0"/>
              <a:t>Dispatch latency </a:t>
            </a:r>
          </a:p>
          <a:p>
            <a:pPr lvl="1"/>
            <a:r>
              <a:rPr lang="en-US" dirty="0"/>
              <a:t>time it takes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15368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9210</TotalTime>
  <Words>1341</Words>
  <Application>Microsoft Office PowerPoint</Application>
  <PresentationFormat>Widescreen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MS PGothic</vt:lpstr>
      <vt:lpstr>Arial</vt:lpstr>
      <vt:lpstr>Calibri</vt:lpstr>
      <vt:lpstr>Calibri Light</vt:lpstr>
      <vt:lpstr>Century Gothic</vt:lpstr>
      <vt:lpstr>Corbel</vt:lpstr>
      <vt:lpstr>Courier New</vt:lpstr>
      <vt:lpstr>Helvetica</vt:lpstr>
      <vt:lpstr>Segoe UI</vt:lpstr>
      <vt:lpstr>Segoe UI Light</vt:lpstr>
      <vt:lpstr>Times New Roman</vt:lpstr>
      <vt:lpstr>Trebuchet MS</vt:lpstr>
      <vt:lpstr>Verdana</vt:lpstr>
      <vt:lpstr>Wingdings</vt:lpstr>
      <vt:lpstr>Wingdings 3</vt:lpstr>
      <vt:lpstr>1_Office Theme</vt:lpstr>
      <vt:lpstr>Facet</vt:lpstr>
      <vt:lpstr>Process Scheduling Module 4</vt:lpstr>
      <vt:lpstr>PowerPoint Presentation</vt:lpstr>
      <vt:lpstr>Chapter Outline</vt:lpstr>
      <vt:lpstr>Scheduling</vt:lpstr>
      <vt:lpstr>Process Scheduling</vt:lpstr>
      <vt:lpstr>Process Scheduling</vt:lpstr>
      <vt:lpstr>Histogram of CPU-burst Times</vt:lpstr>
      <vt:lpstr>CPU Scheduler</vt:lpstr>
      <vt:lpstr>Dispatcher</vt:lpstr>
      <vt:lpstr>Scheduling Performance</vt:lpstr>
      <vt:lpstr>Scheduling Algorithm Objectives</vt:lpstr>
      <vt:lpstr>Criteria for Scheduling</vt:lpstr>
      <vt:lpstr>Scheduling Philosophies</vt:lpstr>
      <vt:lpstr>Process Scheduling Queues</vt:lpstr>
      <vt:lpstr>Levels of Scheduling</vt:lpstr>
      <vt:lpstr>Levels of Scheduling</vt:lpstr>
      <vt:lpstr>Scheduling Algorithms</vt:lpstr>
      <vt:lpstr>First Come First Serve Scheduling</vt:lpstr>
      <vt:lpstr>First Come First Serve Scheduling</vt:lpstr>
      <vt:lpstr>Shortest Job First Scheduling</vt:lpstr>
      <vt:lpstr>Shortest Job First Scheduling</vt:lpstr>
      <vt:lpstr>Shortest Job First Scheduling - Non-Preemptive SJF Scheduling</vt:lpstr>
      <vt:lpstr>Shortest Job First Scheduling - Preemptive SJF Scheduling</vt:lpstr>
      <vt:lpstr>Practice Problem : Apply FCFS and SJF (preemptive)    Turn Around Time = Completion Time - Arrival Time        Waiting Time = Turn Around Time - Burst Time </vt:lpstr>
      <vt:lpstr>Solution: non – preemptive </vt:lpstr>
      <vt:lpstr>Solution: SJF - preemptive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961</cp:revision>
  <cp:lastPrinted>2019-05-17T05:34:39Z</cp:lastPrinted>
  <dcterms:created xsi:type="dcterms:W3CDTF">2019-04-13T12:57:47Z</dcterms:created>
  <dcterms:modified xsi:type="dcterms:W3CDTF">2025-04-09T05:46:55Z</dcterms:modified>
</cp:coreProperties>
</file>