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07" r:id="rId2"/>
  </p:sldMasterIdLst>
  <p:notesMasterIdLst>
    <p:notesMasterId r:id="rId21"/>
  </p:notesMasterIdLst>
  <p:handoutMasterIdLst>
    <p:handoutMasterId r:id="rId22"/>
  </p:handoutMasterIdLst>
  <p:sldIdLst>
    <p:sldId id="310" r:id="rId3"/>
    <p:sldId id="308" r:id="rId4"/>
    <p:sldId id="309" r:id="rId5"/>
    <p:sldId id="597" r:id="rId6"/>
    <p:sldId id="590" r:id="rId7"/>
    <p:sldId id="595" r:id="rId8"/>
    <p:sldId id="596" r:id="rId9"/>
    <p:sldId id="306" r:id="rId10"/>
    <p:sldId id="307" r:id="rId11"/>
    <p:sldId id="311" r:id="rId12"/>
    <p:sldId id="312" r:id="rId13"/>
    <p:sldId id="592" r:id="rId14"/>
    <p:sldId id="593" r:id="rId15"/>
    <p:sldId id="594" r:id="rId16"/>
    <p:sldId id="314" r:id="rId17"/>
    <p:sldId id="315" r:id="rId18"/>
    <p:sldId id="313" r:id="rId19"/>
    <p:sldId id="591"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F7F7F7"/>
    <a:srgbClr val="FBFBFB"/>
    <a:srgbClr val="7E0000"/>
    <a:srgbClr val="FFCCCC"/>
    <a:srgbClr val="A20000"/>
    <a:srgbClr val="4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87949" autoAdjust="0"/>
  </p:normalViewPr>
  <p:slideViewPr>
    <p:cSldViewPr snapToGrid="0">
      <p:cViewPr varScale="1">
        <p:scale>
          <a:sx n="62" d="100"/>
          <a:sy n="62" d="100"/>
        </p:scale>
        <p:origin x="980" y="36"/>
      </p:cViewPr>
      <p:guideLst/>
    </p:cSldViewPr>
  </p:slideViewPr>
  <p:outlineViewPr>
    <p:cViewPr>
      <p:scale>
        <a:sx n="33" d="100"/>
        <a:sy n="33" d="100"/>
      </p:scale>
      <p:origin x="0" y="-183252"/>
    </p:cViewPr>
  </p:outlineViewPr>
  <p:notesTextViewPr>
    <p:cViewPr>
      <p:scale>
        <a:sx n="1" d="1"/>
        <a:sy n="1" d="1"/>
      </p:scale>
      <p:origin x="0" y="0"/>
    </p:cViewPr>
  </p:notesTextViewPr>
  <p:sorterViewPr>
    <p:cViewPr>
      <p:scale>
        <a:sx n="100" d="100"/>
        <a:sy n="100" d="100"/>
      </p:scale>
      <p:origin x="0" y="-21948"/>
    </p:cViewPr>
  </p:sorterViewPr>
  <p:notesViewPr>
    <p:cSldViewPr snapToGrid="0">
      <p:cViewPr varScale="1">
        <p:scale>
          <a:sx n="54" d="100"/>
          <a:sy n="54" d="100"/>
        </p:scale>
        <p:origin x="2874"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C2AFD4F0-F8E7-4B38-8AB3-B3D42BB4AB68}" type="datetimeFigureOut">
              <a:rPr lang="en-US" smtClean="0"/>
              <a:t>11/4/2024</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E6758417-41DD-44E2-8136-3065CD04CB53}" type="slidenum">
              <a:rPr lang="en-US" smtClean="0"/>
              <a:t>‹#›</a:t>
            </a:fld>
            <a:endParaRPr lang="en-US"/>
          </a:p>
        </p:txBody>
      </p:sp>
    </p:spTree>
    <p:extLst>
      <p:ext uri="{BB962C8B-B14F-4D97-AF65-F5344CB8AC3E}">
        <p14:creationId xmlns:p14="http://schemas.microsoft.com/office/powerpoint/2010/main" val="33982037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97DC3C2-995C-486E-A92E-6DA415D3A3FD}" type="datetimeFigureOut">
              <a:rPr lang="en-US" smtClean="0"/>
              <a:t>11/4/2024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A2CD191-96E2-491B-92DD-AC75CE7DA740}" type="slidenum">
              <a:rPr lang="en-US" smtClean="0"/>
              <a:t>‹#›</a:t>
            </a:fld>
            <a:endParaRPr lang="en-US"/>
          </a:p>
        </p:txBody>
      </p:sp>
    </p:spTree>
    <p:extLst>
      <p:ext uri="{BB962C8B-B14F-4D97-AF65-F5344CB8AC3E}">
        <p14:creationId xmlns:p14="http://schemas.microsoft.com/office/powerpoint/2010/main" val="188154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VAX</a:t>
            </a:r>
            <a:r>
              <a:rPr lang="en-US" dirty="0" smtClean="0"/>
              <a:t>  (virtual address </a:t>
            </a:r>
            <a:r>
              <a:rPr lang="en-US" dirty="0" err="1" smtClean="0"/>
              <a:t>eXtension</a:t>
            </a:r>
            <a:r>
              <a:rPr lang="en-US" dirty="0" smtClean="0"/>
              <a:t>) refers to a family of minicomputers developed by DEC. The VAX architecture introduced 32-bit virtual addressing, which allowed for more efficient memory management and greater computational power.</a:t>
            </a:r>
            <a:r>
              <a:rPr lang="en-US" baseline="0" dirty="0" smtClean="0"/>
              <a:t> </a:t>
            </a:r>
            <a:r>
              <a:rPr lang="en-US" dirty="0" smtClean="0"/>
              <a:t>It supported a complex instruction set (CISC), which was flexible and powerful for scientific, business, and engineering applications. VAX systems were widely used in universities, research institutions, and businesses during the 1980s and 1990s due to their performance and flexibility.</a:t>
            </a:r>
          </a:p>
          <a:p>
            <a:r>
              <a:rPr lang="en-US" b="1" dirty="0" smtClean="0"/>
              <a:t>VMS</a:t>
            </a:r>
          </a:p>
          <a:p>
            <a:r>
              <a:rPr lang="en-US" b="1" dirty="0" smtClean="0"/>
              <a:t>VMS</a:t>
            </a:r>
            <a:r>
              <a:rPr lang="en-US" dirty="0" smtClean="0"/>
              <a:t> (Virtual Memory System) was the operating system designed for VAX systems. VMS is known for its advanced features, such as virtual memory management, robust process scheduling, and a high degree of system reliability and security.</a:t>
            </a:r>
            <a:r>
              <a:rPr lang="en-US" baseline="0" dirty="0" smtClean="0"/>
              <a:t> </a:t>
            </a:r>
            <a:r>
              <a:rPr lang="en-US" dirty="0" smtClean="0"/>
              <a:t>The priority range in VMS, from 0 to 31, reflects the priorities of tasks in the operating system. Higher numbers indicate higher priorities, meaning tasks with a priority of 31 have the most CPU scheduling preference.</a:t>
            </a:r>
            <a:r>
              <a:rPr lang="en-US" baseline="0" dirty="0" smtClean="0"/>
              <a:t> </a:t>
            </a:r>
            <a:r>
              <a:rPr lang="en-US" dirty="0" smtClean="0"/>
              <a:t>VMS eventually evolved into </a:t>
            </a:r>
            <a:r>
              <a:rPr lang="en-US" b="1" dirty="0" smtClean="0"/>
              <a:t>OpenVMS</a:t>
            </a:r>
            <a:r>
              <a:rPr lang="en-US" dirty="0" smtClean="0"/>
              <a:t>, which extended support for newer hardware like the Alpha and Itanium processors.</a:t>
            </a:r>
          </a:p>
          <a:p>
            <a:endParaRPr lang="en-US" dirty="0"/>
          </a:p>
        </p:txBody>
      </p:sp>
      <p:sp>
        <p:nvSpPr>
          <p:cNvPr id="4" name="Slide Number Placeholder 3"/>
          <p:cNvSpPr>
            <a:spLocks noGrp="1"/>
          </p:cNvSpPr>
          <p:nvPr>
            <p:ph type="sldNum" sz="quarter" idx="10"/>
          </p:nvPr>
        </p:nvSpPr>
        <p:spPr/>
        <p:txBody>
          <a:bodyPr/>
          <a:lstStyle/>
          <a:p>
            <a:fld id="{EA2CD191-96E2-491B-92DD-AC75CE7DA740}" type="slidenum">
              <a:rPr lang="en-US" smtClean="0"/>
              <a:t>9</a:t>
            </a:fld>
            <a:endParaRPr lang="en-US"/>
          </a:p>
        </p:txBody>
      </p:sp>
    </p:spTree>
    <p:extLst>
      <p:ext uri="{BB962C8B-B14F-4D97-AF65-F5344CB8AC3E}">
        <p14:creationId xmlns:p14="http://schemas.microsoft.com/office/powerpoint/2010/main" val="2256958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cxnSp>
        <p:nvCxnSpPr>
          <p:cNvPr id="8" name="Straight Connector 7"/>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11/4/2024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cxnSp>
        <p:nvCxnSpPr>
          <p:cNvPr id="11" name="Straight Connector 10">
            <a:extLst>
              <a:ext uri="{FF2B5EF4-FFF2-40B4-BE49-F238E27FC236}">
                <a16:creationId xmlns="" xmlns:a16="http://schemas.microsoft.com/office/drawing/2014/main" id="{4207F44B-0869-4E0B-9D14-E05949FF70E1}"/>
              </a:ext>
            </a:extLst>
          </p:cNvPr>
          <p:cNvCxnSpPr/>
          <p:nvPr/>
        </p:nvCxnSpPr>
        <p:spPr>
          <a:xfrm>
            <a:off x="10669815" y="-2963"/>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 xmlns:a16="http://schemas.microsoft.com/office/drawing/2014/main" id="{357D2442-658D-4BB3-BDA2-F2D185E92367}"/>
              </a:ext>
            </a:extLst>
          </p:cNvPr>
          <p:cNvCxnSpPr>
            <a:cxnSpLocks/>
          </p:cNvCxnSpPr>
          <p:nvPr/>
        </p:nvCxnSpPr>
        <p:spPr>
          <a:xfrm flipH="1">
            <a:off x="9980612" y="3692843"/>
            <a:ext cx="2208213" cy="31651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 name="Rectangle 28">
            <a:extLst>
              <a:ext uri="{FF2B5EF4-FFF2-40B4-BE49-F238E27FC236}">
                <a16:creationId xmlns="" xmlns:a16="http://schemas.microsoft.com/office/drawing/2014/main" id="{49F2F0DD-6C19-4F59-8AA1-E4FB554C837E}"/>
              </a:ext>
            </a:extLst>
          </p:cNvPr>
          <p:cNvSpPr/>
          <p:nvPr/>
        </p:nvSpPr>
        <p:spPr>
          <a:xfrm>
            <a:off x="10898730" y="2963"/>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 xmlns:a16="http://schemas.microsoft.com/office/drawing/2014/main" id="{7FF1F6D6-FC9F-4600-897C-08B1AC898438}"/>
              </a:ext>
            </a:extLst>
          </p:cNvPr>
          <p:cNvSpPr/>
          <p:nvPr/>
        </p:nvSpPr>
        <p:spPr>
          <a:xfrm>
            <a:off x="10938999" y="2963"/>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 xmlns:a16="http://schemas.microsoft.com/office/drawing/2014/main" id="{58B78111-75F2-4EEA-9A56-7D7C5B867C34}"/>
              </a:ext>
            </a:extLst>
          </p:cNvPr>
          <p:cNvSpPr/>
          <p:nvPr/>
        </p:nvSpPr>
        <p:spPr>
          <a:xfrm>
            <a:off x="10371666" y="360129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 xmlns:a16="http://schemas.microsoft.com/office/drawing/2014/main" id="{45D00097-3B25-4093-8399-53FC9EDB415E}"/>
              </a:ext>
            </a:extLst>
          </p:cNvPr>
          <p:cNvSpPr/>
          <p:nvPr/>
        </p:nvSpPr>
        <p:spPr>
          <a:xfrm>
            <a:off x="2792" y="1185757"/>
            <a:ext cx="1005840" cy="566928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86702544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17">
            <a:extLst>
              <a:ext uri="{FF2B5EF4-FFF2-40B4-BE49-F238E27FC236}">
                <a16:creationId xmlns="" xmlns:a16="http://schemas.microsoft.com/office/drawing/2014/main" id="{16B44F5E-FE4D-4801-8373-73BE7DF551A6}"/>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8" name="Rectangle 18">
            <a:extLst>
              <a:ext uri="{FF2B5EF4-FFF2-40B4-BE49-F238E27FC236}">
                <a16:creationId xmlns="" xmlns:a16="http://schemas.microsoft.com/office/drawing/2014/main" id="{0302BE81-E3D7-4223-9DEB-BB12439DC596}"/>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Ayesha Majid Ali</a:t>
            </a:r>
          </a:p>
        </p:txBody>
      </p:sp>
      <p:sp>
        <p:nvSpPr>
          <p:cNvPr id="9" name="Rectangle 8">
            <a:extLst>
              <a:ext uri="{FF2B5EF4-FFF2-40B4-BE49-F238E27FC236}">
                <a16:creationId xmlns="" xmlns:a16="http://schemas.microsoft.com/office/drawing/2014/main" id="{0A8DFD6F-8FCF-4570-948F-7D9C1E08C971}"/>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0" name="Rectangle 9">
            <a:extLst>
              <a:ext uri="{FF2B5EF4-FFF2-40B4-BE49-F238E27FC236}">
                <a16:creationId xmlns="" xmlns:a16="http://schemas.microsoft.com/office/drawing/2014/main" id="{649A25E6-CAA6-4FEE-9858-CA83F8394821}"/>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1" name="Rectangle 10">
            <a:extLst>
              <a:ext uri="{FF2B5EF4-FFF2-40B4-BE49-F238E27FC236}">
                <a16:creationId xmlns="" xmlns:a16="http://schemas.microsoft.com/office/drawing/2014/main" id="{7A113190-2DCE-4E09-9724-343741DDAA85}"/>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2" name="Rectangle 11">
            <a:extLst>
              <a:ext uri="{FF2B5EF4-FFF2-40B4-BE49-F238E27FC236}">
                <a16:creationId xmlns="" xmlns:a16="http://schemas.microsoft.com/office/drawing/2014/main" id="{115D8AFA-4047-46AC-BDBD-0C50B07833D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3" name="Rectangle 12">
            <a:extLst>
              <a:ext uri="{FF2B5EF4-FFF2-40B4-BE49-F238E27FC236}">
                <a16:creationId xmlns="" xmlns:a16="http://schemas.microsoft.com/office/drawing/2014/main" id="{84FB171E-78E0-4C50-A3B1-37DAD2662BEC}"/>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4" name="Rectangle 18">
            <a:extLst>
              <a:ext uri="{FF2B5EF4-FFF2-40B4-BE49-F238E27FC236}">
                <a16:creationId xmlns="" xmlns:a16="http://schemas.microsoft.com/office/drawing/2014/main" id="{C1F45FA8-6197-4824-A4F1-0F0819EDCAED}"/>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Process Scheduling</a:t>
            </a:r>
          </a:p>
        </p:txBody>
      </p:sp>
      <p:sp>
        <p:nvSpPr>
          <p:cNvPr id="15" name="Rectangle 14">
            <a:extLst>
              <a:ext uri="{FF2B5EF4-FFF2-40B4-BE49-F238E27FC236}">
                <a16:creationId xmlns="" xmlns:a16="http://schemas.microsoft.com/office/drawing/2014/main" id="{06F3FD27-92DE-487C-950F-5D59E5BDE86A}"/>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3389386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6749040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Rectangle 9">
            <a:extLst>
              <a:ext uri="{FF2B5EF4-FFF2-40B4-BE49-F238E27FC236}">
                <a16:creationId xmlns="" xmlns:a16="http://schemas.microsoft.com/office/drawing/2014/main" id="{6248846C-DFD8-4C9F-9F7C-09904E442DAC}"/>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Tree>
    <p:extLst>
      <p:ext uri="{BB962C8B-B14F-4D97-AF65-F5344CB8AC3E}">
        <p14:creationId xmlns:p14="http://schemas.microsoft.com/office/powerpoint/2010/main" val="3213579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327031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636314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78995622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11/4/2024</a:t>
            </a:fld>
            <a:endParaRPr lang="en-US" dirty="0"/>
          </a:p>
        </p:txBody>
      </p:sp>
    </p:spTree>
    <p:extLst>
      <p:ext uri="{BB962C8B-B14F-4D97-AF65-F5344CB8AC3E}">
        <p14:creationId xmlns:p14="http://schemas.microsoft.com/office/powerpoint/2010/main" val="183078421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530446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5575180"/>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8355325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711200"/>
            <a:ext cx="10058400" cy="2890838"/>
          </a:xfrm>
        </p:spPr>
        <p:txBody>
          <a:bodyPr anchor="b"/>
          <a:lstStyle>
            <a:lvl1pPr algn="ctr">
              <a:defRPr sz="6000">
                <a:latin typeface="Segoe UI Light" panose="020B0502040204020203" pitchFamily="34" charset="0"/>
              </a:defRPr>
            </a:lvl1pPr>
          </a:lstStyle>
          <a:p>
            <a:r>
              <a:rPr lang="en-US" dirty="0"/>
              <a:t>Click to edit Master title style</a:t>
            </a:r>
          </a:p>
        </p:txBody>
      </p:sp>
      <p:sp>
        <p:nvSpPr>
          <p:cNvPr id="3" name="Subtitle 2"/>
          <p:cNvSpPr>
            <a:spLocks noGrp="1"/>
          </p:cNvSpPr>
          <p:nvPr>
            <p:ph type="subTitle" idx="1"/>
          </p:nvPr>
        </p:nvSpPr>
        <p:spPr>
          <a:xfrm>
            <a:off x="1066800" y="4122738"/>
            <a:ext cx="10058400" cy="1655762"/>
          </a:xfrm>
        </p:spPr>
        <p:txBody>
          <a:bodyPr/>
          <a:lstStyle>
            <a:lvl1pPr marL="0" indent="0" algn="ctr">
              <a:buNone/>
              <a:defRPr sz="2400">
                <a:latin typeface="Segoe UI Ligh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91D29DD9-4302-427D-93BD-28F094C994FA}" type="datetime1">
              <a:rPr lang="en-US" smtClean="0"/>
              <a:t>11/4/2024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E80E1EC0-76B8-468E-A1CA-1F6FD2EA3D0C}" type="slidenum">
              <a:rPr lang="en-US" smtClean="0"/>
              <a:t>‹#›</a:t>
            </a:fld>
            <a:endParaRPr lang="en-US" dirty="0"/>
          </a:p>
        </p:txBody>
      </p:sp>
    </p:spTree>
    <p:extLst>
      <p:ext uri="{BB962C8B-B14F-4D97-AF65-F5344CB8AC3E}">
        <p14:creationId xmlns:p14="http://schemas.microsoft.com/office/powerpoint/2010/main" val="3642235600"/>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77267932"/>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806720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64829719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17773371"/>
      </p:ext>
    </p:extLst>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17150284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 xmlns:a16="http://schemas.microsoft.com/office/drawing/2014/main"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2890549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760000"/>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lnSpc>
                <a:spcPct val="100000"/>
              </a:lnSpc>
              <a:defRPr sz="4800" b="1">
                <a:solidFill>
                  <a:schemeClr val="bg1"/>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bg1">
                    <a:lumMod val="65000"/>
                  </a:schemeClr>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9" name="Rectangle 17">
            <a:extLst>
              <a:ext uri="{FF2B5EF4-FFF2-40B4-BE49-F238E27FC236}">
                <a16:creationId xmlns="" xmlns:a16="http://schemas.microsoft.com/office/drawing/2014/main" id="{78D857C9-565A-47AB-A6D8-2A2B3D87D949}"/>
              </a:ext>
            </a:extLst>
          </p:cNvPr>
          <p:cNvSpPr txBox="1">
            <a:spLocks noChangeArrowheads="1"/>
          </p:cNvSpPr>
          <p:nvPr userDrawn="1"/>
        </p:nvSpPr>
        <p:spPr bwMode="auto">
          <a:xfrm>
            <a:off x="11586756" y="6399348"/>
            <a:ext cx="457200" cy="457200"/>
          </a:xfrm>
          <a:prstGeom prst="rect">
            <a:avLst/>
          </a:prstGeom>
          <a:solidFill>
            <a:schemeClr val="bg1">
              <a:lumMod val="85000"/>
            </a:schemeClr>
          </a:solid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400" b="1" i="1" smtClean="0">
                <a:latin typeface="Verdana"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FE54C918-24AF-40BD-B9B5-B36F83F28A8C}" type="slidenum">
              <a:rPr kumimoji="0" lang="en-US" sz="1400" b="1" i="1" u="none" strike="noStrike" kern="1200" cap="none" spc="0" normalizeH="0" baseline="0" noProof="0" smtClean="0">
                <a:ln>
                  <a:noFill/>
                </a:ln>
                <a:solidFill>
                  <a:srgbClr val="C00000"/>
                </a:solidFill>
                <a:effectLst/>
                <a:uLnTx/>
                <a:uFillTx/>
                <a:latin typeface="Century Gothic" pitchFamily="34"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600" b="1" i="1" u="none" strike="noStrike" kern="1200" cap="none" spc="0" normalizeH="0" baseline="0" noProof="0" dirty="0">
              <a:ln>
                <a:noFill/>
              </a:ln>
              <a:solidFill>
                <a:srgbClr val="C00000"/>
              </a:solidFill>
              <a:effectLst/>
              <a:uLnTx/>
              <a:uFillTx/>
              <a:latin typeface="Century Gothic" pitchFamily="34" charset="0"/>
              <a:ea typeface="+mn-ea"/>
              <a:cs typeface="+mn-cs"/>
            </a:endParaRPr>
          </a:p>
        </p:txBody>
      </p:sp>
      <p:sp>
        <p:nvSpPr>
          <p:cNvPr id="11" name="Rectangle 18">
            <a:extLst>
              <a:ext uri="{FF2B5EF4-FFF2-40B4-BE49-F238E27FC236}">
                <a16:creationId xmlns="" xmlns:a16="http://schemas.microsoft.com/office/drawing/2014/main" id="{8DAD96D6-5B9C-4DBD-8B54-B9DBB8C433EA}"/>
              </a:ext>
            </a:extLst>
          </p:cNvPr>
          <p:cNvSpPr txBox="1">
            <a:spLocks noChangeArrowheads="1"/>
          </p:cNvSpPr>
          <p:nvPr userDrawn="1"/>
        </p:nvSpPr>
        <p:spPr bwMode="auto">
          <a:xfrm>
            <a:off x="408305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Ayesha Majid Ali</a:t>
            </a:r>
          </a:p>
        </p:txBody>
      </p:sp>
      <p:sp>
        <p:nvSpPr>
          <p:cNvPr id="12" name="Rectangle 11">
            <a:extLst>
              <a:ext uri="{FF2B5EF4-FFF2-40B4-BE49-F238E27FC236}">
                <a16:creationId xmlns="" xmlns:a16="http://schemas.microsoft.com/office/drawing/2014/main" id="{E4CB60C4-6E75-4231-81D0-064636C0F587}"/>
              </a:ext>
            </a:extLst>
          </p:cNvPr>
          <p:cNvSpPr/>
          <p:nvPr userDrawn="1"/>
        </p:nvSpPr>
        <p:spPr>
          <a:xfrm>
            <a:off x="342682" y="4459918"/>
            <a:ext cx="91440" cy="182880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3" name="Rectangle 12">
            <a:extLst>
              <a:ext uri="{FF2B5EF4-FFF2-40B4-BE49-F238E27FC236}">
                <a16:creationId xmlns="" xmlns:a16="http://schemas.microsoft.com/office/drawing/2014/main" id="{1102C899-A8CF-4D04-BCAF-8F79500D2F0C}"/>
              </a:ext>
            </a:extLst>
          </p:cNvPr>
          <p:cNvSpPr/>
          <p:nvPr userDrawn="1"/>
        </p:nvSpPr>
        <p:spPr>
          <a:xfrm>
            <a:off x="342900" y="3412144"/>
            <a:ext cx="91440" cy="1005840"/>
          </a:xfrm>
          <a:prstGeom prst="rect">
            <a:avLst/>
          </a:prstGeom>
          <a:solidFill>
            <a:srgbClr val="A28E6A">
              <a:alpha val="100000"/>
            </a:srgb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4" name="Rectangle 13">
            <a:extLst>
              <a:ext uri="{FF2B5EF4-FFF2-40B4-BE49-F238E27FC236}">
                <a16:creationId xmlns="" xmlns:a16="http://schemas.microsoft.com/office/drawing/2014/main" id="{3FA6FA3A-3D2E-4D3A-90EC-A647392A50BF}"/>
              </a:ext>
            </a:extLst>
          </p:cNvPr>
          <p:cNvSpPr/>
          <p:nvPr userDrawn="1"/>
        </p:nvSpPr>
        <p:spPr>
          <a:xfrm>
            <a:off x="342900" y="2743193"/>
            <a:ext cx="91440" cy="640080"/>
          </a:xfrm>
          <a:prstGeom prst="rect">
            <a:avLst/>
          </a:prstGeom>
          <a:solidFill>
            <a:schemeClr val="bg1">
              <a:lumMod val="6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orbel"/>
              <a:ea typeface="+mn-ea"/>
              <a:cs typeface="+mn-cs"/>
            </a:endParaRPr>
          </a:p>
        </p:txBody>
      </p:sp>
      <p:sp>
        <p:nvSpPr>
          <p:cNvPr id="15" name="Rectangle 14">
            <a:extLst>
              <a:ext uri="{FF2B5EF4-FFF2-40B4-BE49-F238E27FC236}">
                <a16:creationId xmlns="" xmlns:a16="http://schemas.microsoft.com/office/drawing/2014/main" id="{34ACD2D5-50F6-4000-BEB5-02DF9B6CB908}"/>
              </a:ext>
            </a:extLst>
          </p:cNvPr>
          <p:cNvSpPr/>
          <p:nvPr userDrawn="1"/>
        </p:nvSpPr>
        <p:spPr>
          <a:xfrm>
            <a:off x="342900" y="2191691"/>
            <a:ext cx="91440" cy="137160"/>
          </a:xfrm>
          <a:prstGeom prst="rect">
            <a:avLst/>
          </a:prstGeom>
          <a:solidFill>
            <a:schemeClr val="tx1">
              <a:lumMod val="65000"/>
              <a:lumOff val="3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6" name="Rectangle 15">
            <a:extLst>
              <a:ext uri="{FF2B5EF4-FFF2-40B4-BE49-F238E27FC236}">
                <a16:creationId xmlns="" xmlns:a16="http://schemas.microsoft.com/office/drawing/2014/main" id="{C4645F37-B01C-4AA2-9A56-942AB7EABC53}"/>
              </a:ext>
            </a:extLst>
          </p:cNvPr>
          <p:cNvSpPr/>
          <p:nvPr userDrawn="1"/>
        </p:nvSpPr>
        <p:spPr>
          <a:xfrm>
            <a:off x="342900" y="2355934"/>
            <a:ext cx="91440" cy="365760"/>
          </a:xfrm>
          <a:prstGeom prst="rect">
            <a:avLst/>
          </a:prstGeom>
          <a:solidFill>
            <a:schemeClr val="bg1">
              <a:lumMod val="85000"/>
            </a:schemeClr>
          </a:solidFill>
          <a:ln w="50800" cap="rnd" cmpd="dbl"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orbel"/>
              <a:ea typeface="+mn-ea"/>
              <a:cs typeface="+mn-cs"/>
            </a:endParaRPr>
          </a:p>
        </p:txBody>
      </p:sp>
      <p:sp>
        <p:nvSpPr>
          <p:cNvPr id="17" name="Rectangle 18">
            <a:extLst>
              <a:ext uri="{FF2B5EF4-FFF2-40B4-BE49-F238E27FC236}">
                <a16:creationId xmlns="" xmlns:a16="http://schemas.microsoft.com/office/drawing/2014/main" id="{903324D6-3C92-4C64-A666-E130E68D8E2F}"/>
              </a:ext>
            </a:extLst>
          </p:cNvPr>
          <p:cNvSpPr txBox="1">
            <a:spLocks noChangeArrowheads="1"/>
          </p:cNvSpPr>
          <p:nvPr userDrawn="1"/>
        </p:nvSpPr>
        <p:spPr bwMode="auto">
          <a:xfrm>
            <a:off x="342900" y="6451600"/>
            <a:ext cx="4025900" cy="30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100" smtClean="0"/>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lumMod val="85000"/>
                  </a:schemeClr>
                </a:solidFill>
                <a:effectLst/>
                <a:uLnTx/>
                <a:uFillTx/>
                <a:latin typeface="Segoe UI Light" panose="020B0502040204020203" pitchFamily="34" charset="0"/>
                <a:ea typeface="+mn-ea"/>
                <a:cs typeface="Calibri" pitchFamily="34" charset="0"/>
              </a:rPr>
              <a:t>Process Scheduling</a:t>
            </a:r>
          </a:p>
        </p:txBody>
      </p:sp>
      <p:sp>
        <p:nvSpPr>
          <p:cNvPr id="18" name="Rectangle 17">
            <a:extLst>
              <a:ext uri="{FF2B5EF4-FFF2-40B4-BE49-F238E27FC236}">
                <a16:creationId xmlns="" xmlns:a16="http://schemas.microsoft.com/office/drawing/2014/main" id="{D556FD98-E169-4DCB-B5F9-EF9767B1769F}"/>
              </a:ext>
            </a:extLst>
          </p:cNvPr>
          <p:cNvSpPr/>
          <p:nvPr userDrawn="1"/>
        </p:nvSpPr>
        <p:spPr>
          <a:xfrm>
            <a:off x="10558938" y="47625"/>
            <a:ext cx="1399743"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bg1">
                    <a:lumMod val="75000"/>
                  </a:schemeClr>
                </a:solidFill>
                <a:effectLst/>
                <a:uLnTx/>
                <a:uFillTx/>
                <a:latin typeface="Segoe UI Light" panose="020B0502040204020203" pitchFamily="34" charset="0"/>
                <a:ea typeface="+mn-ea"/>
                <a:cs typeface="Calibri" pitchFamily="34" charset="0"/>
              </a:rPr>
              <a:t>Operating Systems</a:t>
            </a:r>
          </a:p>
        </p:txBody>
      </p:sp>
    </p:spTree>
    <p:extLst>
      <p:ext uri="{BB962C8B-B14F-4D97-AF65-F5344CB8AC3E}">
        <p14:creationId xmlns:p14="http://schemas.microsoft.com/office/powerpoint/2010/main" val="2434625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rgbClr val="C00000"/>
              </a:buClr>
              <a:defRPr/>
            </a:lvl1pPr>
            <a:lvl2pPr marL="685800" indent="-228600">
              <a:buClr>
                <a:srgbClr val="002060"/>
              </a:buClr>
              <a:buSzPct val="80000"/>
              <a:buFont typeface="Courier New" panose="02070309020205020404" pitchFamily="49" charset="0"/>
              <a:buChar char="o"/>
              <a:defRPr/>
            </a:lvl2pPr>
            <a:lvl3pPr marL="1143000" indent="-228600">
              <a:buClr>
                <a:srgbClr val="C00000"/>
              </a:buClr>
              <a:buFont typeface="Wingdings" panose="05000000000000000000" pitchFamily="2" charset="2"/>
              <a:buChar char="§"/>
              <a:defRPr/>
            </a:lvl3pPr>
            <a:lvl4pPr>
              <a:buClr>
                <a:srgbClr val="002060"/>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6710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76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47625"/>
            <a:ext cx="10515600" cy="1325563"/>
          </a:xfrm>
        </p:spPr>
        <p:txBody>
          <a:bodyPr>
            <a:normAutofit/>
          </a:bodyPr>
          <a:lstStyle>
            <a:lvl1pPr>
              <a:defRPr sz="3600" b="1">
                <a:solidFill>
                  <a:schemeClr val="accent1">
                    <a:lumMod val="20000"/>
                    <a:lumOff val="80000"/>
                  </a:schemeClr>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419224"/>
            <a:ext cx="10515600" cy="4937126"/>
          </a:xfrm>
        </p:spPr>
        <p:txBody>
          <a:bodyPr/>
          <a:lstStyle>
            <a:lvl1pPr>
              <a:buClr>
                <a:schemeClr val="accent2"/>
              </a:buClr>
              <a:defRPr>
                <a:solidFill>
                  <a:schemeClr val="bg1"/>
                </a:solidFill>
              </a:defRPr>
            </a:lvl1pPr>
            <a:lvl2pPr marL="685800" indent="-228600">
              <a:buClr>
                <a:schemeClr val="accent6">
                  <a:lumMod val="60000"/>
                  <a:lumOff val="40000"/>
                </a:schemeClr>
              </a:buClr>
              <a:buSzPct val="80000"/>
              <a:buFont typeface="Courier New" panose="02070309020205020404" pitchFamily="49" charset="0"/>
              <a:buChar char="o"/>
              <a:defRPr>
                <a:solidFill>
                  <a:schemeClr val="bg1"/>
                </a:solidFill>
              </a:defRPr>
            </a:lvl2pPr>
            <a:lvl3pPr marL="1143000" indent="-228600">
              <a:buClr>
                <a:schemeClr val="tx1">
                  <a:lumMod val="65000"/>
                  <a:lumOff val="35000"/>
                </a:schemeClr>
              </a:buClr>
              <a:buFont typeface="Wingdings" panose="05000000000000000000" pitchFamily="2" charset="2"/>
              <a:buChar char="§"/>
              <a:defRPr>
                <a:solidFill>
                  <a:schemeClr val="bg1"/>
                </a:solidFill>
              </a:defRPr>
            </a:lvl3pPr>
            <a:lvl4pPr>
              <a:buClr>
                <a:schemeClr val="accent2"/>
              </a:buCl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8325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p:bg>
      <p:bgRef idx="1001">
        <a:schemeClr val="bg1"/>
      </p:bgRef>
    </p:bg>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B4A024D1-2235-4261-84CC-7F2CA51183F2}"/>
              </a:ext>
            </a:extLst>
          </p:cNvPr>
          <p:cNvSpPr>
            <a:spLocks noGrp="1"/>
          </p:cNvSpPr>
          <p:nvPr>
            <p:ph type="title"/>
          </p:nvPr>
        </p:nvSpPr>
        <p:spPr>
          <a:xfrm>
            <a:off x="831850" y="1709738"/>
            <a:ext cx="10515600" cy="2852737"/>
          </a:xfrm>
        </p:spPr>
        <p:txBody>
          <a:bodyPr anchor="ctr">
            <a:normAutofit/>
          </a:bodyPr>
          <a:lstStyle>
            <a:lvl1pPr algn="ctr">
              <a:defRPr sz="4800" b="1">
                <a:solidFill>
                  <a:srgbClr val="C00000"/>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8" name="Text Placeholder 2">
            <a:extLst>
              <a:ext uri="{FF2B5EF4-FFF2-40B4-BE49-F238E27FC236}">
                <a16:creationId xmlns="" xmlns:a16="http://schemas.microsoft.com/office/drawing/2014/main" id="{59F90A18-E68B-4A7C-B7A8-92A1B095EB5B}"/>
              </a:ext>
            </a:extLst>
          </p:cNvPr>
          <p:cNvSpPr>
            <a:spLocks noGrp="1"/>
          </p:cNvSpPr>
          <p:nvPr>
            <p:ph type="body" idx="1"/>
          </p:nvPr>
        </p:nvSpPr>
        <p:spPr>
          <a:xfrm>
            <a:off x="831850" y="4589463"/>
            <a:ext cx="10515600" cy="1500187"/>
          </a:xfrm>
        </p:spPr>
        <p:txBody>
          <a:bodyPr/>
          <a:lstStyle>
            <a:lvl1pPr marL="0" indent="0" algn="ctr">
              <a:buNone/>
              <a:defRPr sz="2400">
                <a:solidFill>
                  <a:schemeClr val="tx1"/>
                </a:solidFill>
                <a:latin typeface="Segoe UI" panose="020B0502040204020203" pitchFamily="34" charset="0"/>
                <a:cs typeface="Segoe UI" panose="020B05020402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02415524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393777"/>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238278"/>
            <a:ext cx="5120640" cy="395138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393779"/>
            <a:ext cx="5120640" cy="823912"/>
          </a:xfrm>
        </p:spPr>
        <p:txBody>
          <a:bodyPr anchor="ct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217689"/>
            <a:ext cx="5120640" cy="397197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F27CB8E7-6D87-40F4-9983-4594A9AEC18B}"/>
              </a:ext>
            </a:extLst>
          </p:cNvPr>
          <p:cNvSpPr/>
          <p:nvPr userDrawn="1"/>
        </p:nvSpPr>
        <p:spPr>
          <a:xfrm>
            <a:off x="10246609" y="47625"/>
            <a:ext cx="1712072" cy="276999"/>
          </a:xfrm>
          <a:prstGeom prst="rect">
            <a:avLst/>
          </a:prstGeom>
        </p:spPr>
        <p:txBody>
          <a:bodyPr wrap="none">
            <a:spAutoFit/>
          </a:bodyPr>
          <a:lstStyle/>
          <a:p>
            <a:pPr algn="r"/>
            <a:r>
              <a:rPr kumimoji="0" lang="en-US" sz="1200" b="1" i="0" u="none" strike="noStrike" kern="1200" cap="none" spc="0" normalizeH="0" baseline="0" noProof="0" dirty="0">
                <a:ln>
                  <a:noFill/>
                </a:ln>
                <a:solidFill>
                  <a:schemeClr val="tx1">
                    <a:lumMod val="50000"/>
                    <a:lumOff val="50000"/>
                  </a:schemeClr>
                </a:solidFill>
                <a:effectLst/>
                <a:uLnTx/>
                <a:uFillTx/>
                <a:latin typeface="Segoe UI Light" panose="020B0502040204020203" pitchFamily="34" charset="0"/>
                <a:ea typeface="+mn-ea"/>
                <a:cs typeface="Calibri" pitchFamily="34" charset="0"/>
              </a:rPr>
              <a:t>IT Service Management</a:t>
            </a:r>
          </a:p>
        </p:txBody>
      </p:sp>
      <p:sp>
        <p:nvSpPr>
          <p:cNvPr id="8" name="Title 1">
            <a:extLst>
              <a:ext uri="{FF2B5EF4-FFF2-40B4-BE49-F238E27FC236}">
                <a16:creationId xmlns="" xmlns:a16="http://schemas.microsoft.com/office/drawing/2014/main" id="{FF9113F6-0730-4011-8815-3FF175368752}"/>
              </a:ext>
            </a:extLst>
          </p:cNvPr>
          <p:cNvSpPr>
            <a:spLocks noGrp="1"/>
          </p:cNvSpPr>
          <p:nvPr>
            <p:ph type="title"/>
          </p:nvPr>
        </p:nvSpPr>
        <p:spPr>
          <a:xfrm>
            <a:off x="838200" y="47625"/>
            <a:ext cx="10515600" cy="1325563"/>
          </a:xfrm>
        </p:spPr>
        <p:txBody>
          <a:bodyPr/>
          <a:lstStyle/>
          <a:p>
            <a:r>
              <a:rPr lang="en-US" dirty="0"/>
              <a:t>Click to edit Master title style</a:t>
            </a:r>
          </a:p>
        </p:txBody>
      </p:sp>
    </p:spTree>
    <p:extLst>
      <p:ext uri="{BB962C8B-B14F-4D97-AF65-F5344CB8AC3E}">
        <p14:creationId xmlns:p14="http://schemas.microsoft.com/office/powerpoint/2010/main" val="1971481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D29DD9-4302-427D-93BD-28F094C994FA}" type="datetime1">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E1EC0-76B8-468E-A1CA-1F6FD2EA3D0C}" type="slidenum">
              <a:rPr lang="en-US" smtClean="0"/>
              <a:t>‹#›</a:t>
            </a:fld>
            <a:endParaRPr lang="en-US" dirty="0"/>
          </a:p>
        </p:txBody>
      </p:sp>
      <p:cxnSp>
        <p:nvCxnSpPr>
          <p:cNvPr id="18" name="Straight Connector 17">
            <a:extLst>
              <a:ext uri="{FF2B5EF4-FFF2-40B4-BE49-F238E27FC236}">
                <a16:creationId xmlns="" xmlns:a16="http://schemas.microsoft.com/office/drawing/2014/main" id="{692B441D-3731-4489-9031-2E5AB652635F}"/>
              </a:ext>
            </a:extLst>
          </p:cNvPr>
          <p:cNvCxnSpPr/>
          <p:nvPr userDrawn="1"/>
        </p:nvCxnSpPr>
        <p:spPr>
          <a:xfrm>
            <a:off x="622300" y="3894138"/>
            <a:ext cx="10972800" cy="0"/>
          </a:xfrm>
          <a:prstGeom prst="line">
            <a:avLst/>
          </a:prstGeom>
          <a:ln>
            <a:solidFill>
              <a:srgbClr val="C00000"/>
            </a:solidFill>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240041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41425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slideLayout" Target="../slideLayouts/slideLayout2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76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419224"/>
            <a:ext cx="10515600" cy="492442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705241"/>
      </p:ext>
    </p:extLst>
  </p:cSld>
  <p:clrMap bg1="lt1" tx1="dk1" bg2="lt2" tx2="dk2" accent1="accent1" accent2="accent2" accent3="accent3" accent4="accent4" accent5="accent5" accent6="accent6" hlink="hlink" folHlink="folHlink"/>
  <p:sldLayoutIdLst>
    <p:sldLayoutId id="2147483673" r:id="rId1"/>
    <p:sldLayoutId id="2147483688" r:id="rId2"/>
    <p:sldLayoutId id="2147483651" r:id="rId3"/>
    <p:sldLayoutId id="2147483687" r:id="rId4"/>
    <p:sldLayoutId id="2147483689" r:id="rId5"/>
    <p:sldLayoutId id="2147483678" r:id="rId6"/>
    <p:sldLayoutId id="2147483680" r:id="rId7"/>
  </p:sldLayoutIdLst>
  <p:hf sldNum="0" hdr="0" ftr="0" dt="0"/>
  <p:txStyles>
    <p:titleStyle>
      <a:lvl1pPr algn="l" defTabSz="914400" rtl="0" eaLnBrk="1" latinLnBrk="0" hangingPunct="1">
        <a:lnSpc>
          <a:spcPct val="90000"/>
        </a:lnSpc>
        <a:spcBef>
          <a:spcPct val="0"/>
        </a:spcBef>
        <a:buNone/>
        <a:defRPr sz="4000"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C00000"/>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2060"/>
        </a:buClr>
        <a:buSzPct val="80000"/>
        <a:buFont typeface="Courier New" panose="02070309020205020404" pitchFamily="49" charset="0"/>
        <a:buChar char="o"/>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C00000"/>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2060"/>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7361381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674" r:id="rId17"/>
    <p:sldLayoutId id="214748365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ct val="100000"/>
              </a:lnSpc>
            </a:pPr>
            <a:r>
              <a:rPr lang="en-US" dirty="0"/>
              <a:t>Process Scheduling</a:t>
            </a:r>
            <a:r>
              <a:rPr lang="en-US"/>
              <a:t/>
            </a:r>
            <a:br>
              <a:rPr lang="en-US"/>
            </a:br>
            <a:r>
              <a:rPr lang="en-US" sz="3600" b="1">
                <a:solidFill>
                  <a:schemeClr val="tx1"/>
                </a:solidFill>
              </a:rPr>
              <a:t>Module </a:t>
            </a:r>
            <a:r>
              <a:rPr lang="en-US" sz="3600" b="1" dirty="0">
                <a:solidFill>
                  <a:schemeClr val="tx1"/>
                </a:solidFill>
              </a:rPr>
              <a:t>4</a:t>
            </a:r>
            <a:endParaRPr lang="en-US" sz="5400" b="1" dirty="0">
              <a:solidFill>
                <a:schemeClr val="tx1"/>
              </a:solidFill>
            </a:endParaRPr>
          </a:p>
        </p:txBody>
      </p:sp>
      <p:sp>
        <p:nvSpPr>
          <p:cNvPr id="3" name="Subtitle 2"/>
          <p:cNvSpPr>
            <a:spLocks noGrp="1"/>
          </p:cNvSpPr>
          <p:nvPr>
            <p:ph type="subTitle" idx="1"/>
          </p:nvPr>
        </p:nvSpPr>
        <p:spPr/>
        <p:txBody>
          <a:bodyPr/>
          <a:lstStyle/>
          <a:p>
            <a:r>
              <a:rPr lang="en-US" sz="2800" dirty="0"/>
              <a:t>Operating Systems</a:t>
            </a:r>
          </a:p>
          <a:p>
            <a:r>
              <a:rPr lang="en-US" b="1" dirty="0">
                <a:solidFill>
                  <a:srgbClr val="002060"/>
                </a:solidFill>
              </a:rPr>
              <a:t>Nadia Qureshi</a:t>
            </a:r>
          </a:p>
        </p:txBody>
      </p:sp>
    </p:spTree>
    <p:extLst>
      <p:ext uri="{BB962C8B-B14F-4D97-AF65-F5344CB8AC3E}">
        <p14:creationId xmlns:p14="http://schemas.microsoft.com/office/powerpoint/2010/main" val="40023618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r>
              <a:rPr lang="en-US"/>
              <a:t>Multilevel Queue</a:t>
            </a:r>
          </a:p>
        </p:txBody>
      </p:sp>
      <p:sp>
        <p:nvSpPr>
          <p:cNvPr id="44037" name="Rectangle 3"/>
          <p:cNvSpPr>
            <a:spLocks noGrp="1" noChangeArrowheads="1"/>
          </p:cNvSpPr>
          <p:nvPr>
            <p:ph idx="1"/>
          </p:nvPr>
        </p:nvSpPr>
        <p:spPr/>
        <p:txBody>
          <a:bodyPr>
            <a:normAutofit lnSpcReduction="10000"/>
          </a:bodyPr>
          <a:lstStyle/>
          <a:p>
            <a:r>
              <a:rPr lang="en-US" dirty="0"/>
              <a:t>Ready queue is partitioned into separate queues:</a:t>
            </a:r>
            <a:br>
              <a:rPr lang="en-US" dirty="0"/>
            </a:br>
            <a:r>
              <a:rPr lang="en-US" dirty="0"/>
              <a:t>foreground (interactive)</a:t>
            </a:r>
            <a:br>
              <a:rPr lang="en-US" dirty="0"/>
            </a:br>
            <a:r>
              <a:rPr lang="en-US" dirty="0"/>
              <a:t>background (batch)</a:t>
            </a:r>
          </a:p>
          <a:p>
            <a:r>
              <a:rPr lang="en-US" dirty="0"/>
              <a:t>Each queue has its own scheduling algorithm</a:t>
            </a:r>
          </a:p>
          <a:p>
            <a:pPr lvl="1"/>
            <a:r>
              <a:rPr lang="en-US" dirty="0"/>
              <a:t>foreground – RR</a:t>
            </a:r>
          </a:p>
          <a:p>
            <a:pPr lvl="1"/>
            <a:r>
              <a:rPr lang="en-US" dirty="0"/>
              <a:t>background – FCFS</a:t>
            </a:r>
          </a:p>
          <a:p>
            <a:r>
              <a:rPr lang="en-US" dirty="0"/>
              <a:t>Scheduling must be done between the queues</a:t>
            </a:r>
          </a:p>
          <a:p>
            <a:pPr lvl="1"/>
            <a:r>
              <a:rPr lang="en-US" dirty="0"/>
              <a:t>Fixed priority scheduling; (i.e., serve all from foreground then from background)</a:t>
            </a:r>
          </a:p>
          <a:p>
            <a:pPr lvl="2"/>
            <a:r>
              <a:rPr lang="en-US" dirty="0"/>
              <a:t>Possibility of </a:t>
            </a:r>
            <a:r>
              <a:rPr lang="en-US" dirty="0">
                <a:solidFill>
                  <a:srgbClr val="FF0000"/>
                </a:solidFill>
              </a:rPr>
              <a:t>starvation</a:t>
            </a:r>
          </a:p>
          <a:p>
            <a:pPr lvl="1"/>
            <a:r>
              <a:rPr lang="en-US" dirty="0"/>
              <a:t>Time slice – each queue gets a certain amount of CPU time which it can schedule amongst its processes; i.e., 80% to foreground in RR</a:t>
            </a:r>
          </a:p>
          <a:p>
            <a:pPr lvl="1"/>
            <a:r>
              <a:rPr lang="en-US" dirty="0"/>
              <a:t>20% to background in FCFS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dirty="0"/>
              <a:t>Multilevel Queue Scheduling</a:t>
            </a:r>
          </a:p>
        </p:txBody>
      </p:sp>
      <p:pic>
        <p:nvPicPr>
          <p:cNvPr id="4" name="Picture 4" descr="5">
            <a:extLst>
              <a:ext uri="{FF2B5EF4-FFF2-40B4-BE49-F238E27FC236}">
                <a16:creationId xmlns="" xmlns:a16="http://schemas.microsoft.com/office/drawing/2014/main" id="{7A9854FE-D0C6-4333-B290-E91276625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147" y="1613446"/>
            <a:ext cx="7639705" cy="449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10895" y="2120543"/>
            <a:ext cx="807624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System Processes</a:t>
            </a:r>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High-priority processes that the OS needs to manage.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Interactive Processes</a:t>
            </a:r>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Processes that require user interaction and need quicker response times.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Interactive Editing Processes</a:t>
            </a:r>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Lightweight, user-oriented processes that need frequent CPU access.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Batch Processes</a:t>
            </a:r>
            <a:r>
              <a:rPr kumimoji="0" lang="en-US"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Background processes that don't require immediate CPU access, such as printing or data processing tasks. </a:t>
            </a:r>
          </a:p>
        </p:txBody>
      </p:sp>
      <p:sp>
        <p:nvSpPr>
          <p:cNvPr id="5" name="Rectangle 2"/>
          <p:cNvSpPr>
            <a:spLocks noGrp="1" noChangeArrowheads="1"/>
          </p:cNvSpPr>
          <p:nvPr>
            <p:ph type="title"/>
          </p:nvPr>
        </p:nvSpPr>
        <p:spPr/>
        <p:txBody>
          <a:bodyPr/>
          <a:lstStyle/>
          <a:p>
            <a:pPr eaLnBrk="1" hangingPunct="1">
              <a:defRPr/>
            </a:pPr>
            <a:r>
              <a:rPr lang="en-US" dirty="0"/>
              <a:t>Multilevel Queue Scheduling</a:t>
            </a:r>
          </a:p>
        </p:txBody>
      </p:sp>
    </p:spTree>
    <p:extLst>
      <p:ext uri="{BB962C8B-B14F-4D97-AF65-F5344CB8AC3E}">
        <p14:creationId xmlns:p14="http://schemas.microsoft.com/office/powerpoint/2010/main" val="804809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p:txBody>
          <a:bodyPr/>
          <a:lstStyle/>
          <a:p>
            <a:pPr eaLnBrk="1" hangingPunct="1">
              <a:defRPr/>
            </a:pPr>
            <a:r>
              <a:rPr lang="en-US" dirty="0"/>
              <a:t>Multilevel Queue Scheduling</a:t>
            </a:r>
          </a:p>
        </p:txBody>
      </p:sp>
      <p:sp>
        <p:nvSpPr>
          <p:cNvPr id="2" name="Content Placeholder 1"/>
          <p:cNvSpPr>
            <a:spLocks noGrp="1"/>
          </p:cNvSpPr>
          <p:nvPr>
            <p:ph idx="1"/>
          </p:nvPr>
        </p:nvSpPr>
        <p:spPr>
          <a:xfrm>
            <a:off x="677334" y="1602769"/>
            <a:ext cx="8596668" cy="4438593"/>
          </a:xfrm>
        </p:spPr>
        <p:txBody>
          <a:bodyPr/>
          <a:lstStyle/>
          <a:p>
            <a:r>
              <a:rPr lang="en-US" dirty="0"/>
              <a:t>Each of these queues has its own scheduling algorithm. For instance</a:t>
            </a:r>
            <a:r>
              <a:rPr lang="en-US" dirty="0" smtClean="0"/>
              <a:t>:</a:t>
            </a:r>
          </a:p>
          <a:p>
            <a:endParaRPr lang="en-US" dirty="0"/>
          </a:p>
          <a:p>
            <a:r>
              <a:rPr lang="en-US" dirty="0"/>
              <a:t>The </a:t>
            </a:r>
            <a:r>
              <a:rPr lang="en-US" b="1" dirty="0"/>
              <a:t>system processes queue</a:t>
            </a:r>
            <a:r>
              <a:rPr lang="en-US" dirty="0"/>
              <a:t> might use a </a:t>
            </a:r>
            <a:r>
              <a:rPr lang="en-US" b="1" dirty="0"/>
              <a:t>First-Come, First-Served (FCFS)</a:t>
            </a:r>
            <a:r>
              <a:rPr lang="en-US" dirty="0"/>
              <a:t> algorithm for simplicity and efficiency</a:t>
            </a:r>
            <a:r>
              <a:rPr lang="en-US" dirty="0" smtClean="0"/>
              <a:t>.</a:t>
            </a:r>
          </a:p>
          <a:p>
            <a:endParaRPr lang="en-US" dirty="0"/>
          </a:p>
          <a:p>
            <a:r>
              <a:rPr lang="en-US" dirty="0"/>
              <a:t>The </a:t>
            </a:r>
            <a:r>
              <a:rPr lang="en-US" b="1" dirty="0"/>
              <a:t>interactive processes queue</a:t>
            </a:r>
            <a:r>
              <a:rPr lang="en-US" dirty="0"/>
              <a:t> might use </a:t>
            </a:r>
            <a:r>
              <a:rPr lang="en-US" b="1" dirty="0"/>
              <a:t>Round Robin</a:t>
            </a:r>
            <a:r>
              <a:rPr lang="en-US" dirty="0"/>
              <a:t> to allow fair sharing of CPU time among interactive tasks</a:t>
            </a:r>
            <a:r>
              <a:rPr lang="en-US" dirty="0" smtClean="0"/>
              <a:t>.</a:t>
            </a:r>
          </a:p>
          <a:p>
            <a:endParaRPr lang="en-US" dirty="0"/>
          </a:p>
          <a:p>
            <a:r>
              <a:rPr lang="en-US" dirty="0"/>
              <a:t>The </a:t>
            </a:r>
            <a:r>
              <a:rPr lang="en-US" b="1" dirty="0"/>
              <a:t>batch processes queue</a:t>
            </a:r>
            <a:r>
              <a:rPr lang="en-US" dirty="0"/>
              <a:t> might use </a:t>
            </a:r>
            <a:r>
              <a:rPr lang="en-US" b="1" dirty="0"/>
              <a:t>Shortest Job Next (SJN)</a:t>
            </a:r>
            <a:r>
              <a:rPr lang="en-US" dirty="0"/>
              <a:t> or </a:t>
            </a:r>
            <a:r>
              <a:rPr lang="en-US" b="1" dirty="0"/>
              <a:t>First-Come, First-Served (FCFS)</a:t>
            </a:r>
            <a:r>
              <a:rPr lang="en-US" dirty="0"/>
              <a:t>, as these processes don't need immediate response.</a:t>
            </a:r>
          </a:p>
          <a:p>
            <a:endParaRPr lang="en-US" dirty="0"/>
          </a:p>
        </p:txBody>
      </p:sp>
    </p:spTree>
    <p:extLst>
      <p:ext uri="{BB962C8B-B14F-4D97-AF65-F5344CB8AC3E}">
        <p14:creationId xmlns:p14="http://schemas.microsoft.com/office/powerpoint/2010/main" val="40773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04819"/>
            <a:ext cx="8596668" cy="4736544"/>
          </a:xfrm>
        </p:spPr>
        <p:txBody>
          <a:bodyPr>
            <a:normAutofit fontScale="70000" lnSpcReduction="20000"/>
          </a:bodyPr>
          <a:lstStyle/>
          <a:p>
            <a:pPr marL="0" indent="0">
              <a:buNone/>
            </a:pPr>
            <a:r>
              <a:rPr lang="en-US" b="1" dirty="0"/>
              <a:t>How Multi-Level Feedback Queue Works</a:t>
            </a:r>
          </a:p>
          <a:p>
            <a:r>
              <a:rPr lang="en-US" b="1" dirty="0"/>
              <a:t>Initial Queue Placement</a:t>
            </a:r>
            <a:r>
              <a:rPr lang="en-US" dirty="0"/>
              <a:t>:</a:t>
            </a:r>
          </a:p>
          <a:p>
            <a:pPr lvl="1"/>
            <a:r>
              <a:rPr lang="en-US" dirty="0"/>
              <a:t>When a process enters the system, it is placed in the highest-priority queue.</a:t>
            </a:r>
          </a:p>
          <a:p>
            <a:r>
              <a:rPr lang="en-US" b="1" dirty="0"/>
              <a:t>Time Quantum</a:t>
            </a:r>
            <a:r>
              <a:rPr lang="en-US" dirty="0"/>
              <a:t>:</a:t>
            </a:r>
          </a:p>
          <a:p>
            <a:pPr lvl="1"/>
            <a:r>
              <a:rPr lang="en-US" dirty="0"/>
              <a:t>Each queue can have a time quantum (a specific amount of CPU time) associated with it. Higher-priority queues typically have shorter time quanta to favor short, interactive tasks.</a:t>
            </a:r>
          </a:p>
          <a:p>
            <a:r>
              <a:rPr lang="en-US" b="1" dirty="0"/>
              <a:t>Process Demotion</a:t>
            </a:r>
            <a:r>
              <a:rPr lang="en-US" dirty="0"/>
              <a:t>:</a:t>
            </a:r>
          </a:p>
          <a:p>
            <a:pPr lvl="1"/>
            <a:r>
              <a:rPr lang="en-US" dirty="0"/>
              <a:t>If a process exhausts its time quantum in a high-priority queue without completing, it is moved (demoted) to the next lower-priority queue. This demotion continues until the process either completes or reaches the lowest-priority queue.</a:t>
            </a:r>
          </a:p>
          <a:p>
            <a:pPr lvl="1"/>
            <a:r>
              <a:rPr lang="en-US" dirty="0"/>
              <a:t>The lowest-priority queue often uses FCFS scheduling with a longer time quantum, accommodating CPU-bound processes that can run without frequent preemption.</a:t>
            </a:r>
          </a:p>
          <a:p>
            <a:r>
              <a:rPr lang="en-US" b="1" dirty="0"/>
              <a:t>Process Promotion</a:t>
            </a:r>
            <a:r>
              <a:rPr lang="en-US" dirty="0"/>
              <a:t>:</a:t>
            </a:r>
          </a:p>
          <a:p>
            <a:pPr lvl="1"/>
            <a:r>
              <a:rPr lang="en-US" dirty="0"/>
              <a:t>I/O-bound or interactive processes that frequently release the CPU before using up their time quantum may stay in or even move up to higher-priority queues.</a:t>
            </a:r>
          </a:p>
          <a:p>
            <a:pPr lvl="1"/>
            <a:r>
              <a:rPr lang="en-US" dirty="0"/>
              <a:t>This promotion helps these short, frequent jobs get CPU time quickly and remain responsive.</a:t>
            </a:r>
          </a:p>
          <a:p>
            <a:r>
              <a:rPr lang="en-US" b="1" dirty="0"/>
              <a:t>Aging Mechanism</a:t>
            </a:r>
            <a:r>
              <a:rPr lang="en-US" dirty="0"/>
              <a:t>:</a:t>
            </a:r>
          </a:p>
          <a:p>
            <a:pPr lvl="1"/>
            <a:r>
              <a:rPr lang="en-US" dirty="0"/>
              <a:t>Long-waiting processes in lower-priority queues are gradually promoted to prevent starvation.</a:t>
            </a:r>
          </a:p>
          <a:p>
            <a:pPr lvl="1"/>
            <a:r>
              <a:rPr lang="en-US" dirty="0"/>
              <a:t>For example, a process in the lowest queue could be promoted if it has been waiting for a certain amount of time, allowing it to move closer to a higher-priority queue and receive CPU time sooner.</a:t>
            </a:r>
          </a:p>
          <a:p>
            <a:endParaRPr lang="en-US" dirty="0"/>
          </a:p>
        </p:txBody>
      </p:sp>
      <p:sp>
        <p:nvSpPr>
          <p:cNvPr id="4" name="Rectangle 2"/>
          <p:cNvSpPr>
            <a:spLocks noGrp="1" noChangeArrowheads="1"/>
          </p:cNvSpPr>
          <p:nvPr>
            <p:ph type="title"/>
          </p:nvPr>
        </p:nvSpPr>
        <p:spPr>
          <a:xfrm>
            <a:off x="677334" y="609600"/>
            <a:ext cx="8596668" cy="623299"/>
          </a:xfrm>
        </p:spPr>
        <p:txBody>
          <a:bodyPr>
            <a:normAutofit fontScale="90000"/>
          </a:bodyPr>
          <a:lstStyle/>
          <a:p>
            <a:pPr eaLnBrk="1" hangingPunct="1">
              <a:defRPr/>
            </a:pPr>
            <a:r>
              <a:rPr lang="en-US" dirty="0"/>
              <a:t>Multilevel Feedback Queue</a:t>
            </a:r>
          </a:p>
        </p:txBody>
      </p:sp>
    </p:spTree>
    <p:extLst>
      <p:ext uri="{BB962C8B-B14F-4D97-AF65-F5344CB8AC3E}">
        <p14:creationId xmlns:p14="http://schemas.microsoft.com/office/powerpoint/2010/main" val="1119590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p:txBody>
          <a:bodyPr/>
          <a:lstStyle/>
          <a:p>
            <a:pPr eaLnBrk="1" hangingPunct="1">
              <a:defRPr/>
            </a:pPr>
            <a:r>
              <a:rPr lang="en-US" dirty="0"/>
              <a:t>Multilevel Feedback Queue</a:t>
            </a:r>
          </a:p>
        </p:txBody>
      </p:sp>
      <p:sp>
        <p:nvSpPr>
          <p:cNvPr id="47109" name="Rectangle 3"/>
          <p:cNvSpPr>
            <a:spLocks noGrp="1" noChangeArrowheads="1"/>
          </p:cNvSpPr>
          <p:nvPr>
            <p:ph idx="1"/>
          </p:nvPr>
        </p:nvSpPr>
        <p:spPr/>
        <p:txBody>
          <a:bodyPr>
            <a:normAutofit/>
          </a:bodyPr>
          <a:lstStyle/>
          <a:p>
            <a:pPr eaLnBrk="1" hangingPunct="1">
              <a:lnSpc>
                <a:spcPct val="90000"/>
              </a:lnSpc>
              <a:buFont typeface="Wingdings" pitchFamily="2" charset="2"/>
              <a:buNone/>
            </a:pPr>
            <a:r>
              <a:rPr lang="en-US" b="1" dirty="0"/>
              <a:t>Example</a:t>
            </a:r>
          </a:p>
          <a:p>
            <a:pPr eaLnBrk="1" hangingPunct="1">
              <a:lnSpc>
                <a:spcPct val="90000"/>
              </a:lnSpc>
            </a:pPr>
            <a:r>
              <a:rPr lang="en-US" dirty="0"/>
              <a:t>Three queues: </a:t>
            </a:r>
          </a:p>
          <a:p>
            <a:pPr lvl="1" eaLnBrk="1" hangingPunct="1">
              <a:lnSpc>
                <a:spcPct val="90000"/>
              </a:lnSpc>
            </a:pPr>
            <a:r>
              <a:rPr lang="en-US" i="1" dirty="0"/>
              <a:t>Q</a:t>
            </a:r>
            <a:r>
              <a:rPr lang="en-US" baseline="-25000" dirty="0"/>
              <a:t>0</a:t>
            </a:r>
            <a:r>
              <a:rPr lang="en-US" dirty="0"/>
              <a:t> – time quantum 8 milliseconds</a:t>
            </a:r>
          </a:p>
          <a:p>
            <a:pPr lvl="1" eaLnBrk="1" hangingPunct="1">
              <a:lnSpc>
                <a:spcPct val="90000"/>
              </a:lnSpc>
            </a:pPr>
            <a:r>
              <a:rPr lang="en-US" i="1" dirty="0"/>
              <a:t>Q</a:t>
            </a:r>
            <a:r>
              <a:rPr lang="en-US" baseline="-25000" dirty="0"/>
              <a:t>1</a:t>
            </a:r>
            <a:r>
              <a:rPr lang="en-US" dirty="0"/>
              <a:t> – time quantum 16 milliseconds</a:t>
            </a:r>
          </a:p>
          <a:p>
            <a:pPr lvl="1" eaLnBrk="1" hangingPunct="1">
              <a:lnSpc>
                <a:spcPct val="90000"/>
              </a:lnSpc>
            </a:pPr>
            <a:r>
              <a:rPr lang="en-US" i="1" dirty="0"/>
              <a:t>Q</a:t>
            </a:r>
            <a:r>
              <a:rPr lang="en-US" baseline="-25000" dirty="0"/>
              <a:t>2</a:t>
            </a:r>
            <a:r>
              <a:rPr lang="en-US" dirty="0"/>
              <a:t> – FCFS</a:t>
            </a:r>
          </a:p>
          <a:p>
            <a:pPr eaLnBrk="1" hangingPunct="1">
              <a:lnSpc>
                <a:spcPct val="90000"/>
              </a:lnSpc>
            </a:pPr>
            <a:r>
              <a:rPr lang="en-US" dirty="0"/>
              <a:t>Scheduling</a:t>
            </a:r>
          </a:p>
          <a:p>
            <a:pPr lvl="1" eaLnBrk="1" hangingPunct="1">
              <a:lnSpc>
                <a:spcPct val="90000"/>
              </a:lnSpc>
            </a:pPr>
            <a:r>
              <a:rPr lang="en-US" dirty="0"/>
              <a:t>A new job enters queue </a:t>
            </a:r>
            <a:r>
              <a:rPr lang="en-US" i="1" dirty="0"/>
              <a:t>Q</a:t>
            </a:r>
            <a:r>
              <a:rPr lang="en-US" i="1" baseline="-25000" dirty="0"/>
              <a:t>0</a:t>
            </a:r>
            <a:r>
              <a:rPr lang="en-US" i="1" dirty="0"/>
              <a:t> </a:t>
            </a:r>
            <a:r>
              <a:rPr lang="en-US" dirty="0"/>
              <a:t>which is served</a:t>
            </a:r>
            <a:r>
              <a:rPr lang="en-US" i="1" dirty="0"/>
              <a:t> </a:t>
            </a:r>
            <a:r>
              <a:rPr lang="en-US" dirty="0"/>
              <a:t>FCFS</a:t>
            </a:r>
          </a:p>
          <a:p>
            <a:pPr lvl="2">
              <a:lnSpc>
                <a:spcPct val="90000"/>
              </a:lnSpc>
            </a:pPr>
            <a:r>
              <a:rPr lang="en-US" dirty="0"/>
              <a:t>When it gains CPU, job receives 8 milliseconds</a:t>
            </a:r>
          </a:p>
          <a:p>
            <a:pPr lvl="2">
              <a:lnSpc>
                <a:spcPct val="90000"/>
              </a:lnSpc>
            </a:pPr>
            <a:r>
              <a:rPr lang="en-US" dirty="0"/>
              <a:t>If it does not finish in 8 milliseconds, job is moved to queue </a:t>
            </a:r>
            <a:r>
              <a:rPr lang="en-US" i="1" dirty="0"/>
              <a:t>Q</a:t>
            </a:r>
            <a:r>
              <a:rPr lang="en-US" baseline="-25000" dirty="0"/>
              <a:t>1</a:t>
            </a:r>
            <a:endParaRPr lang="en-US" dirty="0"/>
          </a:p>
          <a:p>
            <a:pPr lvl="1" eaLnBrk="1" hangingPunct="1">
              <a:lnSpc>
                <a:spcPct val="90000"/>
              </a:lnSpc>
            </a:pPr>
            <a:r>
              <a:rPr lang="en-US" dirty="0"/>
              <a:t>At </a:t>
            </a:r>
            <a:r>
              <a:rPr lang="en-US" i="1" dirty="0"/>
              <a:t>Q</a:t>
            </a:r>
            <a:r>
              <a:rPr lang="en-US" baseline="-25000" dirty="0"/>
              <a:t>1</a:t>
            </a:r>
            <a:r>
              <a:rPr lang="en-US" dirty="0"/>
              <a:t> job is again served FCFS and receives 16 additional milliseconds</a:t>
            </a:r>
          </a:p>
          <a:p>
            <a:pPr lvl="2">
              <a:lnSpc>
                <a:spcPct val="90000"/>
              </a:lnSpc>
            </a:pPr>
            <a:r>
              <a:rPr lang="en-US" dirty="0"/>
              <a:t>If it still does not complete, it is preempted and moved to queue </a:t>
            </a:r>
            <a:r>
              <a:rPr lang="en-US" i="1" dirty="0"/>
              <a:t>Q</a:t>
            </a:r>
            <a:r>
              <a:rPr lang="en-US" baseline="-25000" dirty="0"/>
              <a:t>2</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a:t>Multilevel Feedback Queues</a:t>
            </a:r>
          </a:p>
        </p:txBody>
      </p:sp>
      <p:pic>
        <p:nvPicPr>
          <p:cNvPr id="4" name="Picture 4" descr="5">
            <a:extLst>
              <a:ext uri="{FF2B5EF4-FFF2-40B4-BE49-F238E27FC236}">
                <a16:creationId xmlns="" xmlns:a16="http://schemas.microsoft.com/office/drawing/2014/main" id="{5310A695-26A4-4F15-82D8-39D9606B8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4448" y="1834486"/>
            <a:ext cx="6623104" cy="3924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a:t>Multilevel Feedback Queue</a:t>
            </a:r>
          </a:p>
        </p:txBody>
      </p:sp>
      <p:sp>
        <p:nvSpPr>
          <p:cNvPr id="46085" name="Rectangle 3"/>
          <p:cNvSpPr>
            <a:spLocks noGrp="1" noChangeArrowheads="1"/>
          </p:cNvSpPr>
          <p:nvPr>
            <p:ph idx="1"/>
          </p:nvPr>
        </p:nvSpPr>
        <p:spPr/>
        <p:txBody>
          <a:bodyPr/>
          <a:lstStyle/>
          <a:p>
            <a:r>
              <a:rPr lang="en-US" dirty="0"/>
              <a:t>A process can move between the various queues</a:t>
            </a:r>
          </a:p>
          <a:p>
            <a:pPr lvl="1"/>
            <a:r>
              <a:rPr lang="en-US" dirty="0"/>
              <a:t>aging can be implemented this way</a:t>
            </a:r>
          </a:p>
          <a:p>
            <a:r>
              <a:rPr lang="en-US" dirty="0"/>
              <a:t>Multilevel-feedback-queue scheduler defined by the following parameters:</a:t>
            </a:r>
          </a:p>
          <a:p>
            <a:pPr lvl="1"/>
            <a:r>
              <a:rPr lang="en-US" dirty="0"/>
              <a:t>number of queues</a:t>
            </a:r>
          </a:p>
          <a:p>
            <a:pPr lvl="1"/>
            <a:r>
              <a:rPr lang="en-US" dirty="0"/>
              <a:t>scheduling algorithms for each queue</a:t>
            </a:r>
          </a:p>
          <a:p>
            <a:pPr lvl="1"/>
            <a:r>
              <a:rPr lang="en-US" dirty="0"/>
              <a:t>method used to determine when to upgrade a process</a:t>
            </a:r>
          </a:p>
          <a:p>
            <a:pPr lvl="1"/>
            <a:r>
              <a:rPr lang="en-US" dirty="0"/>
              <a:t>method used to determine when to demote a process</a:t>
            </a:r>
          </a:p>
          <a:p>
            <a:pPr lvl="1"/>
            <a:r>
              <a:rPr lang="en-US" dirty="0"/>
              <a:t>method used to determine which queue a process will enter when that process needs service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 xmlns:a16="http://schemas.microsoft.com/office/drawing/2014/main" id="{B6F4AA7D-2CFE-4744-B8C5-A96672849050}"/>
              </a:ext>
            </a:extLst>
          </p:cNvPr>
          <p:cNvGraphicFramePr>
            <a:graphicFrameLocks noGrp="1"/>
          </p:cNvGraphicFramePr>
          <p:nvPr>
            <p:ph idx="1"/>
            <p:extLst>
              <p:ext uri="{D42A27DB-BD31-4B8C-83A1-F6EECF244321}">
                <p14:modId xmlns:p14="http://schemas.microsoft.com/office/powerpoint/2010/main" val="2805101579"/>
              </p:ext>
            </p:extLst>
          </p:nvPr>
        </p:nvGraphicFramePr>
        <p:xfrm>
          <a:off x="971550" y="676276"/>
          <a:ext cx="8401050" cy="5987718"/>
        </p:xfrm>
        <a:graphic>
          <a:graphicData uri="http://schemas.openxmlformats.org/drawingml/2006/table">
            <a:tbl>
              <a:tblPr firstCol="1" bandRow="1">
                <a:tableStyleId>{BC89EF96-8CEA-46FF-86C4-4CE0E7609802}</a:tableStyleId>
              </a:tblPr>
              <a:tblGrid>
                <a:gridCol w="4200525">
                  <a:extLst>
                    <a:ext uri="{9D8B030D-6E8A-4147-A177-3AD203B41FA5}">
                      <a16:colId xmlns="" xmlns:a16="http://schemas.microsoft.com/office/drawing/2014/main" val="2753268199"/>
                    </a:ext>
                  </a:extLst>
                </a:gridCol>
                <a:gridCol w="4200525">
                  <a:extLst>
                    <a:ext uri="{9D8B030D-6E8A-4147-A177-3AD203B41FA5}">
                      <a16:colId xmlns="" xmlns:a16="http://schemas.microsoft.com/office/drawing/2014/main" val="1402039200"/>
                    </a:ext>
                  </a:extLst>
                </a:gridCol>
              </a:tblGrid>
              <a:tr h="376925">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Multilevel queue scheduling (MLQ)</a:t>
                      </a:r>
                    </a:p>
                  </a:txBody>
                  <a:tcPr marL="26926" marR="26926" marT="67316" marB="67316" anchor="b"/>
                </a:tc>
                <a:tc>
                  <a:txBody>
                    <a:bodyPr/>
                    <a:lstStyle/>
                    <a:p>
                      <a:pPr marL="0" marR="0" algn="ctr">
                        <a:lnSpc>
                          <a:spcPct val="107000"/>
                        </a:lnSpc>
                        <a:spcBef>
                          <a:spcPts val="0"/>
                        </a:spcBef>
                        <a:spcAft>
                          <a:spcPts val="0"/>
                        </a:spcAft>
                      </a:pPr>
                      <a:r>
                        <a:rPr lang="en-US" sz="1400" b="0">
                          <a:latin typeface="Times New Roman" panose="02020603050405020304" pitchFamily="18" charset="0"/>
                          <a:cs typeface="Times New Roman" panose="02020603050405020304" pitchFamily="18" charset="0"/>
                        </a:rPr>
                        <a:t>Multilevel feedback queue scheduling (MLFQ)</a:t>
                      </a:r>
                    </a:p>
                  </a:txBody>
                  <a:tcPr marL="67316" marR="67316" marT="67316" marB="67316" anchor="b"/>
                </a:tc>
                <a:extLst>
                  <a:ext uri="{0D108BD9-81ED-4DB2-BD59-A6C34878D82A}">
                    <a16:rowId xmlns="" xmlns:a16="http://schemas.microsoft.com/office/drawing/2014/main" val="1025447748"/>
                  </a:ext>
                </a:extLst>
              </a:tr>
              <a:tr h="1392821">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It is queue scheduling algorithm in which ready queue is partitioned into several smaller queues and processes are assigned permanently into these queues. The processes are divided on basis of their intrinsic characteristics such as memory size, priority etc.</a:t>
                      </a:r>
                    </a:p>
                  </a:txBody>
                  <a:tcPr marL="67316" marR="67316" marT="94242" marB="94242" anchor="ctr"/>
                </a:tc>
                <a:tc>
                  <a:txBody>
                    <a:bodyPr/>
                    <a:lstStyle/>
                    <a:p>
                      <a:pPr marL="0" marR="0" algn="ctr">
                        <a:lnSpc>
                          <a:spcPct val="107000"/>
                        </a:lnSpc>
                        <a:spcBef>
                          <a:spcPts val="0"/>
                        </a:spcBef>
                        <a:spcAft>
                          <a:spcPts val="0"/>
                        </a:spcAft>
                      </a:pPr>
                      <a:r>
                        <a:rPr lang="en-US" sz="1400" b="0">
                          <a:latin typeface="Times New Roman" panose="02020603050405020304" pitchFamily="18" charset="0"/>
                          <a:cs typeface="Times New Roman" panose="02020603050405020304" pitchFamily="18" charset="0"/>
                        </a:rPr>
                        <a:t>In this algorithm, ready queue is partitioned into smaller queues on basis of CPU burst characteristics. The processes are not permanently allocated to one queue and are allowed to move between queues.</a:t>
                      </a:r>
                    </a:p>
                  </a:txBody>
                  <a:tcPr marL="67316" marR="67316" marT="94242" marB="94242" anchor="ctr"/>
                </a:tc>
                <a:extLst>
                  <a:ext uri="{0D108BD9-81ED-4DB2-BD59-A6C34878D82A}">
                    <a16:rowId xmlns="" xmlns:a16="http://schemas.microsoft.com/office/drawing/2014/main" val="1789468131"/>
                  </a:ext>
                </a:extLst>
              </a:tr>
              <a:tr h="1778832">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In this algorithm queue are classified into two groups, first containing background processes and second containing foreground processes.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80% CPU time is given to foreground queue using Round Robin Algorithm and 20% time is given to background processes using First Come First Serve Algorithm.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p>
                  </a:txBody>
                  <a:tcPr marL="67316" marR="67316" marT="94242" marB="94242" anchor="ctr"/>
                </a:tc>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Here, queues are classified as higher priority queue and lower priority queues. If process takes longer time in execution it is moved to lower priority queue.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Thus, this algorithm leaves I/O bound and interactive processes in higher priority queue.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p>
                  </a:txBody>
                  <a:tcPr marL="67316" marR="67316" marT="94242" marB="94242" anchor="ctr"/>
                </a:tc>
                <a:extLst>
                  <a:ext uri="{0D108BD9-81ED-4DB2-BD59-A6C34878D82A}">
                    <a16:rowId xmlns="" xmlns:a16="http://schemas.microsoft.com/office/drawing/2014/main" val="4012204285"/>
                  </a:ext>
                </a:extLst>
              </a:tr>
              <a:tr h="1392821">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The priority is fixed in this algorithm. When all processes in one queue get executed completely then only processes in other queue are executed.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Thus, starvation can occur. </a:t>
                      </a:r>
                      <a:br>
                        <a:rPr lang="en-US" sz="1400" b="0" dirty="0">
                          <a:latin typeface="Times New Roman" panose="02020603050405020304" pitchFamily="18" charset="0"/>
                          <a:cs typeface="Times New Roman" panose="02020603050405020304" pitchFamily="18" charset="0"/>
                        </a:rPr>
                      </a:br>
                      <a:r>
                        <a:rPr lang="en-US" sz="1400" b="0" dirty="0">
                          <a:latin typeface="Times New Roman" panose="02020603050405020304" pitchFamily="18" charset="0"/>
                          <a:cs typeface="Times New Roman" panose="02020603050405020304" pitchFamily="18" charset="0"/>
                        </a:rPr>
                        <a:t> </a:t>
                      </a:r>
                    </a:p>
                  </a:txBody>
                  <a:tcPr marL="67316" marR="67316" marT="94242" marB="94242" anchor="ctr"/>
                </a:tc>
                <a:tc>
                  <a:txBody>
                    <a:bodyPr/>
                    <a:lstStyle/>
                    <a:p>
                      <a:pPr marL="0" marR="0" algn="ctr">
                        <a:lnSpc>
                          <a:spcPct val="107000"/>
                        </a:lnSpc>
                        <a:spcBef>
                          <a:spcPts val="0"/>
                        </a:spcBef>
                        <a:spcAft>
                          <a:spcPts val="0"/>
                        </a:spcAft>
                      </a:pPr>
                      <a:r>
                        <a:rPr lang="en-US" sz="1400" b="0">
                          <a:latin typeface="Times New Roman" panose="02020603050405020304" pitchFamily="18" charset="0"/>
                          <a:cs typeface="Times New Roman" panose="02020603050405020304" pitchFamily="18" charset="0"/>
                        </a:rPr>
                        <a:t>The priority for process is dynamic as process is allowed to move between queue. A process taking longer time in lower priority queue can be shifted to higher priority queue and vice versa. </a:t>
                      </a:r>
                      <a:br>
                        <a:rPr lang="en-US" sz="1400" b="0">
                          <a:latin typeface="Times New Roman" panose="02020603050405020304" pitchFamily="18" charset="0"/>
                          <a:cs typeface="Times New Roman" panose="02020603050405020304" pitchFamily="18" charset="0"/>
                        </a:rPr>
                      </a:br>
                      <a:r>
                        <a:rPr lang="en-US" sz="1400" b="0">
                          <a:latin typeface="Times New Roman" panose="02020603050405020304" pitchFamily="18" charset="0"/>
                          <a:cs typeface="Times New Roman" panose="02020603050405020304" pitchFamily="18" charset="0"/>
                        </a:rPr>
                        <a:t>Thus, it prevents starvation. </a:t>
                      </a:r>
                      <a:br>
                        <a:rPr lang="en-US" sz="1400" b="0">
                          <a:latin typeface="Times New Roman" panose="02020603050405020304" pitchFamily="18" charset="0"/>
                          <a:cs typeface="Times New Roman" panose="02020603050405020304" pitchFamily="18" charset="0"/>
                        </a:rPr>
                      </a:br>
                      <a:r>
                        <a:rPr lang="en-US" sz="1400" b="0">
                          <a:latin typeface="Times New Roman" panose="02020603050405020304" pitchFamily="18" charset="0"/>
                          <a:cs typeface="Times New Roman" panose="02020603050405020304" pitchFamily="18" charset="0"/>
                        </a:rPr>
                        <a:t> </a:t>
                      </a:r>
                    </a:p>
                  </a:txBody>
                  <a:tcPr marL="67316" marR="67316" marT="94242" marB="94242" anchor="ctr"/>
                </a:tc>
                <a:extLst>
                  <a:ext uri="{0D108BD9-81ED-4DB2-BD59-A6C34878D82A}">
                    <a16:rowId xmlns="" xmlns:a16="http://schemas.microsoft.com/office/drawing/2014/main" val="976082289"/>
                  </a:ext>
                </a:extLst>
              </a:tr>
              <a:tr h="620797">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Since, processes do not move between queues, it has low scheduling overhead and is inflexible.</a:t>
                      </a:r>
                    </a:p>
                  </a:txBody>
                  <a:tcPr marL="67316" marR="67316" marT="94242" marB="94242" anchor="ctr"/>
                </a:tc>
                <a:tc>
                  <a:txBody>
                    <a:bodyPr/>
                    <a:lstStyle/>
                    <a:p>
                      <a:pPr marL="0" marR="0" algn="ctr">
                        <a:lnSpc>
                          <a:spcPct val="107000"/>
                        </a:lnSpc>
                        <a:spcBef>
                          <a:spcPts val="0"/>
                        </a:spcBef>
                        <a:spcAft>
                          <a:spcPts val="0"/>
                        </a:spcAft>
                      </a:pPr>
                      <a:r>
                        <a:rPr lang="en-US" sz="1400" b="0" dirty="0">
                          <a:latin typeface="Times New Roman" panose="02020603050405020304" pitchFamily="18" charset="0"/>
                          <a:cs typeface="Times New Roman" panose="02020603050405020304" pitchFamily="18" charset="0"/>
                        </a:rPr>
                        <a:t>Since, processes are allowed to move between queues, it has high scheduling overhead and is flexible.</a:t>
                      </a:r>
                    </a:p>
                  </a:txBody>
                  <a:tcPr marL="67316" marR="67316" marT="94242" marB="94242" anchor="ctr"/>
                </a:tc>
                <a:extLst>
                  <a:ext uri="{0D108BD9-81ED-4DB2-BD59-A6C34878D82A}">
                    <a16:rowId xmlns="" xmlns:a16="http://schemas.microsoft.com/office/drawing/2014/main" val="917355236"/>
                  </a:ext>
                </a:extLst>
              </a:tr>
            </a:tbl>
          </a:graphicData>
        </a:graphic>
      </p:graphicFrame>
    </p:spTree>
    <p:extLst>
      <p:ext uri="{BB962C8B-B14F-4D97-AF65-F5344CB8AC3E}">
        <p14:creationId xmlns:p14="http://schemas.microsoft.com/office/powerpoint/2010/main" val="3504427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r>
              <a:rPr lang="en-GB"/>
              <a:t>Round Robin Scheduling</a:t>
            </a:r>
            <a:endParaRPr lang="en-US"/>
          </a:p>
        </p:txBody>
      </p:sp>
      <p:sp>
        <p:nvSpPr>
          <p:cNvPr id="40965" name="Rectangle 3"/>
          <p:cNvSpPr>
            <a:spLocks noGrp="1" noChangeArrowheads="1"/>
          </p:cNvSpPr>
          <p:nvPr>
            <p:ph idx="1"/>
          </p:nvPr>
        </p:nvSpPr>
        <p:spPr/>
        <p:txBody>
          <a:bodyPr/>
          <a:lstStyle/>
          <a:p>
            <a:r>
              <a:rPr lang="en-US" dirty="0"/>
              <a:t>The Round-Robin (RR) scheduling is designed especially for</a:t>
            </a:r>
            <a:r>
              <a:rPr lang="en-US" u="sng" dirty="0"/>
              <a:t> time sharing systems</a:t>
            </a:r>
          </a:p>
          <a:p>
            <a:r>
              <a:rPr lang="en-US" dirty="0"/>
              <a:t>In this algorithm there is small unit of time known as </a:t>
            </a:r>
            <a:r>
              <a:rPr lang="en-US" u="sng" dirty="0"/>
              <a:t>time quantum</a:t>
            </a:r>
          </a:p>
          <a:p>
            <a:r>
              <a:rPr lang="en-US" dirty="0"/>
              <a:t>A time quantum is generally up to </a:t>
            </a:r>
            <a:r>
              <a:rPr lang="en-US" u="sng" dirty="0"/>
              <a:t>10-100ms</a:t>
            </a:r>
          </a:p>
          <a:p>
            <a:r>
              <a:rPr lang="en-US" dirty="0"/>
              <a:t>CPU scheduler </a:t>
            </a:r>
            <a:r>
              <a:rPr lang="en-US" u="sng" dirty="0"/>
              <a:t>goes around the ready queue, allocating the CPU to each process</a:t>
            </a:r>
            <a:r>
              <a:rPr lang="en-US" dirty="0"/>
              <a:t> for a time interval of up to 1 quantum</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r>
              <a:rPr lang="en-GB"/>
              <a:t>Round Robin Scheduling</a:t>
            </a:r>
            <a:endParaRPr lang="en-US"/>
          </a:p>
        </p:txBody>
      </p:sp>
      <p:sp>
        <p:nvSpPr>
          <p:cNvPr id="41989" name="Rectangle 3"/>
          <p:cNvSpPr>
            <a:spLocks noGrp="1" noChangeArrowheads="1"/>
          </p:cNvSpPr>
          <p:nvPr>
            <p:ph idx="1"/>
          </p:nvPr>
        </p:nvSpPr>
        <p:spPr/>
        <p:txBody>
          <a:bodyPr/>
          <a:lstStyle/>
          <a:p>
            <a:r>
              <a:rPr lang="en-US" dirty="0"/>
              <a:t>For RR scheduling we keep the </a:t>
            </a:r>
            <a:r>
              <a:rPr lang="en-US" u="sng" dirty="0"/>
              <a:t>ready queue as a FIFO queue</a:t>
            </a:r>
            <a:r>
              <a:rPr lang="en-US" dirty="0"/>
              <a:t> of processes</a:t>
            </a:r>
          </a:p>
          <a:p>
            <a:r>
              <a:rPr lang="en-US" dirty="0"/>
              <a:t>The CPU picks up the first process from the ready queue, </a:t>
            </a:r>
            <a:r>
              <a:rPr lang="en-US" u="sng" dirty="0"/>
              <a:t>set a timer to interrupt</a:t>
            </a:r>
            <a:r>
              <a:rPr lang="en-US" dirty="0"/>
              <a:t> after </a:t>
            </a:r>
            <a:r>
              <a:rPr lang="en-US" u="sng" dirty="0"/>
              <a:t>1 quantum</a:t>
            </a:r>
          </a:p>
          <a:p>
            <a:r>
              <a:rPr lang="en-US" dirty="0"/>
              <a:t>If the process</a:t>
            </a:r>
            <a:r>
              <a:rPr lang="en-US" b="1" dirty="0"/>
              <a:t> burst time is less than 1 quantum</a:t>
            </a:r>
            <a:r>
              <a:rPr lang="en-US" dirty="0"/>
              <a:t> </a:t>
            </a:r>
          </a:p>
          <a:p>
            <a:pPr lvl="1"/>
            <a:r>
              <a:rPr lang="en-US" dirty="0"/>
              <a:t>then the process itself release the CPU voluntarily &amp; proceed to next process</a:t>
            </a:r>
          </a:p>
          <a:p>
            <a:r>
              <a:rPr lang="en-US" dirty="0"/>
              <a:t>If the process </a:t>
            </a:r>
            <a:r>
              <a:rPr lang="en-US" b="1" dirty="0"/>
              <a:t>burst time is greater then 1 quantum</a:t>
            </a:r>
            <a:r>
              <a:rPr lang="en-US" dirty="0"/>
              <a:t> </a:t>
            </a:r>
          </a:p>
          <a:p>
            <a:pPr lvl="1"/>
            <a:r>
              <a:rPr lang="en-US" dirty="0"/>
              <a:t>then that process is sent </a:t>
            </a:r>
            <a:r>
              <a:rPr lang="en-US" u="sng" dirty="0"/>
              <a:t>back to the ready queue</a:t>
            </a:r>
            <a:r>
              <a:rPr lang="en-US" dirty="0"/>
              <a:t> and CPU scheduler selects the next process in the ready queue for scheduling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328053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en-GB"/>
              <a:t>Round Robin Scheduling</a:t>
            </a:r>
            <a:endParaRPr lang="en-US"/>
          </a:p>
        </p:txBody>
      </p:sp>
      <p:sp>
        <p:nvSpPr>
          <p:cNvPr id="43013" name="Rectangle 3"/>
          <p:cNvSpPr>
            <a:spLocks noGrp="1" noChangeArrowheads="1"/>
          </p:cNvSpPr>
          <p:nvPr>
            <p:ph idx="1"/>
          </p:nvPr>
        </p:nvSpPr>
        <p:spPr/>
        <p:txBody>
          <a:bodyPr>
            <a:normAutofit fontScale="85000" lnSpcReduction="20000"/>
          </a:bodyPr>
          <a:lstStyle/>
          <a:p>
            <a:pPr eaLnBrk="1" hangingPunct="1">
              <a:lnSpc>
                <a:spcPct val="90000"/>
              </a:lnSpc>
              <a:buFont typeface="Wingdings" pitchFamily="2" charset="2"/>
              <a:buNone/>
            </a:pPr>
            <a:r>
              <a:rPr lang="en-US" sz="2000" dirty="0"/>
              <a:t>			</a:t>
            </a:r>
            <a:r>
              <a:rPr lang="en-US" sz="2000" b="1" u="sng" dirty="0"/>
              <a:t>Process</a:t>
            </a:r>
            <a:r>
              <a:rPr lang="en-US" sz="2000" b="1" dirty="0"/>
              <a:t>		</a:t>
            </a:r>
            <a:r>
              <a:rPr lang="en-US" sz="2000" b="1" u="sng" dirty="0"/>
              <a:t>Burst Time</a:t>
            </a:r>
          </a:p>
          <a:p>
            <a:pPr eaLnBrk="1" hangingPunct="1">
              <a:lnSpc>
                <a:spcPct val="90000"/>
              </a:lnSpc>
              <a:buFont typeface="Wingdings" pitchFamily="2" charset="2"/>
              <a:buNone/>
            </a:pPr>
            <a:r>
              <a:rPr lang="en-US" sz="2000" dirty="0"/>
              <a:t>				P</a:t>
            </a:r>
            <a:r>
              <a:rPr lang="en-US" sz="2000" baseline="-25000" dirty="0"/>
              <a:t>1			</a:t>
            </a:r>
            <a:r>
              <a:rPr lang="en-US" sz="2000" dirty="0"/>
              <a:t>53</a:t>
            </a:r>
          </a:p>
          <a:p>
            <a:pPr eaLnBrk="1" hangingPunct="1">
              <a:lnSpc>
                <a:spcPct val="90000"/>
              </a:lnSpc>
              <a:buFont typeface="Wingdings" pitchFamily="2" charset="2"/>
              <a:buNone/>
            </a:pPr>
            <a:r>
              <a:rPr lang="en-US" sz="2000" dirty="0"/>
              <a:t>			 	P</a:t>
            </a:r>
            <a:r>
              <a:rPr lang="en-US" sz="2000" baseline="-25000" dirty="0"/>
              <a:t>2		 	</a:t>
            </a:r>
            <a:r>
              <a:rPr lang="en-US" sz="2000" dirty="0"/>
              <a:t>17</a:t>
            </a:r>
          </a:p>
          <a:p>
            <a:pPr eaLnBrk="1" hangingPunct="1">
              <a:lnSpc>
                <a:spcPct val="90000"/>
              </a:lnSpc>
              <a:buFont typeface="Wingdings" pitchFamily="2" charset="2"/>
              <a:buNone/>
            </a:pPr>
            <a:r>
              <a:rPr lang="en-US" sz="2000" dirty="0"/>
              <a:t>			 	P</a:t>
            </a:r>
            <a:r>
              <a:rPr lang="en-US" sz="2000" baseline="-25000" dirty="0"/>
              <a:t>3			</a:t>
            </a:r>
            <a:r>
              <a:rPr lang="en-US" sz="2000" dirty="0"/>
              <a:t>68</a:t>
            </a:r>
          </a:p>
          <a:p>
            <a:pPr eaLnBrk="1" hangingPunct="1">
              <a:lnSpc>
                <a:spcPct val="90000"/>
              </a:lnSpc>
              <a:buFont typeface="Wingdings" pitchFamily="2" charset="2"/>
              <a:buNone/>
            </a:pPr>
            <a:r>
              <a:rPr lang="en-US" sz="2000" dirty="0"/>
              <a:t>			 	P</a:t>
            </a:r>
            <a:r>
              <a:rPr lang="en-US" sz="2000" baseline="-25000" dirty="0"/>
              <a:t>4		 	</a:t>
            </a:r>
            <a:r>
              <a:rPr lang="en-US" sz="2000" dirty="0"/>
              <a:t>24</a:t>
            </a:r>
          </a:p>
          <a:p>
            <a:pPr eaLnBrk="1" hangingPunct="1">
              <a:lnSpc>
                <a:spcPct val="90000"/>
              </a:lnSpc>
            </a:pPr>
            <a:endParaRPr lang="en-US" sz="2000" dirty="0"/>
          </a:p>
          <a:p>
            <a:pPr eaLnBrk="1" hangingPunct="1">
              <a:lnSpc>
                <a:spcPct val="90000"/>
              </a:lnSpc>
            </a:pPr>
            <a:r>
              <a:rPr lang="en-US" sz="2000" dirty="0"/>
              <a:t>Time quantum = 20 </a:t>
            </a:r>
            <a:r>
              <a:rPr lang="en-US" sz="2000" dirty="0" err="1"/>
              <a:t>ms</a:t>
            </a:r>
            <a:endParaRPr lang="en-US" sz="2000" dirty="0"/>
          </a:p>
          <a:p>
            <a:pPr eaLnBrk="1" hangingPunct="1">
              <a:lnSpc>
                <a:spcPct val="90000"/>
              </a:lnSpc>
            </a:pPr>
            <a:r>
              <a:rPr lang="en-US" sz="2000" dirty="0"/>
              <a:t>The Gantt chart is: </a:t>
            </a:r>
            <a:br>
              <a:rPr lang="en-US" sz="2000" dirty="0"/>
            </a:br>
            <a:r>
              <a:rPr lang="en-US" sz="1800" dirty="0"/>
              <a:t/>
            </a:r>
            <a:br>
              <a:rPr lang="en-US" sz="1800" dirty="0"/>
            </a:br>
            <a:r>
              <a:rPr lang="en-US" sz="1800" dirty="0"/>
              <a:t/>
            </a:r>
            <a:br>
              <a:rPr lang="en-US" sz="1800" dirty="0"/>
            </a:br>
            <a:r>
              <a:rPr lang="en-US" sz="1800" dirty="0"/>
              <a:t/>
            </a:r>
            <a:br>
              <a:rPr lang="en-US" sz="1800" dirty="0"/>
            </a:br>
            <a:endParaRPr lang="en-US" sz="1800" dirty="0"/>
          </a:p>
          <a:p>
            <a:pPr eaLnBrk="1" hangingPunct="1">
              <a:lnSpc>
                <a:spcPct val="90000"/>
              </a:lnSpc>
              <a:buFont typeface="Wingdings" pitchFamily="2" charset="2"/>
              <a:buNone/>
            </a:pPr>
            <a:endParaRPr lang="en-US" sz="2000" dirty="0"/>
          </a:p>
          <a:p>
            <a:pPr eaLnBrk="1" hangingPunct="1">
              <a:lnSpc>
                <a:spcPct val="90000"/>
              </a:lnSpc>
            </a:pPr>
            <a:r>
              <a:rPr lang="en-US" sz="2000" dirty="0"/>
              <a:t>Typically, </a:t>
            </a:r>
            <a:r>
              <a:rPr lang="en-US" sz="2000" b="1" dirty="0">
                <a:solidFill>
                  <a:srgbClr val="FF0000"/>
                </a:solidFill>
              </a:rPr>
              <a:t>higher average turnaround than SJF</a:t>
            </a:r>
            <a:r>
              <a:rPr lang="en-US" sz="2000" dirty="0"/>
              <a:t>, but </a:t>
            </a:r>
            <a:r>
              <a:rPr lang="en-US" sz="2000" b="1" dirty="0">
                <a:solidFill>
                  <a:schemeClr val="accent5">
                    <a:lumMod val="75000"/>
                  </a:schemeClr>
                </a:solidFill>
              </a:rPr>
              <a:t>better response</a:t>
            </a:r>
            <a:endParaRPr lang="en-US" b="1" dirty="0">
              <a:solidFill>
                <a:schemeClr val="accent5">
                  <a:lumMod val="75000"/>
                </a:schemeClr>
              </a:solidFill>
            </a:endParaRPr>
          </a:p>
        </p:txBody>
      </p:sp>
      <p:grpSp>
        <p:nvGrpSpPr>
          <p:cNvPr id="2" name="Group 4"/>
          <p:cNvGrpSpPr>
            <a:grpSpLocks/>
          </p:cNvGrpSpPr>
          <p:nvPr/>
        </p:nvGrpSpPr>
        <p:grpSpPr bwMode="auto">
          <a:xfrm>
            <a:off x="3133725" y="4419600"/>
            <a:ext cx="6021388" cy="979488"/>
            <a:chOff x="1014" y="2793"/>
            <a:chExt cx="3793" cy="617"/>
          </a:xfrm>
        </p:grpSpPr>
        <p:grpSp>
          <p:nvGrpSpPr>
            <p:cNvPr id="3" name="Group 5"/>
            <p:cNvGrpSpPr>
              <a:grpSpLocks/>
            </p:cNvGrpSpPr>
            <p:nvPr/>
          </p:nvGrpSpPr>
          <p:grpSpPr bwMode="auto">
            <a:xfrm>
              <a:off x="1110" y="2793"/>
              <a:ext cx="3552" cy="384"/>
              <a:chOff x="1152" y="2736"/>
              <a:chExt cx="2880" cy="288"/>
            </a:xfrm>
          </p:grpSpPr>
          <p:sp>
            <p:nvSpPr>
              <p:cNvPr id="43027" name="Rectangle 6"/>
              <p:cNvSpPr>
                <a:spLocks noChangeArrowheads="1"/>
              </p:cNvSpPr>
              <p:nvPr/>
            </p:nvSpPr>
            <p:spPr bwMode="auto">
              <a:xfrm>
                <a:off x="1152"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dirty="0">
                    <a:latin typeface="Calibri" pitchFamily="34" charset="0"/>
                  </a:rPr>
                  <a:t>P</a:t>
                </a:r>
                <a:r>
                  <a:rPr lang="en-US" baseline="-25000" dirty="0">
                    <a:latin typeface="Calibri" pitchFamily="34" charset="0"/>
                  </a:rPr>
                  <a:t>1</a:t>
                </a:r>
                <a:endParaRPr lang="en-US" dirty="0">
                  <a:latin typeface="Calibri" pitchFamily="34" charset="0"/>
                </a:endParaRPr>
              </a:p>
            </p:txBody>
          </p:sp>
          <p:sp>
            <p:nvSpPr>
              <p:cNvPr id="43028" name="Rectangle 7"/>
              <p:cNvSpPr>
                <a:spLocks noChangeArrowheads="1"/>
              </p:cNvSpPr>
              <p:nvPr/>
            </p:nvSpPr>
            <p:spPr bwMode="auto">
              <a:xfrm>
                <a:off x="1440"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dirty="0">
                    <a:latin typeface="Calibri" pitchFamily="34" charset="0"/>
                  </a:rPr>
                  <a:t>P</a:t>
                </a:r>
                <a:r>
                  <a:rPr lang="en-US" baseline="-25000" dirty="0">
                    <a:latin typeface="Calibri" pitchFamily="34" charset="0"/>
                  </a:rPr>
                  <a:t>2</a:t>
                </a:r>
              </a:p>
            </p:txBody>
          </p:sp>
          <p:sp>
            <p:nvSpPr>
              <p:cNvPr id="43029" name="Rectangle 8"/>
              <p:cNvSpPr>
                <a:spLocks noChangeArrowheads="1"/>
              </p:cNvSpPr>
              <p:nvPr/>
            </p:nvSpPr>
            <p:spPr bwMode="auto">
              <a:xfrm>
                <a:off x="1728"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3</a:t>
                </a:r>
              </a:p>
            </p:txBody>
          </p:sp>
          <p:sp>
            <p:nvSpPr>
              <p:cNvPr id="43030" name="Rectangle 9"/>
              <p:cNvSpPr>
                <a:spLocks noChangeArrowheads="1"/>
              </p:cNvSpPr>
              <p:nvPr/>
            </p:nvSpPr>
            <p:spPr bwMode="auto">
              <a:xfrm>
                <a:off x="2016"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4</a:t>
                </a:r>
              </a:p>
            </p:txBody>
          </p:sp>
          <p:sp>
            <p:nvSpPr>
              <p:cNvPr id="43031" name="Rectangle 10"/>
              <p:cNvSpPr>
                <a:spLocks noChangeArrowheads="1"/>
              </p:cNvSpPr>
              <p:nvPr/>
            </p:nvSpPr>
            <p:spPr bwMode="auto">
              <a:xfrm>
                <a:off x="2304"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1</a:t>
                </a:r>
              </a:p>
            </p:txBody>
          </p:sp>
          <p:sp>
            <p:nvSpPr>
              <p:cNvPr id="43032" name="Rectangle 11"/>
              <p:cNvSpPr>
                <a:spLocks noChangeArrowheads="1"/>
              </p:cNvSpPr>
              <p:nvPr/>
            </p:nvSpPr>
            <p:spPr bwMode="auto">
              <a:xfrm>
                <a:off x="2592"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3</a:t>
                </a:r>
              </a:p>
            </p:txBody>
          </p:sp>
          <p:sp>
            <p:nvSpPr>
              <p:cNvPr id="43033" name="Rectangle 12"/>
              <p:cNvSpPr>
                <a:spLocks noChangeArrowheads="1"/>
              </p:cNvSpPr>
              <p:nvPr/>
            </p:nvSpPr>
            <p:spPr bwMode="auto">
              <a:xfrm>
                <a:off x="2880"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4</a:t>
                </a:r>
              </a:p>
            </p:txBody>
          </p:sp>
          <p:sp>
            <p:nvSpPr>
              <p:cNvPr id="43034" name="Rectangle 13"/>
              <p:cNvSpPr>
                <a:spLocks noChangeArrowheads="1"/>
              </p:cNvSpPr>
              <p:nvPr/>
            </p:nvSpPr>
            <p:spPr bwMode="auto">
              <a:xfrm>
                <a:off x="3168"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1</a:t>
                </a:r>
              </a:p>
            </p:txBody>
          </p:sp>
          <p:sp>
            <p:nvSpPr>
              <p:cNvPr id="43035" name="Rectangle 14"/>
              <p:cNvSpPr>
                <a:spLocks noChangeArrowheads="1"/>
              </p:cNvSpPr>
              <p:nvPr/>
            </p:nvSpPr>
            <p:spPr bwMode="auto">
              <a:xfrm>
                <a:off x="3456"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3</a:t>
                </a:r>
              </a:p>
            </p:txBody>
          </p:sp>
          <p:sp>
            <p:nvSpPr>
              <p:cNvPr id="43036" name="Rectangle 15"/>
              <p:cNvSpPr>
                <a:spLocks noChangeArrowheads="1"/>
              </p:cNvSpPr>
              <p:nvPr/>
            </p:nvSpPr>
            <p:spPr bwMode="auto">
              <a:xfrm>
                <a:off x="3744" y="2736"/>
                <a:ext cx="288" cy="288"/>
              </a:xfrm>
              <a:prstGeom prst="rect">
                <a:avLst/>
              </a:prstGeom>
              <a:solidFill>
                <a:schemeClr val="accent6">
                  <a:lumMod val="40000"/>
                  <a:lumOff val="60000"/>
                </a:schemeClr>
              </a:solidFill>
              <a:ln w="9525">
                <a:solidFill>
                  <a:schemeClr val="tx1"/>
                </a:solidFill>
                <a:miter lim="800000"/>
                <a:headEnd/>
                <a:tailEnd/>
              </a:ln>
            </p:spPr>
            <p:txBody>
              <a:bodyPr wrap="none" anchor="ctr"/>
              <a:lstStyle/>
              <a:p>
                <a:pPr algn="ctr" eaLnBrk="0" hangingPunct="0"/>
                <a:r>
                  <a:rPr lang="en-US">
                    <a:latin typeface="Calibri" pitchFamily="34" charset="0"/>
                  </a:rPr>
                  <a:t>P</a:t>
                </a:r>
                <a:r>
                  <a:rPr lang="en-US" baseline="-25000">
                    <a:latin typeface="Calibri" pitchFamily="34" charset="0"/>
                  </a:rPr>
                  <a:t>3</a:t>
                </a:r>
              </a:p>
            </p:txBody>
          </p:sp>
        </p:grpSp>
        <p:sp>
          <p:nvSpPr>
            <p:cNvPr id="43016" name="Text Box 16"/>
            <p:cNvSpPr txBox="1">
              <a:spLocks noChangeArrowheads="1"/>
            </p:cNvSpPr>
            <p:nvPr/>
          </p:nvSpPr>
          <p:spPr bwMode="auto">
            <a:xfrm>
              <a:off x="1014" y="3177"/>
              <a:ext cx="196" cy="231"/>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0</a:t>
              </a:r>
            </a:p>
          </p:txBody>
        </p:sp>
        <p:sp>
          <p:nvSpPr>
            <p:cNvPr id="43017" name="Text Box 17"/>
            <p:cNvSpPr txBox="1">
              <a:spLocks noChangeArrowheads="1"/>
            </p:cNvSpPr>
            <p:nvPr/>
          </p:nvSpPr>
          <p:spPr bwMode="auto">
            <a:xfrm>
              <a:off x="1310" y="3177"/>
              <a:ext cx="264"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20</a:t>
              </a:r>
            </a:p>
          </p:txBody>
        </p:sp>
        <p:sp>
          <p:nvSpPr>
            <p:cNvPr id="43018" name="Text Box 18"/>
            <p:cNvSpPr txBox="1">
              <a:spLocks noChangeArrowheads="1"/>
            </p:cNvSpPr>
            <p:nvPr/>
          </p:nvSpPr>
          <p:spPr bwMode="auto">
            <a:xfrm>
              <a:off x="1646" y="3177"/>
              <a:ext cx="264"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37</a:t>
              </a:r>
            </a:p>
          </p:txBody>
        </p:sp>
        <p:sp>
          <p:nvSpPr>
            <p:cNvPr id="43019" name="Text Box 19"/>
            <p:cNvSpPr txBox="1">
              <a:spLocks noChangeArrowheads="1"/>
            </p:cNvSpPr>
            <p:nvPr/>
          </p:nvSpPr>
          <p:spPr bwMode="auto">
            <a:xfrm>
              <a:off x="2026" y="3177"/>
              <a:ext cx="264"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57</a:t>
              </a:r>
            </a:p>
          </p:txBody>
        </p:sp>
        <p:sp>
          <p:nvSpPr>
            <p:cNvPr id="43020" name="Text Box 20"/>
            <p:cNvSpPr txBox="1">
              <a:spLocks noChangeArrowheads="1"/>
            </p:cNvSpPr>
            <p:nvPr/>
          </p:nvSpPr>
          <p:spPr bwMode="auto">
            <a:xfrm>
              <a:off x="2414" y="3177"/>
              <a:ext cx="264"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77</a:t>
              </a:r>
            </a:p>
          </p:txBody>
        </p:sp>
        <p:sp>
          <p:nvSpPr>
            <p:cNvPr id="43021" name="Text Box 21"/>
            <p:cNvSpPr txBox="1">
              <a:spLocks noChangeArrowheads="1"/>
            </p:cNvSpPr>
            <p:nvPr/>
          </p:nvSpPr>
          <p:spPr bwMode="auto">
            <a:xfrm>
              <a:off x="2750" y="3177"/>
              <a:ext cx="264"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97</a:t>
              </a:r>
            </a:p>
          </p:txBody>
        </p:sp>
        <p:sp>
          <p:nvSpPr>
            <p:cNvPr id="43022" name="Text Box 22"/>
            <p:cNvSpPr txBox="1">
              <a:spLocks noChangeArrowheads="1"/>
            </p:cNvSpPr>
            <p:nvPr/>
          </p:nvSpPr>
          <p:spPr bwMode="auto">
            <a:xfrm>
              <a:off x="3046" y="3177"/>
              <a:ext cx="337"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117</a:t>
              </a:r>
            </a:p>
          </p:txBody>
        </p:sp>
        <p:sp>
          <p:nvSpPr>
            <p:cNvPr id="43023" name="Text Box 23"/>
            <p:cNvSpPr txBox="1">
              <a:spLocks noChangeArrowheads="1"/>
            </p:cNvSpPr>
            <p:nvPr/>
          </p:nvSpPr>
          <p:spPr bwMode="auto">
            <a:xfrm>
              <a:off x="3430" y="3177"/>
              <a:ext cx="337"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121</a:t>
              </a:r>
            </a:p>
          </p:txBody>
        </p:sp>
        <p:sp>
          <p:nvSpPr>
            <p:cNvPr id="43024" name="Text Box 24"/>
            <p:cNvSpPr txBox="1">
              <a:spLocks noChangeArrowheads="1"/>
            </p:cNvSpPr>
            <p:nvPr/>
          </p:nvSpPr>
          <p:spPr bwMode="auto">
            <a:xfrm>
              <a:off x="3766" y="3177"/>
              <a:ext cx="337"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134</a:t>
              </a:r>
            </a:p>
          </p:txBody>
        </p:sp>
        <p:sp>
          <p:nvSpPr>
            <p:cNvPr id="43025" name="Text Box 25"/>
            <p:cNvSpPr txBox="1">
              <a:spLocks noChangeArrowheads="1"/>
            </p:cNvSpPr>
            <p:nvPr/>
          </p:nvSpPr>
          <p:spPr bwMode="auto">
            <a:xfrm>
              <a:off x="4134" y="3177"/>
              <a:ext cx="337"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154</a:t>
              </a:r>
            </a:p>
          </p:txBody>
        </p:sp>
        <p:sp>
          <p:nvSpPr>
            <p:cNvPr id="43026" name="Text Box 26"/>
            <p:cNvSpPr txBox="1">
              <a:spLocks noChangeArrowheads="1"/>
            </p:cNvSpPr>
            <p:nvPr/>
          </p:nvSpPr>
          <p:spPr bwMode="auto">
            <a:xfrm>
              <a:off x="4470" y="3177"/>
              <a:ext cx="337" cy="233"/>
            </a:xfrm>
            <a:prstGeom prst="rect">
              <a:avLst/>
            </a:prstGeom>
            <a:noFill/>
            <a:ln w="9525">
              <a:noFill/>
              <a:miter lim="800000"/>
              <a:headEnd/>
              <a:tailEnd/>
            </a:ln>
          </p:spPr>
          <p:txBody>
            <a:bodyPr wrap="none" anchor="ctr">
              <a:spAutoFit/>
            </a:bodyPr>
            <a:lstStyle/>
            <a:p>
              <a:pPr algn="ctr" eaLnBrk="0" hangingPunct="0">
                <a:spcBef>
                  <a:spcPct val="50000"/>
                </a:spcBef>
              </a:pPr>
              <a:r>
                <a:rPr lang="en-US">
                  <a:latin typeface="Calibri" pitchFamily="34" charset="0"/>
                </a:rPr>
                <a:t>162</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 Round Robin with Time Quantum = 2ms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667398"/>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r>
                        <a:rPr lang="en-US" dirty="0" smtClean="0"/>
                        <a:t>Processes</a:t>
                      </a:r>
                      <a:endParaRPr lang="en-US" dirty="0"/>
                    </a:p>
                  </a:txBody>
                  <a:tcPr/>
                </a:tc>
                <a:tc>
                  <a:txBody>
                    <a:bodyPr/>
                    <a:lstStyle/>
                    <a:p>
                      <a:r>
                        <a:rPr lang="en-US" dirty="0" smtClean="0"/>
                        <a:t>Arrival Time</a:t>
                      </a:r>
                      <a:endParaRPr lang="en-US" dirty="0"/>
                    </a:p>
                  </a:txBody>
                  <a:tcPr/>
                </a:tc>
                <a:tc>
                  <a:txBody>
                    <a:bodyPr/>
                    <a:lstStyle/>
                    <a:p>
                      <a:r>
                        <a:rPr lang="en-US" dirty="0" smtClean="0"/>
                        <a:t>Burst Time</a:t>
                      </a:r>
                      <a:endParaRPr lang="en-US" dirty="0"/>
                    </a:p>
                  </a:txBody>
                  <a:tcPr/>
                </a:tc>
              </a:tr>
              <a:tr h="370840">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r h="370840">
                <a:tc>
                  <a:txBody>
                    <a:bodyPr/>
                    <a:lstStyle/>
                    <a:p>
                      <a:r>
                        <a:rPr lang="en-US" dirty="0" smtClean="0"/>
                        <a:t>P2</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P3</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P4</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bl>
          </a:graphicData>
        </a:graphic>
      </p:graphicFrame>
    </p:spTree>
    <p:extLst>
      <p:ext uri="{BB962C8B-B14F-4D97-AF65-F5344CB8AC3E}">
        <p14:creationId xmlns:p14="http://schemas.microsoft.com/office/powerpoint/2010/main" val="26327924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 Round Robin with Time Quantum = 2ms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06667398"/>
              </p:ext>
            </p:extLst>
          </p:nvPr>
        </p:nvGraphicFramePr>
        <p:xfrm>
          <a:off x="677863" y="2160588"/>
          <a:ext cx="8596311" cy="1854200"/>
        </p:xfrm>
        <a:graphic>
          <a:graphicData uri="http://schemas.openxmlformats.org/drawingml/2006/table">
            <a:tbl>
              <a:tblPr firstRow="1" bandRow="1">
                <a:tableStyleId>{5C22544A-7EE6-4342-B048-85BDC9FD1C3A}</a:tableStyleId>
              </a:tblPr>
              <a:tblGrid>
                <a:gridCol w="2865437"/>
                <a:gridCol w="2865437"/>
                <a:gridCol w="2865437"/>
              </a:tblGrid>
              <a:tr h="370840">
                <a:tc>
                  <a:txBody>
                    <a:bodyPr/>
                    <a:lstStyle/>
                    <a:p>
                      <a:r>
                        <a:rPr lang="en-US" dirty="0" smtClean="0"/>
                        <a:t>Processes</a:t>
                      </a:r>
                      <a:endParaRPr lang="en-US" dirty="0"/>
                    </a:p>
                  </a:txBody>
                  <a:tcPr/>
                </a:tc>
                <a:tc>
                  <a:txBody>
                    <a:bodyPr/>
                    <a:lstStyle/>
                    <a:p>
                      <a:r>
                        <a:rPr lang="en-US" dirty="0" smtClean="0"/>
                        <a:t>Arrival Time</a:t>
                      </a:r>
                      <a:endParaRPr lang="en-US" dirty="0"/>
                    </a:p>
                  </a:txBody>
                  <a:tcPr/>
                </a:tc>
                <a:tc>
                  <a:txBody>
                    <a:bodyPr/>
                    <a:lstStyle/>
                    <a:p>
                      <a:r>
                        <a:rPr lang="en-US" dirty="0" smtClean="0"/>
                        <a:t>Burst Time</a:t>
                      </a:r>
                      <a:endParaRPr lang="en-US" dirty="0"/>
                    </a:p>
                  </a:txBody>
                  <a:tcPr/>
                </a:tc>
              </a:tr>
              <a:tr h="370840">
                <a:tc>
                  <a:txBody>
                    <a:bodyPr/>
                    <a:lstStyle/>
                    <a:p>
                      <a:r>
                        <a:rPr lang="en-US" dirty="0" smtClean="0"/>
                        <a:t>P1</a:t>
                      </a:r>
                      <a:endParaRPr lang="en-US" dirty="0"/>
                    </a:p>
                  </a:txBody>
                  <a:tcPr/>
                </a:tc>
                <a:tc>
                  <a:txBody>
                    <a:bodyPr/>
                    <a:lstStyle/>
                    <a:p>
                      <a:r>
                        <a:rPr lang="en-US" dirty="0" smtClean="0"/>
                        <a:t>0</a:t>
                      </a:r>
                      <a:endParaRPr lang="en-US" dirty="0"/>
                    </a:p>
                  </a:txBody>
                  <a:tcPr/>
                </a:tc>
                <a:tc>
                  <a:txBody>
                    <a:bodyPr/>
                    <a:lstStyle/>
                    <a:p>
                      <a:r>
                        <a:rPr lang="en-US" dirty="0" smtClean="0"/>
                        <a:t>5</a:t>
                      </a:r>
                      <a:endParaRPr lang="en-US" dirty="0"/>
                    </a:p>
                  </a:txBody>
                  <a:tcPr/>
                </a:tc>
              </a:tr>
              <a:tr h="370840">
                <a:tc>
                  <a:txBody>
                    <a:bodyPr/>
                    <a:lstStyle/>
                    <a:p>
                      <a:r>
                        <a:rPr lang="en-US" dirty="0" smtClean="0"/>
                        <a:t>P2</a:t>
                      </a:r>
                      <a:endParaRPr lang="en-US" dirty="0"/>
                    </a:p>
                  </a:txBody>
                  <a:tcPr/>
                </a:tc>
                <a:tc>
                  <a:txBody>
                    <a:bodyPr/>
                    <a:lstStyle/>
                    <a:p>
                      <a:r>
                        <a:rPr lang="en-US" dirty="0" smtClean="0"/>
                        <a:t>1</a:t>
                      </a:r>
                      <a:endParaRPr lang="en-US" dirty="0"/>
                    </a:p>
                  </a:txBody>
                  <a:tcPr/>
                </a:tc>
                <a:tc>
                  <a:txBody>
                    <a:bodyPr/>
                    <a:lstStyle/>
                    <a:p>
                      <a:r>
                        <a:rPr lang="en-US" dirty="0" smtClean="0"/>
                        <a:t>4</a:t>
                      </a:r>
                      <a:endParaRPr lang="en-US" dirty="0"/>
                    </a:p>
                  </a:txBody>
                  <a:tcPr/>
                </a:tc>
              </a:tr>
              <a:tr h="370840">
                <a:tc>
                  <a:txBody>
                    <a:bodyPr/>
                    <a:lstStyle/>
                    <a:p>
                      <a:r>
                        <a:rPr lang="en-US" dirty="0" smtClean="0"/>
                        <a:t>P3</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370840">
                <a:tc>
                  <a:txBody>
                    <a:bodyPr/>
                    <a:lstStyle/>
                    <a:p>
                      <a:r>
                        <a:rPr lang="en-US" dirty="0" smtClean="0"/>
                        <a:t>P4</a:t>
                      </a:r>
                      <a:endParaRPr lang="en-US" dirty="0"/>
                    </a:p>
                  </a:txBody>
                  <a:tcPr/>
                </a:tc>
                <a:tc>
                  <a:txBody>
                    <a:bodyPr/>
                    <a:lstStyle/>
                    <a:p>
                      <a:r>
                        <a:rPr lang="en-US" dirty="0" smtClean="0"/>
                        <a:t>4</a:t>
                      </a:r>
                      <a:endParaRPr lang="en-US" dirty="0"/>
                    </a:p>
                  </a:txBody>
                  <a:tcPr/>
                </a:tc>
                <a:tc>
                  <a:txBody>
                    <a:bodyPr/>
                    <a:lstStyle/>
                    <a:p>
                      <a:r>
                        <a:rPr lang="en-US" dirty="0" smtClean="0"/>
                        <a:t>1</a:t>
                      </a:r>
                      <a:endParaRPr lang="en-US" dirty="0"/>
                    </a:p>
                  </a:txBody>
                  <a:tcPr/>
                </a:tc>
              </a:tr>
            </a:tbl>
          </a:graphicData>
        </a:graphic>
      </p:graphicFrame>
      <p:pic>
        <p:nvPicPr>
          <p:cNvPr id="3" name="Picture 2"/>
          <p:cNvPicPr>
            <a:picLocks noChangeAspect="1"/>
          </p:cNvPicPr>
          <p:nvPr/>
        </p:nvPicPr>
        <p:blipFill>
          <a:blip r:embed="rId2">
            <a:duotone>
              <a:prstClr val="black"/>
              <a:schemeClr val="accent2">
                <a:tint val="45000"/>
                <a:satMod val="400000"/>
              </a:schemeClr>
            </a:duotone>
          </a:blip>
          <a:stretch>
            <a:fillRect/>
          </a:stretch>
        </p:blipFill>
        <p:spPr>
          <a:xfrm>
            <a:off x="2315112" y="4616143"/>
            <a:ext cx="5486400" cy="1057275"/>
          </a:xfrm>
          <a:prstGeom prst="rect">
            <a:avLst/>
          </a:prstGeom>
        </p:spPr>
      </p:pic>
    </p:spTree>
    <p:extLst>
      <p:ext uri="{BB962C8B-B14F-4D97-AF65-F5344CB8AC3E}">
        <p14:creationId xmlns:p14="http://schemas.microsoft.com/office/powerpoint/2010/main" val="19294860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en-US"/>
              <a:t>Priority Scheduling</a:t>
            </a:r>
          </a:p>
        </p:txBody>
      </p:sp>
      <p:sp>
        <p:nvSpPr>
          <p:cNvPr id="38917" name="Rectangle 3"/>
          <p:cNvSpPr>
            <a:spLocks noGrp="1" noChangeArrowheads="1"/>
          </p:cNvSpPr>
          <p:nvPr>
            <p:ph idx="1"/>
          </p:nvPr>
        </p:nvSpPr>
        <p:spPr>
          <a:xfrm>
            <a:off x="677334" y="1695449"/>
            <a:ext cx="8596668" cy="4345913"/>
          </a:xfrm>
        </p:spPr>
        <p:txBody>
          <a:bodyPr>
            <a:normAutofit/>
          </a:bodyPr>
          <a:lstStyle/>
          <a:p>
            <a:r>
              <a:rPr lang="en-US" dirty="0"/>
              <a:t>In priority scheduling a </a:t>
            </a:r>
            <a:r>
              <a:rPr lang="en-US" u="sng" dirty="0"/>
              <a:t>priority is associated with each process</a:t>
            </a:r>
            <a:r>
              <a:rPr lang="en-US" dirty="0"/>
              <a:t> and the CPU is allocated to the process with the highest priority</a:t>
            </a:r>
          </a:p>
          <a:p>
            <a:r>
              <a:rPr lang="en-US" u="sng" dirty="0"/>
              <a:t>Equal priority </a:t>
            </a:r>
            <a:r>
              <a:rPr lang="en-US" dirty="0"/>
              <a:t>processes are scheduled in </a:t>
            </a:r>
            <a:r>
              <a:rPr lang="en-US" u="sng" dirty="0"/>
              <a:t>FCFS order</a:t>
            </a:r>
          </a:p>
          <a:p>
            <a:r>
              <a:rPr lang="en-US" dirty="0"/>
              <a:t>Priorities are generally some fixed range of numbers, such as 0, 1, 5, 10</a:t>
            </a:r>
          </a:p>
          <a:p>
            <a:r>
              <a:rPr lang="en-US" dirty="0"/>
              <a:t>There is </a:t>
            </a:r>
            <a:r>
              <a:rPr lang="en-US" u="sng" dirty="0"/>
              <a:t>no general agreement on whether ‘0’ is highest or lower priority</a:t>
            </a:r>
          </a:p>
          <a:p>
            <a:r>
              <a:rPr lang="en-US" dirty="0"/>
              <a:t>Priority can be defined on the bases of following</a:t>
            </a:r>
          </a:p>
          <a:p>
            <a:pPr lvl="1"/>
            <a:r>
              <a:rPr lang="en-US" dirty="0"/>
              <a:t>Process time limit</a:t>
            </a:r>
          </a:p>
          <a:p>
            <a:pPr lvl="1"/>
            <a:r>
              <a:rPr lang="en-US" dirty="0"/>
              <a:t>Memory requirements</a:t>
            </a:r>
          </a:p>
          <a:p>
            <a:pPr lvl="1"/>
            <a:r>
              <a:rPr lang="en-US" dirty="0"/>
              <a:t>Number of open files</a:t>
            </a:r>
          </a:p>
          <a:p>
            <a:pPr lvl="1"/>
            <a:r>
              <a:rPr lang="en-US" dirty="0"/>
              <a:t>Ratio of average I/O burst to CPU burst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r>
              <a:rPr lang="en-US" dirty="0"/>
              <a:t>Priority Scheduling - Salient points </a:t>
            </a:r>
          </a:p>
        </p:txBody>
      </p:sp>
      <p:sp>
        <p:nvSpPr>
          <p:cNvPr id="39941" name="Rectangle 3"/>
          <p:cNvSpPr>
            <a:spLocks noGrp="1" noChangeArrowheads="1"/>
          </p:cNvSpPr>
          <p:nvPr>
            <p:ph idx="1"/>
          </p:nvPr>
        </p:nvSpPr>
        <p:spPr/>
        <p:txBody>
          <a:bodyPr>
            <a:normAutofit fontScale="85000" lnSpcReduction="20000"/>
          </a:bodyPr>
          <a:lstStyle/>
          <a:p>
            <a:r>
              <a:rPr lang="en-US" b="1" dirty="0"/>
              <a:t>Priority mechanism </a:t>
            </a:r>
            <a:r>
              <a:rPr lang="en-US" dirty="0"/>
              <a:t>can be s</a:t>
            </a:r>
            <a:r>
              <a:rPr lang="en-US" u="sng" dirty="0"/>
              <a:t>tatic or dynamic</a:t>
            </a:r>
          </a:p>
          <a:p>
            <a:pPr lvl="1"/>
            <a:r>
              <a:rPr lang="en-US" b="1" dirty="0"/>
              <a:t>Static</a:t>
            </a:r>
            <a:r>
              <a:rPr lang="en-US" dirty="0"/>
              <a:t> priority mechanism is </a:t>
            </a:r>
            <a:r>
              <a:rPr lang="en-US" u="sng" dirty="0"/>
              <a:t>easy to implement </a:t>
            </a:r>
            <a:r>
              <a:rPr lang="en-US" dirty="0"/>
              <a:t>and have relatively </a:t>
            </a:r>
            <a:r>
              <a:rPr lang="en-US" u="sng" dirty="0"/>
              <a:t>low overheads</a:t>
            </a:r>
          </a:p>
          <a:p>
            <a:pPr lvl="1"/>
            <a:r>
              <a:rPr lang="en-US" b="1" dirty="0"/>
              <a:t>Dynamic</a:t>
            </a:r>
            <a:r>
              <a:rPr lang="en-US" dirty="0"/>
              <a:t> priority mechanism is more </a:t>
            </a:r>
            <a:r>
              <a:rPr lang="en-US" b="1" dirty="0"/>
              <a:t>complex</a:t>
            </a:r>
            <a:r>
              <a:rPr lang="en-US" dirty="0"/>
              <a:t> to implement and have </a:t>
            </a:r>
            <a:r>
              <a:rPr lang="en-US" u="sng" dirty="0"/>
              <a:t>greater overheads</a:t>
            </a:r>
          </a:p>
          <a:p>
            <a:r>
              <a:rPr lang="en-US" dirty="0"/>
              <a:t>The priority scheduling may be </a:t>
            </a:r>
            <a:r>
              <a:rPr lang="en-US" u="sng" dirty="0"/>
              <a:t>preemptive or non-preemptive</a:t>
            </a:r>
          </a:p>
          <a:p>
            <a:pPr lvl="1"/>
            <a:r>
              <a:rPr lang="en-US" dirty="0"/>
              <a:t>The choice arise when a high priority process comes in the queue while a low priority process is executing</a:t>
            </a:r>
          </a:p>
          <a:p>
            <a:r>
              <a:rPr lang="en-US" dirty="0"/>
              <a:t>A process that is </a:t>
            </a:r>
            <a:r>
              <a:rPr lang="en-US" u="sng" dirty="0"/>
              <a:t>ready to run but lacking the CPU</a:t>
            </a:r>
            <a:r>
              <a:rPr lang="en-US" dirty="0"/>
              <a:t> can be considered </a:t>
            </a:r>
            <a:r>
              <a:rPr lang="en-US" b="1" dirty="0"/>
              <a:t>blocked</a:t>
            </a:r>
          </a:p>
          <a:p>
            <a:r>
              <a:rPr lang="en-US" b="1" dirty="0">
                <a:solidFill>
                  <a:srgbClr val="FFC000"/>
                </a:solidFill>
              </a:rPr>
              <a:t>Solution to indefinite blocking is aging</a:t>
            </a:r>
          </a:p>
          <a:p>
            <a:r>
              <a:rPr lang="en-US" dirty="0"/>
              <a:t>Aging is a technique of gradually increasing the priority of processes that waits for a long time</a:t>
            </a:r>
          </a:p>
          <a:p>
            <a:r>
              <a:rPr lang="en-US" dirty="0"/>
              <a:t>OS allows only a limited priority classes</a:t>
            </a:r>
          </a:p>
          <a:p>
            <a:r>
              <a:rPr lang="en-US" dirty="0"/>
              <a:t>In VAX / VMS priority range is 0 to 31</a:t>
            </a:r>
          </a:p>
          <a:p>
            <a:r>
              <a:rPr lang="en-US" dirty="0"/>
              <a:t>In Unix priority range is -20 to 20</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9119</TotalTime>
  <Words>1419</Words>
  <Application>Microsoft Office PowerPoint</Application>
  <PresentationFormat>Widescreen</PresentationFormat>
  <Paragraphs>182</Paragraphs>
  <Slides>18</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18</vt:i4>
      </vt:variant>
    </vt:vector>
  </HeadingPairs>
  <TitlesOfParts>
    <vt:vector size="32" baseType="lpstr">
      <vt:lpstr>Arial</vt:lpstr>
      <vt:lpstr>Calibri</vt:lpstr>
      <vt:lpstr>Calibri Light</vt:lpstr>
      <vt:lpstr>Century Gothic</vt:lpstr>
      <vt:lpstr>Corbel</vt:lpstr>
      <vt:lpstr>Courier New</vt:lpstr>
      <vt:lpstr>Segoe UI</vt:lpstr>
      <vt:lpstr>Segoe UI Light</vt:lpstr>
      <vt:lpstr>Times New Roman</vt:lpstr>
      <vt:lpstr>Trebuchet MS</vt:lpstr>
      <vt:lpstr>Wingdings</vt:lpstr>
      <vt:lpstr>Wingdings 3</vt:lpstr>
      <vt:lpstr>1_Office Theme</vt:lpstr>
      <vt:lpstr>Facet</vt:lpstr>
      <vt:lpstr>Process Scheduling Module 4</vt:lpstr>
      <vt:lpstr>Round Robin Scheduling</vt:lpstr>
      <vt:lpstr>Round Robin Scheduling</vt:lpstr>
      <vt:lpstr>PowerPoint Presentation</vt:lpstr>
      <vt:lpstr>Round Robin Scheduling</vt:lpstr>
      <vt:lpstr>Practice Problem – Round Robin with Time Quantum = 2ms</vt:lpstr>
      <vt:lpstr>Practice Problem – Round Robin with Time Quantum = 2ms</vt:lpstr>
      <vt:lpstr>Priority Scheduling</vt:lpstr>
      <vt:lpstr>Priority Scheduling - Salient points </vt:lpstr>
      <vt:lpstr>Multilevel Queue</vt:lpstr>
      <vt:lpstr>Multilevel Queue Scheduling</vt:lpstr>
      <vt:lpstr>Multilevel Queue Scheduling</vt:lpstr>
      <vt:lpstr>Multilevel Queue Scheduling</vt:lpstr>
      <vt:lpstr>Multilevel Feedback Queue</vt:lpstr>
      <vt:lpstr>Multilevel Feedback Queue</vt:lpstr>
      <vt:lpstr>Multilevel Feedback Queues</vt:lpstr>
      <vt:lpstr>Multilevel Feedback Queue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Motivation &amp; Background Chapter 1</dc:title>
  <dc:creator>Sheheryar Malik</dc:creator>
  <cp:lastModifiedBy>Sony</cp:lastModifiedBy>
  <cp:revision>958</cp:revision>
  <cp:lastPrinted>2019-05-17T05:34:39Z</cp:lastPrinted>
  <dcterms:created xsi:type="dcterms:W3CDTF">2019-04-13T12:57:47Z</dcterms:created>
  <dcterms:modified xsi:type="dcterms:W3CDTF">2024-11-04T06:25:50Z</dcterms:modified>
</cp:coreProperties>
</file>