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48" r:id="rId2"/>
    <p:sldMasterId id="2147483707" r:id="rId3"/>
  </p:sldMasterIdLst>
  <p:notesMasterIdLst>
    <p:notesMasterId r:id="rId25"/>
  </p:notesMasterIdLst>
  <p:handoutMasterIdLst>
    <p:handoutMasterId r:id="rId26"/>
  </p:handoutMasterIdLst>
  <p:sldIdLst>
    <p:sldId id="310" r:id="rId4"/>
    <p:sldId id="273" r:id="rId5"/>
    <p:sldId id="274" r:id="rId6"/>
    <p:sldId id="362" r:id="rId7"/>
    <p:sldId id="332" r:id="rId8"/>
    <p:sldId id="276" r:id="rId9"/>
    <p:sldId id="275" r:id="rId10"/>
    <p:sldId id="278" r:id="rId11"/>
    <p:sldId id="279" r:id="rId12"/>
    <p:sldId id="333" r:id="rId13"/>
    <p:sldId id="281" r:id="rId14"/>
    <p:sldId id="282" r:id="rId15"/>
    <p:sldId id="283" r:id="rId16"/>
    <p:sldId id="363" r:id="rId17"/>
    <p:sldId id="284" r:id="rId18"/>
    <p:sldId id="364" r:id="rId19"/>
    <p:sldId id="285" r:id="rId20"/>
    <p:sldId id="286" r:id="rId21"/>
    <p:sldId id="287" r:id="rId22"/>
    <p:sldId id="288" r:id="rId23"/>
    <p:sldId id="289" r:id="rId24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47" autoAdjust="0"/>
    <p:restoredTop sz="94061" autoAdjust="0"/>
  </p:normalViewPr>
  <p:slideViewPr>
    <p:cSldViewPr snapToGrid="0">
      <p:cViewPr varScale="1">
        <p:scale>
          <a:sx n="66" d="100"/>
          <a:sy n="66" d="100"/>
        </p:scale>
        <p:origin x="856" y="44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The University of Adelaide, School of Computer Science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7091473-3083-42AB-83E0-13783FACE139}" type="datetime3">
              <a:rPr lang="en-US" smtClean="0"/>
              <a:t>2 May 2025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9422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4207F44B-0869-4E0B-9D14-E05949FF70E1}"/>
              </a:ext>
            </a:extLst>
          </p:cNvPr>
          <p:cNvCxnSpPr/>
          <p:nvPr/>
        </p:nvCxnSpPr>
        <p:spPr>
          <a:xfrm>
            <a:off x="10669815" y="-2963"/>
            <a:ext cx="1219200" cy="6858000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57D2442-658D-4BB3-BDA2-F2D185E92367}"/>
              </a:ext>
            </a:extLst>
          </p:cNvPr>
          <p:cNvCxnSpPr>
            <a:cxnSpLocks/>
          </p:cNvCxnSpPr>
          <p:nvPr/>
        </p:nvCxnSpPr>
        <p:spPr>
          <a:xfrm flipH="1">
            <a:off x="9980612" y="3692843"/>
            <a:ext cx="2208213" cy="3165157"/>
          </a:xfrm>
          <a:prstGeom prst="line">
            <a:avLst/>
          </a:prstGeom>
          <a:ln w="9525">
            <a:solidFill>
              <a:schemeClr val="accent1">
                <a:alpha val="7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8">
            <a:extLst>
              <a:ext uri="{FF2B5EF4-FFF2-40B4-BE49-F238E27FC236}">
                <a16:creationId xmlns="" xmlns:a16="http://schemas.microsoft.com/office/drawing/2014/main" id="{49F2F0DD-6C19-4F59-8AA1-E4FB554C837E}"/>
              </a:ext>
            </a:extLst>
          </p:cNvPr>
          <p:cNvSpPr/>
          <p:nvPr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29">
            <a:extLst>
              <a:ext uri="{FF2B5EF4-FFF2-40B4-BE49-F238E27FC236}">
                <a16:creationId xmlns="" xmlns:a16="http://schemas.microsoft.com/office/drawing/2014/main" id="{7FF1F6D6-FC9F-4600-897C-08B1AC898438}"/>
              </a:ext>
            </a:extLst>
          </p:cNvPr>
          <p:cNvSpPr/>
          <p:nvPr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Isosceles Triangle 18">
            <a:extLst>
              <a:ext uri="{FF2B5EF4-FFF2-40B4-BE49-F238E27FC236}">
                <a16:creationId xmlns="" xmlns:a16="http://schemas.microsoft.com/office/drawing/2014/main" id="{58B78111-75F2-4EEA-9A56-7D7C5B867C34}"/>
              </a:ext>
            </a:extLst>
          </p:cNvPr>
          <p:cNvSpPr/>
          <p:nvPr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lumMod val="50000"/>
              <a:alpha val="66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Isosceles Triangle 19">
            <a:extLst>
              <a:ext uri="{FF2B5EF4-FFF2-40B4-BE49-F238E27FC236}">
                <a16:creationId xmlns="" xmlns:a16="http://schemas.microsoft.com/office/drawing/2014/main" id="{45D00097-3B25-4093-8399-53FC9EDB415E}"/>
              </a:ext>
            </a:extLst>
          </p:cNvPr>
          <p:cNvSpPr/>
          <p:nvPr/>
        </p:nvSpPr>
        <p:spPr>
          <a:xfrm>
            <a:off x="2792" y="1185757"/>
            <a:ext cx="1005840" cy="5669280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25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B93866FE-4B4F-48A8-8721-20B757069001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92E8F0D9-4BC0-4083-AC19-D81D79D0C74A}"/>
              </a:ext>
            </a:extLst>
          </p:cNvPr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7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2356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853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17">
            <a:extLst>
              <a:ext uri="{FF2B5EF4-FFF2-40B4-BE49-F238E27FC236}">
                <a16:creationId xmlns="" xmlns:a16="http://schemas.microsoft.com/office/drawing/2014/main" id="{9E733A96-3DD4-428F-8226-2070836F6D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9D1B6C7-FF74-48E5-8DF8-BDBEAA490CA5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E22C7B1A-2272-4B16-9EFB-770B173A0019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671FBA0-30BD-4237-848B-7C4D84FADF6D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25E4F29-B928-41E8-8A30-6CBAD319DE61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2C9256C5-C866-4ADE-8685-9100149DE489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8">
            <a:extLst>
              <a:ext uri="{FF2B5EF4-FFF2-40B4-BE49-F238E27FC236}">
                <a16:creationId xmlns="" xmlns:a16="http://schemas.microsoft.com/office/drawing/2014/main" id="{6EAFD1B3-E35F-4E6C-9433-7E4BCB2F16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Memory Management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D6A495FC-F441-44FD-B8A0-C66FD03D16AA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1935897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312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0CD09869-1D0D-48E5-9917-08C0ACA729F0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</p:spTree>
    <p:extLst>
      <p:ext uri="{BB962C8B-B14F-4D97-AF65-F5344CB8AC3E}">
        <p14:creationId xmlns:p14="http://schemas.microsoft.com/office/powerpoint/2010/main" val="22430461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64585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482544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348851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281640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041125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21032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="" xmlns:a16="http://schemas.microsoft.com/office/drawing/2014/main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="" xmlns:a16="http://schemas.microsoft.com/office/drawing/2014/main" id="{903324D6-3C92-4C64-A666-E130E68D8E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Memory Management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D556FD98-E169-4DCB-B5F9-EF9767B1769F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754326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0234180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65232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28959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0342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71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=""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=""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4155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27CB8E7-6D87-40F4-9983-4594A9AEC18B}"/>
              </a:ext>
            </a:extLst>
          </p:cNvPr>
          <p:cNvSpPr/>
          <p:nvPr userDrawn="1"/>
        </p:nvSpPr>
        <p:spPr>
          <a:xfrm>
            <a:off x="10246609" y="47625"/>
            <a:ext cx="17120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IT Service Management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148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0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8" r:id="rId2"/>
    <p:sldLayoutId id="2147483651" r:id="rId3"/>
    <p:sldLayoutId id="2147483687" r:id="rId4"/>
    <p:sldLayoutId id="2147483689" r:id="rId5"/>
    <p:sldLayoutId id="2147483678" r:id="rId6"/>
    <p:sldLayoutId id="2147483680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AE32BD0-7330-4272-82E9-A9CAB20CD102}"/>
              </a:ext>
            </a:extLst>
          </p:cNvPr>
          <p:cNvSpPr/>
          <p:nvPr userDrawn="1"/>
        </p:nvSpPr>
        <p:spPr>
          <a:xfrm>
            <a:off x="10558938" y="47625"/>
            <a:ext cx="13997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Operating Systems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="" xmlns:a16="http://schemas.microsoft.com/office/drawing/2014/main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="" xmlns:a16="http://schemas.microsoft.com/office/drawing/2014/main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Memory Management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91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Memory Management</a:t>
            </a:r>
            <a:br>
              <a:rPr lang="en-US" dirty="0"/>
            </a:br>
            <a:r>
              <a:rPr lang="en-US" sz="3600" b="1" dirty="0">
                <a:solidFill>
                  <a:schemeClr val="tx1"/>
                </a:solidFill>
              </a:rPr>
              <a:t>Module 5</a:t>
            </a:r>
            <a:endParaRPr lang="en-US" sz="54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Operating Systems</a:t>
            </a:r>
          </a:p>
          <a:p>
            <a:r>
              <a:rPr lang="en-US" b="1" dirty="0">
                <a:solidFill>
                  <a:srgbClr val="002060"/>
                </a:solidFill>
              </a:rPr>
              <a:t>Nadia Qureshi</a:t>
            </a:r>
          </a:p>
          <a:p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361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In a </a:t>
            </a:r>
            <a:r>
              <a:rPr lang="en-US" dirty="0" err="1"/>
              <a:t>uni</a:t>
            </a:r>
            <a:r>
              <a:rPr lang="en-US" dirty="0"/>
              <a:t>-programming environment, main memory is divided into two parts</a:t>
            </a:r>
          </a:p>
          <a:p>
            <a:pPr lvl="1"/>
            <a:r>
              <a:rPr lang="en-US" dirty="0"/>
              <a:t>for operating system</a:t>
            </a:r>
          </a:p>
          <a:p>
            <a:pPr lvl="1"/>
            <a:r>
              <a:rPr lang="en-US" dirty="0"/>
              <a:t>for the user programs currently being executed</a:t>
            </a:r>
          </a:p>
          <a:p>
            <a:r>
              <a:rPr lang="en-US" dirty="0"/>
              <a:t>In a multiprogramming environment, the user part is further subdivided into sub-parts to accommodate several processes</a:t>
            </a:r>
          </a:p>
          <a:p>
            <a:r>
              <a:rPr lang="en-US" dirty="0"/>
              <a:t>The task of sub-division of memory to pack as many processes is carried out dynamically by the memory manager and is called memory management</a:t>
            </a:r>
          </a:p>
          <a:p>
            <a:pPr lvl="1"/>
            <a:r>
              <a:rPr lang="en-US" dirty="0"/>
              <a:t>Memory manger is part of operating system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Duties of Memory Manager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Execute maximum processes at the same time</a:t>
            </a:r>
          </a:p>
          <a:p>
            <a:r>
              <a:rPr lang="en-US" dirty="0"/>
              <a:t>Provide satisfactory level of performance</a:t>
            </a:r>
          </a:p>
          <a:p>
            <a:r>
              <a:rPr lang="en-US" dirty="0"/>
              <a:t>Sharing of memory space between processes</a:t>
            </a:r>
          </a:p>
          <a:p>
            <a:r>
              <a:rPr lang="en-US" dirty="0"/>
              <a:t>Protect each process from other</a:t>
            </a:r>
          </a:p>
          <a:p>
            <a:r>
              <a:rPr lang="en-US" dirty="0"/>
              <a:t>Transparent addressing of memory space for programmers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Memory Management Problems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Problems which can arise at programmer’s level</a:t>
            </a:r>
          </a:p>
          <a:p>
            <a:pPr lvl="1"/>
            <a:r>
              <a:rPr lang="en-US" dirty="0"/>
              <a:t>Insufficient main memory available; for a program plus its data</a:t>
            </a:r>
          </a:p>
          <a:p>
            <a:pPr lvl="1"/>
            <a:r>
              <a:rPr lang="en-US" dirty="0"/>
              <a:t>The programmer must engage in a practice known as </a:t>
            </a:r>
            <a:r>
              <a:rPr lang="en-US" b="1" u="sng" dirty="0"/>
              <a:t>overlaying</a:t>
            </a:r>
          </a:p>
          <a:p>
            <a:pPr lvl="2"/>
            <a:r>
              <a:rPr lang="en-US" dirty="0"/>
              <a:t>Keep in memory only those instructions and data that are needed at any given time</a:t>
            </a:r>
          </a:p>
          <a:p>
            <a:pPr lvl="2"/>
            <a:r>
              <a:rPr lang="en-US" dirty="0"/>
              <a:t>Needed when process is larger than amount of memory allocated to it</a:t>
            </a:r>
          </a:p>
          <a:p>
            <a:pPr lvl="2"/>
            <a:r>
              <a:rPr lang="en-US" dirty="0"/>
              <a:t>In this program and data are organized in various modules which can be assigned the same region of memory, with a main program responsible for switching modules in and out as need</a:t>
            </a:r>
          </a:p>
          <a:p>
            <a:pPr lvl="1"/>
            <a:r>
              <a:rPr lang="en-US" dirty="0"/>
              <a:t>In a multiprogramming environment, programmer does not know how much space will be available or where the space will be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Address Binding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Address binding is the mapping of the processor view of memory to the physical memory locations</a:t>
            </a:r>
          </a:p>
          <a:p>
            <a:r>
              <a:rPr lang="en-US" dirty="0"/>
              <a:t>Typically occurs at one of three stages</a:t>
            </a:r>
          </a:p>
          <a:p>
            <a:pPr lvl="1"/>
            <a:r>
              <a:rPr lang="en-US" dirty="0"/>
              <a:t>Compile time</a:t>
            </a:r>
          </a:p>
          <a:p>
            <a:pPr lvl="1"/>
            <a:r>
              <a:rPr lang="en-US" dirty="0"/>
              <a:t>Load time</a:t>
            </a:r>
          </a:p>
          <a:p>
            <a:pPr lvl="1"/>
            <a:r>
              <a:rPr lang="en-US" dirty="0"/>
              <a:t>Execution time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D444936-3696-4928-8C71-EC773BCC6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562" y="311779"/>
            <a:ext cx="6217920" cy="6063202"/>
          </a:xfrm>
        </p:spPr>
      </p:pic>
    </p:spTree>
    <p:extLst>
      <p:ext uri="{BB962C8B-B14F-4D97-AF65-F5344CB8AC3E}">
        <p14:creationId xmlns:p14="http://schemas.microsoft.com/office/powerpoint/2010/main" val="2821039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Address Binding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Compile time</a:t>
            </a:r>
          </a:p>
          <a:p>
            <a:pPr lvl="1"/>
            <a:r>
              <a:rPr lang="en-US" dirty="0"/>
              <a:t>If memory location is known priori, absolute code can be generated</a:t>
            </a:r>
          </a:p>
          <a:p>
            <a:pPr lvl="1"/>
            <a:r>
              <a:rPr lang="en-US" dirty="0"/>
              <a:t>Must recompile code if starting location changes</a:t>
            </a:r>
          </a:p>
          <a:p>
            <a:r>
              <a:rPr lang="en-US" dirty="0"/>
              <a:t>Load time</a:t>
            </a:r>
          </a:p>
          <a:p>
            <a:pPr lvl="1"/>
            <a:r>
              <a:rPr lang="en-US" dirty="0"/>
              <a:t>Must generate re-locatable code if memory location is not known at compile time</a:t>
            </a:r>
          </a:p>
          <a:p>
            <a:r>
              <a:rPr lang="en-US" dirty="0"/>
              <a:t>Execution time</a:t>
            </a:r>
          </a:p>
          <a:p>
            <a:pPr lvl="1"/>
            <a:r>
              <a:rPr lang="en-US" dirty="0"/>
              <a:t>Binding delayed until run time if process can be moved during its execution from one memory segment to another</a:t>
            </a:r>
          </a:p>
          <a:p>
            <a:pPr lvl="2"/>
            <a:r>
              <a:rPr lang="en-US" dirty="0"/>
              <a:t>Need hardware support for address mapping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589ECF5-A929-4544-8136-5CC221EE3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2720" y="758824"/>
            <a:ext cx="4876799" cy="5797704"/>
          </a:xfrm>
        </p:spPr>
      </p:pic>
    </p:spTree>
    <p:extLst>
      <p:ext uri="{BB962C8B-B14F-4D97-AF65-F5344CB8AC3E}">
        <p14:creationId xmlns:p14="http://schemas.microsoft.com/office/powerpoint/2010/main" val="2797252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Logical vs. Physical Address Space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Logical address</a:t>
            </a:r>
          </a:p>
          <a:p>
            <a:pPr lvl="1"/>
            <a:r>
              <a:rPr lang="en-US" dirty="0"/>
              <a:t>Generated by CPU </a:t>
            </a:r>
          </a:p>
          <a:p>
            <a:pPr lvl="1"/>
            <a:r>
              <a:rPr lang="en-US" dirty="0"/>
              <a:t>Also referred to as virtual address</a:t>
            </a:r>
          </a:p>
          <a:p>
            <a:r>
              <a:rPr lang="en-US" dirty="0"/>
              <a:t>Physical address</a:t>
            </a:r>
          </a:p>
          <a:p>
            <a:pPr lvl="1"/>
            <a:r>
              <a:rPr lang="en-US" dirty="0"/>
              <a:t>Address seen by the memory unit</a:t>
            </a:r>
          </a:p>
          <a:p>
            <a:r>
              <a:rPr lang="en-US" dirty="0"/>
              <a:t>Compile and load time binding</a:t>
            </a:r>
          </a:p>
          <a:p>
            <a:pPr lvl="1"/>
            <a:r>
              <a:rPr lang="en-US" dirty="0"/>
              <a:t>Logical = physical memory</a:t>
            </a:r>
          </a:p>
          <a:p>
            <a:r>
              <a:rPr lang="en-US" dirty="0"/>
              <a:t>Execution time binding</a:t>
            </a:r>
          </a:p>
          <a:p>
            <a:pPr lvl="1"/>
            <a:r>
              <a:rPr lang="en-US" dirty="0"/>
              <a:t>Logical is virtual memory, i.e. does not necessarily coincide with physical memory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Virtual Addresses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There exist a set of memory addresses that programs can produce</a:t>
            </a:r>
          </a:p>
          <a:p>
            <a:r>
              <a:rPr lang="en-US" dirty="0"/>
              <a:t>These program generated addresses are called virtual or logical addresses and form virtual address space</a:t>
            </a:r>
          </a:p>
          <a:p>
            <a:r>
              <a:rPr lang="en-US" dirty="0"/>
              <a:t>Physical addresses are the addresses seen by the memory unit</a:t>
            </a:r>
          </a:p>
          <a:p>
            <a:r>
              <a:rPr lang="en-US" dirty="0"/>
              <a:t>Logical and physical addresses are same at compile time</a:t>
            </a:r>
          </a:p>
          <a:p>
            <a:r>
              <a:rPr lang="en-US" dirty="0"/>
              <a:t>Logical and physical addresses differ in execution time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Memory Management Unit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Hardware device that maps virtual address to physical address</a:t>
            </a:r>
          </a:p>
          <a:p>
            <a:r>
              <a:rPr lang="en-US" dirty="0"/>
              <a:t>Use a base or relocation register</a:t>
            </a:r>
          </a:p>
          <a:p>
            <a:pPr lvl="1"/>
            <a:r>
              <a:rPr lang="en-US" dirty="0"/>
              <a:t>The value in relocation register is added to every address generated by a user process at the time it is sent to memory</a:t>
            </a:r>
          </a:p>
          <a:p>
            <a:r>
              <a:rPr lang="en-US" dirty="0"/>
              <a:t>The user programs deals with logical addresses</a:t>
            </a:r>
          </a:p>
          <a:p>
            <a:pPr lvl="1"/>
            <a:r>
              <a:rPr lang="en-US" dirty="0"/>
              <a:t>It never sees the real physical addresses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Chapter Outline</a:t>
            </a:r>
            <a:endParaRPr lang="en-US" dirty="0"/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Memory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Memory hierarchy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Process loading and swapping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Memory management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Memory allocation methods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Storage management strategies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Contiguous memory allocation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Non-contiguous </a:t>
            </a:r>
            <a:r>
              <a:rPr lang="en-US" sz="2400" dirty="0"/>
              <a:t>memory allocation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Paging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Simple paging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Implementation of paging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Segmentation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Simple segmentation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Segment addressing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Memory Management Unit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On computers without virtual memory, the virtual addresses are put directly onto memory bus</a:t>
            </a:r>
          </a:p>
          <a:p>
            <a:r>
              <a:rPr lang="en-US" dirty="0"/>
              <a:t>When virtual memory is used, the virtual addresses do not go directly to memory bus</a:t>
            </a:r>
          </a:p>
          <a:p>
            <a:pPr lvl="1"/>
            <a:r>
              <a:rPr lang="en-US" dirty="0"/>
              <a:t>Instead, they go to memory management unit (MMU)</a:t>
            </a:r>
          </a:p>
          <a:p>
            <a:r>
              <a:rPr lang="en-US" dirty="0"/>
              <a:t>MMU is a chip or collection of chips that converts the virtual addresses onto the physical memory addresses</a:t>
            </a:r>
          </a:p>
          <a:p>
            <a:r>
              <a:rPr lang="en-US" dirty="0"/>
              <a:t>The user program deals with logical addresses</a:t>
            </a:r>
          </a:p>
          <a:p>
            <a:pPr lvl="1"/>
            <a:r>
              <a:rPr lang="en-US" dirty="0"/>
              <a:t>it never sees the real physical addresses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0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Management Unit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78630" y="1690688"/>
            <a:ext cx="6722570" cy="432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dirty="0"/>
              <a:t>Used for </a:t>
            </a:r>
            <a:r>
              <a:rPr lang="en-US" u="sng" dirty="0"/>
              <a:t>storage and retrieval </a:t>
            </a:r>
            <a:r>
              <a:rPr lang="en-US" dirty="0"/>
              <a:t>of </a:t>
            </a:r>
            <a:r>
              <a:rPr lang="en-US" b="1" dirty="0"/>
              <a:t>data</a:t>
            </a:r>
            <a:r>
              <a:rPr lang="en-US" dirty="0"/>
              <a:t> and </a:t>
            </a:r>
            <a:r>
              <a:rPr lang="en-US" b="1" dirty="0"/>
              <a:t>instructions</a:t>
            </a:r>
          </a:p>
          <a:p>
            <a:r>
              <a:rPr lang="en-US" dirty="0"/>
              <a:t>Essential component</a:t>
            </a:r>
          </a:p>
          <a:p>
            <a:r>
              <a:rPr lang="en-US" dirty="0"/>
              <a:t>Logically memory system can be divided into </a:t>
            </a:r>
            <a:r>
              <a:rPr lang="en-US" u="sng" dirty="0"/>
              <a:t>three groups</a:t>
            </a:r>
          </a:p>
          <a:p>
            <a:pPr lvl="1"/>
            <a:r>
              <a:rPr lang="en-US" u="sng" dirty="0"/>
              <a:t>I</a:t>
            </a:r>
            <a:r>
              <a:rPr lang="en-US" dirty="0"/>
              <a:t>nternal memory</a:t>
            </a:r>
          </a:p>
          <a:p>
            <a:pPr lvl="2"/>
            <a:r>
              <a:rPr lang="en-US" dirty="0"/>
              <a:t>Set of registers in processor</a:t>
            </a:r>
          </a:p>
          <a:p>
            <a:pPr lvl="3"/>
            <a:r>
              <a:rPr lang="en-US" dirty="0"/>
              <a:t>they hold </a:t>
            </a:r>
            <a:r>
              <a:rPr lang="en-US" u="sng" dirty="0"/>
              <a:t>temporary results</a:t>
            </a:r>
            <a:r>
              <a:rPr lang="en-US" dirty="0"/>
              <a:t> during execution</a:t>
            </a:r>
          </a:p>
          <a:p>
            <a:pPr lvl="1"/>
            <a:r>
              <a:rPr lang="en-US" dirty="0"/>
              <a:t>Main memory</a:t>
            </a:r>
          </a:p>
          <a:p>
            <a:pPr lvl="2"/>
            <a:r>
              <a:rPr lang="en-US" dirty="0"/>
              <a:t>Communicates directly with CPU</a:t>
            </a:r>
          </a:p>
          <a:p>
            <a:pPr lvl="1"/>
            <a:r>
              <a:rPr lang="en-US" dirty="0"/>
              <a:t>Secondary (external memory)</a:t>
            </a:r>
          </a:p>
          <a:p>
            <a:pPr lvl="2"/>
            <a:r>
              <a:rPr lang="en-US" dirty="0"/>
              <a:t>Peripherals storage devices such as disk and tape </a:t>
            </a:r>
            <a:r>
              <a:rPr lang="en-US" dirty="0" err="1"/>
              <a:t>etc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Memory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>
            <a:normAutofit/>
          </a:bodyPr>
          <a:lstStyle/>
          <a:p>
            <a:r>
              <a:rPr lang="en-US" b="1" dirty="0"/>
              <a:t>Memory performance</a:t>
            </a:r>
            <a:r>
              <a:rPr lang="en-US" dirty="0"/>
              <a:t> largely depends upon</a:t>
            </a:r>
          </a:p>
          <a:p>
            <a:pPr lvl="1"/>
            <a:r>
              <a:rPr lang="en-US" dirty="0"/>
              <a:t>The </a:t>
            </a:r>
            <a:r>
              <a:rPr lang="en-US" u="sng" dirty="0"/>
              <a:t>organization</a:t>
            </a:r>
            <a:r>
              <a:rPr lang="en-US" dirty="0"/>
              <a:t> of memory</a:t>
            </a:r>
          </a:p>
          <a:p>
            <a:pPr lvl="1"/>
            <a:r>
              <a:rPr lang="en-US" dirty="0"/>
              <a:t>Storage </a:t>
            </a:r>
            <a:r>
              <a:rPr lang="en-US" u="sng" dirty="0"/>
              <a:t>capacity</a:t>
            </a:r>
          </a:p>
          <a:p>
            <a:pPr lvl="1"/>
            <a:r>
              <a:rPr lang="en-US" u="sng" dirty="0"/>
              <a:t>Speed</a:t>
            </a:r>
            <a:r>
              <a:rPr lang="en-US" dirty="0"/>
              <a:t> of memory system</a:t>
            </a:r>
          </a:p>
        </p:txBody>
      </p:sp>
    </p:spTree>
    <p:extLst>
      <p:ext uri="{BB962C8B-B14F-4D97-AF65-F5344CB8AC3E}">
        <p14:creationId xmlns:p14="http://schemas.microsoft.com/office/powerpoint/2010/main" val="4027979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Memory Hierarchy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A6CD2501-F863-4A0B-BEB9-31C47E89BF75}"/>
              </a:ext>
            </a:extLst>
          </p:cNvPr>
          <p:cNvGrpSpPr/>
          <p:nvPr/>
        </p:nvGrpSpPr>
        <p:grpSpPr>
          <a:xfrm>
            <a:off x="3615519" y="1516627"/>
            <a:ext cx="4960961" cy="4267200"/>
            <a:chOff x="3200400" y="1752600"/>
            <a:chExt cx="4960961" cy="4267200"/>
          </a:xfrm>
        </p:grpSpPr>
        <p:grpSp>
          <p:nvGrpSpPr>
            <p:cNvPr id="2" name="Group 10"/>
            <p:cNvGrpSpPr>
              <a:grpSpLocks/>
            </p:cNvGrpSpPr>
            <p:nvPr/>
          </p:nvGrpSpPr>
          <p:grpSpPr bwMode="auto">
            <a:xfrm>
              <a:off x="3200400" y="1752600"/>
              <a:ext cx="4960961" cy="4267200"/>
              <a:chOff x="1056" y="1104"/>
              <a:chExt cx="3504" cy="2688"/>
            </a:xfrm>
            <a:solidFill>
              <a:schemeClr val="accent5"/>
            </a:solidFill>
          </p:grpSpPr>
          <p:sp>
            <p:nvSpPr>
              <p:cNvPr id="6154" name="AutoShape 4"/>
              <p:cNvSpPr>
                <a:spLocks noChangeArrowheads="1"/>
              </p:cNvSpPr>
              <p:nvPr/>
            </p:nvSpPr>
            <p:spPr bwMode="auto">
              <a:xfrm>
                <a:off x="1056" y="1104"/>
                <a:ext cx="3504" cy="2688"/>
              </a:xfrm>
              <a:prstGeom prst="triangle">
                <a:avLst>
                  <a:gd name="adj" fmla="val 5000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grpSp>
            <p:nvGrpSpPr>
              <p:cNvPr id="3" name="Group 9"/>
              <p:cNvGrpSpPr>
                <a:grpSpLocks/>
              </p:cNvGrpSpPr>
              <p:nvPr/>
            </p:nvGrpSpPr>
            <p:grpSpPr bwMode="auto">
              <a:xfrm>
                <a:off x="1440" y="2208"/>
                <a:ext cx="2736" cy="1056"/>
                <a:chOff x="1344" y="2064"/>
                <a:chExt cx="2736" cy="1056"/>
              </a:xfrm>
              <a:grpFill/>
            </p:grpSpPr>
            <p:sp>
              <p:nvSpPr>
                <p:cNvPr id="6156" name="Line 5"/>
                <p:cNvSpPr>
                  <a:spLocks noChangeShapeType="1"/>
                </p:cNvSpPr>
                <p:nvPr/>
              </p:nvSpPr>
              <p:spPr bwMode="auto">
                <a:xfrm>
                  <a:off x="2016" y="2064"/>
                  <a:ext cx="1392" cy="0"/>
                </a:xfrm>
                <a:prstGeom prst="line">
                  <a:avLst/>
                </a:prstGeom>
                <a:grp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157" name="Line 6"/>
                <p:cNvSpPr>
                  <a:spLocks noChangeShapeType="1"/>
                </p:cNvSpPr>
                <p:nvPr/>
              </p:nvSpPr>
              <p:spPr bwMode="auto">
                <a:xfrm>
                  <a:off x="1776" y="2448"/>
                  <a:ext cx="1872" cy="0"/>
                </a:xfrm>
                <a:prstGeom prst="line">
                  <a:avLst/>
                </a:prstGeom>
                <a:grp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158" name="Line 7"/>
                <p:cNvSpPr>
                  <a:spLocks noChangeShapeType="1"/>
                </p:cNvSpPr>
                <p:nvPr/>
              </p:nvSpPr>
              <p:spPr bwMode="auto">
                <a:xfrm>
                  <a:off x="1584" y="2784"/>
                  <a:ext cx="2304" cy="0"/>
                </a:xfrm>
                <a:prstGeom prst="line">
                  <a:avLst/>
                </a:prstGeom>
                <a:grp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  <p:sp>
              <p:nvSpPr>
                <p:cNvPr id="6159" name="Line 8"/>
                <p:cNvSpPr>
                  <a:spLocks noChangeShapeType="1"/>
                </p:cNvSpPr>
                <p:nvPr/>
              </p:nvSpPr>
              <p:spPr bwMode="auto">
                <a:xfrm>
                  <a:off x="1344" y="3120"/>
                  <a:ext cx="2736" cy="0"/>
                </a:xfrm>
                <a:prstGeom prst="line">
                  <a:avLst/>
                </a:prstGeom>
                <a:grpFill/>
                <a:ln w="12700" cap="sq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US">
                    <a:latin typeface="Calibri" pitchFamily="34" charset="0"/>
                  </a:endParaRPr>
                </a:p>
              </p:txBody>
            </p:sp>
          </p:grpSp>
        </p:grpSp>
        <p:sp>
          <p:nvSpPr>
            <p:cNvPr id="6150" name="Line 11"/>
            <p:cNvSpPr>
              <a:spLocks noChangeShapeType="1"/>
            </p:cNvSpPr>
            <p:nvPr/>
          </p:nvSpPr>
          <p:spPr bwMode="auto">
            <a:xfrm flipV="1">
              <a:off x="3581400" y="2667000"/>
              <a:ext cx="1302228" cy="2209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lg" len="lg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1" name="Line 12"/>
            <p:cNvSpPr>
              <a:spLocks noChangeShapeType="1"/>
            </p:cNvSpPr>
            <p:nvPr/>
          </p:nvSpPr>
          <p:spPr bwMode="auto">
            <a:xfrm>
              <a:off x="6470176" y="2667000"/>
              <a:ext cx="1302228" cy="220979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arrow" w="lg" len="lg"/>
            </a:ln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6152" name="Text Box 13"/>
            <p:cNvSpPr txBox="1">
              <a:spLocks noChangeArrowheads="1"/>
            </p:cNvSpPr>
            <p:nvPr/>
          </p:nvSpPr>
          <p:spPr bwMode="auto">
            <a:xfrm rot="18042516">
              <a:off x="3101019" y="3607124"/>
              <a:ext cx="19050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</a:rPr>
                <a:t>Speed &amp; Cost</a:t>
              </a:r>
            </a:p>
          </p:txBody>
        </p:sp>
        <p:sp>
          <p:nvSpPr>
            <p:cNvPr id="6153" name="Text Box 14"/>
            <p:cNvSpPr txBox="1">
              <a:spLocks noChangeArrowheads="1"/>
            </p:cNvSpPr>
            <p:nvPr/>
          </p:nvSpPr>
          <p:spPr bwMode="auto">
            <a:xfrm rot="3585929">
              <a:off x="6320108" y="3422437"/>
              <a:ext cx="19050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>
                  <a:latin typeface="Calibri" pitchFamily="34" charset="0"/>
                </a:rPr>
                <a:t>Capacity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91002" y="2825088"/>
              <a:ext cx="2971800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itchFamily="34" charset="0"/>
                </a:rPr>
                <a:t>Registers</a:t>
              </a:r>
            </a:p>
            <a:p>
              <a:pPr algn="ctr"/>
              <a:endParaRPr lang="en-US" dirty="0">
                <a:latin typeface="Calibri" pitchFamily="34" charset="0"/>
              </a:endParaRPr>
            </a:p>
            <a:p>
              <a:pPr algn="ctr"/>
              <a:endParaRPr lang="en-US" dirty="0">
                <a:latin typeface="Calibri" pitchFamily="34" charset="0"/>
              </a:endParaRPr>
            </a:p>
            <a:p>
              <a:pPr algn="ctr"/>
              <a:r>
                <a:rPr lang="en-US" dirty="0">
                  <a:latin typeface="Calibri" pitchFamily="34" charset="0"/>
                </a:rPr>
                <a:t>Cache</a:t>
              </a:r>
            </a:p>
            <a:p>
              <a:pPr algn="ctr"/>
              <a:endParaRPr lang="en-US" dirty="0">
                <a:latin typeface="Calibri" pitchFamily="34" charset="0"/>
              </a:endParaRPr>
            </a:p>
            <a:p>
              <a:pPr algn="ctr"/>
              <a:r>
                <a:rPr lang="en-US" dirty="0">
                  <a:latin typeface="Calibri" pitchFamily="34" charset="0"/>
                </a:rPr>
                <a:t>Main memory</a:t>
              </a:r>
            </a:p>
            <a:p>
              <a:pPr algn="ctr"/>
              <a:endParaRPr lang="en-US" dirty="0">
                <a:latin typeface="Calibri" pitchFamily="34" charset="0"/>
              </a:endParaRPr>
            </a:p>
            <a:p>
              <a:pPr algn="ctr"/>
              <a:r>
                <a:rPr lang="en-US" dirty="0">
                  <a:latin typeface="Calibri" pitchFamily="34" charset="0"/>
                </a:rPr>
                <a:t>Magnetic disk</a:t>
              </a:r>
            </a:p>
            <a:p>
              <a:pPr algn="ctr"/>
              <a:endParaRPr lang="en-US" dirty="0">
                <a:latin typeface="Calibri" pitchFamily="34" charset="0"/>
              </a:endParaRPr>
            </a:p>
            <a:p>
              <a:pPr algn="ctr"/>
              <a:r>
                <a:rPr lang="en-US" dirty="0">
                  <a:latin typeface="Calibri" pitchFamily="34" charset="0"/>
                </a:rPr>
                <a:t>Magnetic tape</a:t>
              </a:r>
            </a:p>
            <a:p>
              <a:endParaRPr lang="en-US" dirty="0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Memory Hierarchy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Registers </a:t>
            </a:r>
          </a:p>
          <a:p>
            <a:pPr lvl="1"/>
            <a:r>
              <a:rPr lang="en-US" dirty="0"/>
              <a:t>are fastest, smallest and most expensive</a:t>
            </a:r>
          </a:p>
          <a:p>
            <a:r>
              <a:rPr lang="en-US" dirty="0"/>
              <a:t>Main memory </a:t>
            </a:r>
          </a:p>
          <a:p>
            <a:pPr lvl="1"/>
            <a:r>
              <a:rPr lang="en-US" dirty="0"/>
              <a:t>It is principal memory</a:t>
            </a:r>
          </a:p>
          <a:p>
            <a:pPr lvl="1"/>
            <a:r>
              <a:rPr lang="en-US" dirty="0"/>
              <a:t>It is generally extended with a higher speed smaller cache</a:t>
            </a:r>
          </a:p>
          <a:p>
            <a:pPr lvl="2"/>
            <a:r>
              <a:rPr lang="en-US" dirty="0"/>
              <a:t>Used to </a:t>
            </a:r>
            <a:r>
              <a:rPr lang="en-US" u="sng" dirty="0"/>
              <a:t>improve movement of data between main memory and processor</a:t>
            </a:r>
            <a:r>
              <a:rPr lang="en-US" dirty="0"/>
              <a:t> registers</a:t>
            </a:r>
          </a:p>
          <a:p>
            <a:pPr lvl="2"/>
            <a:r>
              <a:rPr lang="en-US" dirty="0"/>
              <a:t>Usually not visible to user or programmer or indeed to the processor</a:t>
            </a:r>
          </a:p>
          <a:p>
            <a:r>
              <a:rPr lang="en-US" dirty="0"/>
              <a:t>External devices are permanent storage</a:t>
            </a:r>
          </a:p>
          <a:p>
            <a:pPr lvl="1"/>
            <a:r>
              <a:rPr lang="en-US" dirty="0"/>
              <a:t>Also referred as secondary or auxiliary memory</a:t>
            </a:r>
          </a:p>
          <a:p>
            <a:pPr lvl="1"/>
            <a:r>
              <a:rPr lang="en-US" dirty="0"/>
              <a:t>e.g. magnetic disk, tape, hard disk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Memory Hierarchy</a:t>
            </a:r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203" y="324783"/>
            <a:ext cx="5723024" cy="62084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Process Loading &amp; Swapping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Process loading</a:t>
            </a:r>
          </a:p>
          <a:p>
            <a:pPr lvl="1"/>
            <a:r>
              <a:rPr lang="en-US" dirty="0"/>
              <a:t>Transfer of a process from </a:t>
            </a:r>
            <a:r>
              <a:rPr lang="en-US" u="sng" dirty="0"/>
              <a:t>secondary storage to main</a:t>
            </a:r>
            <a:r>
              <a:rPr lang="en-US" dirty="0"/>
              <a:t> memory</a:t>
            </a:r>
          </a:p>
          <a:p>
            <a:r>
              <a:rPr lang="en-US" dirty="0"/>
              <a:t>Process Swapping</a:t>
            </a:r>
          </a:p>
          <a:p>
            <a:pPr lvl="1"/>
            <a:r>
              <a:rPr lang="en-US" dirty="0"/>
              <a:t>Transfer of a process from </a:t>
            </a:r>
            <a:r>
              <a:rPr lang="en-US" u="sng" dirty="0"/>
              <a:t>memory to secondary storage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/>
              <a:t>Memory Management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/>
          <a:p>
            <a:r>
              <a:rPr lang="en-US" dirty="0"/>
              <a:t>Memory is a volatile array of words or bytes, shared by the CPU and I/O devices</a:t>
            </a:r>
          </a:p>
          <a:p>
            <a:r>
              <a:rPr lang="en-US" dirty="0"/>
              <a:t>Programs must be brought into memory and place in form of a process to be executed</a:t>
            </a:r>
          </a:p>
          <a:p>
            <a:r>
              <a:rPr lang="en-US" dirty="0"/>
              <a:t>The operating system manages the memory activities</a:t>
            </a:r>
          </a:p>
          <a:p>
            <a:pPr lvl="1"/>
            <a:r>
              <a:rPr lang="en-US" dirty="0"/>
              <a:t>Keep track of which parts of memory are currently being used and by whom</a:t>
            </a:r>
          </a:p>
          <a:p>
            <a:pPr lvl="1"/>
            <a:r>
              <a:rPr lang="en-US" dirty="0"/>
              <a:t>Decides which process(s) to load when memory space becomes available</a:t>
            </a:r>
          </a:p>
          <a:p>
            <a:pPr lvl="1"/>
            <a:r>
              <a:rPr lang="en-US" dirty="0"/>
              <a:t>Allocate and de-allocate memory space to processes as required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10591</TotalTime>
  <Words>865</Words>
  <Application>Microsoft Office PowerPoint</Application>
  <PresentationFormat>Widescreen</PresentationFormat>
  <Paragraphs>139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Arial</vt:lpstr>
      <vt:lpstr>Calibri</vt:lpstr>
      <vt:lpstr>Calibri Light</vt:lpstr>
      <vt:lpstr>Century Gothic</vt:lpstr>
      <vt:lpstr>Corbel</vt:lpstr>
      <vt:lpstr>Courier New</vt:lpstr>
      <vt:lpstr>Segoe UI</vt:lpstr>
      <vt:lpstr>Segoe UI Light</vt:lpstr>
      <vt:lpstr>Trebuchet MS</vt:lpstr>
      <vt:lpstr>Wingdings</vt:lpstr>
      <vt:lpstr>Wingdings 3</vt:lpstr>
      <vt:lpstr>1_Office Theme</vt:lpstr>
      <vt:lpstr>Office Theme</vt:lpstr>
      <vt:lpstr>Facet</vt:lpstr>
      <vt:lpstr>Memory Management Module 5</vt:lpstr>
      <vt:lpstr>Chapter Outline</vt:lpstr>
      <vt:lpstr>Memory</vt:lpstr>
      <vt:lpstr>Memory</vt:lpstr>
      <vt:lpstr>Memory Hierarchy</vt:lpstr>
      <vt:lpstr>Memory Hierarchy</vt:lpstr>
      <vt:lpstr>Memory Hierarchy</vt:lpstr>
      <vt:lpstr>Process Loading &amp; Swapping</vt:lpstr>
      <vt:lpstr>Memory Management</vt:lpstr>
      <vt:lpstr>Memory Management</vt:lpstr>
      <vt:lpstr>Duties of Memory Manager</vt:lpstr>
      <vt:lpstr>Memory Management Problems</vt:lpstr>
      <vt:lpstr>Address Binding</vt:lpstr>
      <vt:lpstr>PowerPoint Presentation</vt:lpstr>
      <vt:lpstr>Address Binding</vt:lpstr>
      <vt:lpstr>PowerPoint Presentation</vt:lpstr>
      <vt:lpstr>Logical vs. Physical Address Space</vt:lpstr>
      <vt:lpstr>Virtual Addresses</vt:lpstr>
      <vt:lpstr>Memory Management Unit</vt:lpstr>
      <vt:lpstr>Memory Management Unit</vt:lpstr>
      <vt:lpstr>Memory Management Unit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Sony</cp:lastModifiedBy>
  <cp:revision>904</cp:revision>
  <cp:lastPrinted>2019-05-17T05:34:39Z</cp:lastPrinted>
  <dcterms:created xsi:type="dcterms:W3CDTF">2019-04-13T12:57:47Z</dcterms:created>
  <dcterms:modified xsi:type="dcterms:W3CDTF">2025-05-02T04:20:47Z</dcterms:modified>
</cp:coreProperties>
</file>