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32"/>
  </p:notesMasterIdLst>
  <p:handoutMasterIdLst>
    <p:handoutMasterId r:id="rId33"/>
  </p:handoutMasterIdLst>
  <p:sldIdLst>
    <p:sldId id="310" r:id="rId4"/>
    <p:sldId id="289" r:id="rId5"/>
    <p:sldId id="290" r:id="rId6"/>
    <p:sldId id="291" r:id="rId7"/>
    <p:sldId id="334" r:id="rId8"/>
    <p:sldId id="292" r:id="rId9"/>
    <p:sldId id="293" r:id="rId10"/>
    <p:sldId id="294" r:id="rId11"/>
    <p:sldId id="295" r:id="rId12"/>
    <p:sldId id="296" r:id="rId13"/>
    <p:sldId id="595" r:id="rId14"/>
    <p:sldId id="363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598" r:id="rId24"/>
    <p:sldId id="596" r:id="rId25"/>
    <p:sldId id="597" r:id="rId26"/>
    <p:sldId id="599" r:id="rId27"/>
    <p:sldId id="600" r:id="rId28"/>
    <p:sldId id="601" r:id="rId29"/>
    <p:sldId id="306" r:id="rId30"/>
    <p:sldId id="594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061" autoAdjust="0"/>
  </p:normalViewPr>
  <p:slideViewPr>
    <p:cSldViewPr snapToGrid="0">
      <p:cViewPr varScale="1">
        <p:scale>
          <a:sx n="66" d="100"/>
          <a:sy n="66" d="100"/>
        </p:scale>
        <p:origin x="856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=""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=""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2E8F0D9-4BC0-4083-AC19-D81D79D0C74A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8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9E733A96-3DD4-428F-8226-2070836F6D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9D1B6C7-FF74-48E5-8DF8-BDBEAA490CA5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2C7B1A-2272-4B16-9EFB-770B173A0019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71FBA0-30BD-4237-848B-7C4D84FADF6D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25E4F29-B928-41E8-8A30-6CBAD319DE61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C9256C5-C866-4ADE-8685-9100149DE489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6EAFD1B3-E35F-4E6C-9433-7E4BCB2F1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A495FC-F441-44FD-B8A0-C66FD03D16AA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3589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31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CD09869-1D0D-48E5-9917-08C0ACA729F0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43046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4585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825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4885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16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112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103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=""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432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23418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523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95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034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Memory Management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5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 Management Techniques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Different schemes used in operating systems to </a:t>
            </a:r>
            <a:r>
              <a:rPr lang="en-US" u="sng" dirty="0"/>
              <a:t>allocate memory to processes</a:t>
            </a:r>
          </a:p>
          <a:p>
            <a:r>
              <a:rPr lang="en-US" dirty="0"/>
              <a:t>Contiguous Memory Allocation </a:t>
            </a:r>
          </a:p>
          <a:p>
            <a:pPr lvl="1"/>
            <a:r>
              <a:rPr lang="en-US" dirty="0"/>
              <a:t>Single process system</a:t>
            </a:r>
          </a:p>
          <a:p>
            <a:pPr lvl="1"/>
            <a:r>
              <a:rPr lang="en-US" dirty="0"/>
              <a:t>Fixed size (static) partition memory</a:t>
            </a:r>
          </a:p>
          <a:p>
            <a:pPr lvl="1"/>
            <a:r>
              <a:rPr lang="en-US" dirty="0"/>
              <a:t>Variable sized (dynamic) partition memory</a:t>
            </a:r>
          </a:p>
          <a:p>
            <a:r>
              <a:rPr lang="en-US" dirty="0"/>
              <a:t>Non-contiguous Memory Allocation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Variations of above</a:t>
            </a:r>
          </a:p>
          <a:p>
            <a:pPr lvl="2"/>
            <a:r>
              <a:rPr lang="en-US" dirty="0"/>
              <a:t>Paged segmentation</a:t>
            </a:r>
          </a:p>
          <a:p>
            <a:pPr lvl="2"/>
            <a:r>
              <a:rPr lang="en-US" dirty="0"/>
              <a:t>Demand paging</a:t>
            </a:r>
          </a:p>
          <a:p>
            <a:pPr lvl="2"/>
            <a:r>
              <a:rPr lang="en-US" dirty="0"/>
              <a:t>Demand segmentation</a:t>
            </a:r>
          </a:p>
          <a:p>
            <a:pPr lvl="2"/>
            <a:r>
              <a:rPr lang="en-US" dirty="0"/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BE392-AD12-4541-898B-3A9DEF39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Allocation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FBB3E1-3322-4DAF-94DC-48C3D0F66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8632B-81F4-494E-86BC-7962F0D8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Single Process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102846-BD7D-4461-9000-7C53C101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8001000" cy="4937125"/>
          </a:xfrm>
        </p:spPr>
        <p:txBody>
          <a:bodyPr>
            <a:normAutofit/>
          </a:bodyPr>
          <a:lstStyle/>
          <a:p>
            <a:r>
              <a:rPr lang="en-US" dirty="0"/>
              <a:t>Memory is divided into </a:t>
            </a:r>
            <a:r>
              <a:rPr lang="en-US" u="sng" dirty="0"/>
              <a:t>two partitions</a:t>
            </a:r>
          </a:p>
          <a:p>
            <a:pPr lvl="1"/>
            <a:r>
              <a:rPr lang="en-US" dirty="0"/>
              <a:t>One for </a:t>
            </a:r>
            <a:r>
              <a:rPr lang="en-US" u="sng" dirty="0"/>
              <a:t>user</a:t>
            </a:r>
            <a:r>
              <a:rPr lang="en-US" dirty="0"/>
              <a:t> process and</a:t>
            </a:r>
          </a:p>
          <a:p>
            <a:pPr lvl="1"/>
            <a:r>
              <a:rPr lang="en-US" dirty="0"/>
              <a:t>One for the </a:t>
            </a:r>
            <a:r>
              <a:rPr lang="en-US" u="sng" dirty="0"/>
              <a:t>operating system</a:t>
            </a:r>
          </a:p>
          <a:p>
            <a:r>
              <a:rPr lang="en-US" dirty="0"/>
              <a:t>Most common to place the </a:t>
            </a:r>
            <a:r>
              <a:rPr lang="en-US" u="sng" dirty="0"/>
              <a:t>operating system</a:t>
            </a:r>
            <a:r>
              <a:rPr lang="en-US" dirty="0"/>
              <a:t> in </a:t>
            </a:r>
            <a:r>
              <a:rPr lang="en-US" u="sng" dirty="0"/>
              <a:t>low </a:t>
            </a:r>
            <a:r>
              <a:rPr lang="en-US" u="sng" dirty="0" smtClean="0"/>
              <a:t>memory ( low mean a specific (usually initial) range having </a:t>
            </a:r>
            <a:r>
              <a:rPr lang="en-US" u="sng" dirty="0" err="1" smtClean="0"/>
              <a:t>bootloaders</a:t>
            </a:r>
            <a:r>
              <a:rPr lang="en-US" u="sng" dirty="0" smtClean="0"/>
              <a:t>, interrupt vector and kernel)</a:t>
            </a:r>
            <a:endParaRPr lang="en-US" u="sng" dirty="0"/>
          </a:p>
          <a:p>
            <a:r>
              <a:rPr lang="en-US" dirty="0"/>
              <a:t>Run </a:t>
            </a:r>
            <a:r>
              <a:rPr lang="en-US" u="sng" dirty="0"/>
              <a:t>one process at a time</a:t>
            </a:r>
            <a:r>
              <a:rPr lang="en-US" dirty="0"/>
              <a:t> in high memory</a:t>
            </a:r>
          </a:p>
          <a:p>
            <a:r>
              <a:rPr lang="en-US" dirty="0"/>
              <a:t>Memory management is very </a:t>
            </a:r>
            <a:r>
              <a:rPr lang="en-US" u="sng" dirty="0"/>
              <a:t>simple</a:t>
            </a:r>
          </a:p>
          <a:p>
            <a:r>
              <a:rPr lang="en-US" dirty="0"/>
              <a:t>Example;</a:t>
            </a:r>
          </a:p>
          <a:p>
            <a:pPr lvl="1"/>
            <a:r>
              <a:rPr lang="en-US" dirty="0"/>
              <a:t>MS-DOS system is an example of this system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="" xmlns:a16="http://schemas.microsoft.com/office/drawing/2014/main" id="{FE17DF56-7A65-441A-8D68-A27B57BA937B}"/>
              </a:ext>
            </a:extLst>
          </p:cNvPr>
          <p:cNvGrpSpPr>
            <a:grpSpLocks/>
          </p:cNvGrpSpPr>
          <p:nvPr/>
        </p:nvGrpSpPr>
        <p:grpSpPr bwMode="auto">
          <a:xfrm>
            <a:off x="9699009" y="2211387"/>
            <a:ext cx="1450848" cy="3352800"/>
            <a:chOff x="4848" y="1728"/>
            <a:chExt cx="720" cy="1776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5BAAB71-4567-4792-A84F-D4EC5E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720" cy="38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Unused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8145D79-2A66-4E23-817E-D45EF53E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40"/>
              <a:ext cx="720" cy="8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Operating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system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301376E-F510-4334-963F-2D95FD46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112"/>
              <a:ext cx="720" cy="52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User</a:t>
              </a:r>
            </a:p>
            <a:p>
              <a:pPr algn="ctr"/>
              <a:r>
                <a:rPr lang="en-US">
                  <a:latin typeface="Calibri" pitchFamily="34" charset="0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9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Fixed Sized Partition Memory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is divided into </a:t>
            </a:r>
            <a:r>
              <a:rPr lang="en-US" u="sng" dirty="0"/>
              <a:t>several fixed partitions</a:t>
            </a:r>
          </a:p>
          <a:p>
            <a:r>
              <a:rPr lang="en-US" u="sng" dirty="0"/>
              <a:t>Each partition</a:t>
            </a:r>
            <a:r>
              <a:rPr lang="en-US" dirty="0"/>
              <a:t> may contain </a:t>
            </a:r>
            <a:r>
              <a:rPr lang="en-US" u="sng" dirty="0"/>
              <a:t>exactly one process</a:t>
            </a:r>
          </a:p>
          <a:p>
            <a:r>
              <a:rPr lang="en-US" dirty="0"/>
              <a:t>When partition is </a:t>
            </a:r>
            <a:r>
              <a:rPr lang="en-US" u="sng" dirty="0"/>
              <a:t>free</a:t>
            </a:r>
            <a:r>
              <a:rPr lang="en-US" dirty="0"/>
              <a:t>, another </a:t>
            </a:r>
            <a:r>
              <a:rPr lang="en-US" u="sng" dirty="0"/>
              <a:t>process is loaded into free partition</a:t>
            </a:r>
          </a:p>
          <a:p>
            <a:r>
              <a:rPr lang="en-US" b="1" dirty="0">
                <a:solidFill>
                  <a:srgbClr val="FF0000"/>
                </a:solidFill>
              </a:rPr>
              <a:t>Waste considerable amount of main memory</a:t>
            </a:r>
            <a:r>
              <a:rPr lang="en-US" dirty="0"/>
              <a:t> when </a:t>
            </a:r>
            <a:r>
              <a:rPr lang="en-US" u="sng" dirty="0"/>
              <a:t>processes are smaller than allocated partition</a:t>
            </a:r>
          </a:p>
          <a:p>
            <a:pPr lvl="1"/>
            <a:r>
              <a:rPr lang="en-US" dirty="0"/>
              <a:t>Called </a:t>
            </a:r>
            <a:r>
              <a:rPr lang="en-US" b="1" dirty="0">
                <a:highlight>
                  <a:srgbClr val="FFFF00"/>
                </a:highlight>
              </a:rPr>
              <a:t>internal fragmentation</a:t>
            </a:r>
          </a:p>
          <a:p>
            <a:r>
              <a:rPr lang="en-US" dirty="0"/>
              <a:t>First employed in </a:t>
            </a:r>
            <a:r>
              <a:rPr lang="en-US" u="sng" dirty="0"/>
              <a:t>multiprogramming</a:t>
            </a:r>
            <a:r>
              <a:rPr lang="en-US" dirty="0"/>
              <a:t> computers</a:t>
            </a:r>
          </a:p>
          <a:p>
            <a:r>
              <a:rPr lang="en-US" dirty="0"/>
              <a:t>Used in IBM OS/360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Prevent a process being run due to </a:t>
            </a:r>
            <a:r>
              <a:rPr lang="en-US" u="sng" dirty="0">
                <a:solidFill>
                  <a:srgbClr val="FF0000"/>
                </a:solidFill>
              </a:rPr>
              <a:t>unavailability of sufficient size partition</a:t>
            </a:r>
          </a:p>
          <a:p>
            <a:pPr lvl="1"/>
            <a:r>
              <a:rPr lang="en-US" dirty="0"/>
              <a:t>Internal fragmentation </a:t>
            </a:r>
            <a:r>
              <a:rPr lang="en-US" b="1" u="sng" dirty="0">
                <a:solidFill>
                  <a:srgbClr val="FF0000"/>
                </a:solidFill>
              </a:rPr>
              <a:t>wastes</a:t>
            </a:r>
            <a:r>
              <a:rPr lang="en-US" dirty="0"/>
              <a:t> space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4495800" y="1447800"/>
            <a:ext cx="2133600" cy="1600200"/>
          </a:xfrm>
          <a:prstGeom prst="rect">
            <a:avLst/>
          </a:prstGeom>
          <a:ln>
            <a:solidFill>
              <a:srgbClr val="C00000"/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Fixed Sized Partition Memory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495800" y="3048000"/>
            <a:ext cx="2133600" cy="1219200"/>
          </a:xfrm>
          <a:prstGeom prst="rect">
            <a:avLst/>
          </a:prstGeom>
          <a:ln>
            <a:solidFill>
              <a:srgbClr val="C00000"/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495800" y="3429000"/>
            <a:ext cx="19050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Process B</a:t>
            </a:r>
          </a:p>
          <a:p>
            <a:pPr algn="ctr"/>
            <a:r>
              <a:rPr lang="en-US">
                <a:latin typeface="Calibri" pitchFamily="34" charset="0"/>
              </a:rPr>
              <a:t>200 K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495800" y="5257800"/>
            <a:ext cx="21336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Operating System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4495800" y="4267200"/>
            <a:ext cx="2133600" cy="990600"/>
          </a:xfrm>
          <a:prstGeom prst="rect">
            <a:avLst/>
          </a:prstGeom>
          <a:ln>
            <a:solidFill>
              <a:srgbClr val="C00000"/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495800" y="4572000"/>
            <a:ext cx="1905000" cy="685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Process A</a:t>
            </a:r>
          </a:p>
          <a:p>
            <a:pPr algn="ctr"/>
            <a:r>
              <a:rPr lang="en-US">
                <a:latin typeface="Calibri" pitchFamily="34" charset="0"/>
              </a:rPr>
              <a:t>150 K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4495800" y="1828800"/>
            <a:ext cx="1905000" cy="1219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Process C</a:t>
            </a:r>
          </a:p>
          <a:p>
            <a:pPr algn="ctr"/>
            <a:r>
              <a:rPr lang="en-US">
                <a:latin typeface="Calibri" pitchFamily="34" charset="0"/>
              </a:rPr>
              <a:t>300 K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3352800" y="4052888"/>
            <a:ext cx="11430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300 K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3352800" y="5638801"/>
            <a:ext cx="1143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0 K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3352800" y="1371601"/>
            <a:ext cx="1143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1000 K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3276600" y="5105401"/>
            <a:ext cx="1143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100 K</a:t>
            </a: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3352800" y="2909888"/>
            <a:ext cx="11430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600 K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6781800" y="2047070"/>
            <a:ext cx="3324726" cy="36933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Partition 3 = 400 K</a:t>
            </a:r>
          </a:p>
          <a:p>
            <a:pPr algn="l">
              <a:spcBef>
                <a:spcPct val="50000"/>
              </a:spcBef>
            </a:pPr>
            <a:endParaRPr lang="en-US" dirty="0">
              <a:latin typeface="Calibri" pitchFamily="34" charset="0"/>
            </a:endParaRPr>
          </a:p>
          <a:p>
            <a:pPr algn="l">
              <a:spcBef>
                <a:spcPct val="50000"/>
              </a:spcBef>
            </a:pPr>
            <a:endParaRPr lang="en-US" dirty="0">
              <a:latin typeface="Calibri" pitchFamily="34" charset="0"/>
            </a:endParaRPr>
          </a:p>
          <a:p>
            <a:pPr algn="l">
              <a:spcBef>
                <a:spcPct val="50000"/>
              </a:spcBef>
            </a:pPr>
            <a:endParaRPr lang="en-US" dirty="0">
              <a:latin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Partition 2 = 300 K</a:t>
            </a:r>
          </a:p>
          <a:p>
            <a:pPr algn="l">
              <a:spcBef>
                <a:spcPct val="50000"/>
              </a:spcBef>
            </a:pPr>
            <a:endParaRPr lang="en-US" dirty="0">
              <a:latin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Partition 1 = 200 </a:t>
            </a:r>
            <a:r>
              <a:rPr lang="en-US" dirty="0" smtClean="0">
                <a:latin typeface="Calibri" pitchFamily="34" charset="0"/>
              </a:rPr>
              <a:t>K</a:t>
            </a:r>
          </a:p>
          <a:p>
            <a:pPr algn="l">
              <a:spcBef>
                <a:spcPct val="50000"/>
              </a:spcBef>
            </a:pPr>
            <a:endParaRPr lang="en-US" dirty="0">
              <a:latin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Low memory containing kernel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Variable-Sized Partition Memory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processes would be </a:t>
            </a:r>
            <a:r>
              <a:rPr lang="en-US" u="sng" dirty="0"/>
              <a:t>given as much storage as they required</a:t>
            </a:r>
            <a:r>
              <a:rPr lang="en-US" dirty="0"/>
              <a:t> </a:t>
            </a:r>
          </a:p>
          <a:p>
            <a:r>
              <a:rPr lang="en-US" dirty="0"/>
              <a:t>Processes are </a:t>
            </a:r>
            <a:r>
              <a:rPr lang="en-US" u="sng" dirty="0"/>
              <a:t>loaded into consecutive areas </a:t>
            </a:r>
            <a:r>
              <a:rPr lang="en-US" dirty="0"/>
              <a:t>until the memory is filled</a:t>
            </a:r>
          </a:p>
          <a:p>
            <a:r>
              <a:rPr lang="en-US" dirty="0"/>
              <a:t>When a partition is free, another process is loaded into free partition</a:t>
            </a:r>
          </a:p>
          <a:p>
            <a:r>
              <a:rPr lang="en-US" b="1" dirty="0">
                <a:highlight>
                  <a:srgbClr val="FFFF00"/>
                </a:highlight>
              </a:rPr>
              <a:t>External fragmentation</a:t>
            </a:r>
          </a:p>
          <a:p>
            <a:pPr lvl="1"/>
            <a:r>
              <a:rPr lang="en-US" dirty="0"/>
              <a:t>It refers to the distribution of the free memory space, out-with any process allocation</a:t>
            </a:r>
          </a:p>
          <a:p>
            <a:r>
              <a:rPr lang="en-US" dirty="0"/>
              <a:t>What are the problems here?</a:t>
            </a:r>
          </a:p>
          <a:p>
            <a:pPr lvl="1"/>
            <a:r>
              <a:rPr lang="en-US" dirty="0"/>
              <a:t>What if the size of the vacant partition(s) is smaller than the size of the incoming process?</a:t>
            </a:r>
          </a:p>
          <a:p>
            <a:pPr lvl="1"/>
            <a:r>
              <a:rPr lang="en-US" dirty="0"/>
              <a:t>A new process cannot be started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Coalescing</a:t>
            </a:r>
          </a:p>
          <a:p>
            <a:pPr lvl="2"/>
            <a:r>
              <a:rPr lang="en-US" dirty="0"/>
              <a:t>It refers to </a:t>
            </a:r>
            <a:r>
              <a:rPr lang="en-US" u="sng" dirty="0"/>
              <a:t>combine two or more adjacent holes to accommodate a large incoming process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Difficulty: Coalescing is a </a:t>
            </a:r>
            <a:r>
              <a:rPr lang="en-US" u="sng" dirty="0">
                <a:solidFill>
                  <a:srgbClr val="FF0000"/>
                </a:solidFill>
              </a:rPr>
              <a:t>time-consuming procedure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Variable-Sized Partition Memory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Variable partition scheme has been used successfully in many computers</a:t>
            </a:r>
          </a:p>
          <a:p>
            <a:r>
              <a:rPr lang="en-US" b="1" dirty="0">
                <a:solidFill>
                  <a:srgbClr val="FF0000"/>
                </a:solidFill>
              </a:rPr>
              <a:t>Overheads</a:t>
            </a:r>
          </a:p>
          <a:p>
            <a:pPr lvl="1"/>
            <a:r>
              <a:rPr lang="en-US" dirty="0"/>
              <a:t>In variable partition, the system must keep track of 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position</a:t>
            </a:r>
          </a:p>
          <a:p>
            <a:pPr lvl="2"/>
            <a:r>
              <a:rPr lang="en-US" u="sng" dirty="0"/>
              <a:t>size</a:t>
            </a:r>
            <a:r>
              <a:rPr lang="en-US" dirty="0"/>
              <a:t> of each hole</a:t>
            </a:r>
          </a:p>
          <a:p>
            <a:pPr lvl="2"/>
            <a:r>
              <a:rPr lang="en-US" dirty="0"/>
              <a:t>taking account of the effect of </a:t>
            </a:r>
            <a:r>
              <a:rPr lang="en-US" u="sng" dirty="0"/>
              <a:t>coalescing</a:t>
            </a:r>
          </a:p>
          <a:p>
            <a:pPr lvl="1"/>
            <a:r>
              <a:rPr lang="en-US" u="sng" dirty="0">
                <a:highlight>
                  <a:srgbClr val="FFFF00"/>
                </a:highlight>
              </a:rPr>
              <a:t>The solution is to use linked list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 which contains</a:t>
            </a:r>
          </a:p>
          <a:p>
            <a:pPr lvl="2"/>
            <a:r>
              <a:rPr lang="en-US" b="1" dirty="0"/>
              <a:t>Pointer</a:t>
            </a:r>
            <a:r>
              <a:rPr lang="en-US" dirty="0"/>
              <a:t> to the </a:t>
            </a:r>
            <a:r>
              <a:rPr lang="en-US" u="sng" dirty="0"/>
              <a:t>start of each hole</a:t>
            </a:r>
            <a:r>
              <a:rPr lang="en-US" dirty="0"/>
              <a:t> and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hole size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Variable-Sized Partition Memory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Variable-sized partition with </a:t>
            </a:r>
            <a:r>
              <a:rPr lang="en-US" dirty="0">
                <a:highlight>
                  <a:srgbClr val="FFFF00"/>
                </a:highlight>
              </a:rPr>
              <a:t>compaction</a:t>
            </a:r>
          </a:p>
          <a:p>
            <a:pPr lvl="1"/>
            <a:r>
              <a:rPr lang="en-US" dirty="0"/>
              <a:t>Compaction is a process of </a:t>
            </a:r>
            <a:r>
              <a:rPr lang="en-US" u="sng" dirty="0"/>
              <a:t>physically moving memory resident processes to close-up the holes</a:t>
            </a:r>
          </a:p>
          <a:p>
            <a:pPr lvl="1"/>
            <a:r>
              <a:rPr lang="en-US" dirty="0"/>
              <a:t>Difficulty;</a:t>
            </a:r>
          </a:p>
          <a:p>
            <a:pPr lvl="2"/>
            <a:r>
              <a:rPr lang="en-US" dirty="0"/>
              <a:t>It is a </a:t>
            </a:r>
            <a:r>
              <a:rPr lang="en-US" u="sng" dirty="0">
                <a:solidFill>
                  <a:srgbClr val="FF0000"/>
                </a:solidFill>
              </a:rPr>
              <a:t>time-consuming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All </a:t>
            </a:r>
            <a:r>
              <a:rPr lang="en-US" u="sng" dirty="0">
                <a:solidFill>
                  <a:srgbClr val="FF0000"/>
                </a:solidFill>
              </a:rPr>
              <a:t>processes are suspended while reshuffling</a:t>
            </a:r>
            <a:r>
              <a:rPr lang="en-US" dirty="0"/>
              <a:t> takes place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Not feasible in time critical system</a:t>
            </a:r>
          </a:p>
          <a:p>
            <a:pPr lvl="1"/>
            <a:r>
              <a:rPr lang="en-US" dirty="0"/>
              <a:t>Compaction may be performed</a:t>
            </a:r>
          </a:p>
          <a:p>
            <a:pPr lvl="2"/>
            <a:r>
              <a:rPr lang="en-US" dirty="0"/>
              <a:t>As soon as any </a:t>
            </a:r>
            <a:r>
              <a:rPr lang="en-US" u="sng" dirty="0"/>
              <a:t>process terminates</a:t>
            </a:r>
          </a:p>
          <a:p>
            <a:pPr lvl="2"/>
            <a:r>
              <a:rPr lang="en-US" dirty="0"/>
              <a:t>When new process cannot load due to </a:t>
            </a:r>
            <a:r>
              <a:rPr lang="en-US" u="sng" dirty="0"/>
              <a:t>fragmentation</a:t>
            </a:r>
          </a:p>
          <a:p>
            <a:pPr lvl="2"/>
            <a:r>
              <a:rPr lang="en-US" dirty="0"/>
              <a:t>At </a:t>
            </a:r>
            <a:r>
              <a:rPr lang="en-US" u="sng" dirty="0"/>
              <a:t>fixed intervals</a:t>
            </a:r>
          </a:p>
          <a:p>
            <a:pPr lvl="2"/>
            <a:r>
              <a:rPr lang="en-US" dirty="0"/>
              <a:t>When the </a:t>
            </a:r>
            <a:r>
              <a:rPr lang="en-US" u="sng" dirty="0"/>
              <a:t>user</a:t>
            </a:r>
            <a:r>
              <a:rPr lang="en-US" dirty="0"/>
              <a:t> decide to do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Storage management strategies are used to obtain </a:t>
            </a:r>
            <a:r>
              <a:rPr lang="en-US" u="sng" dirty="0"/>
              <a:t>best possible use of main memory</a:t>
            </a:r>
          </a:p>
          <a:p>
            <a:r>
              <a:rPr lang="en-US" dirty="0"/>
              <a:t>The strategies are divided into following categories</a:t>
            </a:r>
          </a:p>
          <a:p>
            <a:pPr lvl="1"/>
            <a:r>
              <a:rPr lang="en-US" dirty="0"/>
              <a:t>Fetch strategies</a:t>
            </a:r>
          </a:p>
          <a:p>
            <a:pPr lvl="1"/>
            <a:r>
              <a:rPr lang="en-US" dirty="0"/>
              <a:t>Placement strategies</a:t>
            </a:r>
          </a:p>
          <a:p>
            <a:pPr lvl="1"/>
            <a:r>
              <a:rPr lang="en-US" dirty="0"/>
              <a:t>Replacement strategies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Fetch Strategies</a:t>
            </a:r>
          </a:p>
          <a:p>
            <a:r>
              <a:rPr lang="en-US" dirty="0"/>
              <a:t>When to </a:t>
            </a:r>
            <a:r>
              <a:rPr lang="en-US" u="sng" dirty="0"/>
              <a:t>obtain the next process for transfer to main memory</a:t>
            </a:r>
            <a:r>
              <a:rPr lang="en-US" dirty="0"/>
              <a:t> from secondary memory</a:t>
            </a:r>
          </a:p>
          <a:p>
            <a:r>
              <a:rPr lang="en-US" dirty="0"/>
              <a:t>It could be done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Demand fetch</a:t>
            </a:r>
            <a:r>
              <a:rPr lang="en-US" dirty="0"/>
              <a:t> strategies</a:t>
            </a:r>
          </a:p>
          <a:p>
            <a:pPr lvl="2"/>
            <a:r>
              <a:rPr lang="en-US" dirty="0"/>
              <a:t>In this next process is brought to main memory </a:t>
            </a:r>
            <a:r>
              <a:rPr lang="en-US" u="sng" dirty="0"/>
              <a:t>when it is referenced by running program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Anticipatory fetch </a:t>
            </a:r>
            <a:r>
              <a:rPr lang="en-US" dirty="0"/>
              <a:t>strategies</a:t>
            </a:r>
          </a:p>
          <a:p>
            <a:pPr lvl="2"/>
            <a:r>
              <a:rPr lang="en-US" dirty="0"/>
              <a:t>In this </a:t>
            </a:r>
            <a:r>
              <a:rPr lang="en-US" u="sng" dirty="0"/>
              <a:t>system predicts program’s needs</a:t>
            </a:r>
            <a:r>
              <a:rPr lang="en-US" dirty="0"/>
              <a:t> and attempt to load the appropriate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Management Unit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630" y="1690688"/>
            <a:ext cx="6722570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Placement Strategies</a:t>
            </a:r>
          </a:p>
          <a:p>
            <a:r>
              <a:rPr lang="en-US" dirty="0"/>
              <a:t>Placement strategies concerned with </a:t>
            </a:r>
            <a:r>
              <a:rPr lang="en-US" u="sng" dirty="0"/>
              <a:t>determining where in main memory to place an incoming process</a:t>
            </a:r>
          </a:p>
          <a:p>
            <a:r>
              <a:rPr lang="en-US" dirty="0"/>
              <a:t>Three placement strategies are;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Best fit</a:t>
            </a:r>
          </a:p>
          <a:p>
            <a:pPr lvl="2"/>
            <a:r>
              <a:rPr lang="en-US" dirty="0"/>
              <a:t>Places the process in </a:t>
            </a:r>
            <a:r>
              <a:rPr lang="en-US" u="sng" dirty="0"/>
              <a:t>smallest of the available holes</a:t>
            </a:r>
          </a:p>
          <a:p>
            <a:pPr lvl="2"/>
            <a:r>
              <a:rPr lang="en-US" dirty="0"/>
              <a:t>Intuitively appealing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First fit</a:t>
            </a:r>
          </a:p>
          <a:p>
            <a:pPr lvl="2"/>
            <a:r>
              <a:rPr lang="en-US" dirty="0"/>
              <a:t>Places the process in </a:t>
            </a:r>
            <a:r>
              <a:rPr lang="en-US" u="sng" dirty="0"/>
              <a:t>first available hole</a:t>
            </a:r>
            <a:r>
              <a:rPr lang="en-US" dirty="0"/>
              <a:t>, which is </a:t>
            </a:r>
            <a:r>
              <a:rPr lang="en-US" u="sng" dirty="0"/>
              <a:t>large enough to hold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Low overheads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Worst fit</a:t>
            </a:r>
          </a:p>
          <a:p>
            <a:pPr lvl="2"/>
            <a:r>
              <a:rPr lang="en-US" dirty="0"/>
              <a:t>Places the process in the </a:t>
            </a:r>
            <a:r>
              <a:rPr lang="en-US" u="sng" dirty="0"/>
              <a:t>largest available hole</a:t>
            </a:r>
          </a:p>
          <a:p>
            <a:pPr lvl="2"/>
            <a:r>
              <a:rPr lang="en-US" dirty="0"/>
              <a:t>Another process can be accommodated if hole is big enough</a:t>
            </a:r>
          </a:p>
          <a:p>
            <a:r>
              <a:rPr lang="en-US" dirty="0"/>
              <a:t>Example;</a:t>
            </a:r>
          </a:p>
          <a:p>
            <a:pPr lvl="1"/>
            <a:r>
              <a:rPr lang="en-US" dirty="0"/>
              <a:t>A variable partition memory with hole sizes in order 20k, 15k, 40k, 60k, 10k, 25k</a:t>
            </a:r>
          </a:p>
          <a:p>
            <a:pPr lvl="1"/>
            <a:r>
              <a:rPr lang="en-US" dirty="0"/>
              <a:t>What if a new process of 25k is to be loaded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Placement Strategies</a:t>
            </a:r>
          </a:p>
          <a:p>
            <a:r>
              <a:rPr lang="en-US" dirty="0"/>
              <a:t>Placement strategies concerned with </a:t>
            </a:r>
            <a:r>
              <a:rPr lang="en-US" u="sng" dirty="0"/>
              <a:t>determining where in main memory to place an incoming process</a:t>
            </a:r>
          </a:p>
          <a:p>
            <a:r>
              <a:rPr lang="en-US" dirty="0"/>
              <a:t>Three placement strategies are;</a:t>
            </a:r>
          </a:p>
          <a:p>
            <a:pPr lvl="1"/>
            <a:r>
              <a:rPr lang="en-US" dirty="0" smtClean="0">
                <a:highlight>
                  <a:srgbClr val="FFFF00"/>
                </a:highlight>
              </a:rPr>
              <a:t>First </a:t>
            </a:r>
            <a:r>
              <a:rPr lang="en-US" dirty="0">
                <a:highlight>
                  <a:srgbClr val="FFFF00"/>
                </a:highlight>
              </a:rPr>
              <a:t>fit</a:t>
            </a:r>
          </a:p>
          <a:p>
            <a:pPr lvl="2"/>
            <a:r>
              <a:rPr lang="en-US" dirty="0"/>
              <a:t>Places the process in </a:t>
            </a:r>
            <a:r>
              <a:rPr lang="en-US" u="sng" dirty="0"/>
              <a:t>first available hole</a:t>
            </a:r>
            <a:r>
              <a:rPr lang="en-US" dirty="0"/>
              <a:t>, which is </a:t>
            </a:r>
            <a:r>
              <a:rPr lang="en-US" u="sng" dirty="0"/>
              <a:t>large enough to hold</a:t>
            </a:r>
            <a:r>
              <a:rPr lang="en-US" dirty="0"/>
              <a:t>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Search from the start and place in the first available hole</a:t>
            </a:r>
            <a:endParaRPr lang="en-US" dirty="0"/>
          </a:p>
          <a:p>
            <a:pPr lvl="2"/>
            <a:r>
              <a:rPr lang="en-US" dirty="0"/>
              <a:t>Low </a:t>
            </a:r>
            <a:r>
              <a:rPr lang="en-US" dirty="0" smtClean="0"/>
              <a:t>overheads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Placement Strategies</a:t>
            </a:r>
          </a:p>
          <a:p>
            <a:r>
              <a:rPr lang="en-US" dirty="0"/>
              <a:t>Placement strategies concerned with </a:t>
            </a:r>
            <a:r>
              <a:rPr lang="en-US" u="sng" dirty="0"/>
              <a:t>determining where in main memory to place an incoming process</a:t>
            </a:r>
          </a:p>
          <a:p>
            <a:r>
              <a:rPr lang="en-US" dirty="0"/>
              <a:t>Three placement strategies are;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Best </a:t>
            </a:r>
            <a:r>
              <a:rPr lang="en-US" dirty="0" smtClean="0">
                <a:highlight>
                  <a:srgbClr val="FFFF00"/>
                </a:highlight>
              </a:rPr>
              <a:t>fit  - (Next fit)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/>
              <a:t>Places the process in </a:t>
            </a:r>
            <a:r>
              <a:rPr lang="en-US" u="sng" dirty="0"/>
              <a:t>smallest of the available holes</a:t>
            </a:r>
          </a:p>
          <a:p>
            <a:pPr lvl="2"/>
            <a:r>
              <a:rPr lang="en-US" dirty="0"/>
              <a:t>Intuitively </a:t>
            </a:r>
            <a:r>
              <a:rPr lang="en-US" dirty="0" smtClean="0"/>
              <a:t>appealing</a:t>
            </a:r>
          </a:p>
          <a:p>
            <a:pPr lvl="2"/>
            <a:r>
              <a:rPr lang="en-US" dirty="0" smtClean="0"/>
              <a:t>Search the entire holes beginning from the start to end in order to find the smallest hole so that after placing the process the remaining hole should be minimum</a:t>
            </a:r>
          </a:p>
          <a:p>
            <a:pPr lvl="2"/>
            <a:r>
              <a:rPr lang="en-US" dirty="0" smtClean="0"/>
              <a:t>Searching overhead involved because for every process it searches for best fit hole</a:t>
            </a:r>
          </a:p>
          <a:p>
            <a:pPr lvl="2"/>
            <a:r>
              <a:rPr lang="en-US" dirty="0" smtClean="0"/>
              <a:t>It results in mini tiny little holes where no process can be placed</a:t>
            </a:r>
          </a:p>
          <a:p>
            <a:pPr lvl="2"/>
            <a:r>
              <a:rPr lang="en-US" dirty="0" smtClean="0"/>
              <a:t>Slow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Placement Strategies</a:t>
            </a:r>
          </a:p>
          <a:p>
            <a:r>
              <a:rPr lang="en-US" dirty="0"/>
              <a:t>Placement strategies concerned with </a:t>
            </a:r>
            <a:r>
              <a:rPr lang="en-US" u="sng" dirty="0"/>
              <a:t>determining where in main memory to place an incoming process</a:t>
            </a:r>
          </a:p>
          <a:p>
            <a:r>
              <a:rPr lang="en-US" dirty="0"/>
              <a:t>Three placement strategies are;</a:t>
            </a:r>
          </a:p>
          <a:p>
            <a:pPr lvl="1"/>
            <a:r>
              <a:rPr lang="en-US" dirty="0" smtClean="0">
                <a:highlight>
                  <a:srgbClr val="FFFF00"/>
                </a:highlight>
              </a:rPr>
              <a:t>Next fit ( extension of first fit)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/>
              <a:t>Places the process </a:t>
            </a:r>
            <a:r>
              <a:rPr lang="en-US" dirty="0" smtClean="0"/>
              <a:t>in the next available </a:t>
            </a:r>
            <a:r>
              <a:rPr lang="en-US" u="sng" dirty="0" smtClean="0"/>
              <a:t>hole which is big enough to accommodate the process</a:t>
            </a:r>
            <a:endParaRPr lang="en-US" u="sng" dirty="0"/>
          </a:p>
          <a:p>
            <a:pPr lvl="2"/>
            <a:r>
              <a:rPr lang="en-US" dirty="0" smtClean="0"/>
              <a:t>A pointer is placed to start searching from the previously allocated hole location</a:t>
            </a:r>
          </a:p>
          <a:p>
            <a:pPr lvl="2"/>
            <a:r>
              <a:rPr lang="en-US" dirty="0" smtClean="0"/>
              <a:t>Search the next available hole beginning from the last location to find the next hole capable of accommodating the process.</a:t>
            </a:r>
          </a:p>
          <a:p>
            <a:pPr lvl="2"/>
            <a:r>
              <a:rPr lang="en-US" dirty="0" smtClean="0"/>
              <a:t> fast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Placement Strategies</a:t>
            </a:r>
          </a:p>
          <a:p>
            <a:r>
              <a:rPr lang="en-US" dirty="0"/>
              <a:t>Placement strategies concerned with </a:t>
            </a:r>
            <a:r>
              <a:rPr lang="en-US" u="sng" dirty="0"/>
              <a:t>determining where in main memory to place an incoming process</a:t>
            </a:r>
          </a:p>
          <a:p>
            <a:r>
              <a:rPr lang="en-US" dirty="0"/>
              <a:t>Three placement strategies are;</a:t>
            </a:r>
          </a:p>
          <a:p>
            <a:pPr lvl="1"/>
            <a:r>
              <a:rPr lang="en-US" dirty="0" smtClean="0">
                <a:highlight>
                  <a:srgbClr val="FFFF00"/>
                </a:highlight>
              </a:rPr>
              <a:t>Worst </a:t>
            </a:r>
            <a:r>
              <a:rPr lang="en-US" dirty="0">
                <a:highlight>
                  <a:srgbClr val="FFFF00"/>
                </a:highlight>
              </a:rPr>
              <a:t>fit</a:t>
            </a:r>
          </a:p>
          <a:p>
            <a:pPr lvl="2"/>
            <a:r>
              <a:rPr lang="en-US" dirty="0"/>
              <a:t>Places the process in the </a:t>
            </a:r>
            <a:r>
              <a:rPr lang="en-US" u="sng" dirty="0"/>
              <a:t>largest available hole</a:t>
            </a:r>
          </a:p>
          <a:p>
            <a:pPr lvl="2"/>
            <a:r>
              <a:rPr lang="en-US" dirty="0"/>
              <a:t>Another process can be accommodated if hole is big </a:t>
            </a:r>
            <a:r>
              <a:rPr lang="en-US" dirty="0" smtClean="0"/>
              <a:t>enough</a:t>
            </a:r>
          </a:p>
          <a:p>
            <a:pPr lvl="2"/>
            <a:r>
              <a:rPr lang="en-US" dirty="0" smtClean="0"/>
              <a:t>Search from the beginning till end in order to find the largest hole in order to place the process.</a:t>
            </a:r>
          </a:p>
          <a:p>
            <a:pPr lvl="2"/>
            <a:r>
              <a:rPr lang="en-US" dirty="0" smtClean="0"/>
              <a:t>Slow</a:t>
            </a:r>
            <a:endParaRPr lang="en-US" dirty="0"/>
          </a:p>
          <a:p>
            <a:r>
              <a:rPr lang="en-US" dirty="0"/>
              <a:t>Example;</a:t>
            </a:r>
          </a:p>
          <a:p>
            <a:pPr lvl="1"/>
            <a:r>
              <a:rPr lang="en-US" dirty="0"/>
              <a:t>A variable partition memory with hole sizes in order 20k, 15k, 40k, 60k, 10k, 25k</a:t>
            </a:r>
          </a:p>
          <a:p>
            <a:pPr lvl="1"/>
            <a:r>
              <a:rPr lang="en-US" dirty="0"/>
              <a:t>What if a new process of 25k is to be loaded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4590448" cy="5015263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P1= 15K</a:t>
            </a:r>
            <a:br>
              <a:rPr lang="en-US" dirty="0" smtClean="0"/>
            </a:br>
            <a:r>
              <a:rPr lang="en-US" dirty="0" smtClean="0"/>
              <a:t>P2 = 18K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7815714" y="506913"/>
          <a:ext cx="1973180" cy="606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3180"/>
              </a:tblGrid>
              <a:tr h="737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25K</a:t>
                      </a:r>
                      <a:endParaRPr lang="en-US" sz="1600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40K</a:t>
                      </a:r>
                      <a:endParaRPr lang="en-US" sz="1100" b="1" dirty="0"/>
                    </a:p>
                  </a:txBody>
                  <a:tcPr/>
                </a:tc>
              </a:tr>
              <a:tr h="24552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9065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100K</a:t>
                      </a:r>
                      <a:endParaRPr lang="en-US" b="1" dirty="0"/>
                    </a:p>
                  </a:txBody>
                  <a:tcPr/>
                </a:tc>
              </a:tr>
              <a:tr h="398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20K</a:t>
                      </a:r>
                      <a:endParaRPr lang="en-US" sz="1600" b="1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10K</a:t>
                      </a:r>
                      <a:endParaRPr lang="en-US" b="1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4590448" cy="64590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Problem: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Respectively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P1= 300K</a:t>
            </a:r>
            <a:br>
              <a:rPr lang="en-US" dirty="0" smtClean="0"/>
            </a:br>
            <a:r>
              <a:rPr lang="en-US" dirty="0" smtClean="0"/>
              <a:t>P2 = 25K</a:t>
            </a:r>
            <a:br>
              <a:rPr lang="en-US" dirty="0" smtClean="0"/>
            </a:br>
            <a:r>
              <a:rPr lang="en-US" dirty="0" smtClean="0"/>
              <a:t>P3=125K</a:t>
            </a:r>
            <a:br>
              <a:rPr lang="en-US" dirty="0" smtClean="0"/>
            </a:br>
            <a:r>
              <a:rPr lang="en-US" dirty="0" smtClean="0"/>
              <a:t>P4=50K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Best Fit?</a:t>
            </a:r>
            <a:br>
              <a:rPr lang="en-US" dirty="0" smtClean="0"/>
            </a:br>
            <a:r>
              <a:rPr lang="en-US" dirty="0" smtClean="0"/>
              <a:t>First Fit?</a:t>
            </a:r>
            <a:br>
              <a:rPr lang="en-US" dirty="0" smtClean="0"/>
            </a:br>
            <a:r>
              <a:rPr lang="en-US" dirty="0" smtClean="0"/>
              <a:t>Both?</a:t>
            </a:r>
            <a:br>
              <a:rPr lang="en-US" dirty="0" smtClean="0"/>
            </a:br>
            <a:r>
              <a:rPr lang="en-US" dirty="0" smtClean="0"/>
              <a:t>None?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7815714" y="506913"/>
          <a:ext cx="1973180" cy="552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3180"/>
              </a:tblGrid>
              <a:tr h="7374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150K</a:t>
                      </a:r>
                    </a:p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endParaRPr lang="en-US" sz="1600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1906502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350K</a:t>
                      </a:r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Storage Management Strategies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Replacement Strategies</a:t>
            </a:r>
          </a:p>
          <a:p>
            <a:r>
              <a:rPr lang="en-US" dirty="0"/>
              <a:t>They are concerned with </a:t>
            </a:r>
            <a:r>
              <a:rPr lang="en-US" u="sng" dirty="0"/>
              <a:t>determining which process to displace to make room for incoming process</a:t>
            </a:r>
          </a:p>
          <a:p>
            <a:r>
              <a:rPr lang="en-US" dirty="0"/>
              <a:t>Decision is made on </a:t>
            </a:r>
            <a:r>
              <a:rPr lang="en-US" u="sng" dirty="0"/>
              <a:t>different factors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E540A0-8DEC-4CC7-AEDB-466C99CB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Non-contiguous Memory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462349-6CB1-4777-B687-9FE5049F7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Paging &amp; Segmentation</a:t>
            </a:r>
          </a:p>
        </p:txBody>
      </p:sp>
    </p:spTree>
    <p:extLst>
      <p:ext uri="{BB962C8B-B14F-4D97-AF65-F5344CB8AC3E}">
        <p14:creationId xmlns:p14="http://schemas.microsoft.com/office/powerpoint/2010/main" val="386380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Memory Management Requirements</a:t>
            </a:r>
            <a:endParaRPr lang="en-US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Relocation</a:t>
            </a:r>
          </a:p>
          <a:p>
            <a:r>
              <a:rPr lang="en-US" dirty="0"/>
              <a:t>Main memory is </a:t>
            </a:r>
            <a:r>
              <a:rPr lang="en-US" u="sng" dirty="0"/>
              <a:t>shared between processes</a:t>
            </a:r>
          </a:p>
          <a:p>
            <a:r>
              <a:rPr lang="en-US" u="sng" dirty="0"/>
              <a:t>Swap active processes </a:t>
            </a:r>
            <a:r>
              <a:rPr lang="en-US" dirty="0"/>
              <a:t>in and out to provide large pool of </a:t>
            </a:r>
            <a:r>
              <a:rPr lang="en-US" u="sng" dirty="0"/>
              <a:t>ready processes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Quite difficult to declare when swapped out process will be placed back</a:t>
            </a:r>
          </a:p>
          <a:p>
            <a:r>
              <a:rPr lang="en-US" dirty="0"/>
              <a:t>A </a:t>
            </a:r>
            <a:r>
              <a:rPr lang="en-US" b="1" dirty="0"/>
              <a:t>process image</a:t>
            </a:r>
            <a:r>
              <a:rPr lang="en-US" dirty="0"/>
              <a:t> occupies a </a:t>
            </a:r>
            <a:r>
              <a:rPr lang="en-US" b="1" dirty="0"/>
              <a:t>contiguous region of main memory</a:t>
            </a:r>
          </a:p>
          <a:p>
            <a:r>
              <a:rPr lang="en-US" dirty="0"/>
              <a:t>To run this process, the </a:t>
            </a:r>
            <a:r>
              <a:rPr lang="en-US" b="1" dirty="0"/>
              <a:t>processor hardware</a:t>
            </a:r>
            <a:r>
              <a:rPr lang="en-US" dirty="0"/>
              <a:t> and </a:t>
            </a:r>
            <a:r>
              <a:rPr lang="en-US" b="1" dirty="0"/>
              <a:t>operating system</a:t>
            </a:r>
            <a:r>
              <a:rPr lang="en-US" dirty="0"/>
              <a:t> must be able to </a:t>
            </a:r>
            <a:r>
              <a:rPr lang="en-US" b="1" dirty="0"/>
              <a:t>translate</a:t>
            </a:r>
            <a:r>
              <a:rPr lang="en-US" dirty="0"/>
              <a:t> the </a:t>
            </a:r>
            <a:r>
              <a:rPr lang="en-US" u="sng" dirty="0"/>
              <a:t>memory reference found in code,</a:t>
            </a:r>
            <a:r>
              <a:rPr lang="en-US" dirty="0"/>
              <a:t> into </a:t>
            </a:r>
            <a:r>
              <a:rPr lang="en-US" u="sng" dirty="0"/>
              <a:t>physical memory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Management Requirements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Protection</a:t>
            </a:r>
          </a:p>
          <a:p>
            <a:r>
              <a:rPr lang="en-US" dirty="0"/>
              <a:t>Each process must be protected </a:t>
            </a:r>
            <a:r>
              <a:rPr lang="en-US" dirty="0" smtClean="0"/>
              <a:t>from </a:t>
            </a:r>
            <a:r>
              <a:rPr lang="en-US" u="sng" dirty="0"/>
              <a:t>unwanted interference</a:t>
            </a:r>
            <a:r>
              <a:rPr lang="en-US" dirty="0"/>
              <a:t> by other processes</a:t>
            </a:r>
          </a:p>
          <a:p>
            <a:r>
              <a:rPr lang="en-US" dirty="0"/>
              <a:t>Without prior permission, a process should not refer to other process</a:t>
            </a:r>
          </a:p>
          <a:p>
            <a:r>
              <a:rPr lang="en-US" u="sng" dirty="0"/>
              <a:t>All memory references generated by a process must be checked at run time</a:t>
            </a:r>
          </a:p>
          <a:p>
            <a:pPr lvl="1"/>
            <a:r>
              <a:rPr lang="en-US" dirty="0"/>
              <a:t>to ensure that they </a:t>
            </a:r>
            <a:r>
              <a:rPr lang="en-US" u="sng" dirty="0"/>
              <a:t>refer</a:t>
            </a:r>
            <a:r>
              <a:rPr lang="en-US" dirty="0"/>
              <a:t> only to the </a:t>
            </a:r>
            <a:r>
              <a:rPr lang="en-US" u="sng" dirty="0"/>
              <a:t>allocated memory space</a:t>
            </a:r>
          </a:p>
          <a:p>
            <a:pPr lvl="1"/>
            <a:r>
              <a:rPr lang="en-US" dirty="0"/>
              <a:t>The processor must abort such instructions when executed</a:t>
            </a:r>
          </a:p>
          <a:p>
            <a:r>
              <a:rPr lang="en-US" dirty="0"/>
              <a:t>Thus, </a:t>
            </a:r>
            <a:r>
              <a:rPr lang="en-US" dirty="0">
                <a:highlight>
                  <a:srgbClr val="FFFF00"/>
                </a:highlight>
              </a:rPr>
              <a:t>the memory protection requirement must be satisfied by the processor (hardware) rather than operating system</a:t>
            </a:r>
          </a:p>
          <a:p>
            <a:pPr lvl="1"/>
            <a:r>
              <a:rPr lang="en-US" dirty="0"/>
              <a:t>Since </a:t>
            </a:r>
            <a:r>
              <a:rPr lang="en-US" dirty="0">
                <a:solidFill>
                  <a:srgbClr val="FF0000"/>
                </a:solidFill>
              </a:rPr>
              <a:t>OS cannot anticipate all the memory references</a:t>
            </a:r>
            <a:r>
              <a:rPr lang="en-US" dirty="0"/>
              <a:t> a program will make</a:t>
            </a:r>
          </a:p>
          <a:p>
            <a:pPr lvl="1"/>
            <a:r>
              <a:rPr lang="en-US" dirty="0"/>
              <a:t>Even if such participations are</a:t>
            </a:r>
            <a:r>
              <a:rPr lang="en-US" dirty="0">
                <a:solidFill>
                  <a:srgbClr val="FF0000"/>
                </a:solidFill>
              </a:rPr>
              <a:t> possible, it would be prohibitively time consuming</a:t>
            </a:r>
            <a:r>
              <a:rPr lang="en-US" dirty="0"/>
              <a:t> to screen each program in advance for possible memory reference violation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3EB9F1DE-A308-4265-95F3-A7EC6EDEBAA9}"/>
              </a:ext>
            </a:extLst>
          </p:cNvPr>
          <p:cNvSpPr/>
          <p:nvPr/>
        </p:nvSpPr>
        <p:spPr>
          <a:xfrm>
            <a:off x="10952480" y="4084320"/>
            <a:ext cx="1016000" cy="853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Memory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Protection</a:t>
            </a:r>
          </a:p>
          <a:p>
            <a:r>
              <a:rPr lang="en-US" dirty="0"/>
              <a:t>A pair of base and limit registers define the logical address space</a:t>
            </a:r>
          </a:p>
          <a:p>
            <a:r>
              <a:rPr lang="en-US" dirty="0"/>
              <a:t>CPU must check every memory access generated in user mode to be sure it is between base and limit for that user</a:t>
            </a:r>
          </a:p>
        </p:txBody>
      </p:sp>
      <p:pic>
        <p:nvPicPr>
          <p:cNvPr id="4" name="Content Placeholder 4" descr="8.02.pdf"/>
          <p:cNvPicPr>
            <a:picLocks noChangeAspect="1"/>
          </p:cNvPicPr>
          <p:nvPr/>
        </p:nvPicPr>
        <p:blipFill>
          <a:blip r:embed="rId2"/>
          <a:srcRect t="-12790" b="-12790"/>
          <a:stretch>
            <a:fillRect/>
          </a:stretch>
        </p:blipFill>
        <p:spPr>
          <a:xfrm>
            <a:off x="2203468" y="3000375"/>
            <a:ext cx="7785063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Management Requirements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Sharing</a:t>
            </a:r>
          </a:p>
          <a:p>
            <a:r>
              <a:rPr lang="en-US" dirty="0"/>
              <a:t>Allow several </a:t>
            </a:r>
            <a:r>
              <a:rPr lang="en-US" u="sng" dirty="0"/>
              <a:t>processes to access the same area of main memory</a:t>
            </a:r>
          </a:p>
          <a:p>
            <a:r>
              <a:rPr lang="en-US" dirty="0"/>
              <a:t>Processes that are </a:t>
            </a:r>
            <a:r>
              <a:rPr lang="en-US" u="sng" dirty="0"/>
              <a:t>cooperating on some tasks</a:t>
            </a:r>
            <a:r>
              <a:rPr lang="en-US" dirty="0"/>
              <a:t> may need to </a:t>
            </a:r>
            <a:r>
              <a:rPr lang="en-US" u="sng" dirty="0"/>
              <a:t>share access the same data</a:t>
            </a:r>
            <a:r>
              <a:rPr lang="en-US" dirty="0"/>
              <a:t> structure</a:t>
            </a:r>
          </a:p>
          <a:p>
            <a:r>
              <a:rPr lang="en-US" dirty="0"/>
              <a:t>Allow </a:t>
            </a:r>
            <a:r>
              <a:rPr lang="en-US" u="sng" dirty="0"/>
              <a:t>controlled access to share areas of main memory</a:t>
            </a:r>
            <a:r>
              <a:rPr lang="en-US" dirty="0"/>
              <a:t> without compromising essential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Memory Management Requirements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Local organization</a:t>
            </a:r>
          </a:p>
          <a:p>
            <a:r>
              <a:rPr lang="en-US" dirty="0"/>
              <a:t>Main memory is organized as a </a:t>
            </a:r>
            <a:r>
              <a:rPr lang="en-US" u="sng" dirty="0"/>
              <a:t>linear or one-dimensional address</a:t>
            </a:r>
            <a:r>
              <a:rPr lang="en-US" dirty="0"/>
              <a:t> space that consist of a </a:t>
            </a:r>
            <a:r>
              <a:rPr lang="en-US" u="sng" dirty="0"/>
              <a:t>sequence of bytes or words</a:t>
            </a:r>
          </a:p>
          <a:p>
            <a:r>
              <a:rPr lang="en-US" dirty="0"/>
              <a:t>Secondary memory at its physical level is similarly organized</a:t>
            </a:r>
          </a:p>
          <a:p>
            <a:r>
              <a:rPr lang="en-US" dirty="0">
                <a:solidFill>
                  <a:srgbClr val="FF0000"/>
                </a:solidFill>
              </a:rPr>
              <a:t>It does not correspond to the way programs are constructed</a:t>
            </a:r>
          </a:p>
          <a:p>
            <a:r>
              <a:rPr lang="en-US" dirty="0"/>
              <a:t>Mostly programs are organized into </a:t>
            </a:r>
            <a:r>
              <a:rPr lang="en-US" b="1" dirty="0"/>
              <a:t>modules</a:t>
            </a:r>
          </a:p>
          <a:p>
            <a:pPr lvl="1"/>
            <a:r>
              <a:rPr lang="en-US" dirty="0"/>
              <a:t>Some of which are un-modifiable (</a:t>
            </a:r>
            <a:r>
              <a:rPr lang="en-US" b="1" dirty="0"/>
              <a:t>read or executable only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of which contain that </a:t>
            </a:r>
            <a:r>
              <a:rPr lang="en-US" b="1" dirty="0"/>
              <a:t>can be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Memory Management Requirements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Physical organization</a:t>
            </a:r>
          </a:p>
          <a:p>
            <a:r>
              <a:rPr lang="en-US" u="sng" dirty="0"/>
              <a:t>Secondary</a:t>
            </a:r>
            <a:r>
              <a:rPr lang="en-US" dirty="0"/>
              <a:t> memory of large capacity provides </a:t>
            </a:r>
            <a:r>
              <a:rPr lang="en-US" u="sng" dirty="0"/>
              <a:t>long term storage</a:t>
            </a:r>
            <a:r>
              <a:rPr lang="en-US" dirty="0"/>
              <a:t> of program and data</a:t>
            </a:r>
          </a:p>
          <a:p>
            <a:r>
              <a:rPr lang="en-US" dirty="0"/>
              <a:t>While a smaller </a:t>
            </a:r>
            <a:r>
              <a:rPr lang="en-US" u="sng" dirty="0"/>
              <a:t>main memory</a:t>
            </a:r>
            <a:r>
              <a:rPr lang="en-US" dirty="0"/>
              <a:t> holds programs and </a:t>
            </a:r>
            <a:r>
              <a:rPr lang="en-US" u="sng" dirty="0"/>
              <a:t>data currently in use</a:t>
            </a:r>
          </a:p>
          <a:p>
            <a:r>
              <a:rPr lang="en-US" dirty="0">
                <a:highlight>
                  <a:srgbClr val="FFFF00"/>
                </a:highlight>
              </a:rPr>
              <a:t>The organization of flow of information between main memory and secondary memory is a major system concern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Program Loading into Memory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core task of any memory management system is to bring and manage programs in main memory</a:t>
            </a:r>
          </a:p>
          <a:p>
            <a:r>
              <a:rPr lang="en-US" dirty="0"/>
              <a:t>In almost all </a:t>
            </a:r>
            <a:r>
              <a:rPr lang="en-US" u="sng" dirty="0"/>
              <a:t>modern multiprogramming systems</a:t>
            </a:r>
            <a:r>
              <a:rPr lang="en-US" dirty="0"/>
              <a:t>, this task involves sophisticated scheme known as </a:t>
            </a:r>
            <a:r>
              <a:rPr lang="en-US" b="1" dirty="0"/>
              <a:t>virtual memory</a:t>
            </a:r>
          </a:p>
          <a:p>
            <a:r>
              <a:rPr lang="en-US" dirty="0"/>
              <a:t>Virtual memory is in turn based on the use of one or both of two basic techniques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1522</Words>
  <Application>Microsoft Office PowerPoint</Application>
  <PresentationFormat>Widescreen</PresentationFormat>
  <Paragraphs>240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Corbel</vt:lpstr>
      <vt:lpstr>Courier New</vt:lpstr>
      <vt:lpstr>Segoe UI</vt:lpstr>
      <vt:lpstr>Segoe UI Light</vt:lpstr>
      <vt:lpstr>Trebuchet MS</vt:lpstr>
      <vt:lpstr>Wingdings</vt:lpstr>
      <vt:lpstr>Wingdings 3</vt:lpstr>
      <vt:lpstr>1_Office Theme</vt:lpstr>
      <vt:lpstr>Office Theme</vt:lpstr>
      <vt:lpstr>Facet</vt:lpstr>
      <vt:lpstr>Memory Management Module 5</vt:lpstr>
      <vt:lpstr>Memory Management Unit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Program Loading into Memory</vt:lpstr>
      <vt:lpstr>Memory Management Techniques</vt:lpstr>
      <vt:lpstr>Contiguous Memory Allocation </vt:lpstr>
      <vt:lpstr>Single Process System</vt:lpstr>
      <vt:lpstr>Fixed Sized Partition Memory</vt:lpstr>
      <vt:lpstr>Fixed Sized Partition Memory</vt:lpstr>
      <vt:lpstr>Variable-Sized Partition Memory</vt:lpstr>
      <vt:lpstr>Variable-Sized Partition Memory</vt:lpstr>
      <vt:lpstr>Variable-Sized Partition Memory</vt:lpstr>
      <vt:lpstr>Storage Management Strategies</vt:lpstr>
      <vt:lpstr>Storage Management Strategies</vt:lpstr>
      <vt:lpstr>Storage Management Strategies</vt:lpstr>
      <vt:lpstr>Storage Management Strategies</vt:lpstr>
      <vt:lpstr>Storage Management Strategies</vt:lpstr>
      <vt:lpstr>Storage Management Strategies</vt:lpstr>
      <vt:lpstr>Storage Management Strategies</vt:lpstr>
      <vt:lpstr>Example  P1= 15K P2 = 18K</vt:lpstr>
      <vt:lpstr>Practice Problem:  Respectively P1= 300K P2 = 25K P3=125K P4=50K    Best Fit? First Fit? Both? None?</vt:lpstr>
      <vt:lpstr>Storage Management Strategies</vt:lpstr>
      <vt:lpstr>Non-contiguous Memory Allocation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905</cp:revision>
  <cp:lastPrinted>2019-05-17T05:34:39Z</cp:lastPrinted>
  <dcterms:created xsi:type="dcterms:W3CDTF">2019-04-13T12:57:47Z</dcterms:created>
  <dcterms:modified xsi:type="dcterms:W3CDTF">2025-05-13T11:02:57Z</dcterms:modified>
</cp:coreProperties>
</file>