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  <p:sldMasterId id="2147483707" r:id="rId3"/>
  </p:sldMasterIdLst>
  <p:notesMasterIdLst>
    <p:notesMasterId r:id="rId19"/>
  </p:notesMasterIdLst>
  <p:handoutMasterIdLst>
    <p:handoutMasterId r:id="rId20"/>
  </p:handoutMasterIdLst>
  <p:sldIdLst>
    <p:sldId id="310" r:id="rId4"/>
    <p:sldId id="273" r:id="rId5"/>
    <p:sldId id="594" r:id="rId6"/>
    <p:sldId id="307" r:id="rId7"/>
    <p:sldId id="595" r:id="rId8"/>
    <p:sldId id="596" r:id="rId9"/>
    <p:sldId id="597" r:id="rId10"/>
    <p:sldId id="331" r:id="rId11"/>
    <p:sldId id="309" r:id="rId12"/>
    <p:sldId id="590" r:id="rId13"/>
    <p:sldId id="313" r:id="rId14"/>
    <p:sldId id="335" r:id="rId15"/>
    <p:sldId id="338" r:id="rId16"/>
    <p:sldId id="311" r:id="rId17"/>
    <p:sldId id="312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0"/>
    <a:srgbClr val="F7F7F7"/>
    <a:srgbClr val="FBFBFB"/>
    <a:srgbClr val="7E0000"/>
    <a:srgbClr val="FFCCCC"/>
    <a:srgbClr val="A20000"/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7" autoAdjust="0"/>
    <p:restoredTop sz="94061" autoAdjust="0"/>
  </p:normalViewPr>
  <p:slideViewPr>
    <p:cSldViewPr snapToGrid="0">
      <p:cViewPr varScale="1">
        <p:scale>
          <a:sx n="66" d="100"/>
          <a:sy n="66" d="100"/>
        </p:scale>
        <p:origin x="856" y="44"/>
      </p:cViewPr>
      <p:guideLst/>
    </p:cSldViewPr>
  </p:slideViewPr>
  <p:outlineViewPr>
    <p:cViewPr>
      <p:scale>
        <a:sx n="33" d="100"/>
        <a:sy n="33" d="100"/>
      </p:scale>
      <p:origin x="0" y="-1832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948"/>
    </p:cViewPr>
  </p:sorterViewPr>
  <p:notesViewPr>
    <p:cSldViewPr snapToGrid="0">
      <p:cViewPr varScale="1">
        <p:scale>
          <a:sx n="54" d="100"/>
          <a:sy n="54" d="100"/>
        </p:scale>
        <p:origin x="28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2AFD4F0-F8E7-4B38-8AB3-B3D42BB4AB6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758417-41DD-44E2-8136-3065CD04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037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97DC3C2-995C-486E-A92E-6DA415D3A3F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2CD191-96E2-491B-92DD-AC75CE7D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434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207F44B-0869-4E0B-9D14-E05949FF70E1}"/>
              </a:ext>
            </a:extLst>
          </p:cNvPr>
          <p:cNvCxnSpPr/>
          <p:nvPr/>
        </p:nvCxnSpPr>
        <p:spPr>
          <a:xfrm>
            <a:off x="10669815" y="-2963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57D2442-658D-4BB3-BDA2-F2D185E92367}"/>
              </a:ext>
            </a:extLst>
          </p:cNvPr>
          <p:cNvCxnSpPr>
            <a:cxnSpLocks/>
          </p:cNvCxnSpPr>
          <p:nvPr/>
        </p:nvCxnSpPr>
        <p:spPr>
          <a:xfrm flipH="1">
            <a:off x="9980612" y="3692843"/>
            <a:ext cx="2208213" cy="316515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8">
            <a:extLst>
              <a:ext uri="{FF2B5EF4-FFF2-40B4-BE49-F238E27FC236}">
                <a16:creationId xmlns:a16="http://schemas.microsoft.com/office/drawing/2014/main" xmlns="" id="{49F2F0DD-6C19-4F59-8AA1-E4FB554C837E}"/>
              </a:ext>
            </a:extLst>
          </p:cNvPr>
          <p:cNvSpPr/>
          <p:nvPr/>
        </p:nvSpPr>
        <p:spPr>
          <a:xfrm>
            <a:off x="10898730" y="2963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xmlns="" id="{7FF1F6D6-FC9F-4600-897C-08B1AC898438}"/>
              </a:ext>
            </a:extLst>
          </p:cNvPr>
          <p:cNvSpPr/>
          <p:nvPr/>
        </p:nvSpPr>
        <p:spPr>
          <a:xfrm>
            <a:off x="10938999" y="2963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58B78111-75F2-4EEA-9A56-7D7C5B867C34}"/>
              </a:ext>
            </a:extLst>
          </p:cNvPr>
          <p:cNvSpPr/>
          <p:nvPr/>
        </p:nvSpPr>
        <p:spPr>
          <a:xfrm>
            <a:off x="10371666" y="360129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45D00097-3B25-4093-8399-53FC9EDB415E}"/>
              </a:ext>
            </a:extLst>
          </p:cNvPr>
          <p:cNvSpPr/>
          <p:nvPr/>
        </p:nvSpPr>
        <p:spPr>
          <a:xfrm>
            <a:off x="2792" y="1185757"/>
            <a:ext cx="1005840" cy="5669280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5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0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93866FE-4B4F-48A8-8721-20B757069001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357668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54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76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014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780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04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0378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4760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92E8F0D9-4BC0-4083-AC19-D81D79D0C74A}"/>
              </a:ext>
            </a:extLst>
          </p:cNvPr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35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85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9E733A96-3DD4-428F-8226-2070836F6D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9D1B6C7-FF74-48E5-8DF8-BDBEAA490CA5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2C7B1A-2272-4B16-9EFB-770B173A0019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671FBA0-30BD-4237-848B-7C4D84FADF6D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25E4F29-B928-41E8-8A30-6CBAD319DE61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C9256C5-C866-4ADE-8685-9100149DE489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xmlns="" id="{6EAFD1B3-E35F-4E6C-9433-7E4BCB2F16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Memory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6A495FC-F441-44FD-B8A0-C66FD03D16AA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935897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312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CD09869-1D0D-48E5-9917-08C0ACA729F0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2243046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4585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8254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4885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8164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41125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21032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xmlns="" id="{78D857C9-565A-47AB-A6D8-2A2B3D87D9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4CB60C4-6E75-4231-81D0-064636C0F587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102C899-A8CF-4D04-BCAF-8F79500D2F0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FA6FA3A-3D2E-4D3A-90EC-A647392A50BF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4ACD2D5-50F6-4000-BEB5-02DF9B6CB908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4645F37-B01C-4AA2-9A56-942AB7EABC53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xmlns="" id="{903324D6-3C92-4C64-A666-E130E68D8E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Memory Management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556FD98-E169-4DCB-B5F9-EF9767B1769F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4346258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54326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234180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6523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8959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034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7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20000"/>
                    <a:lumOff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6">
                  <a:lumMod val="60000"/>
                  <a:lumOff val="40000"/>
                </a:schemeClr>
              </a:buClr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32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155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4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89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0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51" r:id="rId3"/>
    <p:sldLayoutId id="2147483687" r:id="rId4"/>
    <p:sldLayoutId id="2147483689" r:id="rId5"/>
    <p:sldLayoutId id="2147483678" r:id="rId6"/>
    <p:sldLayoutId id="2147483680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AE32BD0-7330-4272-82E9-A9CAB20CD102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xmlns="" id="{83FDDCFB-A997-46E6-9FFD-8AC263D63C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xmlns="" id="{A08B1F5C-5B67-496D-B135-CA249522C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Memory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8F099F0-5000-4B34-AE00-C6337EDD41FC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C2BACF0-A96E-4FB3-B6C9-76FE7A86508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05C4C5F-7E26-4B82-AA28-5D45B051DE80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rgbClr val="696464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8659286-E1E1-4CC2-B85D-A7D0405C2BC7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0B4EA7D-FB77-4453-8980-E49CD0EF492E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3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Memory Management</a:t>
            </a:r>
            <a:br>
              <a:rPr lang="en-US" dirty="0"/>
            </a:br>
            <a:r>
              <a:rPr lang="en-US" sz="3600" b="1" dirty="0">
                <a:solidFill>
                  <a:schemeClr val="tx1"/>
                </a:solidFill>
              </a:rPr>
              <a:t>Module 5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Operating Systems</a:t>
            </a:r>
          </a:p>
          <a:p>
            <a:r>
              <a:rPr lang="en-US" b="1" dirty="0">
                <a:solidFill>
                  <a:srgbClr val="002060"/>
                </a:solidFill>
              </a:rPr>
              <a:t>Nadia Qureshi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6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Page Address Translation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process has its own page table</a:t>
            </a:r>
          </a:p>
          <a:p>
            <a:r>
              <a:rPr lang="en-US" dirty="0"/>
              <a:t>The page tables are held in memory</a:t>
            </a:r>
          </a:p>
          <a:p>
            <a:r>
              <a:rPr lang="en-US" dirty="0"/>
              <a:t>The page table register contains memory address of the page table for the active process</a:t>
            </a:r>
          </a:p>
          <a:p>
            <a:r>
              <a:rPr lang="en-US" dirty="0"/>
              <a:t>A context switching also saves the value of page table register </a:t>
            </a:r>
          </a:p>
          <a:p>
            <a:r>
              <a:rPr lang="en-US" dirty="0"/>
              <a:t>The address translation and page table maintenance are implemented in hardware called memory management unit (MMU) to achieve maximum speed of translation</a:t>
            </a:r>
          </a:p>
          <a:p>
            <a:r>
              <a:rPr lang="en-US" dirty="0"/>
              <a:t>Each page table entry contains the real memory page translation and number of control bits</a:t>
            </a:r>
          </a:p>
          <a:p>
            <a:r>
              <a:rPr lang="en-US" dirty="0"/>
              <a:t>E.g.</a:t>
            </a:r>
          </a:p>
          <a:p>
            <a:pPr lvl="1"/>
            <a:r>
              <a:rPr lang="en-US" dirty="0"/>
              <a:t>The present or p bit indicates whether corresponding page is in main memory or not</a:t>
            </a:r>
          </a:p>
          <a:p>
            <a:pPr lvl="1"/>
            <a:r>
              <a:rPr lang="en-US" dirty="0"/>
              <a:t>The modified or M bit indicate whether or not the page has been modified</a:t>
            </a:r>
          </a:p>
          <a:p>
            <a:pPr lvl="2"/>
            <a:r>
              <a:rPr lang="en-US" dirty="0"/>
              <a:t>A modified page is called dirty page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Page Address Translation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r>
              <a:rPr lang="en-US"/>
              <a:t>When a page is positioned in a frame, the page number parameter of the address changes but the displacement remains constant</a:t>
            </a:r>
          </a:p>
          <a:p>
            <a:r>
              <a:rPr lang="en-US"/>
              <a:t>The Intel Pentium can use 32 bit addressing space providing 4 gigabytes of addressable space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Address Translation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xmlns="" id="{15448585-ECAE-456E-9404-B78126403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055" y="1126969"/>
            <a:ext cx="4840529" cy="5362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204C27-EDEC-4F7D-B96B-5221D1405B1B}"/>
              </a:ext>
            </a:extLst>
          </p:cNvPr>
          <p:cNvSpPr txBox="1"/>
          <p:nvPr/>
        </p:nvSpPr>
        <p:spPr>
          <a:xfrm>
            <a:off x="7914640" y="1656080"/>
            <a:ext cx="34391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 frame size is 4 bytes. Translate the logical address 11 into physical address.</a:t>
            </a:r>
          </a:p>
          <a:p>
            <a:endParaRPr lang="en-US" dirty="0"/>
          </a:p>
          <a:p>
            <a:r>
              <a:rPr lang="en-US" dirty="0"/>
              <a:t>Frame No. * Frame Size + Offset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Address Translation</a:t>
            </a:r>
          </a:p>
        </p:txBody>
      </p:sp>
      <p:pic>
        <p:nvPicPr>
          <p:cNvPr id="4" name="Picture 4" descr="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8407" y="1373188"/>
            <a:ext cx="8555186" cy="4536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Page Address Translation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209800" y="2500314"/>
            <a:ext cx="2819400" cy="395287"/>
            <a:chOff x="144" y="1575"/>
            <a:chExt cx="1776" cy="249"/>
          </a:xfrm>
        </p:grpSpPr>
        <p:sp>
          <p:nvSpPr>
            <p:cNvPr id="43043" name="Rectangle 6"/>
            <p:cNvSpPr>
              <a:spLocks noChangeArrowheads="1"/>
            </p:cNvSpPr>
            <p:nvPr/>
          </p:nvSpPr>
          <p:spPr bwMode="auto">
            <a:xfrm>
              <a:off x="144" y="1575"/>
              <a:ext cx="624" cy="2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</a:rPr>
                <a:t>Page No</a:t>
              </a:r>
            </a:p>
          </p:txBody>
        </p:sp>
        <p:sp>
          <p:nvSpPr>
            <p:cNvPr id="43044" name="Rectangle 7"/>
            <p:cNvSpPr>
              <a:spLocks noChangeArrowheads="1"/>
            </p:cNvSpPr>
            <p:nvPr/>
          </p:nvSpPr>
          <p:spPr bwMode="auto">
            <a:xfrm>
              <a:off x="768" y="1575"/>
              <a:ext cx="1152" cy="2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</a:rPr>
                <a:t>Displacement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57800" y="3581400"/>
            <a:ext cx="1295400" cy="2362200"/>
            <a:chOff x="1968" y="2304"/>
            <a:chExt cx="816" cy="1488"/>
          </a:xfrm>
        </p:grpSpPr>
        <p:sp>
          <p:nvSpPr>
            <p:cNvPr id="43032" name="Text Box 9"/>
            <p:cNvSpPr txBox="1">
              <a:spLocks noChangeArrowheads="1"/>
            </p:cNvSpPr>
            <p:nvPr/>
          </p:nvSpPr>
          <p:spPr bwMode="auto">
            <a:xfrm>
              <a:off x="1968" y="2352"/>
              <a:ext cx="192" cy="1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>
                  <a:latin typeface="Calibri" pitchFamily="34" charset="0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sz="1200" b="1">
                  <a:latin typeface="Calibri" pitchFamily="34" charset="0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sz="1200" b="1">
                  <a:latin typeface="Calibri" pitchFamily="34" charset="0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sz="1200" b="1">
                  <a:latin typeface="Calibri" pitchFamily="34" charset="0"/>
                </a:rPr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en-US" sz="1200" b="1">
                  <a:latin typeface="Calibri" pitchFamily="34" charset="0"/>
                </a:rPr>
                <a:t>4</a:t>
              </a:r>
            </a:p>
            <a:p>
              <a:pPr>
                <a:spcBef>
                  <a:spcPct val="50000"/>
                </a:spcBef>
              </a:pPr>
              <a:r>
                <a:rPr lang="en-US" sz="1200" b="1">
                  <a:latin typeface="Calibri" pitchFamily="34" charset="0"/>
                </a:rPr>
                <a:t>5</a:t>
              </a:r>
            </a:p>
            <a:p>
              <a:pPr>
                <a:spcBef>
                  <a:spcPct val="50000"/>
                </a:spcBef>
              </a:pPr>
              <a:r>
                <a:rPr lang="en-US" sz="1200" b="1">
                  <a:latin typeface="Calibri" pitchFamily="34" charset="0"/>
                </a:rPr>
                <a:t>6</a:t>
              </a:r>
            </a:p>
          </p:txBody>
        </p: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2160" y="2304"/>
              <a:ext cx="624" cy="1488"/>
              <a:chOff x="2304" y="1392"/>
              <a:chExt cx="624" cy="1488"/>
            </a:xfrm>
          </p:grpSpPr>
          <p:sp>
            <p:nvSpPr>
              <p:cNvPr id="43034" name="Rectangle 11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624" cy="14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endParaRPr lang="en-US">
                  <a:latin typeface="Calibri" pitchFamily="34" charset="0"/>
                </a:endParaRPr>
              </a:p>
              <a:p>
                <a:pPr algn="ctr"/>
                <a:r>
                  <a:rPr lang="en-US" sz="1600">
                    <a:latin typeface="Calibri" pitchFamily="34" charset="0"/>
                  </a:rPr>
                  <a:t>Frame no.</a:t>
                </a:r>
              </a:p>
            </p:txBody>
          </p: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2304" y="1632"/>
                <a:ext cx="624" cy="1008"/>
                <a:chOff x="1968" y="1632"/>
                <a:chExt cx="624" cy="1152"/>
              </a:xfrm>
            </p:grpSpPr>
            <p:sp>
              <p:nvSpPr>
                <p:cNvPr id="43036" name="Line 13"/>
                <p:cNvSpPr>
                  <a:spLocks noChangeShapeType="1"/>
                </p:cNvSpPr>
                <p:nvPr/>
              </p:nvSpPr>
              <p:spPr bwMode="auto">
                <a:xfrm>
                  <a:off x="1968" y="1824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3037" name="Line 14"/>
                <p:cNvSpPr>
                  <a:spLocks noChangeShapeType="1"/>
                </p:cNvSpPr>
                <p:nvPr/>
              </p:nvSpPr>
              <p:spPr bwMode="auto">
                <a:xfrm>
                  <a:off x="1968" y="2016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3038" name="Line 15"/>
                <p:cNvSpPr>
                  <a:spLocks noChangeShapeType="1"/>
                </p:cNvSpPr>
                <p:nvPr/>
              </p:nvSpPr>
              <p:spPr bwMode="auto">
                <a:xfrm>
                  <a:off x="1968" y="2784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3039" name="Line 16"/>
                <p:cNvSpPr>
                  <a:spLocks noChangeShapeType="1"/>
                </p:cNvSpPr>
                <p:nvPr/>
              </p:nvSpPr>
              <p:spPr bwMode="auto">
                <a:xfrm>
                  <a:off x="1968" y="2400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3040" name="Line 17"/>
                <p:cNvSpPr>
                  <a:spLocks noChangeShapeType="1"/>
                </p:cNvSpPr>
                <p:nvPr/>
              </p:nvSpPr>
              <p:spPr bwMode="auto">
                <a:xfrm>
                  <a:off x="1968" y="2208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3041" name="Line 18"/>
                <p:cNvSpPr>
                  <a:spLocks noChangeShapeType="1"/>
                </p:cNvSpPr>
                <p:nvPr/>
              </p:nvSpPr>
              <p:spPr bwMode="auto">
                <a:xfrm>
                  <a:off x="1968" y="1632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3042" name="Line 19"/>
                <p:cNvSpPr>
                  <a:spLocks noChangeShapeType="1"/>
                </p:cNvSpPr>
                <p:nvPr/>
              </p:nvSpPr>
              <p:spPr bwMode="auto">
                <a:xfrm>
                  <a:off x="1968" y="2592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895600" y="2895600"/>
            <a:ext cx="2362200" cy="2286000"/>
            <a:chOff x="576" y="1824"/>
            <a:chExt cx="1488" cy="1440"/>
          </a:xfrm>
        </p:grpSpPr>
        <p:sp>
          <p:nvSpPr>
            <p:cNvPr id="43030" name="Line 21"/>
            <p:cNvSpPr>
              <a:spLocks noChangeShapeType="1"/>
            </p:cNvSpPr>
            <p:nvPr/>
          </p:nvSpPr>
          <p:spPr bwMode="auto">
            <a:xfrm>
              <a:off x="576" y="1824"/>
              <a:ext cx="0" cy="14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3031" name="Line 22"/>
            <p:cNvSpPr>
              <a:spLocks noChangeShapeType="1"/>
            </p:cNvSpPr>
            <p:nvPr/>
          </p:nvSpPr>
          <p:spPr bwMode="auto">
            <a:xfrm>
              <a:off x="576" y="3264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43016" name="Text Box 23"/>
          <p:cNvSpPr txBox="1">
            <a:spLocks noChangeArrowheads="1"/>
          </p:cNvSpPr>
          <p:nvPr/>
        </p:nvSpPr>
        <p:spPr bwMode="auto">
          <a:xfrm>
            <a:off x="7391400" y="2057401"/>
            <a:ext cx="22860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  </a:t>
            </a:r>
          </a:p>
        </p:txBody>
      </p: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6629400" y="2971800"/>
            <a:ext cx="990600" cy="2209800"/>
            <a:chOff x="2928" y="1872"/>
            <a:chExt cx="624" cy="1392"/>
          </a:xfrm>
        </p:grpSpPr>
        <p:sp>
          <p:nvSpPr>
            <p:cNvPr id="43028" name="Line 28"/>
            <p:cNvSpPr>
              <a:spLocks noChangeShapeType="1"/>
            </p:cNvSpPr>
            <p:nvPr/>
          </p:nvSpPr>
          <p:spPr bwMode="auto">
            <a:xfrm flipV="1">
              <a:off x="3552" y="1872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3029" name="Line 29"/>
            <p:cNvSpPr>
              <a:spLocks noChangeShapeType="1"/>
            </p:cNvSpPr>
            <p:nvPr/>
          </p:nvSpPr>
          <p:spPr bwMode="auto">
            <a:xfrm>
              <a:off x="2928" y="3264"/>
              <a:ext cx="6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43018" name="Text Box 30"/>
          <p:cNvSpPr txBox="1">
            <a:spLocks noChangeArrowheads="1"/>
          </p:cNvSpPr>
          <p:nvPr/>
        </p:nvSpPr>
        <p:spPr bwMode="auto">
          <a:xfrm>
            <a:off x="3048000" y="3048001"/>
            <a:ext cx="21336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Virtual address</a:t>
            </a:r>
          </a:p>
        </p:txBody>
      </p:sp>
      <p:sp>
        <p:nvSpPr>
          <p:cNvPr id="43019" name="Text Box 31"/>
          <p:cNvSpPr txBox="1">
            <a:spLocks noChangeArrowheads="1"/>
          </p:cNvSpPr>
          <p:nvPr/>
        </p:nvSpPr>
        <p:spPr bwMode="auto">
          <a:xfrm>
            <a:off x="7696200" y="2971800"/>
            <a:ext cx="2209800" cy="36933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Real memory address</a:t>
            </a:r>
          </a:p>
        </p:txBody>
      </p: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4343400" y="2057400"/>
            <a:ext cx="4495800" cy="457200"/>
            <a:chOff x="1488" y="1296"/>
            <a:chExt cx="2832" cy="288"/>
          </a:xfrm>
        </p:grpSpPr>
        <p:sp>
          <p:nvSpPr>
            <p:cNvPr id="43025" name="Line 33"/>
            <p:cNvSpPr>
              <a:spLocks noChangeShapeType="1"/>
            </p:cNvSpPr>
            <p:nvPr/>
          </p:nvSpPr>
          <p:spPr bwMode="auto">
            <a:xfrm>
              <a:off x="1488" y="1296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3026" name="Line 34"/>
            <p:cNvSpPr>
              <a:spLocks noChangeShapeType="1"/>
            </p:cNvSpPr>
            <p:nvPr/>
          </p:nvSpPr>
          <p:spPr bwMode="auto">
            <a:xfrm>
              <a:off x="1488" y="1296"/>
              <a:ext cx="28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3027" name="Line 35"/>
            <p:cNvSpPr>
              <a:spLocks noChangeShapeType="1"/>
            </p:cNvSpPr>
            <p:nvPr/>
          </p:nvSpPr>
          <p:spPr bwMode="auto">
            <a:xfrm>
              <a:off x="4320" y="12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43021" name="Text Box 36"/>
          <p:cNvSpPr txBox="1">
            <a:spLocks noChangeArrowheads="1"/>
          </p:cNvSpPr>
          <p:nvPr/>
        </p:nvSpPr>
        <p:spPr bwMode="auto">
          <a:xfrm>
            <a:off x="5257800" y="3276600"/>
            <a:ext cx="16002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>
                <a:latin typeface="Calibri" pitchFamily="34" charset="0"/>
              </a:rPr>
              <a:t>Page table</a:t>
            </a:r>
          </a:p>
        </p:txBody>
      </p: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7010400" y="2500314"/>
            <a:ext cx="2971800" cy="395287"/>
            <a:chOff x="3168" y="1575"/>
            <a:chExt cx="1872" cy="249"/>
          </a:xfrm>
        </p:grpSpPr>
        <p:sp>
          <p:nvSpPr>
            <p:cNvPr id="43023" name="Rectangle 39"/>
            <p:cNvSpPr>
              <a:spLocks noChangeArrowheads="1"/>
            </p:cNvSpPr>
            <p:nvPr/>
          </p:nvSpPr>
          <p:spPr bwMode="auto">
            <a:xfrm>
              <a:off x="3168" y="1575"/>
              <a:ext cx="720" cy="2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</a:rPr>
                <a:t>Frame No</a:t>
              </a:r>
            </a:p>
          </p:txBody>
        </p:sp>
        <p:sp>
          <p:nvSpPr>
            <p:cNvPr id="43024" name="Rectangle 40"/>
            <p:cNvSpPr>
              <a:spLocks noChangeArrowheads="1"/>
            </p:cNvSpPr>
            <p:nvPr/>
          </p:nvSpPr>
          <p:spPr bwMode="auto">
            <a:xfrm>
              <a:off x="3888" y="1575"/>
              <a:ext cx="1152" cy="2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</a:rPr>
                <a:t>Displacement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Page Address Translation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65956" y="2500314"/>
            <a:ext cx="2819400" cy="395287"/>
            <a:chOff x="144" y="1575"/>
            <a:chExt cx="1776" cy="249"/>
          </a:xfrm>
        </p:grpSpPr>
        <p:sp>
          <p:nvSpPr>
            <p:cNvPr id="44068" name="Rectangle 4"/>
            <p:cNvSpPr>
              <a:spLocks noChangeArrowheads="1"/>
            </p:cNvSpPr>
            <p:nvPr/>
          </p:nvSpPr>
          <p:spPr bwMode="auto">
            <a:xfrm>
              <a:off x="144" y="1575"/>
              <a:ext cx="624" cy="2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</a:rPr>
                <a:t>0101</a:t>
              </a:r>
            </a:p>
          </p:txBody>
        </p:sp>
        <p:sp>
          <p:nvSpPr>
            <p:cNvPr id="44069" name="Rectangle 5"/>
            <p:cNvSpPr>
              <a:spLocks noChangeArrowheads="1"/>
            </p:cNvSpPr>
            <p:nvPr/>
          </p:nvSpPr>
          <p:spPr bwMode="auto">
            <a:xfrm>
              <a:off x="768" y="1575"/>
              <a:ext cx="1152" cy="2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</a:rPr>
                <a:t>010110011011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213956" y="3581400"/>
            <a:ext cx="1295400" cy="2362200"/>
            <a:chOff x="1968" y="2304"/>
            <a:chExt cx="816" cy="1488"/>
          </a:xfrm>
        </p:grpSpPr>
        <p:sp>
          <p:nvSpPr>
            <p:cNvPr id="44057" name="Text Box 7"/>
            <p:cNvSpPr txBox="1">
              <a:spLocks noChangeArrowheads="1"/>
            </p:cNvSpPr>
            <p:nvPr/>
          </p:nvSpPr>
          <p:spPr bwMode="auto">
            <a:xfrm>
              <a:off x="1968" y="2352"/>
              <a:ext cx="192" cy="121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 b="1">
                  <a:latin typeface="Calibri" pitchFamily="34" charset="0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sz="1200" b="1">
                  <a:latin typeface="Calibri" pitchFamily="34" charset="0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sz="1200" b="1">
                  <a:latin typeface="Calibri" pitchFamily="34" charset="0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sz="1200" b="1">
                  <a:latin typeface="Calibri" pitchFamily="34" charset="0"/>
                </a:rPr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en-US" sz="1200" b="1">
                  <a:latin typeface="Calibri" pitchFamily="34" charset="0"/>
                </a:rPr>
                <a:t>4</a:t>
              </a:r>
            </a:p>
            <a:p>
              <a:pPr>
                <a:spcBef>
                  <a:spcPct val="50000"/>
                </a:spcBef>
              </a:pPr>
              <a:r>
                <a:rPr lang="en-US" sz="1200" b="1">
                  <a:latin typeface="Calibri" pitchFamily="34" charset="0"/>
                </a:rPr>
                <a:t>5</a:t>
              </a:r>
            </a:p>
            <a:p>
              <a:pPr>
                <a:spcBef>
                  <a:spcPct val="50000"/>
                </a:spcBef>
              </a:pPr>
              <a:r>
                <a:rPr lang="en-US" sz="1200" b="1">
                  <a:latin typeface="Calibri" pitchFamily="34" charset="0"/>
                </a:rPr>
                <a:t>6</a:t>
              </a:r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160" y="2304"/>
              <a:ext cx="624" cy="1488"/>
              <a:chOff x="2304" y="1392"/>
              <a:chExt cx="624" cy="1488"/>
            </a:xfrm>
          </p:grpSpPr>
          <p:sp>
            <p:nvSpPr>
              <p:cNvPr id="44059" name="Rectangle 9"/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624" cy="1488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</a:rPr>
                  <a:t>0111</a:t>
                </a:r>
              </a:p>
              <a:p>
                <a:pPr algn="ctr"/>
                <a:r>
                  <a:rPr lang="en-US" dirty="0">
                    <a:latin typeface="Calibri" pitchFamily="34" charset="0"/>
                  </a:rPr>
                  <a:t>1001</a:t>
                </a:r>
              </a:p>
              <a:p>
                <a:pPr algn="ctr"/>
                <a:r>
                  <a:rPr lang="en-US" dirty="0">
                    <a:latin typeface="Calibri" pitchFamily="34" charset="0"/>
                  </a:rPr>
                  <a:t>0001</a:t>
                </a:r>
              </a:p>
              <a:p>
                <a:pPr algn="ctr"/>
                <a:r>
                  <a:rPr lang="en-US" dirty="0">
                    <a:latin typeface="Calibri" pitchFamily="34" charset="0"/>
                  </a:rPr>
                  <a:t>1011</a:t>
                </a:r>
              </a:p>
              <a:p>
                <a:pPr algn="ctr"/>
                <a:r>
                  <a:rPr lang="en-US" dirty="0">
                    <a:latin typeface="Calibri" pitchFamily="34" charset="0"/>
                  </a:rPr>
                  <a:t>0000</a:t>
                </a:r>
              </a:p>
              <a:p>
                <a:pPr algn="ctr"/>
                <a:r>
                  <a:rPr lang="en-US" dirty="0">
                    <a:latin typeface="Calibri" pitchFamily="34" charset="0"/>
                  </a:rPr>
                  <a:t>1110</a:t>
                </a:r>
              </a:p>
              <a:p>
                <a:pPr algn="ctr"/>
                <a:r>
                  <a:rPr lang="en-US" dirty="0">
                    <a:latin typeface="Calibri" pitchFamily="34" charset="0"/>
                  </a:rPr>
                  <a:t>0110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304" y="1632"/>
                <a:ext cx="624" cy="1008"/>
                <a:chOff x="1968" y="1632"/>
                <a:chExt cx="624" cy="1152"/>
              </a:xfrm>
            </p:grpSpPr>
            <p:sp>
              <p:nvSpPr>
                <p:cNvPr id="44061" name="Line 11"/>
                <p:cNvSpPr>
                  <a:spLocks noChangeShapeType="1"/>
                </p:cNvSpPr>
                <p:nvPr/>
              </p:nvSpPr>
              <p:spPr bwMode="auto">
                <a:xfrm>
                  <a:off x="1968" y="1824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4062" name="Line 12"/>
                <p:cNvSpPr>
                  <a:spLocks noChangeShapeType="1"/>
                </p:cNvSpPr>
                <p:nvPr/>
              </p:nvSpPr>
              <p:spPr bwMode="auto">
                <a:xfrm>
                  <a:off x="1968" y="2016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4063" name="Line 13"/>
                <p:cNvSpPr>
                  <a:spLocks noChangeShapeType="1"/>
                </p:cNvSpPr>
                <p:nvPr/>
              </p:nvSpPr>
              <p:spPr bwMode="auto">
                <a:xfrm>
                  <a:off x="1968" y="2784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4064" name="Line 14"/>
                <p:cNvSpPr>
                  <a:spLocks noChangeShapeType="1"/>
                </p:cNvSpPr>
                <p:nvPr/>
              </p:nvSpPr>
              <p:spPr bwMode="auto">
                <a:xfrm>
                  <a:off x="1968" y="2400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4065" name="Line 15"/>
                <p:cNvSpPr>
                  <a:spLocks noChangeShapeType="1"/>
                </p:cNvSpPr>
                <p:nvPr/>
              </p:nvSpPr>
              <p:spPr bwMode="auto">
                <a:xfrm>
                  <a:off x="1968" y="2208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4066" name="Line 16"/>
                <p:cNvSpPr>
                  <a:spLocks noChangeShapeType="1"/>
                </p:cNvSpPr>
                <p:nvPr/>
              </p:nvSpPr>
              <p:spPr bwMode="auto">
                <a:xfrm>
                  <a:off x="1968" y="1632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44067" name="Line 17"/>
                <p:cNvSpPr>
                  <a:spLocks noChangeShapeType="1"/>
                </p:cNvSpPr>
                <p:nvPr/>
              </p:nvSpPr>
              <p:spPr bwMode="auto">
                <a:xfrm>
                  <a:off x="1968" y="2592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851756" y="2895600"/>
            <a:ext cx="2362200" cy="2286000"/>
            <a:chOff x="576" y="1824"/>
            <a:chExt cx="1488" cy="1440"/>
          </a:xfrm>
        </p:grpSpPr>
        <p:sp>
          <p:nvSpPr>
            <p:cNvPr id="44055" name="Line 19"/>
            <p:cNvSpPr>
              <a:spLocks noChangeShapeType="1"/>
            </p:cNvSpPr>
            <p:nvPr/>
          </p:nvSpPr>
          <p:spPr bwMode="auto">
            <a:xfrm>
              <a:off x="576" y="1824"/>
              <a:ext cx="0" cy="14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4056" name="Line 20"/>
            <p:cNvSpPr>
              <a:spLocks noChangeShapeType="1"/>
            </p:cNvSpPr>
            <p:nvPr/>
          </p:nvSpPr>
          <p:spPr bwMode="auto">
            <a:xfrm>
              <a:off x="576" y="3264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44040" name="Text Box 21"/>
          <p:cNvSpPr txBox="1">
            <a:spLocks noChangeArrowheads="1"/>
          </p:cNvSpPr>
          <p:nvPr/>
        </p:nvSpPr>
        <p:spPr bwMode="auto">
          <a:xfrm>
            <a:off x="7347556" y="2057401"/>
            <a:ext cx="22860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  </a:t>
            </a: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6585556" y="2971800"/>
            <a:ext cx="990600" cy="2209800"/>
            <a:chOff x="2928" y="1872"/>
            <a:chExt cx="624" cy="1392"/>
          </a:xfrm>
        </p:grpSpPr>
        <p:sp>
          <p:nvSpPr>
            <p:cNvPr id="44053" name="Line 23"/>
            <p:cNvSpPr>
              <a:spLocks noChangeShapeType="1"/>
            </p:cNvSpPr>
            <p:nvPr/>
          </p:nvSpPr>
          <p:spPr bwMode="auto">
            <a:xfrm flipV="1">
              <a:off x="3552" y="1872"/>
              <a:ext cx="0" cy="13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4054" name="Line 24"/>
            <p:cNvSpPr>
              <a:spLocks noChangeShapeType="1"/>
            </p:cNvSpPr>
            <p:nvPr/>
          </p:nvSpPr>
          <p:spPr bwMode="auto">
            <a:xfrm>
              <a:off x="2928" y="3264"/>
              <a:ext cx="62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44042" name="Text Box 25"/>
          <p:cNvSpPr txBox="1">
            <a:spLocks noChangeArrowheads="1"/>
          </p:cNvSpPr>
          <p:nvPr/>
        </p:nvSpPr>
        <p:spPr bwMode="auto">
          <a:xfrm>
            <a:off x="3004156" y="3048001"/>
            <a:ext cx="21336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Memory address</a:t>
            </a:r>
          </a:p>
        </p:txBody>
      </p:sp>
      <p:sp>
        <p:nvSpPr>
          <p:cNvPr id="44043" name="Text Box 26"/>
          <p:cNvSpPr txBox="1">
            <a:spLocks noChangeArrowheads="1"/>
          </p:cNvSpPr>
          <p:nvPr/>
        </p:nvSpPr>
        <p:spPr bwMode="auto">
          <a:xfrm>
            <a:off x="7652356" y="2971800"/>
            <a:ext cx="22098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Converted memory address</a:t>
            </a:r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4299556" y="2057400"/>
            <a:ext cx="4495800" cy="457200"/>
            <a:chOff x="1488" y="1296"/>
            <a:chExt cx="2832" cy="288"/>
          </a:xfrm>
        </p:grpSpPr>
        <p:sp>
          <p:nvSpPr>
            <p:cNvPr id="44050" name="Line 28"/>
            <p:cNvSpPr>
              <a:spLocks noChangeShapeType="1"/>
            </p:cNvSpPr>
            <p:nvPr/>
          </p:nvSpPr>
          <p:spPr bwMode="auto">
            <a:xfrm>
              <a:off x="1488" y="1296"/>
              <a:ext cx="0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4051" name="Line 29"/>
            <p:cNvSpPr>
              <a:spLocks noChangeShapeType="1"/>
            </p:cNvSpPr>
            <p:nvPr/>
          </p:nvSpPr>
          <p:spPr bwMode="auto">
            <a:xfrm>
              <a:off x="1488" y="1296"/>
              <a:ext cx="28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4052" name="Line 30"/>
            <p:cNvSpPr>
              <a:spLocks noChangeShapeType="1"/>
            </p:cNvSpPr>
            <p:nvPr/>
          </p:nvSpPr>
          <p:spPr bwMode="auto">
            <a:xfrm>
              <a:off x="4320" y="129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44045" name="Text Box 31"/>
          <p:cNvSpPr txBox="1">
            <a:spLocks noChangeArrowheads="1"/>
          </p:cNvSpPr>
          <p:nvPr/>
        </p:nvSpPr>
        <p:spPr bwMode="auto">
          <a:xfrm>
            <a:off x="5213956" y="3276600"/>
            <a:ext cx="16002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b="1" dirty="0">
                <a:latin typeface="Calibri" pitchFamily="34" charset="0"/>
              </a:rPr>
              <a:t>Page table</a:t>
            </a:r>
          </a:p>
        </p:txBody>
      </p: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6966556" y="2500314"/>
            <a:ext cx="2971800" cy="395287"/>
            <a:chOff x="3168" y="1575"/>
            <a:chExt cx="1872" cy="249"/>
          </a:xfrm>
        </p:grpSpPr>
        <p:sp>
          <p:nvSpPr>
            <p:cNvPr id="44048" name="Rectangle 33"/>
            <p:cNvSpPr>
              <a:spLocks noChangeArrowheads="1"/>
            </p:cNvSpPr>
            <p:nvPr/>
          </p:nvSpPr>
          <p:spPr bwMode="auto">
            <a:xfrm>
              <a:off x="3168" y="1575"/>
              <a:ext cx="720" cy="2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</a:rPr>
                <a:t>1110</a:t>
              </a:r>
            </a:p>
          </p:txBody>
        </p:sp>
        <p:sp>
          <p:nvSpPr>
            <p:cNvPr id="44049" name="Rectangle 34"/>
            <p:cNvSpPr>
              <a:spLocks noChangeArrowheads="1"/>
            </p:cNvSpPr>
            <p:nvPr/>
          </p:nvSpPr>
          <p:spPr bwMode="auto">
            <a:xfrm>
              <a:off x="3888" y="1575"/>
              <a:ext cx="1152" cy="24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dirty="0">
                  <a:latin typeface="Calibri" pitchFamily="34" charset="0"/>
                </a:rPr>
                <a:t>010110011011</a:t>
              </a:r>
            </a:p>
          </p:txBody>
        </p:sp>
      </p:grpSp>
      <p:sp>
        <p:nvSpPr>
          <p:cNvPr id="44047" name="Text Box 35"/>
          <p:cNvSpPr txBox="1">
            <a:spLocks noChangeArrowheads="1"/>
          </p:cNvSpPr>
          <p:nvPr/>
        </p:nvSpPr>
        <p:spPr bwMode="auto">
          <a:xfrm>
            <a:off x="2394556" y="2057401"/>
            <a:ext cx="22860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  p  	     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Chapter Outline</a:t>
            </a:r>
            <a:endParaRPr lang="en-US" dirty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Memory hierarchy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Process loading and swapping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Memory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Memory allocation methods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Storage management strategies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Contiguous memory allocation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Non-contiguous </a:t>
            </a:r>
            <a:r>
              <a:rPr lang="en-US" sz="2400" dirty="0"/>
              <a:t>memory allocation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Paging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Simple paging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Implementation of paging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Segmentation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Simple segmentation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Segment addressing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E540A0-8DEC-4CC7-AEDB-466C99CB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Non-contiguous Memory 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B462349-6CB1-4777-B687-9FE5049F7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Paging &amp; Segmentation</a:t>
            </a:r>
          </a:p>
        </p:txBody>
      </p:sp>
    </p:spTree>
    <p:extLst>
      <p:ext uri="{BB962C8B-B14F-4D97-AF65-F5344CB8AC3E}">
        <p14:creationId xmlns:p14="http://schemas.microsoft.com/office/powerpoint/2010/main" val="386380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Paging</a:t>
            </a:r>
            <a:endParaRPr lang="en-US" dirty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r>
              <a:rPr lang="en-US" dirty="0"/>
              <a:t>Fixed sized and variable sized partitions are insufficient due to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Internal fragmentation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External fragmentation</a:t>
            </a:r>
          </a:p>
          <a:p>
            <a:r>
              <a:rPr lang="en-US" u="sng" dirty="0"/>
              <a:t>Paging removes these problems</a:t>
            </a:r>
          </a:p>
          <a:p>
            <a:pPr lvl="1"/>
            <a:r>
              <a:rPr lang="en-US" u="sng" dirty="0"/>
              <a:t>Main memory is partitioned </a:t>
            </a:r>
            <a:r>
              <a:rPr lang="en-US" dirty="0"/>
              <a:t>into </a:t>
            </a:r>
            <a:r>
              <a:rPr lang="en-US" u="sng" dirty="0"/>
              <a:t>equal fixed-size </a:t>
            </a:r>
            <a:r>
              <a:rPr lang="en-US" dirty="0"/>
              <a:t>chunks called </a:t>
            </a:r>
            <a:r>
              <a:rPr lang="en-US" b="1" u="sng" dirty="0"/>
              <a:t>frames</a:t>
            </a:r>
          </a:p>
          <a:p>
            <a:pPr lvl="1"/>
            <a:r>
              <a:rPr lang="en-US" dirty="0"/>
              <a:t>Relatively </a:t>
            </a:r>
            <a:r>
              <a:rPr lang="en-US" u="sng" dirty="0"/>
              <a:t>small</a:t>
            </a:r>
            <a:r>
              <a:rPr lang="en-US" dirty="0"/>
              <a:t> in size</a:t>
            </a:r>
          </a:p>
          <a:p>
            <a:pPr lvl="1"/>
            <a:r>
              <a:rPr lang="en-US" dirty="0"/>
              <a:t>Each </a:t>
            </a:r>
            <a:r>
              <a:rPr lang="en-US" u="sng" dirty="0"/>
              <a:t>process is also divided into fixed size chunks called </a:t>
            </a:r>
            <a:r>
              <a:rPr lang="en-US" b="1" u="sng" dirty="0"/>
              <a:t>pages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Same size as memory frames</a:t>
            </a:r>
          </a:p>
          <a:p>
            <a:pPr lvl="1"/>
            <a:r>
              <a:rPr lang="en-US" dirty="0"/>
              <a:t>Page size is typically power of 2 (typically 4K-8K)</a:t>
            </a:r>
          </a:p>
          <a:p>
            <a:pPr lvl="2"/>
            <a:r>
              <a:rPr lang="en-US" dirty="0"/>
              <a:t>depending on the computer architecture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No need of contiguous frames </a:t>
            </a:r>
            <a:r>
              <a:rPr lang="en-US" dirty="0"/>
              <a:t>for a process or even in correct </a:t>
            </a:r>
            <a:r>
              <a:rPr lang="en-US" dirty="0">
                <a:highlight>
                  <a:srgbClr val="FFFF00"/>
                </a:highlight>
              </a:rPr>
              <a:t>order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86FFE-9844-4406-9465-5CA6847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8A7473F-0DC0-4314-80CB-86E68490A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862" y="1778000"/>
            <a:ext cx="6772275" cy="4219575"/>
          </a:xfrm>
        </p:spPr>
      </p:pic>
    </p:spTree>
    <p:extLst>
      <p:ext uri="{BB962C8B-B14F-4D97-AF65-F5344CB8AC3E}">
        <p14:creationId xmlns:p14="http://schemas.microsoft.com/office/powerpoint/2010/main" val="107369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BBC611-89FC-45DC-A1F1-1A7C9C11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982345"/>
            <a:ext cx="4424680" cy="1984375"/>
          </a:xfrm>
        </p:spPr>
        <p:txBody>
          <a:bodyPr>
            <a:normAutofit fontScale="90000"/>
          </a:bodyPr>
          <a:lstStyle/>
          <a:p>
            <a:r>
              <a:rPr lang="en-US" dirty="0"/>
              <a:t>Paging Example</a:t>
            </a:r>
            <a:br>
              <a:rPr lang="en-US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444444"/>
                </a:solidFill>
                <a:effectLst/>
                <a:latin typeface="Poppins"/>
              </a:rPr>
              <a:t>Assuming that the main memory is 16 KB and the frame size is 1 KB, the main memory will be partitioned into a collection of 16 1 KB frames. </a:t>
            </a:r>
            <a:br>
              <a:rPr lang="en-US" sz="2000" b="0" i="0" dirty="0">
                <a:solidFill>
                  <a:srgbClr val="444444"/>
                </a:solidFill>
                <a:effectLst/>
                <a:latin typeface="Poppins"/>
              </a:rPr>
            </a:br>
            <a:r>
              <a:rPr lang="en-US" sz="2000" b="0" i="0" dirty="0">
                <a:solidFill>
                  <a:srgbClr val="444444"/>
                </a:solidFill>
                <a:effectLst/>
                <a:latin typeface="Poppins"/>
              </a:rPr>
              <a:t/>
            </a:r>
            <a:br>
              <a:rPr lang="en-US" sz="2000" b="0" i="0" dirty="0">
                <a:solidFill>
                  <a:srgbClr val="444444"/>
                </a:solidFill>
                <a:effectLst/>
                <a:latin typeface="Poppins"/>
              </a:rPr>
            </a:br>
            <a:r>
              <a:rPr lang="en-US" sz="2000" b="0" i="0" dirty="0">
                <a:solidFill>
                  <a:srgbClr val="444444"/>
                </a:solidFill>
                <a:effectLst/>
                <a:latin typeface="Poppins"/>
              </a:rPr>
              <a:t>P1, P2, P3, and P4 are the four processes in the system, each of which is 4 KB in size. Each process is separated into 1 KB pages, allowing one page to be saved in a single frame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7905293-CFB0-4DAD-8DB1-70EB6EE32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0160" y="960437"/>
            <a:ext cx="6616468" cy="4937125"/>
          </a:xfrm>
        </p:spPr>
      </p:pic>
    </p:spTree>
    <p:extLst>
      <p:ext uri="{BB962C8B-B14F-4D97-AF65-F5344CB8AC3E}">
        <p14:creationId xmlns:p14="http://schemas.microsoft.com/office/powerpoint/2010/main" val="152835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2FCBF6-4BBA-423B-ADF4-BBF9A16A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9408D3C-7F96-4DAE-8CD0-3B9370375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806" y="1419225"/>
            <a:ext cx="6608387" cy="4937125"/>
          </a:xfrm>
        </p:spPr>
      </p:pic>
    </p:spTree>
    <p:extLst>
      <p:ext uri="{BB962C8B-B14F-4D97-AF65-F5344CB8AC3E}">
        <p14:creationId xmlns:p14="http://schemas.microsoft.com/office/powerpoint/2010/main" val="329480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057400" y="3352800"/>
            <a:ext cx="1219200" cy="2209800"/>
          </a:xfrm>
          <a:prstGeom prst="can">
            <a:avLst>
              <a:gd name="adj" fmla="val 45313"/>
            </a:avLst>
          </a:prstGeom>
          <a:solidFill>
            <a:srgbClr val="9191C9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sz="1600" b="1">
                <a:latin typeface="Calibri" pitchFamily="34" charset="0"/>
              </a:rPr>
              <a:t>Process A</a:t>
            </a:r>
          </a:p>
          <a:p>
            <a:pPr algn="ctr"/>
            <a:r>
              <a:rPr lang="en-US" sz="1600">
                <a:latin typeface="Calibri" pitchFamily="34" charset="0"/>
              </a:rPr>
              <a:t>Page 0</a:t>
            </a:r>
          </a:p>
          <a:p>
            <a:pPr algn="ctr"/>
            <a:r>
              <a:rPr lang="en-US" sz="1600">
                <a:latin typeface="Calibri" pitchFamily="34" charset="0"/>
              </a:rPr>
              <a:t>Page 1</a:t>
            </a:r>
          </a:p>
          <a:p>
            <a:pPr algn="ctr"/>
            <a:r>
              <a:rPr lang="en-US" sz="1600">
                <a:latin typeface="Calibri" pitchFamily="34" charset="0"/>
              </a:rPr>
              <a:t>Page 2</a:t>
            </a:r>
          </a:p>
          <a:p>
            <a:pPr algn="ctr"/>
            <a:r>
              <a:rPr lang="en-US" sz="1600">
                <a:latin typeface="Calibri" pitchFamily="34" charset="0"/>
              </a:rPr>
              <a:t>Page 3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6172200" y="1295400"/>
            <a:ext cx="0" cy="502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895600" y="1985963"/>
            <a:ext cx="1752600" cy="192360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latin typeface="Calibri" pitchFamily="34" charset="0"/>
              </a:rPr>
              <a:t>Free frame list</a:t>
            </a:r>
          </a:p>
          <a:p>
            <a:pPr algn="ctr">
              <a:spcBef>
                <a:spcPct val="50000"/>
              </a:spcBef>
            </a:pPr>
            <a:r>
              <a:rPr lang="en-US" sz="1400">
                <a:latin typeface="Calibri" pitchFamily="34" charset="0"/>
              </a:rPr>
              <a:t>14</a:t>
            </a:r>
          </a:p>
          <a:p>
            <a:pPr algn="ctr">
              <a:spcBef>
                <a:spcPct val="50000"/>
              </a:spcBef>
            </a:pPr>
            <a:r>
              <a:rPr lang="en-US" sz="1400">
                <a:latin typeface="Calibri" pitchFamily="34" charset="0"/>
              </a:rPr>
              <a:t>13</a:t>
            </a:r>
          </a:p>
          <a:p>
            <a:pPr algn="ctr">
              <a:spcBef>
                <a:spcPct val="50000"/>
              </a:spcBef>
            </a:pPr>
            <a:r>
              <a:rPr lang="en-US" sz="1400">
                <a:latin typeface="Calibri" pitchFamily="34" charset="0"/>
              </a:rPr>
              <a:t>18</a:t>
            </a:r>
          </a:p>
          <a:p>
            <a:pPr algn="ctr">
              <a:spcBef>
                <a:spcPct val="50000"/>
              </a:spcBef>
            </a:pPr>
            <a:r>
              <a:rPr lang="en-US" sz="1400">
                <a:latin typeface="Calibri" pitchFamily="34" charset="0"/>
              </a:rPr>
              <a:t>20</a:t>
            </a:r>
          </a:p>
          <a:p>
            <a:pPr algn="ctr">
              <a:spcBef>
                <a:spcPct val="50000"/>
              </a:spcBef>
            </a:pPr>
            <a:r>
              <a:rPr lang="en-US" sz="1400">
                <a:latin typeface="Calibri" pitchFamily="34" charset="0"/>
              </a:rPr>
              <a:t>15</a:t>
            </a:r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8077200" y="1447800"/>
            <a:ext cx="1524000" cy="4724400"/>
            <a:chOff x="3552" y="720"/>
            <a:chExt cx="960" cy="2976"/>
          </a:xfrm>
        </p:grpSpPr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3552" y="816"/>
              <a:ext cx="288" cy="28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12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13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14</a:t>
              </a:r>
            </a:p>
            <a:p>
              <a:pPr>
                <a:spcBef>
                  <a:spcPct val="50000"/>
                </a:spcBef>
              </a:pPr>
              <a:endParaRPr lang="en-US" sz="400">
                <a:latin typeface="Calibri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15</a:t>
              </a:r>
            </a:p>
            <a:p>
              <a:pPr>
                <a:spcBef>
                  <a:spcPct val="50000"/>
                </a:spcBef>
              </a:pPr>
              <a:endParaRPr lang="en-US" sz="600">
                <a:latin typeface="Calibri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16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17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18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19</a:t>
              </a:r>
            </a:p>
            <a:p>
              <a:pPr>
                <a:spcBef>
                  <a:spcPct val="50000"/>
                </a:spcBef>
              </a:pPr>
              <a:endParaRPr lang="en-US" sz="400">
                <a:latin typeface="Calibri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20</a:t>
              </a:r>
            </a:p>
            <a:p>
              <a:pPr>
                <a:spcBef>
                  <a:spcPct val="50000"/>
                </a:spcBef>
              </a:pPr>
              <a:endParaRPr lang="en-US" sz="400">
                <a:latin typeface="Calibri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21</a:t>
              </a:r>
            </a:p>
          </p:txBody>
        </p:sp>
        <p:grpSp>
          <p:nvGrpSpPr>
            <p:cNvPr id="9" name="Group 34"/>
            <p:cNvGrpSpPr>
              <a:grpSpLocks/>
            </p:cNvGrpSpPr>
            <p:nvPr/>
          </p:nvGrpSpPr>
          <p:grpSpPr bwMode="auto">
            <a:xfrm>
              <a:off x="3888" y="720"/>
              <a:ext cx="624" cy="2976"/>
              <a:chOff x="3936" y="720"/>
              <a:chExt cx="624" cy="297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936" y="720"/>
                <a:ext cx="624" cy="297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>
                    <a:latin typeface="Calibri" pitchFamily="34" charset="0"/>
                  </a:rPr>
                  <a:t>Page 1</a:t>
                </a:r>
              </a:p>
              <a:p>
                <a:pPr algn="ctr"/>
                <a:endParaRPr lang="en-US">
                  <a:latin typeface="Calibri" pitchFamily="34" charset="0"/>
                </a:endParaRPr>
              </a:p>
              <a:p>
                <a:pPr algn="ctr"/>
                <a:r>
                  <a:rPr lang="en-US">
                    <a:latin typeface="Calibri" pitchFamily="34" charset="0"/>
                  </a:rPr>
                  <a:t>Page 0</a:t>
                </a:r>
              </a:p>
              <a:p>
                <a:pPr algn="ctr"/>
                <a:endParaRPr lang="en-US">
                  <a:latin typeface="Calibri" pitchFamily="34" charset="0"/>
                </a:endParaRPr>
              </a:p>
              <a:p>
                <a:pPr algn="ctr"/>
                <a:endParaRPr lang="en-US">
                  <a:latin typeface="Calibri" pitchFamily="34" charset="0"/>
                </a:endParaRPr>
              </a:p>
              <a:p>
                <a:pPr algn="ctr"/>
                <a:endParaRPr lang="en-US">
                  <a:latin typeface="Calibri" pitchFamily="34" charset="0"/>
                </a:endParaRPr>
              </a:p>
              <a:p>
                <a:pPr algn="ctr"/>
                <a:endParaRPr lang="en-US">
                  <a:latin typeface="Calibri" pitchFamily="34" charset="0"/>
                </a:endParaRPr>
              </a:p>
              <a:p>
                <a:pPr algn="ctr"/>
                <a:endParaRPr lang="en-US">
                  <a:latin typeface="Calibri" pitchFamily="34" charset="0"/>
                </a:endParaRPr>
              </a:p>
              <a:p>
                <a:pPr algn="ctr"/>
                <a:r>
                  <a:rPr lang="en-US">
                    <a:latin typeface="Calibri" pitchFamily="34" charset="0"/>
                  </a:rPr>
                  <a:t>Page 2</a:t>
                </a:r>
              </a:p>
              <a:p>
                <a:pPr algn="ctr"/>
                <a:endParaRPr lang="en-US">
                  <a:latin typeface="Calibri" pitchFamily="34" charset="0"/>
                </a:endParaRPr>
              </a:p>
              <a:p>
                <a:pPr algn="ctr"/>
                <a:endParaRPr lang="en-US">
                  <a:latin typeface="Calibri" pitchFamily="34" charset="0"/>
                </a:endParaRPr>
              </a:p>
              <a:p>
                <a:pPr algn="ctr"/>
                <a:endParaRPr lang="en-US">
                  <a:latin typeface="Calibri" pitchFamily="34" charset="0"/>
                </a:endParaRPr>
              </a:p>
              <a:p>
                <a:pPr algn="ctr"/>
                <a:r>
                  <a:rPr lang="en-US">
                    <a:latin typeface="Calibri" pitchFamily="34" charset="0"/>
                  </a:rPr>
                  <a:t>Page 3</a:t>
                </a:r>
              </a:p>
            </p:txBody>
          </p:sp>
          <p:grpSp>
            <p:nvGrpSpPr>
              <p:cNvPr id="11" name="Group 33"/>
              <p:cNvGrpSpPr>
                <a:grpSpLocks/>
              </p:cNvGrpSpPr>
              <p:nvPr/>
            </p:nvGrpSpPr>
            <p:grpSpPr bwMode="auto">
              <a:xfrm>
                <a:off x="3936" y="1056"/>
                <a:ext cx="624" cy="2304"/>
                <a:chOff x="3936" y="1056"/>
                <a:chExt cx="624" cy="2304"/>
              </a:xfrm>
            </p:grpSpPr>
            <p:sp>
              <p:nvSpPr>
                <p:cNvPr id="12" name="Line 8"/>
                <p:cNvSpPr>
                  <a:spLocks noChangeShapeType="1"/>
                </p:cNvSpPr>
                <p:nvPr/>
              </p:nvSpPr>
              <p:spPr bwMode="auto">
                <a:xfrm>
                  <a:off x="3936" y="1344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3" name="Line 9"/>
                <p:cNvSpPr>
                  <a:spLocks noChangeShapeType="1"/>
                </p:cNvSpPr>
                <p:nvPr/>
              </p:nvSpPr>
              <p:spPr bwMode="auto">
                <a:xfrm>
                  <a:off x="3936" y="1632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4" name="Line 10"/>
                <p:cNvSpPr>
                  <a:spLocks noChangeShapeType="1"/>
                </p:cNvSpPr>
                <p:nvPr/>
              </p:nvSpPr>
              <p:spPr bwMode="auto">
                <a:xfrm>
                  <a:off x="3936" y="2736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5" name="Line 11"/>
                <p:cNvSpPr>
                  <a:spLocks noChangeShapeType="1"/>
                </p:cNvSpPr>
                <p:nvPr/>
              </p:nvSpPr>
              <p:spPr bwMode="auto">
                <a:xfrm>
                  <a:off x="3936" y="3024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6" name="Line 12"/>
                <p:cNvSpPr>
                  <a:spLocks noChangeShapeType="1"/>
                </p:cNvSpPr>
                <p:nvPr/>
              </p:nvSpPr>
              <p:spPr bwMode="auto">
                <a:xfrm>
                  <a:off x="3936" y="2160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" name="Line 13"/>
                <p:cNvSpPr>
                  <a:spLocks noChangeShapeType="1"/>
                </p:cNvSpPr>
                <p:nvPr/>
              </p:nvSpPr>
              <p:spPr bwMode="auto">
                <a:xfrm>
                  <a:off x="3936" y="3360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" name="Line 14"/>
                <p:cNvSpPr>
                  <a:spLocks noChangeShapeType="1"/>
                </p:cNvSpPr>
                <p:nvPr/>
              </p:nvSpPr>
              <p:spPr bwMode="auto">
                <a:xfrm>
                  <a:off x="3936" y="1872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9" name="Line 15"/>
                <p:cNvSpPr>
                  <a:spLocks noChangeShapeType="1"/>
                </p:cNvSpPr>
                <p:nvPr/>
              </p:nvSpPr>
              <p:spPr bwMode="auto">
                <a:xfrm>
                  <a:off x="3936" y="1056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0" name="Line 32"/>
                <p:cNvSpPr>
                  <a:spLocks noChangeShapeType="1"/>
                </p:cNvSpPr>
                <p:nvPr/>
              </p:nvSpPr>
              <p:spPr bwMode="auto">
                <a:xfrm>
                  <a:off x="3936" y="2400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</p:grpSp>
      <p:grpSp>
        <p:nvGrpSpPr>
          <p:cNvPr id="21" name="Group 36"/>
          <p:cNvGrpSpPr>
            <a:grpSpLocks/>
          </p:cNvGrpSpPr>
          <p:nvPr/>
        </p:nvGrpSpPr>
        <p:grpSpPr bwMode="auto">
          <a:xfrm>
            <a:off x="4495800" y="1447800"/>
            <a:ext cx="1524000" cy="4724400"/>
            <a:chOff x="3552" y="720"/>
            <a:chExt cx="960" cy="2976"/>
          </a:xfrm>
        </p:grpSpPr>
        <p:sp>
          <p:nvSpPr>
            <p:cNvPr id="22" name="Text Box 37"/>
            <p:cNvSpPr txBox="1">
              <a:spLocks noChangeArrowheads="1"/>
            </p:cNvSpPr>
            <p:nvPr/>
          </p:nvSpPr>
          <p:spPr bwMode="auto">
            <a:xfrm>
              <a:off x="3552" y="816"/>
              <a:ext cx="288" cy="282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12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13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14</a:t>
              </a:r>
            </a:p>
            <a:p>
              <a:pPr>
                <a:spcBef>
                  <a:spcPct val="50000"/>
                </a:spcBef>
              </a:pPr>
              <a:endParaRPr lang="en-US" sz="400">
                <a:latin typeface="Calibri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15</a:t>
              </a:r>
            </a:p>
            <a:p>
              <a:pPr>
                <a:spcBef>
                  <a:spcPct val="50000"/>
                </a:spcBef>
              </a:pPr>
              <a:endParaRPr lang="en-US" sz="600">
                <a:latin typeface="Calibri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16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17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18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19</a:t>
              </a:r>
            </a:p>
            <a:p>
              <a:pPr>
                <a:spcBef>
                  <a:spcPct val="50000"/>
                </a:spcBef>
              </a:pPr>
              <a:endParaRPr lang="en-US" sz="400">
                <a:latin typeface="Calibri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20</a:t>
              </a:r>
            </a:p>
            <a:p>
              <a:pPr>
                <a:spcBef>
                  <a:spcPct val="50000"/>
                </a:spcBef>
              </a:pPr>
              <a:endParaRPr lang="en-US" sz="400">
                <a:latin typeface="Calibri" pitchFamily="34" charset="0"/>
              </a:endParaRPr>
            </a:p>
            <a:p>
              <a:pPr>
                <a:spcBef>
                  <a:spcPct val="50000"/>
                </a:spcBef>
              </a:pPr>
              <a:r>
                <a:rPr lang="en-US">
                  <a:latin typeface="Calibri" pitchFamily="34" charset="0"/>
                </a:rPr>
                <a:t>21</a:t>
              </a:r>
            </a:p>
          </p:txBody>
        </p:sp>
        <p:grpSp>
          <p:nvGrpSpPr>
            <p:cNvPr id="23" name="Group 38"/>
            <p:cNvGrpSpPr>
              <a:grpSpLocks/>
            </p:cNvGrpSpPr>
            <p:nvPr/>
          </p:nvGrpSpPr>
          <p:grpSpPr bwMode="auto">
            <a:xfrm>
              <a:off x="3888" y="720"/>
              <a:ext cx="624" cy="2976"/>
              <a:chOff x="3936" y="720"/>
              <a:chExt cx="624" cy="2976"/>
            </a:xfrm>
          </p:grpSpPr>
          <p:sp>
            <p:nvSpPr>
              <p:cNvPr id="24" name="Rectangle 39"/>
              <p:cNvSpPr>
                <a:spLocks noChangeArrowheads="1"/>
              </p:cNvSpPr>
              <p:nvPr/>
            </p:nvSpPr>
            <p:spPr bwMode="auto">
              <a:xfrm>
                <a:off x="3936" y="720"/>
                <a:ext cx="624" cy="2976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/>
                <a:r>
                  <a:rPr lang="en-US" dirty="0">
                    <a:latin typeface="Calibri" pitchFamily="34" charset="0"/>
                  </a:rPr>
                  <a:t>Page 1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  <a:p>
                <a:pPr algn="ctr"/>
                <a:r>
                  <a:rPr lang="en-US" dirty="0">
                    <a:latin typeface="Calibri" pitchFamily="34" charset="0"/>
                  </a:rPr>
                  <a:t>Page 0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  <a:p>
                <a:pPr algn="ctr"/>
                <a:endParaRPr lang="en-US" dirty="0">
                  <a:latin typeface="Calibri" pitchFamily="34" charset="0"/>
                </a:endParaRPr>
              </a:p>
              <a:p>
                <a:pPr algn="ctr"/>
                <a:endParaRPr lang="en-US" dirty="0">
                  <a:latin typeface="Calibri" pitchFamily="34" charset="0"/>
                </a:endParaRPr>
              </a:p>
              <a:p>
                <a:pPr algn="ctr"/>
                <a:endParaRPr lang="en-US" dirty="0">
                  <a:latin typeface="Calibri" pitchFamily="34" charset="0"/>
                </a:endParaRPr>
              </a:p>
              <a:p>
                <a:pPr algn="ctr"/>
                <a:endParaRPr lang="en-US" dirty="0">
                  <a:latin typeface="Calibri" pitchFamily="34" charset="0"/>
                </a:endParaRPr>
              </a:p>
              <a:p>
                <a:pPr algn="ctr"/>
                <a:r>
                  <a:rPr lang="en-US" dirty="0">
                    <a:latin typeface="Calibri" pitchFamily="34" charset="0"/>
                  </a:rPr>
                  <a:t>Page 2</a:t>
                </a:r>
              </a:p>
              <a:p>
                <a:pPr algn="ctr"/>
                <a:endParaRPr lang="en-US" dirty="0">
                  <a:latin typeface="Calibri" pitchFamily="34" charset="0"/>
                </a:endParaRPr>
              </a:p>
              <a:p>
                <a:pPr algn="ctr"/>
                <a:endParaRPr lang="en-US" dirty="0">
                  <a:latin typeface="Calibri" pitchFamily="34" charset="0"/>
                </a:endParaRPr>
              </a:p>
              <a:p>
                <a:pPr algn="ctr"/>
                <a:endParaRPr lang="en-US" dirty="0">
                  <a:latin typeface="Calibri" pitchFamily="34" charset="0"/>
                </a:endParaRPr>
              </a:p>
              <a:p>
                <a:pPr algn="ctr"/>
                <a:r>
                  <a:rPr lang="en-US" dirty="0">
                    <a:latin typeface="Calibri" pitchFamily="34" charset="0"/>
                  </a:rPr>
                  <a:t>Page 3</a:t>
                </a:r>
              </a:p>
            </p:txBody>
          </p:sp>
          <p:grpSp>
            <p:nvGrpSpPr>
              <p:cNvPr id="25" name="Group 40"/>
              <p:cNvGrpSpPr>
                <a:grpSpLocks/>
              </p:cNvGrpSpPr>
              <p:nvPr/>
            </p:nvGrpSpPr>
            <p:grpSpPr bwMode="auto">
              <a:xfrm>
                <a:off x="3936" y="1056"/>
                <a:ext cx="624" cy="2304"/>
                <a:chOff x="3936" y="1056"/>
                <a:chExt cx="624" cy="2304"/>
              </a:xfrm>
            </p:grpSpPr>
            <p:sp>
              <p:nvSpPr>
                <p:cNvPr id="26" name="Line 41"/>
                <p:cNvSpPr>
                  <a:spLocks noChangeShapeType="1"/>
                </p:cNvSpPr>
                <p:nvPr/>
              </p:nvSpPr>
              <p:spPr bwMode="auto">
                <a:xfrm>
                  <a:off x="3936" y="1344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7" name="Line 42"/>
                <p:cNvSpPr>
                  <a:spLocks noChangeShapeType="1"/>
                </p:cNvSpPr>
                <p:nvPr/>
              </p:nvSpPr>
              <p:spPr bwMode="auto">
                <a:xfrm>
                  <a:off x="3936" y="1632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8" name="Line 43"/>
                <p:cNvSpPr>
                  <a:spLocks noChangeShapeType="1"/>
                </p:cNvSpPr>
                <p:nvPr/>
              </p:nvSpPr>
              <p:spPr bwMode="auto">
                <a:xfrm>
                  <a:off x="3936" y="2736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29" name="Line 44"/>
                <p:cNvSpPr>
                  <a:spLocks noChangeShapeType="1"/>
                </p:cNvSpPr>
                <p:nvPr/>
              </p:nvSpPr>
              <p:spPr bwMode="auto">
                <a:xfrm>
                  <a:off x="3936" y="3024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30" name="Line 45"/>
                <p:cNvSpPr>
                  <a:spLocks noChangeShapeType="1"/>
                </p:cNvSpPr>
                <p:nvPr/>
              </p:nvSpPr>
              <p:spPr bwMode="auto">
                <a:xfrm>
                  <a:off x="3936" y="2160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1" name="Line 46"/>
                <p:cNvSpPr>
                  <a:spLocks noChangeShapeType="1"/>
                </p:cNvSpPr>
                <p:nvPr/>
              </p:nvSpPr>
              <p:spPr bwMode="auto">
                <a:xfrm>
                  <a:off x="3936" y="3360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2" name="Line 47"/>
                <p:cNvSpPr>
                  <a:spLocks noChangeShapeType="1"/>
                </p:cNvSpPr>
                <p:nvPr/>
              </p:nvSpPr>
              <p:spPr bwMode="auto">
                <a:xfrm>
                  <a:off x="3936" y="1872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3" name="Line 48"/>
                <p:cNvSpPr>
                  <a:spLocks noChangeShapeType="1"/>
                </p:cNvSpPr>
                <p:nvPr/>
              </p:nvSpPr>
              <p:spPr bwMode="auto">
                <a:xfrm>
                  <a:off x="3936" y="1056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34" name="Line 49"/>
                <p:cNvSpPr>
                  <a:spLocks noChangeShapeType="1"/>
                </p:cNvSpPr>
                <p:nvPr/>
              </p:nvSpPr>
              <p:spPr bwMode="auto">
                <a:xfrm>
                  <a:off x="3936" y="2400"/>
                  <a:ext cx="62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</p:grpSp>
      <p:sp>
        <p:nvSpPr>
          <p:cNvPr id="35" name="Text Box 50"/>
          <p:cNvSpPr txBox="1">
            <a:spLocks noChangeArrowheads="1"/>
          </p:cNvSpPr>
          <p:nvPr/>
        </p:nvSpPr>
        <p:spPr bwMode="auto">
          <a:xfrm>
            <a:off x="6324600" y="1371601"/>
            <a:ext cx="1600200" cy="11922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Process A </a:t>
            </a:r>
          </a:p>
          <a:p>
            <a:pPr algn="ctr">
              <a:spcBef>
                <a:spcPct val="50000"/>
              </a:spcBef>
            </a:pPr>
            <a:r>
              <a:rPr lang="en-US" b="1">
                <a:latin typeface="Calibri" pitchFamily="34" charset="0"/>
              </a:rPr>
              <a:t>Page Table</a:t>
            </a:r>
          </a:p>
          <a:p>
            <a:pPr algn="ctr">
              <a:spcBef>
                <a:spcPct val="50000"/>
              </a:spcBef>
            </a:pPr>
            <a:endParaRPr lang="en-US" b="1">
              <a:latin typeface="Calibri" pitchFamily="34" charset="0"/>
            </a:endParaRPr>
          </a:p>
        </p:txBody>
      </p:sp>
      <p:graphicFrame>
        <p:nvGraphicFramePr>
          <p:cNvPr id="36" name="Group 74"/>
          <p:cNvGraphicFramePr>
            <a:graphicFrameLocks noGrp="1"/>
          </p:cNvGraphicFramePr>
          <p:nvPr>
            <p:ph idx="1"/>
          </p:nvPr>
        </p:nvGraphicFramePr>
        <p:xfrm>
          <a:off x="6629400" y="2209800"/>
          <a:ext cx="914400" cy="136398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Page Addressing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In paging, a memory address locations has the form (</a:t>
            </a:r>
            <a:r>
              <a:rPr lang="en-US" sz="2400" dirty="0" err="1"/>
              <a:t>p,d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Where </a:t>
            </a:r>
            <a:r>
              <a:rPr lang="en-US" b="1" dirty="0"/>
              <a:t>p</a:t>
            </a:r>
            <a:r>
              <a:rPr lang="en-US" dirty="0"/>
              <a:t> is number of the page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/>
              <a:t>d</a:t>
            </a:r>
            <a:r>
              <a:rPr lang="en-US" dirty="0"/>
              <a:t> is the displacement (or offset) of the location from the start of the page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These parameters are derived from the actual memory address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Consider an example of 16-bit address;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/>
              <a:t>p</a:t>
            </a:r>
            <a:r>
              <a:rPr lang="en-US" dirty="0"/>
              <a:t> - page no. has the value range 0 to 31 (2</a:t>
            </a:r>
            <a:r>
              <a:rPr lang="en-US" baseline="30000" dirty="0"/>
              <a:t>5</a:t>
            </a:r>
            <a:r>
              <a:rPr lang="en-US" dirty="0"/>
              <a:t>-1) or 32 pages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b="1" dirty="0"/>
              <a:t>d</a:t>
            </a:r>
            <a:r>
              <a:rPr lang="en-US" dirty="0"/>
              <a:t> – displacement value range 0 – 2047 i.e. (2</a:t>
            </a:r>
            <a:r>
              <a:rPr lang="en-US" baseline="30000" dirty="0"/>
              <a:t>11</a:t>
            </a:r>
            <a:r>
              <a:rPr lang="en-US" dirty="0"/>
              <a:t>-1)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This system would have 32 pages each of 2048 locations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Example;	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	Page no		Displacement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Binary		01101		00000101100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/>
              <a:t>	Decimal	13		44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/>
              <a:t>Hence Page address is (13,44)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96EF055-1DA8-4800-A10A-E692513192EE}"/>
              </a:ext>
            </a:extLst>
          </p:cNvPr>
          <p:cNvGrpSpPr/>
          <p:nvPr/>
        </p:nvGrpSpPr>
        <p:grpSpPr>
          <a:xfrm>
            <a:off x="7681911" y="4733133"/>
            <a:ext cx="3671889" cy="1038224"/>
            <a:chOff x="6796864" y="5000626"/>
            <a:chExt cx="3671889" cy="1043979"/>
          </a:xfrm>
        </p:grpSpPr>
        <p:sp>
          <p:nvSpPr>
            <p:cNvPr id="4" name="Rectangle 1028">
              <a:extLst>
                <a:ext uri="{FF2B5EF4-FFF2-40B4-BE49-F238E27FC236}">
                  <a16:creationId xmlns:a16="http://schemas.microsoft.com/office/drawing/2014/main" xmlns="" id="{93F19779-0B96-47D5-81AF-712154C8D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864" y="5664202"/>
              <a:ext cx="3671889" cy="38040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130622" tIns="65311" rIns="130622" bIns="65311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" name="Line 1030">
              <a:extLst>
                <a:ext uri="{FF2B5EF4-FFF2-40B4-BE49-F238E27FC236}">
                  <a16:creationId xmlns:a16="http://schemas.microsoft.com/office/drawing/2014/main" xmlns="" id="{B25C7ACA-8B2B-4A49-A998-BB3B7D083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06627" y="5000626"/>
              <a:ext cx="0" cy="101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130622" tIns="65311" rIns="130622" bIns="65311" anchor="ctr"/>
            <a:lstStyle/>
            <a:p>
              <a:endParaRPr lang="en-US" dirty="0"/>
            </a:p>
          </p:txBody>
        </p:sp>
        <p:sp>
          <p:nvSpPr>
            <p:cNvPr id="6" name="Text Box 1031">
              <a:extLst>
                <a:ext uri="{FF2B5EF4-FFF2-40B4-BE49-F238E27FC236}">
                  <a16:creationId xmlns:a16="http://schemas.microsoft.com/office/drawing/2014/main" xmlns="" id="{FA06433F-6296-44E0-830B-A0F504814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224465"/>
              <a:ext cx="1624012" cy="409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30622" tIns="65311" rIns="130622" bIns="6531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anose="020B0604020202020204" pitchFamily="34" charset="0"/>
                </a:rPr>
                <a:t>page number</a:t>
              </a:r>
            </a:p>
          </p:txBody>
        </p:sp>
        <p:sp>
          <p:nvSpPr>
            <p:cNvPr id="7" name="Text Box 1032">
              <a:extLst>
                <a:ext uri="{FF2B5EF4-FFF2-40B4-BE49-F238E27FC236}">
                  <a16:creationId xmlns:a16="http://schemas.microsoft.com/office/drawing/2014/main" xmlns="" id="{460570D1-801C-4DCA-B149-D0B9D7639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8286" y="5231805"/>
              <a:ext cx="1401763" cy="4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30622" tIns="65311" rIns="130622" bIns="6531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Helvetica" panose="020B0604020202020204" pitchFamily="34" charset="0"/>
                </a:rPr>
                <a:t>page offset</a:t>
              </a:r>
            </a:p>
          </p:txBody>
        </p:sp>
        <p:sp>
          <p:nvSpPr>
            <p:cNvPr id="8" name="Text Box 1033">
              <a:extLst>
                <a:ext uri="{FF2B5EF4-FFF2-40B4-BE49-F238E27FC236}">
                  <a16:creationId xmlns:a16="http://schemas.microsoft.com/office/drawing/2014/main" xmlns="" id="{DF683A2B-30AE-4737-8902-E52791220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3206" y="5596930"/>
              <a:ext cx="1358807" cy="407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30622" tIns="65311" rIns="130622" bIns="6531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 dirty="0">
                  <a:latin typeface="Helvetica" panose="020B0604020202020204" pitchFamily="34" charset="0"/>
                </a:rPr>
                <a:t>p</a:t>
              </a:r>
              <a:endParaRPr lang="en-US" altLang="en-US" dirty="0">
                <a:latin typeface="Helvetica" panose="020B0604020202020204" pitchFamily="34" charset="0"/>
              </a:endParaRPr>
            </a:p>
          </p:txBody>
        </p:sp>
        <p:sp>
          <p:nvSpPr>
            <p:cNvPr id="9" name="Text Box 1035">
              <a:extLst>
                <a:ext uri="{FF2B5EF4-FFF2-40B4-BE49-F238E27FC236}">
                  <a16:creationId xmlns:a16="http://schemas.microsoft.com/office/drawing/2014/main" xmlns="" id="{E7FF7F29-5420-431D-8C3D-CE060B47F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6626" y="5636616"/>
              <a:ext cx="1762126" cy="4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30622" tIns="65311" rIns="130622" bIns="65311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>
                  <a:latin typeface="Helvetica" panose="020B0604020202020204" pitchFamily="34" charset="0"/>
                </a:rPr>
                <a:t>d</a:t>
              </a:r>
              <a:endParaRPr lang="en-US" altLang="en-US">
                <a:latin typeface="Helvetica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9283</TotalTime>
  <Words>547</Words>
  <Application>Microsoft Office PowerPoint</Application>
  <PresentationFormat>Widescreen</PresentationFormat>
  <Paragraphs>194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33" baseType="lpstr">
      <vt:lpstr>MS PGothic</vt:lpstr>
      <vt:lpstr>Arial</vt:lpstr>
      <vt:lpstr>Calibri</vt:lpstr>
      <vt:lpstr>Calibri Light</vt:lpstr>
      <vt:lpstr>Century Gothic</vt:lpstr>
      <vt:lpstr>Corbel</vt:lpstr>
      <vt:lpstr>Courier New</vt:lpstr>
      <vt:lpstr>Helvetica</vt:lpstr>
      <vt:lpstr>Poppins</vt:lpstr>
      <vt:lpstr>Segoe UI</vt:lpstr>
      <vt:lpstr>Segoe UI Light</vt:lpstr>
      <vt:lpstr>Trebuchet MS</vt:lpstr>
      <vt:lpstr>Verdana</vt:lpstr>
      <vt:lpstr>Wingdings</vt:lpstr>
      <vt:lpstr>Wingdings 3</vt:lpstr>
      <vt:lpstr>1_Office Theme</vt:lpstr>
      <vt:lpstr>Office Theme</vt:lpstr>
      <vt:lpstr>Facet</vt:lpstr>
      <vt:lpstr>Memory Management Module 5</vt:lpstr>
      <vt:lpstr>Chapter Outline</vt:lpstr>
      <vt:lpstr>Non-contiguous Memory Allocation</vt:lpstr>
      <vt:lpstr>Paging</vt:lpstr>
      <vt:lpstr>Paging</vt:lpstr>
      <vt:lpstr>Paging Example  Assuming that the main memory is 16 KB and the frame size is 1 KB, the main memory will be partitioned into a collection of 16 1 KB frames.   P1, P2, P3, and P4 are the four processes in the system, each of which is 4 KB in size. Each process is separated into 1 KB pages, allowing one page to be saved in a single frame</vt:lpstr>
      <vt:lpstr>PowerPoint Presentation</vt:lpstr>
      <vt:lpstr>Paging</vt:lpstr>
      <vt:lpstr>Page Addressing</vt:lpstr>
      <vt:lpstr>Page Address Translation</vt:lpstr>
      <vt:lpstr>Page Address Translation</vt:lpstr>
      <vt:lpstr>Page Address Translation</vt:lpstr>
      <vt:lpstr>Page Address Translation</vt:lpstr>
      <vt:lpstr>Page Address Translation</vt:lpstr>
      <vt:lpstr>Page Address Translation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&amp; Background Chapter 1</dc:title>
  <dc:creator>Sheheryar Malik</dc:creator>
  <cp:lastModifiedBy>Sony</cp:lastModifiedBy>
  <cp:revision>899</cp:revision>
  <cp:lastPrinted>2019-05-17T05:34:39Z</cp:lastPrinted>
  <dcterms:created xsi:type="dcterms:W3CDTF">2019-04-13T12:57:47Z</dcterms:created>
  <dcterms:modified xsi:type="dcterms:W3CDTF">2025-05-13T11:21:30Z</dcterms:modified>
</cp:coreProperties>
</file>