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 id="2147483707" r:id="rId3"/>
  </p:sldMasterIdLst>
  <p:notesMasterIdLst>
    <p:notesMasterId r:id="rId38"/>
  </p:notesMasterIdLst>
  <p:handoutMasterIdLst>
    <p:handoutMasterId r:id="rId39"/>
  </p:handoutMasterIdLst>
  <p:sldIdLst>
    <p:sldId id="310" r:id="rId4"/>
    <p:sldId id="600" r:id="rId5"/>
    <p:sldId id="595" r:id="rId6"/>
    <p:sldId id="596" r:id="rId7"/>
    <p:sldId id="597" r:id="rId8"/>
    <p:sldId id="598" r:id="rId9"/>
    <p:sldId id="599" r:id="rId10"/>
    <p:sldId id="591" r:id="rId11"/>
    <p:sldId id="342" r:id="rId12"/>
    <p:sldId id="368" r:id="rId13"/>
    <p:sldId id="367" r:id="rId14"/>
    <p:sldId id="315" r:id="rId15"/>
    <p:sldId id="340" r:id="rId16"/>
    <p:sldId id="318" r:id="rId17"/>
    <p:sldId id="317" r:id="rId18"/>
    <p:sldId id="371" r:id="rId19"/>
    <p:sldId id="372" r:id="rId20"/>
    <p:sldId id="319" r:id="rId21"/>
    <p:sldId id="320" r:id="rId22"/>
    <p:sldId id="592" r:id="rId23"/>
    <p:sldId id="321" r:id="rId24"/>
    <p:sldId id="594" r:id="rId25"/>
    <p:sldId id="322" r:id="rId26"/>
    <p:sldId id="593" r:id="rId27"/>
    <p:sldId id="323" r:id="rId28"/>
    <p:sldId id="324" r:id="rId29"/>
    <p:sldId id="325" r:id="rId30"/>
    <p:sldId id="336" r:id="rId31"/>
    <p:sldId id="328" r:id="rId32"/>
    <p:sldId id="329" r:id="rId33"/>
    <p:sldId id="339" r:id="rId34"/>
    <p:sldId id="601" r:id="rId35"/>
    <p:sldId id="602" r:id="rId36"/>
    <p:sldId id="603" r:id="rId3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760000"/>
    <a:srgbClr val="F7F7F7"/>
    <a:srgbClr val="FBFBFB"/>
    <a:srgbClr val="7E0000"/>
    <a:srgbClr val="FFCCCC"/>
    <a:srgbClr val="4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94061" autoAdjust="0"/>
  </p:normalViewPr>
  <p:slideViewPr>
    <p:cSldViewPr snapToGrid="0">
      <p:cViewPr varScale="1">
        <p:scale>
          <a:sx n="66" d="100"/>
          <a:sy n="66" d="100"/>
        </p:scale>
        <p:origin x="856" y="44"/>
      </p:cViewPr>
      <p:guideLst/>
    </p:cSldViewPr>
  </p:slideViewPr>
  <p:outlineViewPr>
    <p:cViewPr>
      <p:scale>
        <a:sx n="33" d="100"/>
        <a:sy n="33" d="100"/>
      </p:scale>
      <p:origin x="0" y="-183252"/>
    </p:cViewPr>
  </p:outlineViewPr>
  <p:notesTextViewPr>
    <p:cViewPr>
      <p:scale>
        <a:sx n="1" d="1"/>
        <a:sy n="1" d="1"/>
      </p:scale>
      <p:origin x="0" y="0"/>
    </p:cViewPr>
  </p:notesTextViewPr>
  <p:sorterViewPr>
    <p:cViewPr>
      <p:scale>
        <a:sx n="100" d="100"/>
        <a:sy n="100" d="100"/>
      </p:scale>
      <p:origin x="0" y="-21948"/>
    </p:cViewPr>
  </p:sorterViewPr>
  <p:notesViewPr>
    <p:cSldViewPr snapToGrid="0">
      <p:cViewPr varScale="1">
        <p:scale>
          <a:sx n="54" d="100"/>
          <a:sy n="54"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handoutMaster" Target="handoutMasters/handout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2AFD4F0-F8E7-4B38-8AB3-B3D42BB4AB68}" type="datetimeFigureOut">
              <a:rPr lang="en-US" smtClean="0"/>
              <a:t>5/20/2025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6758417-41DD-44E2-8136-3065CD04CB53}" type="slidenum">
              <a:rPr lang="en-US" smtClean="0"/>
              <a:t>‹#›</a:t>
            </a:fld>
            <a:endParaRPr lang="en-US"/>
          </a:p>
        </p:txBody>
      </p:sp>
    </p:spTree>
    <p:extLst>
      <p:ext uri="{BB962C8B-B14F-4D97-AF65-F5344CB8AC3E}">
        <p14:creationId xmlns:p14="http://schemas.microsoft.com/office/powerpoint/2010/main" val="33982037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97DC3C2-995C-486E-A92E-6DA415D3A3FD}" type="datetimeFigureOut">
              <a:rPr lang="en-US" smtClean="0"/>
              <a:t>5/20/2025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A2CD191-96E2-491B-92DD-AC75CE7DA740}" type="slidenum">
              <a:rPr lang="en-US" smtClean="0"/>
              <a:t>‹#›</a:t>
            </a:fld>
            <a:endParaRPr lang="en-US"/>
          </a:p>
        </p:txBody>
      </p:sp>
    </p:spTree>
    <p:extLst>
      <p:ext uri="{BB962C8B-B14F-4D97-AF65-F5344CB8AC3E}">
        <p14:creationId xmlns:p14="http://schemas.microsoft.com/office/powerpoint/2010/main" val="18815434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cxnSp>
        <p:nvCxnSpPr>
          <p:cNvPr id="11" name="Straight Connector 10">
            <a:extLst>
              <a:ext uri="{FF2B5EF4-FFF2-40B4-BE49-F238E27FC236}">
                <a16:creationId xmlns="" xmlns:a16="http://schemas.microsoft.com/office/drawing/2014/main" id="{4207F44B-0869-4E0B-9D14-E05949FF70E1}"/>
              </a:ext>
            </a:extLst>
          </p:cNvPr>
          <p:cNvCxnSpPr/>
          <p:nvPr/>
        </p:nvCxnSpPr>
        <p:spPr>
          <a:xfrm>
            <a:off x="10669815" y="-2963"/>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357D2442-658D-4BB3-BDA2-F2D185E92367}"/>
              </a:ext>
            </a:extLst>
          </p:cNvPr>
          <p:cNvCxnSpPr>
            <a:cxnSpLocks/>
          </p:cNvCxnSpPr>
          <p:nvPr/>
        </p:nvCxnSpPr>
        <p:spPr>
          <a:xfrm flipH="1">
            <a:off x="9980612" y="3692843"/>
            <a:ext cx="2208213" cy="31651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8">
            <a:extLst>
              <a:ext uri="{FF2B5EF4-FFF2-40B4-BE49-F238E27FC236}">
                <a16:creationId xmlns="" xmlns:a16="http://schemas.microsoft.com/office/drawing/2014/main" id="{49F2F0DD-6C19-4F59-8AA1-E4FB554C837E}"/>
              </a:ext>
            </a:extLst>
          </p:cNvPr>
          <p:cNvSpPr/>
          <p:nvPr/>
        </p:nvSpPr>
        <p:spPr>
          <a:xfrm>
            <a:off x="10898730" y="2963"/>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7FF1F6D6-FC9F-4600-897C-08B1AC898438}"/>
              </a:ext>
            </a:extLst>
          </p:cNvPr>
          <p:cNvSpPr/>
          <p:nvPr/>
        </p:nvSpPr>
        <p:spPr>
          <a:xfrm>
            <a:off x="10938999" y="2963"/>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58B78111-75F2-4EEA-9A56-7D7C5B867C34}"/>
              </a:ext>
            </a:extLst>
          </p:cNvPr>
          <p:cNvSpPr/>
          <p:nvPr/>
        </p:nvSpPr>
        <p:spPr>
          <a:xfrm>
            <a:off x="10371666" y="360129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45D00097-3B25-4093-8399-53FC9EDB415E}"/>
              </a:ext>
            </a:extLst>
          </p:cNvPr>
          <p:cNvSpPr/>
          <p:nvPr/>
        </p:nvSpPr>
        <p:spPr>
          <a:xfrm>
            <a:off x="2792" y="1185757"/>
            <a:ext cx="1005840" cy="566928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67025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150284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373188"/>
            <a:ext cx="5120640" cy="4803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373188"/>
            <a:ext cx="5120640" cy="4803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 xmlns:a16="http://schemas.microsoft.com/office/drawing/2014/main" id="{B93866FE-4B4F-48A8-8721-20B757069001}"/>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357668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 xmlns:a16="http://schemas.microsoft.com/office/drawing/2014/main"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289054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876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01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81780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6804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0378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760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E80E1EC0-76B8-468E-A1CA-1F6FD2EA3D0C}" type="slidenum">
              <a:rPr lang="en-US" smtClean="0"/>
              <a:t>‹#›</a:t>
            </a:fld>
            <a:endParaRPr lang="en-US" dirty="0"/>
          </a:p>
        </p:txBody>
      </p:sp>
      <p:cxnSp>
        <p:nvCxnSpPr>
          <p:cNvPr id="18" name="Straight Connector 17">
            <a:extLst>
              <a:ext uri="{FF2B5EF4-FFF2-40B4-BE49-F238E27FC236}">
                <a16:creationId xmlns="" xmlns:a16="http://schemas.microsoft.com/office/drawing/2014/main" id="{92E8F0D9-4BC0-4083-AC19-D81D79D0C74A}"/>
              </a:ext>
            </a:extLst>
          </p:cNvPr>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39177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spTree>
    <p:extLst>
      <p:ext uri="{BB962C8B-B14F-4D97-AF65-F5344CB8AC3E}">
        <p14:creationId xmlns:p14="http://schemas.microsoft.com/office/powerpoint/2010/main" val="364223560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885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17">
            <a:extLst>
              <a:ext uri="{FF2B5EF4-FFF2-40B4-BE49-F238E27FC236}">
                <a16:creationId xmlns="" xmlns:a16="http://schemas.microsoft.com/office/drawing/2014/main" id="{9E733A96-3DD4-428F-8226-2070836F6DBC}"/>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9" name="Rectangle 8">
            <a:extLst>
              <a:ext uri="{FF2B5EF4-FFF2-40B4-BE49-F238E27FC236}">
                <a16:creationId xmlns="" xmlns:a16="http://schemas.microsoft.com/office/drawing/2014/main" id="{C9D1B6C7-FF74-48E5-8DF8-BDBEAA490CA5}"/>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 xmlns:a16="http://schemas.microsoft.com/office/drawing/2014/main" id="{E22C7B1A-2272-4B16-9EFB-770B173A0019}"/>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 xmlns:a16="http://schemas.microsoft.com/office/drawing/2014/main" id="{C671FBA0-30BD-4237-848B-7C4D84FADF6D}"/>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2" name="Rectangle 11">
            <a:extLst>
              <a:ext uri="{FF2B5EF4-FFF2-40B4-BE49-F238E27FC236}">
                <a16:creationId xmlns="" xmlns:a16="http://schemas.microsoft.com/office/drawing/2014/main" id="{725E4F29-B928-41E8-8A30-6CBAD319DE61}"/>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2">
            <a:extLst>
              <a:ext uri="{FF2B5EF4-FFF2-40B4-BE49-F238E27FC236}">
                <a16:creationId xmlns="" xmlns:a16="http://schemas.microsoft.com/office/drawing/2014/main" id="{2C9256C5-C866-4ADE-8685-9100149DE489}"/>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4" name="Rectangle 18">
            <a:extLst>
              <a:ext uri="{FF2B5EF4-FFF2-40B4-BE49-F238E27FC236}">
                <a16:creationId xmlns="" xmlns:a16="http://schemas.microsoft.com/office/drawing/2014/main" id="{6EAFD1B3-E35F-4E6C-9433-7E4BCB2F1618}"/>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Memory Management</a:t>
            </a:r>
          </a:p>
        </p:txBody>
      </p:sp>
      <p:sp>
        <p:nvSpPr>
          <p:cNvPr id="15" name="Rectangle 14">
            <a:extLst>
              <a:ext uri="{FF2B5EF4-FFF2-40B4-BE49-F238E27FC236}">
                <a16:creationId xmlns="" xmlns:a16="http://schemas.microsoft.com/office/drawing/2014/main" id="{D6A495FC-F441-44FD-B8A0-C66FD03D16AA}"/>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1935897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319312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a:extLst>
              <a:ext uri="{FF2B5EF4-FFF2-40B4-BE49-F238E27FC236}">
                <a16:creationId xmlns="" xmlns:a16="http://schemas.microsoft.com/office/drawing/2014/main" id="{0CD09869-1D0D-48E5-9917-08C0ACA729F0}"/>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2243046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64585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948254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72348851"/>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28164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204112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210327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76000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A024D1-2235-4261-84CC-7F2CA51183F2}"/>
              </a:ext>
            </a:extLst>
          </p:cNvPr>
          <p:cNvSpPr>
            <a:spLocks noGrp="1"/>
          </p:cNvSpPr>
          <p:nvPr>
            <p:ph type="title"/>
          </p:nvPr>
        </p:nvSpPr>
        <p:spPr>
          <a:xfrm>
            <a:off x="831850" y="1709738"/>
            <a:ext cx="10515600" cy="2852737"/>
          </a:xfrm>
        </p:spPr>
        <p:txBody>
          <a:bodyPr anchor="ctr">
            <a:normAutofit/>
          </a:bodyPr>
          <a:lstStyle>
            <a:lvl1pPr algn="ctr">
              <a:lnSpc>
                <a:spcPct val="100000"/>
              </a:lnSpc>
              <a:defRPr sz="4800" b="1">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bg1">
                    <a:lumMod val="6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Rectangle 17">
            <a:extLst>
              <a:ext uri="{FF2B5EF4-FFF2-40B4-BE49-F238E27FC236}">
                <a16:creationId xmlns="" xmlns:a16="http://schemas.microsoft.com/office/drawing/2014/main" id="{78D857C9-565A-47AB-A6D8-2A2B3D87D949}"/>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12" name="Rectangle 11">
            <a:extLst>
              <a:ext uri="{FF2B5EF4-FFF2-40B4-BE49-F238E27FC236}">
                <a16:creationId xmlns="" xmlns:a16="http://schemas.microsoft.com/office/drawing/2014/main" id="{E4CB60C4-6E75-4231-81D0-064636C0F587}"/>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3" name="Rectangle 12">
            <a:extLst>
              <a:ext uri="{FF2B5EF4-FFF2-40B4-BE49-F238E27FC236}">
                <a16:creationId xmlns="" xmlns:a16="http://schemas.microsoft.com/office/drawing/2014/main" id="{1102C899-A8CF-4D04-BCAF-8F79500D2F0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4" name="Rectangle 13">
            <a:extLst>
              <a:ext uri="{FF2B5EF4-FFF2-40B4-BE49-F238E27FC236}">
                <a16:creationId xmlns="" xmlns:a16="http://schemas.microsoft.com/office/drawing/2014/main" id="{3FA6FA3A-3D2E-4D3A-90EC-A647392A50BF}"/>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5" name="Rectangle 14">
            <a:extLst>
              <a:ext uri="{FF2B5EF4-FFF2-40B4-BE49-F238E27FC236}">
                <a16:creationId xmlns="" xmlns:a16="http://schemas.microsoft.com/office/drawing/2014/main" id="{34ACD2D5-50F6-4000-BEB5-02DF9B6CB908}"/>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6" name="Rectangle 15">
            <a:extLst>
              <a:ext uri="{FF2B5EF4-FFF2-40B4-BE49-F238E27FC236}">
                <a16:creationId xmlns="" xmlns:a16="http://schemas.microsoft.com/office/drawing/2014/main" id="{C4645F37-B01C-4AA2-9A56-942AB7EABC53}"/>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7" name="Rectangle 18">
            <a:extLst>
              <a:ext uri="{FF2B5EF4-FFF2-40B4-BE49-F238E27FC236}">
                <a16:creationId xmlns="" xmlns:a16="http://schemas.microsoft.com/office/drawing/2014/main" id="{903324D6-3C92-4C64-A666-E130E68D8E2F}"/>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Memory Management</a:t>
            </a:r>
          </a:p>
        </p:txBody>
      </p:sp>
      <p:sp>
        <p:nvSpPr>
          <p:cNvPr id="18" name="Rectangle 17">
            <a:extLst>
              <a:ext uri="{FF2B5EF4-FFF2-40B4-BE49-F238E27FC236}">
                <a16:creationId xmlns="" xmlns:a16="http://schemas.microsoft.com/office/drawing/2014/main" id="{D556FD98-E169-4DCB-B5F9-EF9767B1769F}"/>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24346258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75432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023418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996523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83628959"/>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41034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7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76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solidFill>
                  <a:schemeClr val="accent1">
                    <a:lumMod val="20000"/>
                    <a:lumOff val="80000"/>
                  </a:schemeClr>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chemeClr val="accent2"/>
              </a:buClr>
              <a:defRPr>
                <a:solidFill>
                  <a:schemeClr val="bg1"/>
                </a:solidFill>
              </a:defRPr>
            </a:lvl1pPr>
            <a:lvl2pPr marL="685800" indent="-228600">
              <a:buClr>
                <a:schemeClr val="accent6">
                  <a:lumMod val="60000"/>
                  <a:lumOff val="40000"/>
                </a:schemeClr>
              </a:buClr>
              <a:buSzPct val="80000"/>
              <a:buFont typeface="Courier New" panose="02070309020205020404" pitchFamily="49" charset="0"/>
              <a:buChar char="o"/>
              <a:defRPr>
                <a:solidFill>
                  <a:schemeClr val="bg1"/>
                </a:solidFill>
              </a:defRPr>
            </a:lvl2pPr>
            <a:lvl3pPr marL="1143000" indent="-228600">
              <a:buClr>
                <a:schemeClr val="tx1">
                  <a:lumMod val="65000"/>
                  <a:lumOff val="35000"/>
                </a:schemeClr>
              </a:buClr>
              <a:buFont typeface="Wingdings" panose="05000000000000000000" pitchFamily="2" charset="2"/>
              <a:buChar char="§"/>
              <a:defRPr>
                <a:solidFill>
                  <a:schemeClr val="bg1"/>
                </a:solidFill>
              </a:defRPr>
            </a:lvl3pPr>
            <a:lvl4pPr>
              <a:buClr>
                <a:schemeClr val="accent2"/>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83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241552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 xmlns:a16="http://schemas.microsoft.com/office/drawing/2014/main"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197148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solidFill>
                  <a:srgbClr val="C00000"/>
                </a:solidFill>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solidFill>
                  <a:schemeClr val="tx1"/>
                </a:solidFill>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655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89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0524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51" r:id="rId3"/>
    <p:sldLayoutId id="2147483687" r:id="rId4"/>
    <p:sldLayoutId id="2147483689" r:id="rId5"/>
    <p:sldLayoutId id="2147483678" r:id="rId6"/>
    <p:sldLayoutId id="2147483680" r:id="rId7"/>
  </p:sldLayoutIdLst>
  <p:hf sldNum="0" hdr="0" ftr="0" dt="0"/>
  <p:txStyles>
    <p:titleStyle>
      <a:lvl1pPr algn="l" defTabSz="914400" rtl="0" eaLnBrk="1" latinLnBrk="0" hangingPunct="1">
        <a:lnSpc>
          <a:spcPct val="90000"/>
        </a:lnSpc>
        <a:spcBef>
          <a:spcPct val="0"/>
        </a:spcBef>
        <a:buNone/>
        <a:defRPr sz="40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 xmlns:a16="http://schemas.microsoft.com/office/drawing/2014/main" id="{2AE32BD0-7330-4272-82E9-A9CAB20CD102}"/>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Operating Systems</a:t>
            </a:r>
          </a:p>
        </p:txBody>
      </p:sp>
      <p:sp>
        <p:nvSpPr>
          <p:cNvPr id="6" name="Rectangle 17">
            <a:extLst>
              <a:ext uri="{FF2B5EF4-FFF2-40B4-BE49-F238E27FC236}">
                <a16:creationId xmlns="" xmlns:a16="http://schemas.microsoft.com/office/drawing/2014/main" id="{83FDDCFB-A997-46E6-9FFD-8AC263D63C73}"/>
              </a:ext>
            </a:extLst>
          </p:cNvPr>
          <p:cNvSpPr txBox="1">
            <a:spLocks noChangeArrowheads="1"/>
          </p:cNvSpPr>
          <p:nvPr userDrawn="1"/>
        </p:nvSpPr>
        <p:spPr bwMode="auto">
          <a:xfrm>
            <a:off x="11586756" y="6399348"/>
            <a:ext cx="457200" cy="457200"/>
          </a:xfrm>
          <a:prstGeom prst="rect">
            <a:avLst/>
          </a:prstGeom>
          <a:solidFill>
            <a:srgbClr val="C0000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chemeClr val="bg1"/>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chemeClr val="bg1"/>
              </a:solidFill>
              <a:effectLst/>
              <a:uLnTx/>
              <a:uFillTx/>
              <a:latin typeface="Century Gothic" pitchFamily="34" charset="0"/>
              <a:ea typeface="+mn-ea"/>
              <a:cs typeface="+mn-cs"/>
            </a:endParaRPr>
          </a:p>
        </p:txBody>
      </p:sp>
      <p:sp>
        <p:nvSpPr>
          <p:cNvPr id="7" name="Rectangle 18">
            <a:extLst>
              <a:ext uri="{FF2B5EF4-FFF2-40B4-BE49-F238E27FC236}">
                <a16:creationId xmlns="" xmlns:a16="http://schemas.microsoft.com/office/drawing/2014/main" id="{A08B1F5C-5B67-496D-B135-CA249522C6E1}"/>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Segoe UI Light" panose="020B0502040204020203" pitchFamily="34" charset="0"/>
                <a:ea typeface="+mn-ea"/>
                <a:cs typeface="Calibri" pitchFamily="34" charset="0"/>
              </a:rPr>
              <a:t>Memory Management</a:t>
            </a:r>
          </a:p>
        </p:txBody>
      </p:sp>
      <p:sp>
        <p:nvSpPr>
          <p:cNvPr id="9" name="Rectangle 8">
            <a:extLst>
              <a:ext uri="{FF2B5EF4-FFF2-40B4-BE49-F238E27FC236}">
                <a16:creationId xmlns="" xmlns:a16="http://schemas.microsoft.com/office/drawing/2014/main" id="{98F099F0-5000-4B34-AE00-C6337EDD41FC}"/>
              </a:ext>
            </a:extLst>
          </p:cNvPr>
          <p:cNvSpPr/>
          <p:nvPr userDrawn="1"/>
        </p:nvSpPr>
        <p:spPr>
          <a:xfrm>
            <a:off x="342682" y="4459918"/>
            <a:ext cx="91440" cy="1828800"/>
          </a:xfrm>
          <a:prstGeom prst="rect">
            <a:avLst/>
          </a:prstGeom>
          <a:solidFill>
            <a:srgbClr val="9B2D1F">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 xmlns:a16="http://schemas.microsoft.com/office/drawing/2014/main" id="{4C2BACF0-A96E-4FB3-B6C9-76FE7A86508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 xmlns:a16="http://schemas.microsoft.com/office/drawing/2014/main" id="{B05C4C5F-7E26-4B82-AA28-5D45B051DE80}"/>
              </a:ext>
            </a:extLst>
          </p:cNvPr>
          <p:cNvSpPr/>
          <p:nvPr userDrawn="1"/>
        </p:nvSpPr>
        <p:spPr>
          <a:xfrm>
            <a:off x="342900" y="2743193"/>
            <a:ext cx="91440" cy="640080"/>
          </a:xfrm>
          <a:prstGeom prst="rect">
            <a:avLst/>
          </a:prstGeom>
          <a:solidFill>
            <a:srgbClr val="696464"/>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2" name="Rectangle 11">
            <a:extLst>
              <a:ext uri="{FF2B5EF4-FFF2-40B4-BE49-F238E27FC236}">
                <a16:creationId xmlns="" xmlns:a16="http://schemas.microsoft.com/office/drawing/2014/main" id="{A8659286-E1E1-4CC2-B85D-A7D0405C2BC7}"/>
              </a:ext>
            </a:extLst>
          </p:cNvPr>
          <p:cNvSpPr/>
          <p:nvPr userDrawn="1"/>
        </p:nvSpPr>
        <p:spPr>
          <a:xfrm>
            <a:off x="342900" y="2191691"/>
            <a:ext cx="91440" cy="137160"/>
          </a:xfrm>
          <a:prstGeom prst="rect">
            <a:avLst/>
          </a:prstGeom>
          <a:solidFill>
            <a:srgbClr val="9B2D1F">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2">
            <a:extLst>
              <a:ext uri="{FF2B5EF4-FFF2-40B4-BE49-F238E27FC236}">
                <a16:creationId xmlns="" xmlns:a16="http://schemas.microsoft.com/office/drawing/2014/main" id="{40B4EA7D-FB77-4453-8980-E49CD0EF492E}"/>
              </a:ext>
            </a:extLst>
          </p:cNvPr>
          <p:cNvSpPr/>
          <p:nvPr userDrawn="1"/>
        </p:nvSpPr>
        <p:spPr>
          <a:xfrm>
            <a:off x="342900" y="2355934"/>
            <a:ext cx="91440" cy="365760"/>
          </a:xfrm>
          <a:prstGeom prst="rect">
            <a:avLst/>
          </a:prstGeom>
          <a:solidFill>
            <a:srgbClr val="002060"/>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2780370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b="1" kern="1200">
          <a:solidFill>
            <a:srgbClr val="C00000"/>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29129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dirty="0"/>
              <a:t>Memory Management</a:t>
            </a:r>
            <a:br>
              <a:rPr lang="en-US" dirty="0"/>
            </a:br>
            <a:r>
              <a:rPr lang="en-US" sz="3600" b="1" dirty="0">
                <a:solidFill>
                  <a:schemeClr val="tx1"/>
                </a:solidFill>
              </a:rPr>
              <a:t>Module 5</a:t>
            </a:r>
            <a:endParaRPr lang="en-US" sz="5400" b="1" dirty="0">
              <a:solidFill>
                <a:schemeClr val="tx1"/>
              </a:solidFill>
            </a:endParaRPr>
          </a:p>
        </p:txBody>
      </p:sp>
      <p:sp>
        <p:nvSpPr>
          <p:cNvPr id="3" name="Subtitle 2"/>
          <p:cNvSpPr>
            <a:spLocks noGrp="1"/>
          </p:cNvSpPr>
          <p:nvPr>
            <p:ph type="subTitle" idx="1"/>
          </p:nvPr>
        </p:nvSpPr>
        <p:spPr/>
        <p:txBody>
          <a:bodyPr/>
          <a:lstStyle/>
          <a:p>
            <a:r>
              <a:rPr lang="en-US" sz="2800" dirty="0"/>
              <a:t>Operating Systems</a:t>
            </a:r>
          </a:p>
          <a:p>
            <a:r>
              <a:rPr lang="en-US" b="1" dirty="0">
                <a:solidFill>
                  <a:srgbClr val="002060"/>
                </a:solidFill>
              </a:rPr>
              <a:t>Nadia Qureshi</a:t>
            </a:r>
          </a:p>
          <a:p>
            <a:endParaRPr lang="en-US" b="1" dirty="0">
              <a:solidFill>
                <a:srgbClr val="002060"/>
              </a:solidFill>
            </a:endParaRPr>
          </a:p>
        </p:txBody>
      </p:sp>
    </p:spTree>
    <p:extLst>
      <p:ext uri="{BB962C8B-B14F-4D97-AF65-F5344CB8AC3E}">
        <p14:creationId xmlns:p14="http://schemas.microsoft.com/office/powerpoint/2010/main" val="4002361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BB7AC-27C7-4E8D-B471-ABEE64AA3BA3}"/>
              </a:ext>
            </a:extLst>
          </p:cNvPr>
          <p:cNvSpPr>
            <a:spLocks noGrp="1"/>
          </p:cNvSpPr>
          <p:nvPr>
            <p:ph type="title"/>
          </p:nvPr>
        </p:nvSpPr>
        <p:spPr/>
        <p:txBody>
          <a:bodyPr/>
          <a:lstStyle/>
          <a:p>
            <a:r>
              <a:rPr lang="en-US" dirty="0"/>
              <a:t>Memory Protection</a:t>
            </a:r>
          </a:p>
        </p:txBody>
      </p:sp>
      <p:sp>
        <p:nvSpPr>
          <p:cNvPr id="3" name="Content Placeholder 2">
            <a:extLst>
              <a:ext uri="{FF2B5EF4-FFF2-40B4-BE49-F238E27FC236}">
                <a16:creationId xmlns="" xmlns:a16="http://schemas.microsoft.com/office/drawing/2014/main" id="{1DA9A85A-B6D0-4E55-B673-503038847189}"/>
              </a:ext>
            </a:extLst>
          </p:cNvPr>
          <p:cNvSpPr>
            <a:spLocks noGrp="1"/>
          </p:cNvSpPr>
          <p:nvPr>
            <p:ph sz="quarter" idx="1"/>
          </p:nvPr>
        </p:nvSpPr>
        <p:spPr/>
        <p:txBody>
          <a:bodyPr>
            <a:normAutofit/>
          </a:bodyPr>
          <a:lstStyle/>
          <a:p>
            <a:r>
              <a:rPr lang="en-US" dirty="0"/>
              <a:t>Memory protection implemented by associating protection bit with each frame to indicate if read-only or read-write access is allowed</a:t>
            </a:r>
          </a:p>
          <a:p>
            <a:pPr lvl="1"/>
            <a:r>
              <a:rPr lang="en-US" dirty="0"/>
              <a:t>Can also add more bits to indicate page execute-only, and so on</a:t>
            </a:r>
          </a:p>
          <a:p>
            <a:r>
              <a:rPr lang="en-US" dirty="0"/>
              <a:t>Valid-invalid bit attached to each entry in the page table:</a:t>
            </a:r>
          </a:p>
          <a:p>
            <a:pPr lvl="1"/>
            <a:r>
              <a:rPr lang="en-US" dirty="0"/>
              <a:t>“valid” indicates that the associated page is in the process’ logical address space, and is thus a legal page</a:t>
            </a:r>
          </a:p>
          <a:p>
            <a:pPr lvl="1"/>
            <a:r>
              <a:rPr lang="en-US" dirty="0"/>
              <a:t>“invalid” indicates that the page is not in the process’ logical address space</a:t>
            </a:r>
          </a:p>
          <a:p>
            <a:pPr lvl="1"/>
            <a:r>
              <a:rPr lang="en-US" dirty="0"/>
              <a:t>Or use page-table length register (PTLR)</a:t>
            </a:r>
          </a:p>
          <a:p>
            <a:r>
              <a:rPr lang="en-US" dirty="0"/>
              <a:t>Any violations result in a trap to the kernel</a:t>
            </a:r>
          </a:p>
        </p:txBody>
      </p:sp>
    </p:spTree>
    <p:extLst>
      <p:ext uri="{BB962C8B-B14F-4D97-AF65-F5344CB8AC3E}">
        <p14:creationId xmlns:p14="http://schemas.microsoft.com/office/powerpoint/2010/main" val="1811037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C6D17B-9CE1-41C0-AA15-CCA941BB4D6B}"/>
              </a:ext>
            </a:extLst>
          </p:cNvPr>
          <p:cNvSpPr>
            <a:spLocks noGrp="1"/>
          </p:cNvSpPr>
          <p:nvPr>
            <p:ph type="title"/>
          </p:nvPr>
        </p:nvSpPr>
        <p:spPr/>
        <p:txBody>
          <a:bodyPr>
            <a:normAutofit/>
          </a:bodyPr>
          <a:lstStyle/>
          <a:p>
            <a:r>
              <a:rPr lang="en-US" dirty="0"/>
              <a:t>Memory Protection</a:t>
            </a:r>
          </a:p>
        </p:txBody>
      </p:sp>
      <p:pic>
        <p:nvPicPr>
          <p:cNvPr id="4" name="Picture 5">
            <a:extLst>
              <a:ext uri="{FF2B5EF4-FFF2-40B4-BE49-F238E27FC236}">
                <a16:creationId xmlns="" xmlns:a16="http://schemas.microsoft.com/office/drawing/2014/main" id="{2E27E7DB-8063-4486-93A0-D3FE3AFA5A03}"/>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111865" y="1067594"/>
            <a:ext cx="596827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 xmlns:a16="http://schemas.microsoft.com/office/drawing/2014/main" id="{2D9452D7-667E-400F-9D49-BE434ABBB0BE}"/>
              </a:ext>
            </a:extLst>
          </p:cNvPr>
          <p:cNvSpPr/>
          <p:nvPr/>
        </p:nvSpPr>
        <p:spPr>
          <a:xfrm>
            <a:off x="4154635" y="6064528"/>
            <a:ext cx="3882730" cy="369332"/>
          </a:xfrm>
          <a:prstGeom prst="rect">
            <a:avLst/>
          </a:prstGeom>
        </p:spPr>
        <p:txBody>
          <a:bodyPr wrap="none">
            <a:spAutoFit/>
          </a:bodyPr>
          <a:lstStyle/>
          <a:p>
            <a:r>
              <a:rPr lang="en-US" dirty="0">
                <a:solidFill>
                  <a:srgbClr val="C00000"/>
                </a:solidFill>
                <a:latin typeface="Calibri" panose="020F0502020204030204" pitchFamily="34" charset="0"/>
                <a:cs typeface="Calibri" panose="020F0502020204030204" pitchFamily="34" charset="0"/>
              </a:rPr>
              <a:t>Valid (v) or Invalid (</a:t>
            </a:r>
            <a:r>
              <a:rPr lang="en-US" dirty="0" err="1">
                <a:solidFill>
                  <a:srgbClr val="C00000"/>
                </a:solidFill>
                <a:latin typeface="Calibri" panose="020F0502020204030204" pitchFamily="34" charset="0"/>
                <a:cs typeface="Calibri" panose="020F0502020204030204" pitchFamily="34" charset="0"/>
              </a:rPr>
              <a:t>i</a:t>
            </a:r>
            <a:r>
              <a:rPr lang="en-US" dirty="0">
                <a:solidFill>
                  <a:srgbClr val="C00000"/>
                </a:solidFill>
                <a:latin typeface="Calibri" panose="020F0502020204030204" pitchFamily="34" charset="0"/>
                <a:cs typeface="Calibri" panose="020F0502020204030204" pitchFamily="34" charset="0"/>
              </a:rPr>
              <a:t>) Bit In A Page Table</a:t>
            </a:r>
          </a:p>
        </p:txBody>
      </p:sp>
    </p:spTree>
    <p:extLst>
      <p:ext uri="{BB962C8B-B14F-4D97-AF65-F5344CB8AC3E}">
        <p14:creationId xmlns:p14="http://schemas.microsoft.com/office/powerpoint/2010/main" val="546568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38200" y="47625"/>
            <a:ext cx="10515600" cy="1325563"/>
          </a:xfrm>
        </p:spPr>
        <p:txBody>
          <a:bodyPr/>
          <a:lstStyle/>
          <a:p>
            <a:r>
              <a:rPr lang="en-US"/>
              <a:t>Page Table Structure</a:t>
            </a:r>
          </a:p>
        </p:txBody>
      </p:sp>
      <p:sp>
        <p:nvSpPr>
          <p:cNvPr id="47109" name="Rectangle 3"/>
          <p:cNvSpPr>
            <a:spLocks noGrp="1" noChangeArrowheads="1"/>
          </p:cNvSpPr>
          <p:nvPr>
            <p:ph idx="1"/>
          </p:nvPr>
        </p:nvSpPr>
        <p:spPr>
          <a:xfrm>
            <a:off x="838200" y="1419224"/>
            <a:ext cx="10515600" cy="4937126"/>
          </a:xfrm>
        </p:spPr>
        <p:txBody>
          <a:bodyPr/>
          <a:lstStyle/>
          <a:p>
            <a:r>
              <a:rPr lang="en-US"/>
              <a:t>Hierarchical Page Tables</a:t>
            </a:r>
          </a:p>
          <a:p>
            <a:r>
              <a:rPr lang="en-US"/>
              <a:t>Hashed Page Tables</a:t>
            </a:r>
          </a:p>
          <a:p>
            <a:r>
              <a:rPr lang="en-US"/>
              <a:t>Inverted Page Tables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a:t>Hierarchical Page Tables</a:t>
            </a:r>
            <a:endParaRPr lang="en-US" dirty="0"/>
          </a:p>
        </p:txBody>
      </p:sp>
      <p:sp>
        <p:nvSpPr>
          <p:cNvPr id="3" name="Content Placeholder 2"/>
          <p:cNvSpPr>
            <a:spLocks noGrp="1"/>
          </p:cNvSpPr>
          <p:nvPr>
            <p:ph idx="1"/>
          </p:nvPr>
        </p:nvSpPr>
        <p:spPr>
          <a:xfrm>
            <a:off x="838200" y="1419224"/>
            <a:ext cx="10515600" cy="4937126"/>
          </a:xfrm>
        </p:spPr>
        <p:txBody>
          <a:bodyPr>
            <a:normAutofit/>
          </a:bodyPr>
          <a:lstStyle/>
          <a:p>
            <a:r>
              <a:rPr lang="en-US"/>
              <a:t>Break up the logical address space into multiple page tables</a:t>
            </a:r>
          </a:p>
          <a:p>
            <a:r>
              <a:rPr lang="en-US"/>
              <a:t>A simple technique is a two-level page table</a:t>
            </a:r>
            <a:endParaRPr lang="en-US" dirty="0"/>
          </a:p>
        </p:txBody>
      </p:sp>
      <p:pic>
        <p:nvPicPr>
          <p:cNvPr id="5" name="Picture 1035">
            <a:extLst>
              <a:ext uri="{FF2B5EF4-FFF2-40B4-BE49-F238E27FC236}">
                <a16:creationId xmlns="" xmlns:a16="http://schemas.microsoft.com/office/drawing/2014/main" id="{0839412F-71E3-42A6-AA40-A4B8B8BE6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945341"/>
            <a:ext cx="7543800" cy="2828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 xmlns:a16="http://schemas.microsoft.com/office/drawing/2014/main" id="{E3AF561E-7625-4C1A-9709-1336DCC3AD1C}"/>
              </a:ext>
            </a:extLst>
          </p:cNvPr>
          <p:cNvSpPr txBox="1"/>
          <p:nvPr/>
        </p:nvSpPr>
        <p:spPr>
          <a:xfrm>
            <a:off x="2576666" y="5909894"/>
            <a:ext cx="7038667" cy="369332"/>
          </a:xfrm>
          <a:prstGeom prst="rect">
            <a:avLst/>
          </a:prstGeom>
          <a:noFill/>
        </p:spPr>
        <p:txBody>
          <a:bodyPr wrap="square">
            <a:spAutoFit/>
          </a:bodyPr>
          <a:lstStyle/>
          <a:p>
            <a:pPr algn="ctr"/>
            <a:r>
              <a:rPr lang="en-US" dirty="0">
                <a:solidFill>
                  <a:srgbClr val="C00000"/>
                </a:solidFill>
              </a:rPr>
              <a:t>Address-translation scheme for a two-level 32-bit paging architecture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Grp="1" noChangeArrowheads="1"/>
          </p:cNvSpPr>
          <p:nvPr>
            <p:ph type="title"/>
          </p:nvPr>
        </p:nvSpPr>
        <p:spPr/>
        <p:txBody>
          <a:bodyPr>
            <a:normAutofit/>
          </a:bodyPr>
          <a:lstStyle/>
          <a:p>
            <a:pPr>
              <a:defRPr/>
            </a:pPr>
            <a:r>
              <a:rPr lang="en-US" dirty="0"/>
              <a:t>Hierarchical Page Tables - Two-Level</a:t>
            </a:r>
          </a:p>
        </p:txBody>
      </p:sp>
      <p:pic>
        <p:nvPicPr>
          <p:cNvPr id="5" name="Picture 4" descr="8"/>
          <p:cNvPicPr>
            <a:picLocks noChangeAspect="1" noChangeArrowheads="1"/>
          </p:cNvPicPr>
          <p:nvPr/>
        </p:nvPicPr>
        <p:blipFill>
          <a:blip r:embed="rId2"/>
          <a:srcRect/>
          <a:stretch>
            <a:fillRect/>
          </a:stretch>
        </p:blipFill>
        <p:spPr bwMode="auto">
          <a:xfrm>
            <a:off x="3429000" y="1295400"/>
            <a:ext cx="5334000" cy="50132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a:defRPr/>
            </a:pPr>
            <a:r>
              <a:rPr lang="en-US"/>
              <a:t>Hierarchical Page Tables - Two-Level</a:t>
            </a:r>
            <a:endParaRPr lang="en-US" dirty="0"/>
          </a:p>
        </p:txBody>
      </p:sp>
      <p:sp>
        <p:nvSpPr>
          <p:cNvPr id="49157" name="Rectangle 3"/>
          <p:cNvSpPr>
            <a:spLocks noGrp="1" noChangeArrowheads="1"/>
          </p:cNvSpPr>
          <p:nvPr>
            <p:ph type="body" idx="1"/>
          </p:nvPr>
        </p:nvSpPr>
        <p:spPr/>
        <p:txBody>
          <a:bodyPr>
            <a:normAutofit lnSpcReduction="10000"/>
          </a:bodyPr>
          <a:lstStyle/>
          <a:p>
            <a:pPr eaLnBrk="1" hangingPunct="1">
              <a:lnSpc>
                <a:spcPct val="80000"/>
              </a:lnSpc>
              <a:buFont typeface="Wingdings" pitchFamily="2" charset="2"/>
              <a:buNone/>
            </a:pPr>
            <a:r>
              <a:rPr lang="en-US" b="1" dirty="0"/>
              <a:t>Two-Level Paging Example</a:t>
            </a:r>
          </a:p>
          <a:p>
            <a:pPr eaLnBrk="1" hangingPunct="1">
              <a:lnSpc>
                <a:spcPct val="80000"/>
              </a:lnSpc>
            </a:pPr>
            <a:r>
              <a:rPr lang="en-US" sz="2400" dirty="0"/>
              <a:t>A logical address (on 32-bit machine with 4K page size) is divided into:</a:t>
            </a:r>
          </a:p>
          <a:p>
            <a:pPr lvl="1" eaLnBrk="1" hangingPunct="1">
              <a:lnSpc>
                <a:spcPct val="80000"/>
              </a:lnSpc>
            </a:pPr>
            <a:r>
              <a:rPr lang="en-US" sz="2000" dirty="0"/>
              <a:t>a page number consisting of 20 bits</a:t>
            </a:r>
          </a:p>
          <a:p>
            <a:pPr lvl="1" eaLnBrk="1" hangingPunct="1">
              <a:lnSpc>
                <a:spcPct val="80000"/>
              </a:lnSpc>
            </a:pPr>
            <a:r>
              <a:rPr lang="en-US" sz="2000" dirty="0"/>
              <a:t>a page offset consisting of 12 bits</a:t>
            </a:r>
          </a:p>
          <a:p>
            <a:pPr eaLnBrk="1" hangingPunct="1">
              <a:lnSpc>
                <a:spcPct val="80000"/>
              </a:lnSpc>
            </a:pPr>
            <a:r>
              <a:rPr lang="en-US" sz="2400" dirty="0"/>
              <a:t>Since the page table is paged, the page number is further divided into:</a:t>
            </a:r>
          </a:p>
          <a:p>
            <a:pPr lvl="1" eaLnBrk="1" hangingPunct="1">
              <a:lnSpc>
                <a:spcPct val="80000"/>
              </a:lnSpc>
            </a:pPr>
            <a:r>
              <a:rPr lang="en-US" sz="2000" dirty="0"/>
              <a:t>a 10-bit page number</a:t>
            </a:r>
          </a:p>
          <a:p>
            <a:pPr lvl="1" eaLnBrk="1" hangingPunct="1">
              <a:lnSpc>
                <a:spcPct val="80000"/>
              </a:lnSpc>
            </a:pPr>
            <a:r>
              <a:rPr lang="en-US" sz="2000" dirty="0"/>
              <a:t>a 10-bit page offset</a:t>
            </a:r>
          </a:p>
          <a:p>
            <a:pPr eaLnBrk="1" hangingPunct="1">
              <a:lnSpc>
                <a:spcPct val="80000"/>
              </a:lnSpc>
            </a:pPr>
            <a:r>
              <a:rPr lang="en-US" sz="2400" dirty="0"/>
              <a:t>Thus, a logical address is as follows:</a:t>
            </a:r>
            <a:r>
              <a:rPr lang="en-US" sz="2000" dirty="0"/>
              <a:t/>
            </a:r>
            <a:br>
              <a:rPr lang="en-US" sz="2000" dirty="0"/>
            </a:br>
            <a:r>
              <a:rPr lang="en-US" sz="1700" dirty="0"/>
              <a:t/>
            </a:r>
            <a:br>
              <a:rPr lang="en-US" sz="1700" dirty="0"/>
            </a:br>
            <a:r>
              <a:rPr lang="en-US" sz="1700" dirty="0"/>
              <a:t/>
            </a:r>
            <a:br>
              <a:rPr lang="en-US" sz="1700" dirty="0"/>
            </a:br>
            <a:r>
              <a:rPr lang="en-US" sz="1700" dirty="0"/>
              <a:t/>
            </a:r>
            <a:br>
              <a:rPr lang="en-US" sz="1700" dirty="0"/>
            </a:br>
            <a:r>
              <a:rPr lang="en-US" sz="1700" dirty="0"/>
              <a:t/>
            </a:r>
            <a:br>
              <a:rPr lang="en-US" sz="1700" dirty="0"/>
            </a:br>
            <a:r>
              <a:rPr lang="en-US" sz="1700" dirty="0"/>
              <a:t/>
            </a:r>
            <a:br>
              <a:rPr lang="en-US" sz="1700" dirty="0"/>
            </a:br>
            <a:r>
              <a:rPr lang="en-US" sz="1700" dirty="0"/>
              <a:t/>
            </a:r>
            <a:br>
              <a:rPr lang="en-US" sz="1700" dirty="0"/>
            </a:br>
            <a:endParaRPr lang="en-US" sz="1700" dirty="0"/>
          </a:p>
          <a:p>
            <a:pPr eaLnBrk="1" hangingPunct="1">
              <a:lnSpc>
                <a:spcPct val="80000"/>
              </a:lnSpc>
              <a:buFont typeface="Wingdings" pitchFamily="2" charset="2"/>
              <a:buNone/>
            </a:pPr>
            <a:r>
              <a:rPr lang="en-US" sz="2000" dirty="0"/>
              <a:t>	where</a:t>
            </a:r>
            <a:r>
              <a:rPr lang="en-US" sz="2000" i="1" dirty="0"/>
              <a:t> p</a:t>
            </a:r>
            <a:r>
              <a:rPr lang="en-US" sz="2000" i="1" baseline="-25000" dirty="0"/>
              <a:t>i</a:t>
            </a:r>
            <a:r>
              <a:rPr lang="en-US" sz="2000" dirty="0"/>
              <a:t> is an index into the outer page table, and </a:t>
            </a:r>
            <a:r>
              <a:rPr lang="en-US" sz="2000" i="1" dirty="0"/>
              <a:t>p</a:t>
            </a:r>
            <a:r>
              <a:rPr lang="en-US" sz="2000" i="1" baseline="-25000" dirty="0"/>
              <a:t>2</a:t>
            </a:r>
            <a:r>
              <a:rPr lang="en-US" sz="2000" dirty="0"/>
              <a:t> is the displacement within the page of the outer page table</a:t>
            </a:r>
          </a:p>
        </p:txBody>
      </p:sp>
      <p:grpSp>
        <p:nvGrpSpPr>
          <p:cNvPr id="2" name="Group 4"/>
          <p:cNvGrpSpPr>
            <a:grpSpLocks/>
          </p:cNvGrpSpPr>
          <p:nvPr/>
        </p:nvGrpSpPr>
        <p:grpSpPr bwMode="auto">
          <a:xfrm>
            <a:off x="6254750" y="3682235"/>
            <a:ext cx="3105150" cy="1301750"/>
            <a:chOff x="1680" y="2488"/>
            <a:chExt cx="1956" cy="820"/>
          </a:xfrm>
        </p:grpSpPr>
        <p:sp>
          <p:nvSpPr>
            <p:cNvPr id="49159" name="Rectangle 5"/>
            <p:cNvSpPr>
              <a:spLocks noChangeArrowheads="1"/>
            </p:cNvSpPr>
            <p:nvPr/>
          </p:nvSpPr>
          <p:spPr bwMode="auto">
            <a:xfrm>
              <a:off x="1680" y="2760"/>
              <a:ext cx="1956" cy="276"/>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160" name="Line 6"/>
            <p:cNvSpPr>
              <a:spLocks noChangeShapeType="1"/>
            </p:cNvSpPr>
            <p:nvPr/>
          </p:nvSpPr>
          <p:spPr bwMode="auto">
            <a:xfrm>
              <a:off x="2208" y="2757"/>
              <a:ext cx="0" cy="288"/>
            </a:xfrm>
            <a:prstGeom prst="line">
              <a:avLst/>
            </a:prstGeom>
            <a:noFill/>
            <a:ln w="9525">
              <a:solidFill>
                <a:schemeClr val="tx1"/>
              </a:solidFill>
              <a:round/>
              <a:headEnd/>
              <a:tailEnd/>
            </a:ln>
          </p:spPr>
          <p:txBody>
            <a:bodyPr wrap="none" anchor="ctr"/>
            <a:lstStyle/>
            <a:p>
              <a:endParaRPr lang="en-US"/>
            </a:p>
          </p:txBody>
        </p:sp>
        <p:sp>
          <p:nvSpPr>
            <p:cNvPr id="49161" name="Line 7"/>
            <p:cNvSpPr>
              <a:spLocks noChangeShapeType="1"/>
            </p:cNvSpPr>
            <p:nvPr/>
          </p:nvSpPr>
          <p:spPr bwMode="auto">
            <a:xfrm>
              <a:off x="2709" y="2544"/>
              <a:ext cx="0" cy="480"/>
            </a:xfrm>
            <a:prstGeom prst="line">
              <a:avLst/>
            </a:prstGeom>
            <a:noFill/>
            <a:ln w="9525">
              <a:solidFill>
                <a:schemeClr val="tx1"/>
              </a:solidFill>
              <a:round/>
              <a:headEnd/>
              <a:tailEnd/>
            </a:ln>
          </p:spPr>
          <p:txBody>
            <a:bodyPr wrap="none" anchor="ctr"/>
            <a:lstStyle/>
            <a:p>
              <a:endParaRPr lang="en-US"/>
            </a:p>
          </p:txBody>
        </p:sp>
        <p:sp>
          <p:nvSpPr>
            <p:cNvPr id="49162" name="Text Box 8"/>
            <p:cNvSpPr txBox="1">
              <a:spLocks noChangeArrowheads="1"/>
            </p:cNvSpPr>
            <p:nvPr/>
          </p:nvSpPr>
          <p:spPr bwMode="auto">
            <a:xfrm>
              <a:off x="1680" y="2488"/>
              <a:ext cx="984" cy="231"/>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page number</a:t>
              </a:r>
            </a:p>
          </p:txBody>
        </p:sp>
        <p:sp>
          <p:nvSpPr>
            <p:cNvPr id="49163" name="Text Box 9"/>
            <p:cNvSpPr txBox="1">
              <a:spLocks noChangeArrowheads="1"/>
            </p:cNvSpPr>
            <p:nvPr/>
          </p:nvSpPr>
          <p:spPr bwMode="auto">
            <a:xfrm>
              <a:off x="2709" y="2496"/>
              <a:ext cx="927" cy="231"/>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page offset</a:t>
              </a:r>
            </a:p>
          </p:txBody>
        </p:sp>
        <p:sp>
          <p:nvSpPr>
            <p:cNvPr id="49164" name="Text Box 10"/>
            <p:cNvSpPr txBox="1">
              <a:spLocks noChangeArrowheads="1"/>
            </p:cNvSpPr>
            <p:nvPr/>
          </p:nvSpPr>
          <p:spPr bwMode="auto">
            <a:xfrm>
              <a:off x="1680" y="2777"/>
              <a:ext cx="528" cy="231"/>
            </a:xfrm>
            <a:prstGeom prst="rect">
              <a:avLst/>
            </a:prstGeom>
            <a:noFill/>
            <a:ln w="9525">
              <a:noFill/>
              <a:miter lim="800000"/>
              <a:headEnd/>
              <a:tailEnd/>
            </a:ln>
          </p:spPr>
          <p:txBody>
            <a:bodyPr wrap="square" anchor="ctr">
              <a:spAutoFit/>
            </a:bodyPr>
            <a:lstStyle/>
            <a:p>
              <a:pPr algn="ctr" eaLnBrk="0" hangingPunct="0">
                <a:spcBef>
                  <a:spcPct val="50000"/>
                </a:spcBef>
              </a:pPr>
              <a:r>
                <a:rPr lang="en-US" i="1" dirty="0">
                  <a:latin typeface="Helvetica" pitchFamily="34" charset="0"/>
                </a:rPr>
                <a:t>p</a:t>
              </a:r>
              <a:r>
                <a:rPr lang="en-US" baseline="-25000" dirty="0">
                  <a:latin typeface="Helvetica" pitchFamily="34" charset="0"/>
                </a:rPr>
                <a:t>i</a:t>
              </a:r>
              <a:endParaRPr lang="en-US" dirty="0">
                <a:latin typeface="Helvetica" pitchFamily="34" charset="0"/>
              </a:endParaRPr>
            </a:p>
          </p:txBody>
        </p:sp>
        <p:sp>
          <p:nvSpPr>
            <p:cNvPr id="49165" name="Text Box 11"/>
            <p:cNvSpPr txBox="1">
              <a:spLocks noChangeArrowheads="1"/>
            </p:cNvSpPr>
            <p:nvPr/>
          </p:nvSpPr>
          <p:spPr bwMode="auto">
            <a:xfrm>
              <a:off x="2208" y="2772"/>
              <a:ext cx="501" cy="231"/>
            </a:xfrm>
            <a:prstGeom prst="rect">
              <a:avLst/>
            </a:prstGeom>
            <a:noFill/>
            <a:ln w="9525">
              <a:noFill/>
              <a:miter lim="800000"/>
              <a:headEnd/>
              <a:tailEnd/>
            </a:ln>
          </p:spPr>
          <p:txBody>
            <a:bodyPr wrap="square" anchor="ctr">
              <a:spAutoFit/>
            </a:bodyPr>
            <a:lstStyle/>
            <a:p>
              <a:pPr algn="ctr" eaLnBrk="0" hangingPunct="0">
                <a:spcBef>
                  <a:spcPct val="50000"/>
                </a:spcBef>
              </a:pPr>
              <a:r>
                <a:rPr lang="en-US" i="1"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49166" name="Text Box 12"/>
            <p:cNvSpPr txBox="1">
              <a:spLocks noChangeArrowheads="1"/>
            </p:cNvSpPr>
            <p:nvPr/>
          </p:nvSpPr>
          <p:spPr bwMode="auto">
            <a:xfrm>
              <a:off x="2709" y="2796"/>
              <a:ext cx="927" cy="231"/>
            </a:xfrm>
            <a:prstGeom prst="rect">
              <a:avLst/>
            </a:prstGeom>
            <a:noFill/>
            <a:ln w="9525">
              <a:noFill/>
              <a:miter lim="800000"/>
              <a:headEnd/>
              <a:tailEnd/>
            </a:ln>
          </p:spPr>
          <p:txBody>
            <a:bodyPr wrap="square" anchor="ctr">
              <a:spAutoFit/>
            </a:bodyPr>
            <a:lstStyle/>
            <a:p>
              <a:pPr algn="ctr" eaLnBrk="0" hangingPunct="0">
                <a:spcBef>
                  <a:spcPct val="50000"/>
                </a:spcBef>
              </a:pPr>
              <a:r>
                <a:rPr lang="en-US" i="1" dirty="0">
                  <a:latin typeface="Helvetica" pitchFamily="34" charset="0"/>
                </a:rPr>
                <a:t>d</a:t>
              </a:r>
              <a:endParaRPr lang="en-US" dirty="0">
                <a:latin typeface="Helvetica" pitchFamily="34" charset="0"/>
              </a:endParaRPr>
            </a:p>
          </p:txBody>
        </p:sp>
        <p:sp>
          <p:nvSpPr>
            <p:cNvPr id="49167" name="Text Box 13"/>
            <p:cNvSpPr txBox="1">
              <a:spLocks noChangeArrowheads="1"/>
            </p:cNvSpPr>
            <p:nvPr/>
          </p:nvSpPr>
          <p:spPr bwMode="auto">
            <a:xfrm>
              <a:off x="1806" y="3065"/>
              <a:ext cx="276" cy="231"/>
            </a:xfrm>
            <a:prstGeom prst="rect">
              <a:avLst/>
            </a:prstGeom>
            <a:noFill/>
            <a:ln w="9525">
              <a:noFill/>
              <a:miter lim="800000"/>
              <a:headEnd/>
              <a:tailEnd/>
            </a:ln>
          </p:spPr>
          <p:txBody>
            <a:bodyPr anchor="ctr">
              <a:spAutoFit/>
            </a:bodyPr>
            <a:lstStyle/>
            <a:p>
              <a:pPr algn="ctr" eaLnBrk="0" hangingPunct="0">
                <a:spcBef>
                  <a:spcPct val="50000"/>
                </a:spcBef>
              </a:pPr>
              <a:r>
                <a:rPr lang="en-US" dirty="0">
                  <a:latin typeface="Helvetica" pitchFamily="34" charset="0"/>
                </a:rPr>
                <a:t>10</a:t>
              </a:r>
            </a:p>
          </p:txBody>
        </p:sp>
        <p:sp>
          <p:nvSpPr>
            <p:cNvPr id="49168" name="Text Box 14"/>
            <p:cNvSpPr txBox="1">
              <a:spLocks noChangeArrowheads="1"/>
            </p:cNvSpPr>
            <p:nvPr/>
          </p:nvSpPr>
          <p:spPr bwMode="auto">
            <a:xfrm>
              <a:off x="2321" y="3077"/>
              <a:ext cx="276" cy="231"/>
            </a:xfrm>
            <a:prstGeom prst="rect">
              <a:avLst/>
            </a:prstGeom>
            <a:noFill/>
            <a:ln w="9525">
              <a:noFill/>
              <a:miter lim="800000"/>
              <a:headEnd/>
              <a:tailEnd/>
            </a:ln>
          </p:spPr>
          <p:txBody>
            <a:bodyPr anchor="ctr">
              <a:spAutoFit/>
            </a:bodyPr>
            <a:lstStyle/>
            <a:p>
              <a:pPr algn="ctr" eaLnBrk="0" hangingPunct="0">
                <a:spcBef>
                  <a:spcPct val="50000"/>
                </a:spcBef>
              </a:pPr>
              <a:r>
                <a:rPr lang="en-US" dirty="0">
                  <a:latin typeface="Helvetica" pitchFamily="34" charset="0"/>
                </a:rPr>
                <a:t>10</a:t>
              </a:r>
            </a:p>
          </p:txBody>
        </p:sp>
        <p:sp>
          <p:nvSpPr>
            <p:cNvPr id="49169" name="Text Box 15"/>
            <p:cNvSpPr txBox="1">
              <a:spLocks noChangeArrowheads="1"/>
            </p:cNvSpPr>
            <p:nvPr/>
          </p:nvSpPr>
          <p:spPr bwMode="auto">
            <a:xfrm>
              <a:off x="3035" y="3056"/>
              <a:ext cx="276" cy="231"/>
            </a:xfrm>
            <a:prstGeom prst="rect">
              <a:avLst/>
            </a:prstGeom>
            <a:noFill/>
            <a:ln w="9525">
              <a:noFill/>
              <a:miter lim="800000"/>
              <a:headEnd/>
              <a:tailEnd/>
            </a:ln>
          </p:spPr>
          <p:txBody>
            <a:bodyPr anchor="ctr">
              <a:spAutoFit/>
            </a:bodyPr>
            <a:lstStyle/>
            <a:p>
              <a:pPr algn="ctr" eaLnBrk="0" hangingPunct="0">
                <a:spcBef>
                  <a:spcPct val="50000"/>
                </a:spcBef>
              </a:pPr>
              <a:r>
                <a:rPr lang="en-US" dirty="0">
                  <a:latin typeface="Helvetica" pitchFamily="34" charset="0"/>
                </a:rPr>
                <a:t>12</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BD5A1-27FC-496E-B0F7-4E4FE1219A16}"/>
              </a:ext>
            </a:extLst>
          </p:cNvPr>
          <p:cNvSpPr>
            <a:spLocks noGrp="1"/>
          </p:cNvSpPr>
          <p:nvPr>
            <p:ph type="title"/>
          </p:nvPr>
        </p:nvSpPr>
        <p:spPr/>
        <p:txBody>
          <a:bodyPr>
            <a:normAutofit/>
          </a:bodyPr>
          <a:lstStyle/>
          <a:p>
            <a:r>
              <a:rPr lang="en-US" dirty="0"/>
              <a:t>Hierarchical Page Tables</a:t>
            </a:r>
          </a:p>
        </p:txBody>
      </p:sp>
      <p:sp>
        <p:nvSpPr>
          <p:cNvPr id="3" name="Content Placeholder 2">
            <a:extLst>
              <a:ext uri="{FF2B5EF4-FFF2-40B4-BE49-F238E27FC236}">
                <a16:creationId xmlns="" xmlns:a16="http://schemas.microsoft.com/office/drawing/2014/main" id="{7C08DA91-B5CE-455E-AF1E-167A40EA3F97}"/>
              </a:ext>
            </a:extLst>
          </p:cNvPr>
          <p:cNvSpPr>
            <a:spLocks noGrp="1"/>
          </p:cNvSpPr>
          <p:nvPr>
            <p:ph sz="quarter" idx="1"/>
          </p:nvPr>
        </p:nvSpPr>
        <p:spPr/>
        <p:txBody>
          <a:bodyPr>
            <a:normAutofit fontScale="92500" lnSpcReduction="10000"/>
          </a:bodyPr>
          <a:lstStyle/>
          <a:p>
            <a:pPr marL="0" indent="0">
              <a:buNone/>
            </a:pPr>
            <a:r>
              <a:rPr lang="en-US" altLang="en-US" sz="3000" b="1" dirty="0"/>
              <a:t>64-bit Logical Address Space</a:t>
            </a:r>
          </a:p>
          <a:p>
            <a:r>
              <a:rPr lang="en-US" altLang="en-US" sz="2600" dirty="0"/>
              <a:t>Even two-level paging scheme not sufficient</a:t>
            </a:r>
          </a:p>
          <a:p>
            <a:r>
              <a:rPr lang="en-US" altLang="en-US" sz="2600" dirty="0"/>
              <a:t>If page size is 4 KB (2</a:t>
            </a:r>
            <a:r>
              <a:rPr lang="en-US" altLang="en-US" sz="2600" baseline="30000" dirty="0"/>
              <a:t>12</a:t>
            </a:r>
            <a:r>
              <a:rPr lang="en-US" altLang="en-US" sz="2600" dirty="0"/>
              <a:t>)</a:t>
            </a:r>
          </a:p>
          <a:p>
            <a:pPr lvl="1"/>
            <a:r>
              <a:rPr lang="en-US" altLang="en-US" sz="2300" dirty="0"/>
              <a:t>Then page table has 2</a:t>
            </a:r>
            <a:r>
              <a:rPr lang="en-US" altLang="en-US" sz="2300" baseline="30000" dirty="0"/>
              <a:t>52</a:t>
            </a:r>
            <a:r>
              <a:rPr lang="en-US" altLang="en-US" sz="2300" dirty="0"/>
              <a:t> entries</a:t>
            </a:r>
          </a:p>
          <a:p>
            <a:pPr lvl="1"/>
            <a:r>
              <a:rPr lang="en-US" altLang="en-US" sz="2300" dirty="0"/>
              <a:t>If two level scheme, inner page tables could be 2</a:t>
            </a:r>
            <a:r>
              <a:rPr lang="en-US" altLang="en-US" sz="2300" baseline="30000" dirty="0"/>
              <a:t>10</a:t>
            </a:r>
            <a:r>
              <a:rPr lang="en-US" altLang="en-US" sz="2300" dirty="0"/>
              <a:t> 4-byte entries</a:t>
            </a:r>
          </a:p>
          <a:p>
            <a:pPr lvl="1"/>
            <a:r>
              <a:rPr lang="en-US" altLang="en-US" sz="2300" dirty="0"/>
              <a:t>Address would look like</a:t>
            </a:r>
          </a:p>
          <a:p>
            <a:pPr lvl="1"/>
            <a:endParaRPr lang="en-US" altLang="en-US" sz="2600" dirty="0"/>
          </a:p>
          <a:p>
            <a:pPr lvl="1"/>
            <a:endParaRPr lang="en-US" altLang="en-US" sz="2600" dirty="0"/>
          </a:p>
          <a:p>
            <a:pPr lvl="1"/>
            <a:endParaRPr lang="en-US" altLang="en-US" sz="2600" dirty="0"/>
          </a:p>
          <a:p>
            <a:pPr lvl="1"/>
            <a:r>
              <a:rPr lang="en-US" altLang="en-US" sz="2600" dirty="0"/>
              <a:t>Outer page table has 2</a:t>
            </a:r>
            <a:r>
              <a:rPr lang="en-US" altLang="en-US" sz="2600" baseline="30000" dirty="0"/>
              <a:t>42</a:t>
            </a:r>
            <a:r>
              <a:rPr lang="en-US" altLang="en-US" sz="2600" dirty="0"/>
              <a:t> entries or 2</a:t>
            </a:r>
            <a:r>
              <a:rPr lang="en-US" altLang="en-US" sz="2600" baseline="30000" dirty="0"/>
              <a:t>44</a:t>
            </a:r>
            <a:r>
              <a:rPr lang="en-US" altLang="en-US" sz="2600" dirty="0"/>
              <a:t> bytes</a:t>
            </a:r>
          </a:p>
          <a:p>
            <a:pPr lvl="1"/>
            <a:r>
              <a:rPr lang="en-US" altLang="en-US" sz="2600" dirty="0"/>
              <a:t>One solution is to add a 2</a:t>
            </a:r>
            <a:r>
              <a:rPr lang="en-US" altLang="en-US" sz="2600" baseline="30000" dirty="0"/>
              <a:t>nd</a:t>
            </a:r>
            <a:r>
              <a:rPr lang="en-US" altLang="en-US" sz="2600" dirty="0"/>
              <a:t> outer page table</a:t>
            </a:r>
          </a:p>
          <a:p>
            <a:pPr lvl="1"/>
            <a:r>
              <a:rPr lang="en-US" altLang="en-US" sz="2600" dirty="0"/>
              <a:t>But in the following example the 2</a:t>
            </a:r>
            <a:r>
              <a:rPr lang="en-US" altLang="en-US" sz="2600" baseline="30000" dirty="0"/>
              <a:t>nd</a:t>
            </a:r>
            <a:r>
              <a:rPr lang="en-US" altLang="en-US" sz="2600" dirty="0"/>
              <a:t> outer page table is still 2</a:t>
            </a:r>
            <a:r>
              <a:rPr lang="en-US" altLang="en-US" sz="2600" baseline="30000" dirty="0"/>
              <a:t>34</a:t>
            </a:r>
            <a:r>
              <a:rPr lang="en-US" altLang="en-US" sz="2600" dirty="0"/>
              <a:t> bytes in size</a:t>
            </a:r>
          </a:p>
          <a:p>
            <a:pPr lvl="2"/>
            <a:r>
              <a:rPr lang="en-US" altLang="en-US" sz="2300" dirty="0"/>
              <a:t>And possibly 4 memory access to get to one physical memory location</a:t>
            </a:r>
            <a:endParaRPr lang="en-US" altLang="en-US" sz="1800" dirty="0"/>
          </a:p>
        </p:txBody>
      </p:sp>
      <p:grpSp>
        <p:nvGrpSpPr>
          <p:cNvPr id="16" name="Group 15">
            <a:extLst>
              <a:ext uri="{FF2B5EF4-FFF2-40B4-BE49-F238E27FC236}">
                <a16:creationId xmlns="" xmlns:a16="http://schemas.microsoft.com/office/drawing/2014/main" id="{F6071D01-CFFE-40ED-AF65-C659E543A051}"/>
              </a:ext>
            </a:extLst>
          </p:cNvPr>
          <p:cNvGrpSpPr/>
          <p:nvPr/>
        </p:nvGrpSpPr>
        <p:grpSpPr>
          <a:xfrm>
            <a:off x="4757007" y="3429000"/>
            <a:ext cx="3205355" cy="1009198"/>
            <a:chOff x="4152324" y="3346980"/>
            <a:chExt cx="3205355" cy="1009198"/>
          </a:xfrm>
        </p:grpSpPr>
        <p:sp>
          <p:nvSpPr>
            <p:cNvPr id="4" name="Rectangle 4">
              <a:extLst>
                <a:ext uri="{FF2B5EF4-FFF2-40B4-BE49-F238E27FC236}">
                  <a16:creationId xmlns="" xmlns:a16="http://schemas.microsoft.com/office/drawing/2014/main" id="{113D6172-9DAE-41FC-A903-6D286BDA1992}"/>
                </a:ext>
              </a:extLst>
            </p:cNvPr>
            <p:cNvSpPr>
              <a:spLocks noChangeArrowheads="1"/>
            </p:cNvSpPr>
            <p:nvPr/>
          </p:nvSpPr>
          <p:spPr bwMode="auto">
            <a:xfrm>
              <a:off x="4252529" y="3675367"/>
              <a:ext cx="3105150" cy="389467"/>
            </a:xfrm>
            <a:prstGeom prst="rect">
              <a:avLst/>
            </a:prstGeom>
            <a:solidFill>
              <a:schemeClr val="bg1"/>
            </a:solidFill>
            <a:ln w="9525">
              <a:solidFill>
                <a:schemeClr val="tx1"/>
              </a:solidFill>
              <a:miter lim="800000"/>
              <a:headEnd/>
              <a:tailEnd/>
            </a:ln>
          </p:spPr>
          <p:txBody>
            <a:bodyPr wrap="none" lIns="87081" tIns="43541" rIns="87081" bIns="4354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sz="1200"/>
            </a:p>
          </p:txBody>
        </p:sp>
        <p:sp>
          <p:nvSpPr>
            <p:cNvPr id="5" name="Line 5">
              <a:extLst>
                <a:ext uri="{FF2B5EF4-FFF2-40B4-BE49-F238E27FC236}">
                  <a16:creationId xmlns="" xmlns:a16="http://schemas.microsoft.com/office/drawing/2014/main" id="{37FF097D-C887-4B5B-B5AB-7D0C553A3D06}"/>
                </a:ext>
              </a:extLst>
            </p:cNvPr>
            <p:cNvSpPr>
              <a:spLocks noChangeShapeType="1"/>
            </p:cNvSpPr>
            <p:nvPr/>
          </p:nvSpPr>
          <p:spPr bwMode="auto">
            <a:xfrm>
              <a:off x="5090729" y="3666899"/>
              <a:ext cx="0" cy="40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87081" tIns="43541" rIns="87081" bIns="43541" anchor="ctr"/>
            <a:lstStyle/>
            <a:p>
              <a:endParaRPr lang="en-US" sz="1200"/>
            </a:p>
          </p:txBody>
        </p:sp>
        <p:sp>
          <p:nvSpPr>
            <p:cNvPr id="6" name="Line 6">
              <a:extLst>
                <a:ext uri="{FF2B5EF4-FFF2-40B4-BE49-F238E27FC236}">
                  <a16:creationId xmlns="" xmlns:a16="http://schemas.microsoft.com/office/drawing/2014/main" id="{EA67CDF3-F2E8-4C93-A0E5-F71EB4AE9A63}"/>
                </a:ext>
              </a:extLst>
            </p:cNvPr>
            <p:cNvSpPr>
              <a:spLocks noChangeShapeType="1"/>
            </p:cNvSpPr>
            <p:nvPr/>
          </p:nvSpPr>
          <p:spPr bwMode="auto">
            <a:xfrm>
              <a:off x="5886595" y="3387501"/>
              <a:ext cx="0" cy="677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87081" tIns="43541" rIns="87081" bIns="43541" anchor="ctr"/>
            <a:lstStyle/>
            <a:p>
              <a:endParaRPr lang="en-US" sz="1200"/>
            </a:p>
          </p:txBody>
        </p:sp>
        <p:sp>
          <p:nvSpPr>
            <p:cNvPr id="7" name="Text Box 7">
              <a:extLst>
                <a:ext uri="{FF2B5EF4-FFF2-40B4-BE49-F238E27FC236}">
                  <a16:creationId xmlns="" xmlns:a16="http://schemas.microsoft.com/office/drawing/2014/main" id="{8350794F-4C54-4A1D-B0CF-CB56D2A51A14}"/>
                </a:ext>
              </a:extLst>
            </p:cNvPr>
            <p:cNvSpPr txBox="1">
              <a:spLocks noChangeArrowheads="1"/>
            </p:cNvSpPr>
            <p:nvPr/>
          </p:nvSpPr>
          <p:spPr bwMode="auto">
            <a:xfrm>
              <a:off x="4152324" y="3350684"/>
              <a:ext cx="908436"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a:latin typeface="Helvetica" panose="020B0604020202020204" pitchFamily="34" charset="0"/>
                </a:rPr>
                <a:t>outer page</a:t>
              </a:r>
            </a:p>
          </p:txBody>
        </p:sp>
        <p:sp>
          <p:nvSpPr>
            <p:cNvPr id="8" name="Text Box 8">
              <a:extLst>
                <a:ext uri="{FF2B5EF4-FFF2-40B4-BE49-F238E27FC236}">
                  <a16:creationId xmlns="" xmlns:a16="http://schemas.microsoft.com/office/drawing/2014/main" id="{BFC752C4-A5BC-4681-9FE9-1E78C730F2CC}"/>
                </a:ext>
              </a:extLst>
            </p:cNvPr>
            <p:cNvSpPr txBox="1">
              <a:spLocks noChangeArrowheads="1"/>
            </p:cNvSpPr>
            <p:nvPr/>
          </p:nvSpPr>
          <p:spPr bwMode="auto">
            <a:xfrm>
              <a:off x="6148264" y="3346980"/>
              <a:ext cx="932930"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a:latin typeface="Helvetica" panose="020B0604020202020204" pitchFamily="34" charset="0"/>
                </a:rPr>
                <a:t>page offset</a:t>
              </a:r>
            </a:p>
          </p:txBody>
        </p:sp>
        <p:sp>
          <p:nvSpPr>
            <p:cNvPr id="9" name="Text Box 9">
              <a:extLst>
                <a:ext uri="{FF2B5EF4-FFF2-40B4-BE49-F238E27FC236}">
                  <a16:creationId xmlns="" xmlns:a16="http://schemas.microsoft.com/office/drawing/2014/main" id="{99C81006-FC72-4A5C-A37B-6AA21754825A}"/>
                </a:ext>
              </a:extLst>
            </p:cNvPr>
            <p:cNvSpPr txBox="1">
              <a:spLocks noChangeArrowheads="1"/>
            </p:cNvSpPr>
            <p:nvPr/>
          </p:nvSpPr>
          <p:spPr bwMode="auto">
            <a:xfrm>
              <a:off x="4493315" y="3743326"/>
              <a:ext cx="318531"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i="1" dirty="0">
                  <a:latin typeface="Helvetica" panose="020B0604020202020204" pitchFamily="34" charset="0"/>
                </a:rPr>
                <a:t>p</a:t>
              </a:r>
              <a:r>
                <a:rPr lang="en-US" altLang="en-US" sz="1200" baseline="-25000" dirty="0">
                  <a:latin typeface="Helvetica" panose="020B0604020202020204" pitchFamily="34" charset="0"/>
                </a:rPr>
                <a:t>1</a:t>
              </a:r>
              <a:endParaRPr lang="en-US" altLang="en-US" sz="1200" dirty="0">
                <a:latin typeface="Helvetica" panose="020B0604020202020204" pitchFamily="34" charset="0"/>
              </a:endParaRPr>
            </a:p>
          </p:txBody>
        </p:sp>
        <p:sp>
          <p:nvSpPr>
            <p:cNvPr id="10" name="Text Box 10">
              <a:extLst>
                <a:ext uri="{FF2B5EF4-FFF2-40B4-BE49-F238E27FC236}">
                  <a16:creationId xmlns="" xmlns:a16="http://schemas.microsoft.com/office/drawing/2014/main" id="{612C5E80-AE5B-4A34-87C8-7746A31A80AD}"/>
                </a:ext>
              </a:extLst>
            </p:cNvPr>
            <p:cNvSpPr txBox="1">
              <a:spLocks noChangeArrowheads="1"/>
            </p:cNvSpPr>
            <p:nvPr/>
          </p:nvSpPr>
          <p:spPr bwMode="auto">
            <a:xfrm>
              <a:off x="5294473" y="3736446"/>
              <a:ext cx="318531"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i="1">
                  <a:latin typeface="Helvetica" panose="020B0604020202020204" pitchFamily="34" charset="0"/>
                </a:rPr>
                <a:t>p</a:t>
              </a:r>
              <a:r>
                <a:rPr lang="en-US" altLang="en-US" sz="1200" baseline="-25000">
                  <a:latin typeface="Helvetica" panose="020B0604020202020204" pitchFamily="34" charset="0"/>
                </a:rPr>
                <a:t>2</a:t>
              </a:r>
              <a:endParaRPr lang="en-US" altLang="en-US" sz="1200">
                <a:latin typeface="Helvetica" panose="020B0604020202020204" pitchFamily="34" charset="0"/>
              </a:endParaRPr>
            </a:p>
          </p:txBody>
        </p:sp>
        <p:sp>
          <p:nvSpPr>
            <p:cNvPr id="11" name="Text Box 11">
              <a:extLst>
                <a:ext uri="{FF2B5EF4-FFF2-40B4-BE49-F238E27FC236}">
                  <a16:creationId xmlns="" xmlns:a16="http://schemas.microsoft.com/office/drawing/2014/main" id="{DC0127EA-88F9-4116-993C-75BDDB778376}"/>
                </a:ext>
              </a:extLst>
            </p:cNvPr>
            <p:cNvSpPr txBox="1">
              <a:spLocks noChangeArrowheads="1"/>
            </p:cNvSpPr>
            <p:nvPr/>
          </p:nvSpPr>
          <p:spPr bwMode="auto">
            <a:xfrm>
              <a:off x="6281119" y="3770313"/>
              <a:ext cx="260822"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i="1">
                  <a:latin typeface="Helvetica" panose="020B0604020202020204" pitchFamily="34" charset="0"/>
                </a:rPr>
                <a:t>d</a:t>
              </a:r>
              <a:endParaRPr lang="en-US" altLang="en-US" sz="1200">
                <a:latin typeface="Helvetica" panose="020B0604020202020204" pitchFamily="34" charset="0"/>
              </a:endParaRPr>
            </a:p>
          </p:txBody>
        </p:sp>
        <p:sp>
          <p:nvSpPr>
            <p:cNvPr id="12" name="Text Box 12">
              <a:extLst>
                <a:ext uri="{FF2B5EF4-FFF2-40B4-BE49-F238E27FC236}">
                  <a16:creationId xmlns="" xmlns:a16="http://schemas.microsoft.com/office/drawing/2014/main" id="{352F0F85-BE2E-42BF-A319-E8D76DBD4ABA}"/>
                </a:ext>
              </a:extLst>
            </p:cNvPr>
            <p:cNvSpPr txBox="1">
              <a:spLocks noChangeArrowheads="1"/>
            </p:cNvSpPr>
            <p:nvPr/>
          </p:nvSpPr>
          <p:spPr bwMode="auto">
            <a:xfrm>
              <a:off x="4452554" y="4075113"/>
              <a:ext cx="438150"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a:latin typeface="Helvetica" panose="020B0604020202020204" pitchFamily="34" charset="0"/>
                </a:rPr>
                <a:t>42</a:t>
              </a:r>
            </a:p>
          </p:txBody>
        </p:sp>
        <p:sp>
          <p:nvSpPr>
            <p:cNvPr id="13" name="Text Box 13">
              <a:extLst>
                <a:ext uri="{FF2B5EF4-FFF2-40B4-BE49-F238E27FC236}">
                  <a16:creationId xmlns="" xmlns:a16="http://schemas.microsoft.com/office/drawing/2014/main" id="{6A1ECDD9-5BC7-4833-BE4F-981F287FB703}"/>
                </a:ext>
              </a:extLst>
            </p:cNvPr>
            <p:cNvSpPr txBox="1">
              <a:spLocks noChangeArrowheads="1"/>
            </p:cNvSpPr>
            <p:nvPr/>
          </p:nvSpPr>
          <p:spPr bwMode="auto">
            <a:xfrm>
              <a:off x="5224079" y="4083580"/>
              <a:ext cx="438150"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a:latin typeface="Helvetica" panose="020B0604020202020204" pitchFamily="34" charset="0"/>
                </a:rPr>
                <a:t>10</a:t>
              </a:r>
            </a:p>
          </p:txBody>
        </p:sp>
        <p:sp>
          <p:nvSpPr>
            <p:cNvPr id="14" name="Text Box 14">
              <a:extLst>
                <a:ext uri="{FF2B5EF4-FFF2-40B4-BE49-F238E27FC236}">
                  <a16:creationId xmlns="" xmlns:a16="http://schemas.microsoft.com/office/drawing/2014/main" id="{55490D72-0DB9-475B-AC9B-189CF4128F37}"/>
                </a:ext>
              </a:extLst>
            </p:cNvPr>
            <p:cNvSpPr txBox="1">
              <a:spLocks noChangeArrowheads="1"/>
            </p:cNvSpPr>
            <p:nvPr/>
          </p:nvSpPr>
          <p:spPr bwMode="auto">
            <a:xfrm>
              <a:off x="6290879" y="4083580"/>
              <a:ext cx="438150"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a:latin typeface="Helvetica" panose="020B0604020202020204" pitchFamily="34" charset="0"/>
                </a:rPr>
                <a:t>12</a:t>
              </a:r>
            </a:p>
          </p:txBody>
        </p:sp>
        <p:sp>
          <p:nvSpPr>
            <p:cNvPr id="15" name="Text Box 7">
              <a:extLst>
                <a:ext uri="{FF2B5EF4-FFF2-40B4-BE49-F238E27FC236}">
                  <a16:creationId xmlns="" xmlns:a16="http://schemas.microsoft.com/office/drawing/2014/main" id="{E150A32E-4FAA-4CCE-B338-3F9C1DD6345F}"/>
                </a:ext>
              </a:extLst>
            </p:cNvPr>
            <p:cNvSpPr txBox="1">
              <a:spLocks noChangeArrowheads="1"/>
            </p:cNvSpPr>
            <p:nvPr/>
          </p:nvSpPr>
          <p:spPr bwMode="auto">
            <a:xfrm>
              <a:off x="5029200" y="3352800"/>
              <a:ext cx="898818" cy="272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081" tIns="43541" rIns="87081" bIns="4354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200" dirty="0">
                  <a:latin typeface="Helvetica" panose="020B0604020202020204" pitchFamily="34" charset="0"/>
                </a:rPr>
                <a:t>inner page</a:t>
              </a:r>
            </a:p>
          </p:txBody>
        </p:sp>
      </p:grpSp>
    </p:spTree>
    <p:extLst>
      <p:ext uri="{BB962C8B-B14F-4D97-AF65-F5344CB8AC3E}">
        <p14:creationId xmlns:p14="http://schemas.microsoft.com/office/powerpoint/2010/main" val="3877810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0E6BFE-08E7-4850-9535-71C2E898383C}"/>
              </a:ext>
            </a:extLst>
          </p:cNvPr>
          <p:cNvSpPr>
            <a:spLocks noGrp="1"/>
          </p:cNvSpPr>
          <p:nvPr>
            <p:ph type="title"/>
          </p:nvPr>
        </p:nvSpPr>
        <p:spPr/>
        <p:txBody>
          <a:bodyPr>
            <a:normAutofit/>
          </a:bodyPr>
          <a:lstStyle/>
          <a:p>
            <a:r>
              <a:rPr lang="en-US" dirty="0"/>
              <a:t>Hierarchical Page Tables - Three-level</a:t>
            </a:r>
          </a:p>
        </p:txBody>
      </p:sp>
      <p:pic>
        <p:nvPicPr>
          <p:cNvPr id="4" name="Picture 6">
            <a:extLst>
              <a:ext uri="{FF2B5EF4-FFF2-40B4-BE49-F238E27FC236}">
                <a16:creationId xmlns="" xmlns:a16="http://schemas.microsoft.com/office/drawing/2014/main" id="{DD2AB31A-776D-4B05-B1CD-FC1F73835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1908" y="1893839"/>
            <a:ext cx="6208183" cy="1229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 xmlns:a16="http://schemas.microsoft.com/office/drawing/2014/main" id="{1E04BABC-A8AA-4A66-BA14-2BB215800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845" y="4371778"/>
            <a:ext cx="6446308" cy="110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911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838200" y="47625"/>
            <a:ext cx="10515600" cy="1325563"/>
          </a:xfrm>
        </p:spPr>
        <p:txBody>
          <a:bodyPr/>
          <a:lstStyle/>
          <a:p>
            <a:r>
              <a:rPr lang="en-US"/>
              <a:t>Hashed Page Tables</a:t>
            </a:r>
          </a:p>
        </p:txBody>
      </p:sp>
      <p:sp>
        <p:nvSpPr>
          <p:cNvPr id="51205" name="Rectangle 3"/>
          <p:cNvSpPr>
            <a:spLocks noGrp="1" noChangeArrowheads="1"/>
          </p:cNvSpPr>
          <p:nvPr>
            <p:ph idx="1"/>
          </p:nvPr>
        </p:nvSpPr>
        <p:spPr>
          <a:xfrm>
            <a:off x="838200" y="1419224"/>
            <a:ext cx="10515600" cy="4937126"/>
          </a:xfrm>
        </p:spPr>
        <p:txBody>
          <a:bodyPr>
            <a:normAutofit fontScale="92500" lnSpcReduction="10000"/>
          </a:bodyPr>
          <a:lstStyle/>
          <a:p>
            <a:r>
              <a:rPr lang="en-US" dirty="0"/>
              <a:t>Common in address spaces &gt; 32 bits</a:t>
            </a:r>
          </a:p>
          <a:p>
            <a:r>
              <a:rPr lang="en-US" dirty="0"/>
              <a:t>The virtual page number is hashed into a page table</a:t>
            </a:r>
          </a:p>
          <a:p>
            <a:pPr lvl="1"/>
            <a:r>
              <a:rPr lang="en-US" dirty="0"/>
              <a:t>This page table contains a chain of elements hashing to the same location</a:t>
            </a:r>
          </a:p>
          <a:p>
            <a:r>
              <a:rPr lang="en-US" dirty="0"/>
              <a:t>Each element contains </a:t>
            </a:r>
          </a:p>
          <a:p>
            <a:pPr marL="914400" lvl="1" indent="-457200">
              <a:buFont typeface="+mj-lt"/>
              <a:buAutoNum type="arabicPeriod"/>
            </a:pPr>
            <a:r>
              <a:rPr lang="en-US" dirty="0"/>
              <a:t>the virtual </a:t>
            </a:r>
            <a:r>
              <a:rPr lang="en-US" u="sng" dirty="0"/>
              <a:t>page number</a:t>
            </a:r>
            <a:r>
              <a:rPr lang="en-US" dirty="0"/>
              <a:t> </a:t>
            </a:r>
          </a:p>
          <a:p>
            <a:pPr marL="914400" lvl="1" indent="-457200">
              <a:buFont typeface="+mj-lt"/>
              <a:buAutoNum type="arabicPeriod"/>
            </a:pPr>
            <a:r>
              <a:rPr lang="en-US" dirty="0"/>
              <a:t>the value of the mapped page </a:t>
            </a:r>
            <a:r>
              <a:rPr lang="en-US" u="sng" dirty="0"/>
              <a:t>frame</a:t>
            </a:r>
            <a:r>
              <a:rPr lang="en-US" dirty="0"/>
              <a:t> </a:t>
            </a:r>
          </a:p>
          <a:p>
            <a:pPr marL="914400" lvl="1" indent="-457200">
              <a:buFont typeface="+mj-lt"/>
              <a:buAutoNum type="arabicPeriod"/>
            </a:pPr>
            <a:r>
              <a:rPr lang="en-US" dirty="0"/>
              <a:t>a </a:t>
            </a:r>
            <a:r>
              <a:rPr lang="en-US" u="sng" dirty="0"/>
              <a:t>pointer</a:t>
            </a:r>
            <a:r>
              <a:rPr lang="en-US" dirty="0"/>
              <a:t> to the next element</a:t>
            </a:r>
          </a:p>
          <a:p>
            <a:r>
              <a:rPr lang="en-US" dirty="0"/>
              <a:t>Virtual page numbers are compared in this chain searching for a match</a:t>
            </a:r>
          </a:p>
          <a:p>
            <a:pPr lvl="1"/>
            <a:r>
              <a:rPr lang="en-US" dirty="0"/>
              <a:t>If a match is found, the corresponding physical frame is extracted</a:t>
            </a:r>
          </a:p>
          <a:p>
            <a:r>
              <a:rPr lang="en-US" dirty="0"/>
              <a:t>Variation for 64-bit addresses is clustered page tables</a:t>
            </a:r>
          </a:p>
          <a:p>
            <a:pPr lvl="1"/>
            <a:r>
              <a:rPr lang="en-US" dirty="0"/>
              <a:t>Similar to hashed but each entry refers to several pages (such as 16) rather than 1</a:t>
            </a:r>
          </a:p>
          <a:p>
            <a:pPr lvl="1"/>
            <a:r>
              <a:rPr lang="en-US" dirty="0"/>
              <a:t>Especially useful for sparse address spaces (where memory references are non-contiguous and scattered)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defRPr/>
            </a:pPr>
            <a:r>
              <a:rPr lang="en-US" dirty="0"/>
              <a:t>Hashed Page Table</a:t>
            </a:r>
          </a:p>
        </p:txBody>
      </p:sp>
      <p:pic>
        <p:nvPicPr>
          <p:cNvPr id="4" name="Picture 6"/>
          <p:cNvPicPr>
            <a:picLocks noChangeAspect="1" noChangeArrowheads="1"/>
          </p:cNvPicPr>
          <p:nvPr/>
        </p:nvPicPr>
        <p:blipFill>
          <a:blip r:embed="rId2"/>
          <a:srcRect/>
          <a:stretch>
            <a:fillRect/>
          </a:stretch>
        </p:blipFill>
        <p:spPr bwMode="auto">
          <a:xfrm>
            <a:off x="1557130" y="1373188"/>
            <a:ext cx="9077740" cy="46589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13339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F567B-6C60-48FD-BF21-C74D80C4D88D}"/>
              </a:ext>
            </a:extLst>
          </p:cNvPr>
          <p:cNvSpPr>
            <a:spLocks noGrp="1"/>
          </p:cNvSpPr>
          <p:nvPr>
            <p:ph type="title"/>
          </p:nvPr>
        </p:nvSpPr>
        <p:spPr/>
        <p:txBody>
          <a:bodyPr/>
          <a:lstStyle/>
          <a:p>
            <a:r>
              <a:rPr lang="en-US" dirty="0"/>
              <a:t>Hashed Page Table example</a:t>
            </a:r>
          </a:p>
        </p:txBody>
      </p:sp>
      <p:sp>
        <p:nvSpPr>
          <p:cNvPr id="3" name="Content Placeholder 2">
            <a:extLst>
              <a:ext uri="{FF2B5EF4-FFF2-40B4-BE49-F238E27FC236}">
                <a16:creationId xmlns="" xmlns:a16="http://schemas.microsoft.com/office/drawing/2014/main" id="{7197DD39-DCF4-49DE-BCA8-E6D2F514C748}"/>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endParaRPr lang="en-US" dirty="0"/>
          </a:p>
        </p:txBody>
      </p:sp>
      <p:sp>
        <p:nvSpPr>
          <p:cNvPr id="7" name="Rectangle: Rounded Corners 6">
            <a:extLst>
              <a:ext uri="{FF2B5EF4-FFF2-40B4-BE49-F238E27FC236}">
                <a16:creationId xmlns="" xmlns:a16="http://schemas.microsoft.com/office/drawing/2014/main" id="{DB468DE4-9645-4004-9D31-09486EC0552E}"/>
              </a:ext>
            </a:extLst>
          </p:cNvPr>
          <p:cNvSpPr/>
          <p:nvPr/>
        </p:nvSpPr>
        <p:spPr>
          <a:xfrm>
            <a:off x="7904480" y="2174240"/>
            <a:ext cx="1381760" cy="33731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 xmlns:a16="http://schemas.microsoft.com/office/drawing/2014/main" id="{0757AB3A-0966-4E0D-BC9E-907568CF8BEB}"/>
              </a:ext>
            </a:extLst>
          </p:cNvPr>
          <p:cNvCxnSpPr/>
          <p:nvPr/>
        </p:nvCxnSpPr>
        <p:spPr>
          <a:xfrm>
            <a:off x="7904480" y="2814320"/>
            <a:ext cx="1381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3909E07B-0069-4818-8706-36F8CB9872D7}"/>
              </a:ext>
            </a:extLst>
          </p:cNvPr>
          <p:cNvCxnSpPr/>
          <p:nvPr/>
        </p:nvCxnSpPr>
        <p:spPr>
          <a:xfrm>
            <a:off x="7904480" y="3302000"/>
            <a:ext cx="1381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6EBAA977-28A0-4B92-8CB5-B3EC219479F1}"/>
              </a:ext>
            </a:extLst>
          </p:cNvPr>
          <p:cNvCxnSpPr/>
          <p:nvPr/>
        </p:nvCxnSpPr>
        <p:spPr>
          <a:xfrm>
            <a:off x="7894320" y="4734560"/>
            <a:ext cx="1381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37228DE-2E50-4215-A7A4-FCC9F71E1A3E}"/>
              </a:ext>
            </a:extLst>
          </p:cNvPr>
          <p:cNvCxnSpPr/>
          <p:nvPr/>
        </p:nvCxnSpPr>
        <p:spPr>
          <a:xfrm>
            <a:off x="7894320" y="5130800"/>
            <a:ext cx="138176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 xmlns:a16="http://schemas.microsoft.com/office/drawing/2014/main" id="{F651A54F-6EB1-4217-808B-5478BDFF2333}"/>
              </a:ext>
            </a:extLst>
          </p:cNvPr>
          <p:cNvSpPr/>
          <p:nvPr/>
        </p:nvSpPr>
        <p:spPr>
          <a:xfrm>
            <a:off x="2153920" y="2936240"/>
            <a:ext cx="1310640" cy="179831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cxnSp>
        <p:nvCxnSpPr>
          <p:cNvPr id="16" name="Straight Connector 15">
            <a:extLst>
              <a:ext uri="{FF2B5EF4-FFF2-40B4-BE49-F238E27FC236}">
                <a16:creationId xmlns="" xmlns:a16="http://schemas.microsoft.com/office/drawing/2014/main" id="{3F07EF0D-640A-4804-8A8B-DBCE1441B1F5}"/>
              </a:ext>
            </a:extLst>
          </p:cNvPr>
          <p:cNvCxnSpPr/>
          <p:nvPr/>
        </p:nvCxnSpPr>
        <p:spPr>
          <a:xfrm>
            <a:off x="2113280" y="3393440"/>
            <a:ext cx="1381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351D7353-E8FC-4BF5-9ABB-9EBFDF8795BD}"/>
              </a:ext>
            </a:extLst>
          </p:cNvPr>
          <p:cNvCxnSpPr/>
          <p:nvPr/>
        </p:nvCxnSpPr>
        <p:spPr>
          <a:xfrm>
            <a:off x="2103120" y="3830320"/>
            <a:ext cx="13817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A895397F-BAEC-41D5-93BC-5CCBE0354AA2}"/>
              </a:ext>
            </a:extLst>
          </p:cNvPr>
          <p:cNvCxnSpPr/>
          <p:nvPr/>
        </p:nvCxnSpPr>
        <p:spPr>
          <a:xfrm>
            <a:off x="2143760" y="4287520"/>
            <a:ext cx="138176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66B13B6A-4112-4819-A700-0B1388750649}"/>
              </a:ext>
            </a:extLst>
          </p:cNvPr>
          <p:cNvSpPr txBox="1"/>
          <p:nvPr/>
        </p:nvSpPr>
        <p:spPr>
          <a:xfrm>
            <a:off x="8138160" y="2849880"/>
            <a:ext cx="914400" cy="369332"/>
          </a:xfrm>
          <a:prstGeom prst="rect">
            <a:avLst/>
          </a:prstGeom>
          <a:noFill/>
        </p:spPr>
        <p:txBody>
          <a:bodyPr wrap="square" rtlCol="0">
            <a:spAutoFit/>
          </a:bodyPr>
          <a:lstStyle/>
          <a:p>
            <a:r>
              <a:rPr lang="en-US" dirty="0"/>
              <a:t>Page 5</a:t>
            </a:r>
          </a:p>
        </p:txBody>
      </p:sp>
      <p:sp>
        <p:nvSpPr>
          <p:cNvPr id="20" name="TextBox 19">
            <a:extLst>
              <a:ext uri="{FF2B5EF4-FFF2-40B4-BE49-F238E27FC236}">
                <a16:creationId xmlns="" xmlns:a16="http://schemas.microsoft.com/office/drawing/2014/main" id="{7F2FDB71-CFD0-4421-848B-F81B8B3F386E}"/>
              </a:ext>
            </a:extLst>
          </p:cNvPr>
          <p:cNvSpPr txBox="1"/>
          <p:nvPr/>
        </p:nvSpPr>
        <p:spPr>
          <a:xfrm>
            <a:off x="8199120" y="4729480"/>
            <a:ext cx="914400" cy="369332"/>
          </a:xfrm>
          <a:prstGeom prst="rect">
            <a:avLst/>
          </a:prstGeom>
          <a:noFill/>
        </p:spPr>
        <p:txBody>
          <a:bodyPr wrap="square" rtlCol="0">
            <a:spAutoFit/>
          </a:bodyPr>
          <a:lstStyle/>
          <a:p>
            <a:r>
              <a:rPr lang="en-US" dirty="0"/>
              <a:t>Page 14</a:t>
            </a:r>
          </a:p>
        </p:txBody>
      </p:sp>
      <p:sp>
        <p:nvSpPr>
          <p:cNvPr id="21" name="TextBox 20">
            <a:extLst>
              <a:ext uri="{FF2B5EF4-FFF2-40B4-BE49-F238E27FC236}">
                <a16:creationId xmlns="" xmlns:a16="http://schemas.microsoft.com/office/drawing/2014/main" id="{2C590905-31CB-4F95-9F3B-AE7731196B2F}"/>
              </a:ext>
            </a:extLst>
          </p:cNvPr>
          <p:cNvSpPr txBox="1"/>
          <p:nvPr/>
        </p:nvSpPr>
        <p:spPr>
          <a:xfrm>
            <a:off x="7294880" y="2829560"/>
            <a:ext cx="914400" cy="369332"/>
          </a:xfrm>
          <a:prstGeom prst="rect">
            <a:avLst/>
          </a:prstGeom>
          <a:noFill/>
        </p:spPr>
        <p:txBody>
          <a:bodyPr wrap="square" rtlCol="0">
            <a:spAutoFit/>
          </a:bodyPr>
          <a:lstStyle/>
          <a:p>
            <a:r>
              <a:rPr lang="en-US" dirty="0" err="1"/>
              <a:t>frm</a:t>
            </a:r>
            <a:r>
              <a:rPr lang="en-US" dirty="0"/>
              <a:t> 8</a:t>
            </a:r>
          </a:p>
        </p:txBody>
      </p:sp>
      <p:sp>
        <p:nvSpPr>
          <p:cNvPr id="22" name="TextBox 21">
            <a:extLst>
              <a:ext uri="{FF2B5EF4-FFF2-40B4-BE49-F238E27FC236}">
                <a16:creationId xmlns="" xmlns:a16="http://schemas.microsoft.com/office/drawing/2014/main" id="{37F5A5EC-DC76-4109-AC05-C25CCA7B482E}"/>
              </a:ext>
            </a:extLst>
          </p:cNvPr>
          <p:cNvSpPr txBox="1"/>
          <p:nvPr/>
        </p:nvSpPr>
        <p:spPr>
          <a:xfrm>
            <a:off x="7183120" y="4749800"/>
            <a:ext cx="914400" cy="369332"/>
          </a:xfrm>
          <a:prstGeom prst="rect">
            <a:avLst/>
          </a:prstGeom>
          <a:noFill/>
        </p:spPr>
        <p:txBody>
          <a:bodyPr wrap="square" rtlCol="0">
            <a:spAutoFit/>
          </a:bodyPr>
          <a:lstStyle/>
          <a:p>
            <a:r>
              <a:rPr lang="en-US" dirty="0" err="1"/>
              <a:t>frm</a:t>
            </a:r>
            <a:r>
              <a:rPr lang="en-US" dirty="0"/>
              <a:t> 12</a:t>
            </a:r>
          </a:p>
        </p:txBody>
      </p:sp>
      <p:sp>
        <p:nvSpPr>
          <p:cNvPr id="23" name="TextBox 22">
            <a:extLst>
              <a:ext uri="{FF2B5EF4-FFF2-40B4-BE49-F238E27FC236}">
                <a16:creationId xmlns="" xmlns:a16="http://schemas.microsoft.com/office/drawing/2014/main" id="{89F537E2-2FD3-4D97-820E-833BC5BA9042}"/>
              </a:ext>
            </a:extLst>
          </p:cNvPr>
          <p:cNvSpPr txBox="1"/>
          <p:nvPr/>
        </p:nvSpPr>
        <p:spPr>
          <a:xfrm>
            <a:off x="762000" y="3764280"/>
            <a:ext cx="1229360" cy="1200329"/>
          </a:xfrm>
          <a:prstGeom prst="rect">
            <a:avLst/>
          </a:prstGeom>
          <a:noFill/>
        </p:spPr>
        <p:txBody>
          <a:bodyPr wrap="square" rtlCol="0">
            <a:spAutoFit/>
          </a:bodyPr>
          <a:lstStyle/>
          <a:p>
            <a:r>
              <a:rPr lang="en-US" dirty="0"/>
              <a:t>Hash function ()</a:t>
            </a:r>
          </a:p>
          <a:p>
            <a:endParaRPr lang="en-US" dirty="0"/>
          </a:p>
          <a:p>
            <a:r>
              <a:rPr lang="en-US" dirty="0"/>
              <a:t>Page 14</a:t>
            </a:r>
          </a:p>
        </p:txBody>
      </p:sp>
      <p:sp>
        <p:nvSpPr>
          <p:cNvPr id="24" name="TextBox 23">
            <a:extLst>
              <a:ext uri="{FF2B5EF4-FFF2-40B4-BE49-F238E27FC236}">
                <a16:creationId xmlns="" xmlns:a16="http://schemas.microsoft.com/office/drawing/2014/main" id="{65D51186-776F-488C-9455-2D3D10033CB9}"/>
              </a:ext>
            </a:extLst>
          </p:cNvPr>
          <p:cNvSpPr txBox="1"/>
          <p:nvPr/>
        </p:nvSpPr>
        <p:spPr>
          <a:xfrm>
            <a:off x="2357120" y="3865880"/>
            <a:ext cx="914400" cy="369332"/>
          </a:xfrm>
          <a:prstGeom prst="rect">
            <a:avLst/>
          </a:prstGeom>
          <a:noFill/>
        </p:spPr>
        <p:txBody>
          <a:bodyPr wrap="square" rtlCol="0">
            <a:spAutoFit/>
          </a:bodyPr>
          <a:lstStyle/>
          <a:p>
            <a:r>
              <a:rPr lang="en-US" dirty="0"/>
              <a:t>Page 5</a:t>
            </a:r>
          </a:p>
        </p:txBody>
      </p:sp>
      <p:sp>
        <p:nvSpPr>
          <p:cNvPr id="25" name="Rectangle 24">
            <a:extLst>
              <a:ext uri="{FF2B5EF4-FFF2-40B4-BE49-F238E27FC236}">
                <a16:creationId xmlns="" xmlns:a16="http://schemas.microsoft.com/office/drawing/2014/main" id="{7D138550-ECED-4B3F-B3E2-6D31BFC4EE3A}"/>
              </a:ext>
            </a:extLst>
          </p:cNvPr>
          <p:cNvSpPr/>
          <p:nvPr/>
        </p:nvSpPr>
        <p:spPr>
          <a:xfrm>
            <a:off x="3728720" y="3862387"/>
            <a:ext cx="1097280" cy="2895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Rectangle 25">
            <a:extLst>
              <a:ext uri="{FF2B5EF4-FFF2-40B4-BE49-F238E27FC236}">
                <a16:creationId xmlns="" xmlns:a16="http://schemas.microsoft.com/office/drawing/2014/main" id="{16A9A681-4FF1-4B70-8C8B-C66E5E979A17}"/>
              </a:ext>
            </a:extLst>
          </p:cNvPr>
          <p:cNvSpPr/>
          <p:nvPr/>
        </p:nvSpPr>
        <p:spPr>
          <a:xfrm>
            <a:off x="5171440" y="3876040"/>
            <a:ext cx="1097280" cy="28956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28" name="Straight Connector 27">
            <a:extLst>
              <a:ext uri="{FF2B5EF4-FFF2-40B4-BE49-F238E27FC236}">
                <a16:creationId xmlns="" xmlns:a16="http://schemas.microsoft.com/office/drawing/2014/main" id="{35DC3ADD-73D5-48D0-AE3A-129786025D38}"/>
              </a:ext>
            </a:extLst>
          </p:cNvPr>
          <p:cNvCxnSpPr/>
          <p:nvPr/>
        </p:nvCxnSpPr>
        <p:spPr>
          <a:xfrm>
            <a:off x="4064000" y="3870960"/>
            <a:ext cx="0"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1EC39542-5B93-4403-AD86-0D74ABAF0602}"/>
              </a:ext>
            </a:extLst>
          </p:cNvPr>
          <p:cNvCxnSpPr/>
          <p:nvPr/>
        </p:nvCxnSpPr>
        <p:spPr>
          <a:xfrm>
            <a:off x="4378960" y="3860800"/>
            <a:ext cx="0"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217699E8-E9B0-4A0A-BD7A-8C672AED5EEC}"/>
              </a:ext>
            </a:extLst>
          </p:cNvPr>
          <p:cNvCxnSpPr/>
          <p:nvPr/>
        </p:nvCxnSpPr>
        <p:spPr>
          <a:xfrm>
            <a:off x="5486400" y="3860800"/>
            <a:ext cx="0" cy="294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9310D0C-87F2-474A-AE48-4E454925C809}"/>
              </a:ext>
            </a:extLst>
          </p:cNvPr>
          <p:cNvCxnSpPr/>
          <p:nvPr/>
        </p:nvCxnSpPr>
        <p:spPr>
          <a:xfrm>
            <a:off x="5933440" y="3870960"/>
            <a:ext cx="0" cy="29464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 xmlns:a16="http://schemas.microsoft.com/office/drawing/2014/main" id="{7233A4A4-3491-4033-9B9B-FFF9F5B8C02B}"/>
              </a:ext>
            </a:extLst>
          </p:cNvPr>
          <p:cNvSpPr txBox="1"/>
          <p:nvPr/>
        </p:nvSpPr>
        <p:spPr>
          <a:xfrm>
            <a:off x="3728720" y="3825240"/>
            <a:ext cx="1280160" cy="369332"/>
          </a:xfrm>
          <a:prstGeom prst="rect">
            <a:avLst/>
          </a:prstGeom>
          <a:noFill/>
        </p:spPr>
        <p:txBody>
          <a:bodyPr wrap="square" rtlCol="0">
            <a:spAutoFit/>
          </a:bodyPr>
          <a:lstStyle/>
          <a:p>
            <a:r>
              <a:rPr lang="en-US" dirty="0"/>
              <a:t>P5  f8   *P</a:t>
            </a:r>
          </a:p>
        </p:txBody>
      </p:sp>
      <p:sp>
        <p:nvSpPr>
          <p:cNvPr id="33" name="TextBox 32">
            <a:extLst>
              <a:ext uri="{FF2B5EF4-FFF2-40B4-BE49-F238E27FC236}">
                <a16:creationId xmlns="" xmlns:a16="http://schemas.microsoft.com/office/drawing/2014/main" id="{B6A8FEEF-A82D-454A-A1C0-A9FE3CEE8308}"/>
              </a:ext>
            </a:extLst>
          </p:cNvPr>
          <p:cNvSpPr txBox="1"/>
          <p:nvPr/>
        </p:nvSpPr>
        <p:spPr>
          <a:xfrm>
            <a:off x="5069840" y="3865880"/>
            <a:ext cx="1513840" cy="369332"/>
          </a:xfrm>
          <a:prstGeom prst="rect">
            <a:avLst/>
          </a:prstGeom>
          <a:noFill/>
        </p:spPr>
        <p:txBody>
          <a:bodyPr wrap="square" rtlCol="0">
            <a:spAutoFit/>
          </a:bodyPr>
          <a:lstStyle/>
          <a:p>
            <a:r>
              <a:rPr lang="en-US" sz="1600" dirty="0"/>
              <a:t>P14</a:t>
            </a:r>
            <a:r>
              <a:rPr lang="en-US" dirty="0"/>
              <a:t>  </a:t>
            </a:r>
            <a:r>
              <a:rPr lang="en-US" sz="1600" dirty="0"/>
              <a:t>f12</a:t>
            </a:r>
            <a:r>
              <a:rPr lang="en-US" dirty="0"/>
              <a:t>   *</a:t>
            </a:r>
            <a:r>
              <a:rPr lang="en-US" sz="1600" dirty="0"/>
              <a:t>P</a:t>
            </a:r>
            <a:endParaRPr lang="en-US" dirty="0"/>
          </a:p>
        </p:txBody>
      </p:sp>
      <p:cxnSp>
        <p:nvCxnSpPr>
          <p:cNvPr id="35" name="Connector: Elbow 34">
            <a:extLst>
              <a:ext uri="{FF2B5EF4-FFF2-40B4-BE49-F238E27FC236}">
                <a16:creationId xmlns="" xmlns:a16="http://schemas.microsoft.com/office/drawing/2014/main" id="{147F1503-49BD-4547-87A1-FA25A13970F9}"/>
              </a:ext>
            </a:extLst>
          </p:cNvPr>
          <p:cNvCxnSpPr>
            <a:endCxn id="33" idx="1"/>
          </p:cNvCxnSpPr>
          <p:nvPr/>
        </p:nvCxnSpPr>
        <p:spPr>
          <a:xfrm>
            <a:off x="4663440" y="3825240"/>
            <a:ext cx="406400" cy="2253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1AB12610-D30A-4FCF-A00A-8E247B35BE40}"/>
              </a:ext>
            </a:extLst>
          </p:cNvPr>
          <p:cNvSpPr txBox="1"/>
          <p:nvPr/>
        </p:nvSpPr>
        <p:spPr>
          <a:xfrm>
            <a:off x="6471920" y="3825240"/>
            <a:ext cx="137160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P15</a:t>
            </a:r>
            <a:r>
              <a:rPr lang="en-US" dirty="0"/>
              <a:t>  </a:t>
            </a:r>
            <a:r>
              <a:rPr lang="en-US" sz="1600" dirty="0"/>
              <a:t>f16</a:t>
            </a:r>
            <a:r>
              <a:rPr lang="en-US" dirty="0"/>
              <a:t>   null</a:t>
            </a:r>
          </a:p>
        </p:txBody>
      </p:sp>
      <p:cxnSp>
        <p:nvCxnSpPr>
          <p:cNvPr id="37" name="Connector: Elbow 36">
            <a:extLst>
              <a:ext uri="{FF2B5EF4-FFF2-40B4-BE49-F238E27FC236}">
                <a16:creationId xmlns="" xmlns:a16="http://schemas.microsoft.com/office/drawing/2014/main" id="{BC90A259-9E8F-4468-B1C0-F6C8C81EE296}"/>
              </a:ext>
            </a:extLst>
          </p:cNvPr>
          <p:cNvCxnSpPr/>
          <p:nvPr/>
        </p:nvCxnSpPr>
        <p:spPr>
          <a:xfrm>
            <a:off x="6106160" y="3825240"/>
            <a:ext cx="406400" cy="2253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9D48F031-A9A5-4353-BB8B-1B11B0E421B2}"/>
              </a:ext>
            </a:extLst>
          </p:cNvPr>
          <p:cNvCxnSpPr/>
          <p:nvPr/>
        </p:nvCxnSpPr>
        <p:spPr>
          <a:xfrm>
            <a:off x="6898640" y="38608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0797C279-BFB6-4D5E-9A1C-33A4B158967D}"/>
              </a:ext>
            </a:extLst>
          </p:cNvPr>
          <p:cNvCxnSpPr/>
          <p:nvPr/>
        </p:nvCxnSpPr>
        <p:spPr>
          <a:xfrm>
            <a:off x="7305040" y="3860800"/>
            <a:ext cx="0" cy="30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642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838200" y="47625"/>
            <a:ext cx="10515600" cy="1325563"/>
          </a:xfrm>
        </p:spPr>
        <p:txBody>
          <a:bodyPr/>
          <a:lstStyle/>
          <a:p>
            <a:r>
              <a:rPr lang="en-US"/>
              <a:t>Inverted Page Table</a:t>
            </a:r>
          </a:p>
        </p:txBody>
      </p:sp>
      <p:sp>
        <p:nvSpPr>
          <p:cNvPr id="53253" name="Rectangle 3"/>
          <p:cNvSpPr>
            <a:spLocks noGrp="1" noChangeArrowheads="1"/>
          </p:cNvSpPr>
          <p:nvPr>
            <p:ph idx="1"/>
          </p:nvPr>
        </p:nvSpPr>
        <p:spPr>
          <a:xfrm>
            <a:off x="838200" y="1419224"/>
            <a:ext cx="10515600" cy="4937126"/>
          </a:xfrm>
        </p:spPr>
        <p:txBody>
          <a:bodyPr>
            <a:normAutofit/>
          </a:bodyPr>
          <a:lstStyle/>
          <a:p>
            <a:r>
              <a:rPr lang="en-US" dirty="0"/>
              <a:t>Rather than each process having a page table and keeping track of all possible logical pages, </a:t>
            </a:r>
            <a:r>
              <a:rPr lang="en-US" dirty="0">
                <a:highlight>
                  <a:srgbClr val="FFFF00"/>
                </a:highlight>
              </a:rPr>
              <a:t>track all physical pages</a:t>
            </a:r>
          </a:p>
          <a:p>
            <a:r>
              <a:rPr lang="en-US" dirty="0"/>
              <a:t>One entry for each real page of memory</a:t>
            </a:r>
          </a:p>
          <a:p>
            <a:r>
              <a:rPr lang="en-US" dirty="0"/>
              <a:t>Entry consists of the virtual address of the page stored in that real memory location, with information about the process that owns that page</a:t>
            </a:r>
          </a:p>
          <a:p>
            <a:r>
              <a:rPr lang="en-US" dirty="0"/>
              <a:t>Decreases memory needed to store each page table, but increases time needed to search the table when a page reference occurs</a:t>
            </a:r>
          </a:p>
          <a:p>
            <a:r>
              <a:rPr lang="en-US" dirty="0">
                <a:highlight>
                  <a:srgbClr val="FFFF00"/>
                </a:highlight>
              </a:rPr>
              <a:t>Use hash table to limit the search</a:t>
            </a:r>
            <a:r>
              <a:rPr lang="en-US" dirty="0"/>
              <a:t> to one — or at most a few — page-table entries</a:t>
            </a:r>
          </a:p>
          <a:p>
            <a:pPr lvl="1"/>
            <a:r>
              <a:rPr lang="en-US" dirty="0"/>
              <a:t>TLB (translation look aside buffer) can accelerate access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7335B3-A072-4FF7-99BC-EB1174C34EE0}"/>
              </a:ext>
            </a:extLst>
          </p:cNvPr>
          <p:cNvSpPr>
            <a:spLocks noGrp="1"/>
          </p:cNvSpPr>
          <p:nvPr>
            <p:ph type="title"/>
          </p:nvPr>
        </p:nvSpPr>
        <p:spPr/>
        <p:txBody>
          <a:bodyPr/>
          <a:lstStyle/>
          <a:p>
            <a:r>
              <a:rPr lang="en-US" dirty="0"/>
              <a:t>Inverted Page Table</a:t>
            </a:r>
          </a:p>
        </p:txBody>
      </p:sp>
      <p:sp>
        <p:nvSpPr>
          <p:cNvPr id="3" name="Content Placeholder 2">
            <a:extLst>
              <a:ext uri="{FF2B5EF4-FFF2-40B4-BE49-F238E27FC236}">
                <a16:creationId xmlns="" xmlns:a16="http://schemas.microsoft.com/office/drawing/2014/main" id="{06E8C390-2F09-4D35-B9B6-807D1CA1CA03}"/>
              </a:ext>
            </a:extLst>
          </p:cNvPr>
          <p:cNvSpPr>
            <a:spLocks noGrp="1"/>
          </p:cNvSpPr>
          <p:nvPr>
            <p:ph idx="1"/>
          </p:nvPr>
        </p:nvSpPr>
        <p:spPr/>
        <p:txBody>
          <a:bodyPr/>
          <a:lstStyle/>
          <a:p>
            <a:r>
              <a:rPr lang="en-US" dirty="0"/>
              <a:t>Rather than having multiple page tables for each process pages, one global page table.</a:t>
            </a:r>
          </a:p>
          <a:p>
            <a:endParaRPr lang="en-US" dirty="0"/>
          </a:p>
          <a:p>
            <a:r>
              <a:rPr lang="en-US" dirty="0"/>
              <a:t>Normally page table have the number of entries as per no. of pages a process have but in inverted page table the number of entries into page table are equal to the number of frames of memory</a:t>
            </a:r>
          </a:p>
        </p:txBody>
      </p:sp>
    </p:spTree>
    <p:extLst>
      <p:ext uri="{BB962C8B-B14F-4D97-AF65-F5344CB8AC3E}">
        <p14:creationId xmlns:p14="http://schemas.microsoft.com/office/powerpoint/2010/main" val="1993183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en-US"/>
              <a:t>Inverted Page Table</a:t>
            </a:r>
          </a:p>
        </p:txBody>
      </p:sp>
      <p:pic>
        <p:nvPicPr>
          <p:cNvPr id="4" name="Picture 6"/>
          <p:cNvPicPr>
            <a:picLocks noChangeAspect="1" noChangeArrowheads="1"/>
          </p:cNvPicPr>
          <p:nvPr/>
        </p:nvPicPr>
        <p:blipFill>
          <a:blip r:embed="rId2"/>
          <a:srcRect/>
          <a:stretch>
            <a:fillRect/>
          </a:stretch>
        </p:blipFill>
        <p:spPr bwMode="auto">
          <a:xfrm>
            <a:off x="2071135" y="1184169"/>
            <a:ext cx="8049730" cy="4951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DD622-E4C9-4D6F-BD0F-A96B30D6D23F}"/>
              </a:ext>
            </a:extLst>
          </p:cNvPr>
          <p:cNvSpPr>
            <a:spLocks noGrp="1"/>
          </p:cNvSpPr>
          <p:nvPr>
            <p:ph type="title"/>
          </p:nvPr>
        </p:nvSpPr>
        <p:spPr/>
        <p:txBody>
          <a:bodyPr/>
          <a:lstStyle/>
          <a:p>
            <a:r>
              <a:rPr lang="en-US" dirty="0"/>
              <a:t>Inverted Page Table Example</a:t>
            </a:r>
          </a:p>
        </p:txBody>
      </p:sp>
      <p:pic>
        <p:nvPicPr>
          <p:cNvPr id="5" name="Content Placeholder 4">
            <a:extLst>
              <a:ext uri="{FF2B5EF4-FFF2-40B4-BE49-F238E27FC236}">
                <a16:creationId xmlns="" xmlns:a16="http://schemas.microsoft.com/office/drawing/2014/main" id="{8011A3D5-EECB-45C3-9EAE-CF7DCE38A41C}"/>
              </a:ext>
            </a:extLst>
          </p:cNvPr>
          <p:cNvPicPr>
            <a:picLocks noGrp="1" noChangeAspect="1"/>
          </p:cNvPicPr>
          <p:nvPr>
            <p:ph idx="1"/>
          </p:nvPr>
        </p:nvPicPr>
        <p:blipFill>
          <a:blip r:embed="rId2"/>
          <a:stretch>
            <a:fillRect/>
          </a:stretch>
        </p:blipFill>
        <p:spPr>
          <a:xfrm>
            <a:off x="1933066" y="1419225"/>
            <a:ext cx="8325868" cy="4937125"/>
          </a:xfrm>
        </p:spPr>
      </p:pic>
    </p:spTree>
    <p:extLst>
      <p:ext uri="{BB962C8B-B14F-4D97-AF65-F5344CB8AC3E}">
        <p14:creationId xmlns:p14="http://schemas.microsoft.com/office/powerpoint/2010/main" val="1489495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8200" y="47625"/>
            <a:ext cx="10515600" cy="1325563"/>
          </a:xfrm>
        </p:spPr>
        <p:txBody>
          <a:bodyPr/>
          <a:lstStyle/>
          <a:p>
            <a:r>
              <a:rPr lang="en-US"/>
              <a:t>Segmentation</a:t>
            </a:r>
          </a:p>
        </p:txBody>
      </p:sp>
      <p:sp>
        <p:nvSpPr>
          <p:cNvPr id="55301" name="Rectangle 3"/>
          <p:cNvSpPr>
            <a:spLocks noGrp="1" noChangeArrowheads="1"/>
          </p:cNvSpPr>
          <p:nvPr>
            <p:ph idx="1"/>
          </p:nvPr>
        </p:nvSpPr>
        <p:spPr>
          <a:xfrm>
            <a:off x="838200" y="1419224"/>
            <a:ext cx="10515600" cy="4937126"/>
          </a:xfrm>
        </p:spPr>
        <p:txBody>
          <a:bodyPr>
            <a:normAutofit/>
          </a:bodyPr>
          <a:lstStyle/>
          <a:p>
            <a:r>
              <a:rPr lang="en-US" dirty="0"/>
              <a:t>Segmentation divides a process into </a:t>
            </a:r>
            <a:r>
              <a:rPr lang="en-US" u="sng" dirty="0"/>
              <a:t>variable length chunks</a:t>
            </a:r>
            <a:r>
              <a:rPr lang="en-US" dirty="0"/>
              <a:t> called </a:t>
            </a:r>
            <a:r>
              <a:rPr lang="en-US" b="1" dirty="0"/>
              <a:t>segments</a:t>
            </a:r>
          </a:p>
          <a:p>
            <a:r>
              <a:rPr lang="en-US" dirty="0"/>
              <a:t>Almost similar to variable sized partitions</a:t>
            </a:r>
          </a:p>
          <a:p>
            <a:r>
              <a:rPr lang="en-US" dirty="0"/>
              <a:t>Segment’s length is determined by the system</a:t>
            </a:r>
          </a:p>
          <a:p>
            <a:r>
              <a:rPr lang="en-US" dirty="0"/>
              <a:t>The segments defined by a programmer reflect the modular </a:t>
            </a:r>
            <a:r>
              <a:rPr lang="en-US" u="sng" dirty="0"/>
              <a:t>structure of the process</a:t>
            </a:r>
          </a:p>
          <a:p>
            <a:pPr lvl="1"/>
            <a:r>
              <a:rPr lang="en-US" dirty="0"/>
              <a:t>e.g. </a:t>
            </a:r>
            <a:r>
              <a:rPr lang="en-US" u="sng" dirty="0"/>
              <a:t>data</a:t>
            </a:r>
            <a:r>
              <a:rPr lang="en-US" dirty="0"/>
              <a:t> in one segment and </a:t>
            </a:r>
            <a:r>
              <a:rPr lang="en-US" u="sng" dirty="0"/>
              <a:t>code</a:t>
            </a:r>
            <a:r>
              <a:rPr lang="en-US" dirty="0"/>
              <a:t> in another segments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838200" y="47625"/>
            <a:ext cx="10515600" cy="1325563"/>
          </a:xfrm>
        </p:spPr>
        <p:txBody>
          <a:bodyPr/>
          <a:lstStyle/>
          <a:p>
            <a:r>
              <a:rPr lang="en-US"/>
              <a:t>Segment Addressing</a:t>
            </a:r>
          </a:p>
        </p:txBody>
      </p:sp>
      <p:sp>
        <p:nvSpPr>
          <p:cNvPr id="56325" name="Rectangle 3"/>
          <p:cNvSpPr>
            <a:spLocks noGrp="1" noChangeArrowheads="1"/>
          </p:cNvSpPr>
          <p:nvPr>
            <p:ph idx="1"/>
          </p:nvPr>
        </p:nvSpPr>
        <p:spPr>
          <a:xfrm>
            <a:off x="838200" y="1419224"/>
            <a:ext cx="10515600" cy="4937126"/>
          </a:xfrm>
        </p:spPr>
        <p:txBody>
          <a:bodyPr>
            <a:normAutofit fontScale="92500" lnSpcReduction="10000"/>
          </a:bodyPr>
          <a:lstStyle/>
          <a:p>
            <a:r>
              <a:rPr lang="en-US" dirty="0"/>
              <a:t>The segment address consist of two parts</a:t>
            </a:r>
          </a:p>
          <a:p>
            <a:pPr lvl="1"/>
            <a:r>
              <a:rPr lang="en-US" dirty="0"/>
              <a:t>The segment number </a:t>
            </a:r>
            <a:r>
              <a:rPr lang="en-US" b="1" i="1" dirty="0"/>
              <a:t>s</a:t>
            </a:r>
            <a:r>
              <a:rPr lang="en-US" dirty="0"/>
              <a:t> and</a:t>
            </a:r>
          </a:p>
          <a:p>
            <a:pPr lvl="1"/>
            <a:r>
              <a:rPr lang="en-US" dirty="0"/>
              <a:t>The displacement </a:t>
            </a:r>
            <a:r>
              <a:rPr lang="en-US" b="1" i="1" dirty="0"/>
              <a:t>d </a:t>
            </a:r>
            <a:r>
              <a:rPr lang="en-US" dirty="0"/>
              <a:t>within that segment</a:t>
            </a:r>
          </a:p>
          <a:p>
            <a:r>
              <a:rPr lang="en-US" dirty="0"/>
              <a:t>A process </a:t>
            </a:r>
            <a:r>
              <a:rPr lang="en-US" u="sng" dirty="0"/>
              <a:t>segment table entries</a:t>
            </a:r>
            <a:r>
              <a:rPr lang="en-US" dirty="0"/>
              <a:t> specify the </a:t>
            </a:r>
            <a:r>
              <a:rPr lang="en-US" u="sng" dirty="0"/>
              <a:t>base address</a:t>
            </a:r>
            <a:r>
              <a:rPr lang="en-US" dirty="0"/>
              <a:t> and the </a:t>
            </a:r>
            <a:r>
              <a:rPr lang="en-US" u="sng" dirty="0"/>
              <a:t>segment size</a:t>
            </a:r>
          </a:p>
          <a:p>
            <a:r>
              <a:rPr lang="en-US" dirty="0"/>
              <a:t>The </a:t>
            </a:r>
            <a:r>
              <a:rPr lang="en-US" u="sng" dirty="0"/>
              <a:t>address conversion</a:t>
            </a:r>
            <a:r>
              <a:rPr lang="en-US" dirty="0"/>
              <a:t> process is </a:t>
            </a:r>
            <a:r>
              <a:rPr lang="en-US" u="sng" dirty="0"/>
              <a:t>similar to the paging</a:t>
            </a:r>
            <a:r>
              <a:rPr lang="en-US" dirty="0"/>
              <a:t> system</a:t>
            </a:r>
          </a:p>
          <a:p>
            <a:r>
              <a:rPr lang="en-US" dirty="0"/>
              <a:t>A segmented address reference requires the following steps</a:t>
            </a:r>
          </a:p>
          <a:p>
            <a:pPr lvl="1"/>
            <a:r>
              <a:rPr lang="en-US" dirty="0"/>
              <a:t>Extract the </a:t>
            </a:r>
            <a:r>
              <a:rPr lang="en-US" u="sng" dirty="0"/>
              <a:t>segment number</a:t>
            </a:r>
            <a:r>
              <a:rPr lang="en-US" dirty="0"/>
              <a:t> and the </a:t>
            </a:r>
            <a:r>
              <a:rPr lang="en-US" u="sng" dirty="0"/>
              <a:t>displacement</a:t>
            </a:r>
            <a:r>
              <a:rPr lang="en-US" dirty="0"/>
              <a:t> from the logical address</a:t>
            </a:r>
          </a:p>
          <a:p>
            <a:pPr lvl="1"/>
            <a:r>
              <a:rPr lang="en-US" dirty="0"/>
              <a:t>Use the segment number to obtain the </a:t>
            </a:r>
            <a:r>
              <a:rPr lang="en-US" u="sng" dirty="0"/>
              <a:t>segment base address</a:t>
            </a:r>
            <a:r>
              <a:rPr lang="en-US" dirty="0"/>
              <a:t> and </a:t>
            </a:r>
            <a:r>
              <a:rPr lang="en-US" u="sng" dirty="0"/>
              <a:t>length</a:t>
            </a:r>
            <a:r>
              <a:rPr lang="en-US" dirty="0"/>
              <a:t> from segment table</a:t>
            </a:r>
          </a:p>
          <a:p>
            <a:pPr lvl="1"/>
            <a:r>
              <a:rPr lang="en-US" dirty="0"/>
              <a:t>Check that the </a:t>
            </a:r>
            <a:r>
              <a:rPr lang="en-US" u="sng" dirty="0"/>
              <a:t>offset is not greater than the given length</a:t>
            </a:r>
            <a:r>
              <a:rPr lang="en-US" dirty="0"/>
              <a:t>; if so, an invalid address is signaled</a:t>
            </a:r>
          </a:p>
          <a:p>
            <a:pPr lvl="1"/>
            <a:r>
              <a:rPr lang="en-US" dirty="0"/>
              <a:t>Generate the </a:t>
            </a:r>
            <a:r>
              <a:rPr lang="en-US" u="sng" dirty="0"/>
              <a:t>required physical address</a:t>
            </a:r>
            <a:r>
              <a:rPr lang="en-US" dirty="0"/>
              <a:t> by </a:t>
            </a:r>
            <a:r>
              <a:rPr lang="en-US" u="sng" dirty="0"/>
              <a:t>adding the offset to the base address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1" name="Rectangle 5"/>
          <p:cNvSpPr>
            <a:spLocks noGrp="1" noChangeArrowheads="1"/>
          </p:cNvSpPr>
          <p:nvPr>
            <p:ph type="title"/>
          </p:nvPr>
        </p:nvSpPr>
        <p:spPr/>
        <p:txBody>
          <a:bodyPr/>
          <a:lstStyle/>
          <a:p>
            <a:pPr eaLnBrk="1" hangingPunct="1">
              <a:defRPr/>
            </a:pPr>
            <a:r>
              <a:rPr lang="en-US"/>
              <a:t>Segment Addressing</a:t>
            </a:r>
          </a:p>
        </p:txBody>
      </p:sp>
      <p:pic>
        <p:nvPicPr>
          <p:cNvPr id="4" name="Picture 4" descr="8"/>
          <p:cNvPicPr>
            <a:picLocks noChangeAspect="1" noChangeArrowheads="1"/>
          </p:cNvPicPr>
          <p:nvPr/>
        </p:nvPicPr>
        <p:blipFill>
          <a:blip r:embed="rId2"/>
          <a:srcRect/>
          <a:stretch>
            <a:fillRect/>
          </a:stretch>
        </p:blipFill>
        <p:spPr bwMode="auto">
          <a:xfrm>
            <a:off x="2058011" y="1217561"/>
            <a:ext cx="8075978" cy="5035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Addressing</a:t>
            </a:r>
          </a:p>
        </p:txBody>
      </p:sp>
      <p:grpSp>
        <p:nvGrpSpPr>
          <p:cNvPr id="3" name="Group 2">
            <a:extLst>
              <a:ext uri="{FF2B5EF4-FFF2-40B4-BE49-F238E27FC236}">
                <a16:creationId xmlns="" xmlns:a16="http://schemas.microsoft.com/office/drawing/2014/main" id="{DB837D0F-9C86-4CB5-A904-2456B2C9C3E3}"/>
              </a:ext>
            </a:extLst>
          </p:cNvPr>
          <p:cNvGrpSpPr/>
          <p:nvPr/>
        </p:nvGrpSpPr>
        <p:grpSpPr>
          <a:xfrm>
            <a:off x="8047703" y="1008064"/>
            <a:ext cx="1371600" cy="5181600"/>
            <a:chOff x="7956754" y="1008064"/>
            <a:chExt cx="1371600" cy="5181600"/>
          </a:xfrm>
        </p:grpSpPr>
        <p:sp>
          <p:nvSpPr>
            <p:cNvPr id="24" name="Rectangle 23"/>
            <p:cNvSpPr/>
            <p:nvPr/>
          </p:nvSpPr>
          <p:spPr>
            <a:xfrm>
              <a:off x="7956754" y="1008064"/>
              <a:ext cx="1371600" cy="5181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4" name="Rectangle 5"/>
            <p:cNvSpPr>
              <a:spLocks noChangeArrowheads="1"/>
            </p:cNvSpPr>
            <p:nvPr/>
          </p:nvSpPr>
          <p:spPr bwMode="auto">
            <a:xfrm>
              <a:off x="7956754" y="3049589"/>
              <a:ext cx="1371600" cy="990600"/>
            </a:xfrm>
            <a:prstGeom prst="rect">
              <a:avLst/>
            </a:prstGeom>
            <a:no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r>
                <a:rPr lang="en-US">
                  <a:latin typeface="Calibri" pitchFamily="34" charset="0"/>
                </a:rPr>
                <a:t>Segment 3</a:t>
              </a:r>
            </a:p>
          </p:txBody>
        </p:sp>
        <p:sp>
          <p:nvSpPr>
            <p:cNvPr id="5" name="Rectangle 7"/>
            <p:cNvSpPr>
              <a:spLocks noChangeArrowheads="1"/>
            </p:cNvSpPr>
            <p:nvPr/>
          </p:nvSpPr>
          <p:spPr bwMode="auto">
            <a:xfrm>
              <a:off x="7956754" y="4040189"/>
              <a:ext cx="1371600" cy="381000"/>
            </a:xfrm>
            <a:prstGeom prst="rect">
              <a:avLst/>
            </a:prstGeom>
            <a:no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r>
                <a:rPr lang="en-US">
                  <a:latin typeface="Calibri" pitchFamily="34" charset="0"/>
                </a:rPr>
                <a:t>Segment 2</a:t>
              </a:r>
            </a:p>
          </p:txBody>
        </p:sp>
        <p:sp>
          <p:nvSpPr>
            <p:cNvPr id="6" name="Rectangle 9"/>
            <p:cNvSpPr>
              <a:spLocks noChangeArrowheads="1"/>
            </p:cNvSpPr>
            <p:nvPr/>
          </p:nvSpPr>
          <p:spPr bwMode="auto">
            <a:xfrm>
              <a:off x="7956754" y="5259389"/>
              <a:ext cx="1371600" cy="381000"/>
            </a:xfrm>
            <a:prstGeom prst="rect">
              <a:avLst/>
            </a:prstGeom>
            <a:solidFill>
              <a:schemeClr val="accent1">
                <a:lumMod val="75000"/>
              </a:schemeClr>
            </a:solid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endParaRPr lang="en-US">
                <a:latin typeface="Calibri" pitchFamily="34" charset="0"/>
              </a:endParaRPr>
            </a:p>
          </p:txBody>
        </p:sp>
        <p:sp>
          <p:nvSpPr>
            <p:cNvPr id="7" name="Rectangle 11"/>
            <p:cNvSpPr>
              <a:spLocks noChangeArrowheads="1"/>
            </p:cNvSpPr>
            <p:nvPr/>
          </p:nvSpPr>
          <p:spPr bwMode="auto">
            <a:xfrm>
              <a:off x="7956754" y="4421189"/>
              <a:ext cx="1371600" cy="838200"/>
            </a:xfrm>
            <a:prstGeom prst="rect">
              <a:avLst/>
            </a:prstGeom>
            <a:no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r>
                <a:rPr lang="en-US">
                  <a:latin typeface="Calibri" pitchFamily="34" charset="0"/>
                </a:rPr>
                <a:t>Segment 4</a:t>
              </a:r>
            </a:p>
          </p:txBody>
        </p:sp>
        <p:sp>
          <p:nvSpPr>
            <p:cNvPr id="8" name="Rectangle 13"/>
            <p:cNvSpPr>
              <a:spLocks noChangeArrowheads="1"/>
            </p:cNvSpPr>
            <p:nvPr/>
          </p:nvSpPr>
          <p:spPr bwMode="auto">
            <a:xfrm>
              <a:off x="7956754" y="5640389"/>
              <a:ext cx="1371600" cy="457200"/>
            </a:xfrm>
            <a:prstGeom prst="rect">
              <a:avLst/>
            </a:prstGeom>
            <a:no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r>
                <a:rPr lang="en-US">
                  <a:latin typeface="Calibri" pitchFamily="34" charset="0"/>
                </a:rPr>
                <a:t>Segment 1</a:t>
              </a:r>
            </a:p>
          </p:txBody>
        </p:sp>
        <p:sp>
          <p:nvSpPr>
            <p:cNvPr id="9" name="Rectangle 15"/>
            <p:cNvSpPr>
              <a:spLocks noChangeArrowheads="1"/>
            </p:cNvSpPr>
            <p:nvPr/>
          </p:nvSpPr>
          <p:spPr bwMode="auto">
            <a:xfrm>
              <a:off x="7956754" y="2058989"/>
              <a:ext cx="1371600" cy="990600"/>
            </a:xfrm>
            <a:prstGeom prst="rect">
              <a:avLst/>
            </a:prstGeom>
            <a:solidFill>
              <a:schemeClr val="accent1">
                <a:lumMod val="75000"/>
              </a:schemeClr>
            </a:solid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endParaRPr lang="en-US">
                <a:latin typeface="Calibri" pitchFamily="34" charset="0"/>
              </a:endParaRPr>
            </a:p>
          </p:txBody>
        </p:sp>
        <p:sp>
          <p:nvSpPr>
            <p:cNvPr id="10" name="Rectangle 17"/>
            <p:cNvSpPr>
              <a:spLocks noChangeArrowheads="1"/>
            </p:cNvSpPr>
            <p:nvPr/>
          </p:nvSpPr>
          <p:spPr bwMode="auto">
            <a:xfrm>
              <a:off x="7956754" y="1373189"/>
              <a:ext cx="1371600" cy="685800"/>
            </a:xfrm>
            <a:prstGeom prst="rect">
              <a:avLst/>
            </a:prstGeom>
            <a:no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r>
                <a:rPr lang="en-US" dirty="0">
                  <a:latin typeface="Calibri" pitchFamily="34" charset="0"/>
                </a:rPr>
                <a:t>Segment 0</a:t>
              </a:r>
            </a:p>
          </p:txBody>
        </p:sp>
        <p:sp>
          <p:nvSpPr>
            <p:cNvPr id="11" name="Rectangle 19"/>
            <p:cNvSpPr>
              <a:spLocks noChangeArrowheads="1"/>
            </p:cNvSpPr>
            <p:nvPr/>
          </p:nvSpPr>
          <p:spPr bwMode="auto">
            <a:xfrm>
              <a:off x="7956754" y="1008064"/>
              <a:ext cx="1371600" cy="365124"/>
            </a:xfrm>
            <a:prstGeom prst="rect">
              <a:avLst/>
            </a:prstGeom>
            <a:solidFill>
              <a:schemeClr val="accent1">
                <a:lumMod val="75000"/>
              </a:schemeClr>
            </a:solidFill>
            <a:ln w="12700" cap="sq">
              <a:noFill/>
              <a:miter lim="800000"/>
              <a:headEnd type="none" w="sm" len="sm"/>
              <a:tailEnd type="none" w="sm" len="sm"/>
            </a:ln>
          </p:spPr>
          <p:txBody>
            <a:bodyPr/>
            <a:lstStyle/>
            <a:p>
              <a:pPr algn="ctr">
                <a:spcBef>
                  <a:spcPct val="20000"/>
                </a:spcBef>
                <a:buClr>
                  <a:schemeClr val="tx2"/>
                </a:buClr>
                <a:buSzPct val="70000"/>
                <a:buFont typeface="Wingdings" pitchFamily="2" charset="2"/>
                <a:buNone/>
              </a:pPr>
              <a:endParaRPr lang="en-US">
                <a:latin typeface="Calibri" pitchFamily="34" charset="0"/>
              </a:endParaRPr>
            </a:p>
          </p:txBody>
        </p:sp>
        <p:sp>
          <p:nvSpPr>
            <p:cNvPr id="13" name="Line 22"/>
            <p:cNvSpPr>
              <a:spLocks noChangeShapeType="1"/>
            </p:cNvSpPr>
            <p:nvPr/>
          </p:nvSpPr>
          <p:spPr bwMode="auto">
            <a:xfrm>
              <a:off x="7956754" y="1373189"/>
              <a:ext cx="1371600" cy="0"/>
            </a:xfrm>
            <a:prstGeom prst="line">
              <a:avLst/>
            </a:prstGeom>
            <a:noFill/>
            <a:ln w="12700">
              <a:solidFill>
                <a:schemeClr val="tx1"/>
              </a:solidFill>
              <a:round/>
              <a:headEnd type="none" w="sm" len="sm"/>
              <a:tailEnd type="none" w="sm" len="sm"/>
            </a:ln>
          </p:spPr>
          <p:txBody>
            <a:bodyPr/>
            <a:lstStyle/>
            <a:p>
              <a:endParaRPr lang="en-US" sz="2000">
                <a:latin typeface="Calibri" pitchFamily="34" charset="0"/>
              </a:endParaRPr>
            </a:p>
          </p:txBody>
        </p:sp>
        <p:sp>
          <p:nvSpPr>
            <p:cNvPr id="14" name="Line 23"/>
            <p:cNvSpPr>
              <a:spLocks noChangeShapeType="1"/>
            </p:cNvSpPr>
            <p:nvPr/>
          </p:nvSpPr>
          <p:spPr bwMode="auto">
            <a:xfrm>
              <a:off x="7956754" y="2058989"/>
              <a:ext cx="1371600" cy="0"/>
            </a:xfrm>
            <a:prstGeom prst="line">
              <a:avLst/>
            </a:prstGeom>
            <a:noFill/>
            <a:ln w="12700">
              <a:solidFill>
                <a:schemeClr val="tx1"/>
              </a:solidFill>
              <a:round/>
              <a:headEnd type="none" w="sm" len="sm"/>
              <a:tailEnd type="none" w="sm" len="sm"/>
            </a:ln>
          </p:spPr>
          <p:txBody>
            <a:bodyPr/>
            <a:lstStyle/>
            <a:p>
              <a:endParaRPr lang="en-US" sz="2000">
                <a:latin typeface="Calibri" pitchFamily="34" charset="0"/>
              </a:endParaRPr>
            </a:p>
          </p:txBody>
        </p:sp>
        <p:sp>
          <p:nvSpPr>
            <p:cNvPr id="15" name="Line 24"/>
            <p:cNvSpPr>
              <a:spLocks noChangeShapeType="1"/>
            </p:cNvSpPr>
            <p:nvPr/>
          </p:nvSpPr>
          <p:spPr bwMode="auto">
            <a:xfrm>
              <a:off x="7956754" y="3049589"/>
              <a:ext cx="1371600" cy="0"/>
            </a:xfrm>
            <a:prstGeom prst="line">
              <a:avLst/>
            </a:prstGeom>
            <a:noFill/>
            <a:ln w="12700">
              <a:solidFill>
                <a:schemeClr val="tx1"/>
              </a:solidFill>
              <a:round/>
              <a:headEnd type="none" w="sm" len="sm"/>
              <a:tailEnd type="none" w="sm" len="sm"/>
            </a:ln>
          </p:spPr>
          <p:txBody>
            <a:bodyPr/>
            <a:lstStyle/>
            <a:p>
              <a:endParaRPr lang="en-US" sz="2000">
                <a:latin typeface="Calibri" pitchFamily="34" charset="0"/>
              </a:endParaRPr>
            </a:p>
          </p:txBody>
        </p:sp>
        <p:sp>
          <p:nvSpPr>
            <p:cNvPr id="18" name="Line 29"/>
            <p:cNvSpPr>
              <a:spLocks noChangeShapeType="1"/>
            </p:cNvSpPr>
            <p:nvPr/>
          </p:nvSpPr>
          <p:spPr bwMode="auto">
            <a:xfrm>
              <a:off x="7956754" y="5259389"/>
              <a:ext cx="1371600" cy="0"/>
            </a:xfrm>
            <a:prstGeom prst="line">
              <a:avLst/>
            </a:prstGeom>
            <a:noFill/>
            <a:ln w="12700">
              <a:solidFill>
                <a:schemeClr val="tx1"/>
              </a:solidFill>
              <a:round/>
              <a:headEnd type="none" w="sm" len="sm"/>
              <a:tailEnd type="none" w="sm" len="sm"/>
            </a:ln>
          </p:spPr>
          <p:txBody>
            <a:bodyPr/>
            <a:lstStyle/>
            <a:p>
              <a:endParaRPr lang="en-US" sz="2000">
                <a:latin typeface="Calibri" pitchFamily="34" charset="0"/>
              </a:endParaRPr>
            </a:p>
          </p:txBody>
        </p:sp>
        <p:sp>
          <p:nvSpPr>
            <p:cNvPr id="19" name="Line 30"/>
            <p:cNvSpPr>
              <a:spLocks noChangeShapeType="1"/>
            </p:cNvSpPr>
            <p:nvPr/>
          </p:nvSpPr>
          <p:spPr bwMode="auto">
            <a:xfrm>
              <a:off x="7956754" y="5640389"/>
              <a:ext cx="1371600" cy="0"/>
            </a:xfrm>
            <a:prstGeom prst="line">
              <a:avLst/>
            </a:prstGeom>
            <a:noFill/>
            <a:ln w="12700">
              <a:solidFill>
                <a:schemeClr val="tx1"/>
              </a:solidFill>
              <a:round/>
              <a:headEnd type="none" w="sm" len="sm"/>
              <a:tailEnd type="none" w="sm" len="sm"/>
            </a:ln>
          </p:spPr>
          <p:txBody>
            <a:bodyPr/>
            <a:lstStyle/>
            <a:p>
              <a:endParaRPr lang="en-US" sz="2000">
                <a:latin typeface="Calibri" pitchFamily="34" charset="0"/>
              </a:endParaRPr>
            </a:p>
          </p:txBody>
        </p:sp>
        <p:sp>
          <p:nvSpPr>
            <p:cNvPr id="20" name="Line 31"/>
            <p:cNvSpPr>
              <a:spLocks noChangeShapeType="1"/>
            </p:cNvSpPr>
            <p:nvPr/>
          </p:nvSpPr>
          <p:spPr bwMode="auto">
            <a:xfrm>
              <a:off x="7956754" y="4421189"/>
              <a:ext cx="1371600" cy="0"/>
            </a:xfrm>
            <a:prstGeom prst="line">
              <a:avLst/>
            </a:prstGeom>
            <a:noFill/>
            <a:ln w="12700">
              <a:solidFill>
                <a:schemeClr val="tx1"/>
              </a:solidFill>
              <a:round/>
              <a:headEnd type="none" w="sm" len="sm"/>
              <a:tailEnd type="none" w="sm" len="sm"/>
            </a:ln>
          </p:spPr>
          <p:txBody>
            <a:bodyPr/>
            <a:lstStyle/>
            <a:p>
              <a:endParaRPr lang="en-US" sz="2000">
                <a:latin typeface="Calibri" pitchFamily="34" charset="0"/>
              </a:endParaRPr>
            </a:p>
          </p:txBody>
        </p:sp>
        <p:sp>
          <p:nvSpPr>
            <p:cNvPr id="21" name="Line 32"/>
            <p:cNvSpPr>
              <a:spLocks noChangeShapeType="1"/>
            </p:cNvSpPr>
            <p:nvPr/>
          </p:nvSpPr>
          <p:spPr bwMode="auto">
            <a:xfrm>
              <a:off x="7956754" y="4040189"/>
              <a:ext cx="1371600" cy="0"/>
            </a:xfrm>
            <a:prstGeom prst="line">
              <a:avLst/>
            </a:prstGeom>
            <a:noFill/>
            <a:ln w="12700">
              <a:solidFill>
                <a:schemeClr val="tx1"/>
              </a:solidFill>
              <a:round/>
              <a:headEnd type="none" w="sm" len="sm"/>
              <a:tailEnd type="none" w="sm" len="sm"/>
            </a:ln>
          </p:spPr>
          <p:txBody>
            <a:bodyPr/>
            <a:lstStyle/>
            <a:p>
              <a:endParaRPr lang="en-US" sz="2000">
                <a:latin typeface="Calibri" pitchFamily="34" charset="0"/>
              </a:endParaRPr>
            </a:p>
          </p:txBody>
        </p:sp>
      </p:grpSp>
      <p:sp>
        <p:nvSpPr>
          <p:cNvPr id="22" name="Text Box 45"/>
          <p:cNvSpPr txBox="1">
            <a:spLocks noChangeArrowheads="1"/>
          </p:cNvSpPr>
          <p:nvPr/>
        </p:nvSpPr>
        <p:spPr bwMode="auto">
          <a:xfrm>
            <a:off x="7084138" y="903550"/>
            <a:ext cx="914400" cy="5509200"/>
          </a:xfrm>
          <a:prstGeom prst="rect">
            <a:avLst/>
          </a:prstGeom>
          <a:noFill/>
          <a:ln w="12700" cap="sq">
            <a:noFill/>
            <a:miter lim="800000"/>
            <a:headEnd type="none" w="sm" len="sm"/>
            <a:tailEnd type="none" w="sm" len="sm"/>
          </a:ln>
        </p:spPr>
        <p:txBody>
          <a:bodyPr>
            <a:spAutoFit/>
          </a:bodyPr>
          <a:lstStyle/>
          <a:p>
            <a:pPr algn="r">
              <a:spcBef>
                <a:spcPct val="50000"/>
              </a:spcBef>
            </a:pPr>
            <a:r>
              <a:rPr lang="en-US" sz="1600" dirty="0">
                <a:solidFill>
                  <a:schemeClr val="accent5">
                    <a:lumMod val="75000"/>
                  </a:schemeClr>
                </a:solidFill>
                <a:latin typeface="Calibri" pitchFamily="34" charset="0"/>
              </a:rPr>
              <a:t>0</a:t>
            </a:r>
          </a:p>
          <a:p>
            <a:pPr algn="r">
              <a:spcBef>
                <a:spcPct val="50000"/>
              </a:spcBef>
            </a:pPr>
            <a:r>
              <a:rPr lang="en-US" sz="1600" dirty="0">
                <a:solidFill>
                  <a:schemeClr val="accent5">
                    <a:lumMod val="75000"/>
                  </a:schemeClr>
                </a:solidFill>
                <a:latin typeface="Calibri" pitchFamily="34" charset="0"/>
              </a:rPr>
              <a:t>1400</a:t>
            </a:r>
          </a:p>
          <a:p>
            <a:pPr algn="r">
              <a:spcBef>
                <a:spcPct val="50000"/>
              </a:spcBef>
            </a:pPr>
            <a:endParaRPr lang="en-US" sz="300" dirty="0">
              <a:solidFill>
                <a:schemeClr val="accent5">
                  <a:lumMod val="75000"/>
                </a:schemeClr>
              </a:solidFill>
              <a:latin typeface="Calibri" pitchFamily="34" charset="0"/>
            </a:endParaRPr>
          </a:p>
          <a:p>
            <a:pPr algn="r">
              <a:spcBef>
                <a:spcPct val="50000"/>
              </a:spcBef>
            </a:pPr>
            <a:endParaRPr lang="en-US" sz="500" dirty="0">
              <a:solidFill>
                <a:schemeClr val="accent5">
                  <a:lumMod val="75000"/>
                </a:schemeClr>
              </a:solidFill>
              <a:latin typeface="Calibri" pitchFamily="34" charset="0"/>
            </a:endParaRPr>
          </a:p>
          <a:p>
            <a:pPr algn="r">
              <a:spcBef>
                <a:spcPct val="50000"/>
              </a:spcBef>
            </a:pPr>
            <a:endParaRPr lang="en-US" sz="500" dirty="0">
              <a:solidFill>
                <a:schemeClr val="accent5">
                  <a:lumMod val="75000"/>
                </a:schemeClr>
              </a:solidFill>
              <a:latin typeface="Calibri" pitchFamily="34" charset="0"/>
            </a:endParaRPr>
          </a:p>
          <a:p>
            <a:pPr algn="r">
              <a:spcBef>
                <a:spcPct val="50000"/>
              </a:spcBef>
            </a:pPr>
            <a:r>
              <a:rPr lang="en-US" sz="1600" dirty="0">
                <a:solidFill>
                  <a:schemeClr val="accent5">
                    <a:lumMod val="75000"/>
                  </a:schemeClr>
                </a:solidFill>
                <a:latin typeface="Calibri" pitchFamily="34" charset="0"/>
              </a:rPr>
              <a:t>2400</a:t>
            </a:r>
          </a:p>
          <a:p>
            <a:pPr algn="r">
              <a:spcBef>
                <a:spcPct val="50000"/>
              </a:spcBef>
            </a:pPr>
            <a:endParaRPr lang="en-US" sz="1600" dirty="0">
              <a:solidFill>
                <a:schemeClr val="accent5">
                  <a:lumMod val="75000"/>
                </a:schemeClr>
              </a:solidFill>
              <a:latin typeface="Calibri" pitchFamily="34" charset="0"/>
            </a:endParaRPr>
          </a:p>
          <a:p>
            <a:pPr algn="r">
              <a:spcBef>
                <a:spcPct val="50000"/>
              </a:spcBef>
            </a:pPr>
            <a:endParaRPr lang="en-US" sz="700" dirty="0">
              <a:solidFill>
                <a:schemeClr val="accent5">
                  <a:lumMod val="75000"/>
                </a:schemeClr>
              </a:solidFill>
              <a:latin typeface="Calibri" pitchFamily="34" charset="0"/>
            </a:endParaRPr>
          </a:p>
          <a:p>
            <a:pPr algn="r">
              <a:spcBef>
                <a:spcPct val="50000"/>
              </a:spcBef>
            </a:pPr>
            <a:endParaRPr lang="en-US" sz="700" dirty="0">
              <a:solidFill>
                <a:schemeClr val="accent5">
                  <a:lumMod val="75000"/>
                </a:schemeClr>
              </a:solidFill>
              <a:latin typeface="Calibri" pitchFamily="34" charset="0"/>
            </a:endParaRPr>
          </a:p>
          <a:p>
            <a:pPr algn="r">
              <a:spcBef>
                <a:spcPct val="50000"/>
              </a:spcBef>
            </a:pPr>
            <a:r>
              <a:rPr lang="en-US" sz="1600" dirty="0">
                <a:solidFill>
                  <a:schemeClr val="accent5">
                    <a:lumMod val="75000"/>
                  </a:schemeClr>
                </a:solidFill>
                <a:latin typeface="Calibri" pitchFamily="34" charset="0"/>
              </a:rPr>
              <a:t>3200</a:t>
            </a:r>
          </a:p>
          <a:p>
            <a:pPr algn="r">
              <a:spcBef>
                <a:spcPct val="50000"/>
              </a:spcBef>
            </a:pPr>
            <a:endParaRPr lang="en-US" sz="900" dirty="0">
              <a:solidFill>
                <a:schemeClr val="accent5">
                  <a:lumMod val="75000"/>
                </a:schemeClr>
              </a:solidFill>
              <a:latin typeface="Calibri" pitchFamily="34" charset="0"/>
            </a:endParaRPr>
          </a:p>
          <a:p>
            <a:pPr algn="r">
              <a:spcBef>
                <a:spcPct val="50000"/>
              </a:spcBef>
            </a:pPr>
            <a:endParaRPr lang="en-US" sz="900" dirty="0">
              <a:solidFill>
                <a:schemeClr val="accent5">
                  <a:lumMod val="75000"/>
                </a:schemeClr>
              </a:solidFill>
              <a:latin typeface="Calibri" pitchFamily="34" charset="0"/>
            </a:endParaRPr>
          </a:p>
          <a:p>
            <a:pPr algn="r">
              <a:spcBef>
                <a:spcPct val="50000"/>
              </a:spcBef>
            </a:pPr>
            <a:endParaRPr lang="en-US" sz="700" dirty="0">
              <a:solidFill>
                <a:schemeClr val="accent5">
                  <a:lumMod val="75000"/>
                </a:schemeClr>
              </a:solidFill>
              <a:latin typeface="Calibri" pitchFamily="34" charset="0"/>
            </a:endParaRPr>
          </a:p>
          <a:p>
            <a:pPr algn="r">
              <a:spcBef>
                <a:spcPct val="50000"/>
              </a:spcBef>
            </a:pPr>
            <a:r>
              <a:rPr lang="en-US" sz="1600" dirty="0">
                <a:solidFill>
                  <a:schemeClr val="accent5">
                    <a:lumMod val="75000"/>
                  </a:schemeClr>
                </a:solidFill>
                <a:latin typeface="Calibri" pitchFamily="34" charset="0"/>
              </a:rPr>
              <a:t>4300</a:t>
            </a:r>
          </a:p>
          <a:p>
            <a:pPr algn="r">
              <a:spcBef>
                <a:spcPct val="50000"/>
              </a:spcBef>
            </a:pPr>
            <a:r>
              <a:rPr lang="en-US" sz="1600" dirty="0">
                <a:solidFill>
                  <a:schemeClr val="accent5">
                    <a:lumMod val="75000"/>
                  </a:schemeClr>
                </a:solidFill>
                <a:latin typeface="Calibri" pitchFamily="34" charset="0"/>
              </a:rPr>
              <a:t>4700</a:t>
            </a:r>
          </a:p>
          <a:p>
            <a:pPr algn="r">
              <a:spcBef>
                <a:spcPct val="50000"/>
              </a:spcBef>
            </a:pPr>
            <a:endParaRPr lang="en-US" sz="1100" dirty="0">
              <a:solidFill>
                <a:schemeClr val="accent5">
                  <a:lumMod val="75000"/>
                </a:schemeClr>
              </a:solidFill>
              <a:latin typeface="Calibri" pitchFamily="34" charset="0"/>
            </a:endParaRPr>
          </a:p>
          <a:p>
            <a:pPr algn="r">
              <a:spcBef>
                <a:spcPct val="50000"/>
              </a:spcBef>
            </a:pPr>
            <a:endParaRPr lang="en-US" sz="1100" dirty="0">
              <a:solidFill>
                <a:schemeClr val="accent5">
                  <a:lumMod val="75000"/>
                </a:schemeClr>
              </a:solidFill>
              <a:latin typeface="Calibri" pitchFamily="34" charset="0"/>
            </a:endParaRPr>
          </a:p>
          <a:p>
            <a:pPr algn="r">
              <a:spcBef>
                <a:spcPct val="50000"/>
              </a:spcBef>
            </a:pPr>
            <a:r>
              <a:rPr lang="en-US" sz="1600" dirty="0">
                <a:solidFill>
                  <a:schemeClr val="accent5">
                    <a:lumMod val="75000"/>
                  </a:schemeClr>
                </a:solidFill>
                <a:latin typeface="Calibri" pitchFamily="34" charset="0"/>
              </a:rPr>
              <a:t>5700</a:t>
            </a:r>
          </a:p>
          <a:p>
            <a:pPr algn="r">
              <a:spcBef>
                <a:spcPct val="50000"/>
              </a:spcBef>
            </a:pPr>
            <a:r>
              <a:rPr lang="en-US" sz="1600" dirty="0">
                <a:solidFill>
                  <a:schemeClr val="accent5">
                    <a:lumMod val="75000"/>
                  </a:schemeClr>
                </a:solidFill>
                <a:latin typeface="Calibri" pitchFamily="34" charset="0"/>
              </a:rPr>
              <a:t>6300</a:t>
            </a:r>
            <a:endParaRPr lang="en-US" sz="600" dirty="0">
              <a:solidFill>
                <a:schemeClr val="accent5">
                  <a:lumMod val="75000"/>
                </a:schemeClr>
              </a:solidFill>
              <a:latin typeface="Calibri" pitchFamily="34" charset="0"/>
            </a:endParaRPr>
          </a:p>
          <a:p>
            <a:pPr algn="r">
              <a:spcBef>
                <a:spcPct val="50000"/>
              </a:spcBef>
            </a:pPr>
            <a:endParaRPr lang="en-US" sz="600" dirty="0">
              <a:solidFill>
                <a:schemeClr val="accent5">
                  <a:lumMod val="75000"/>
                </a:schemeClr>
              </a:solidFill>
              <a:latin typeface="Calibri" pitchFamily="34" charset="0"/>
            </a:endParaRPr>
          </a:p>
          <a:p>
            <a:pPr algn="r">
              <a:spcBef>
                <a:spcPct val="50000"/>
              </a:spcBef>
            </a:pPr>
            <a:r>
              <a:rPr lang="en-US" sz="1600" dirty="0">
                <a:solidFill>
                  <a:schemeClr val="accent5">
                    <a:lumMod val="75000"/>
                  </a:schemeClr>
                </a:solidFill>
                <a:latin typeface="Calibri" pitchFamily="34" charset="0"/>
              </a:rPr>
              <a:t>6700</a:t>
            </a:r>
            <a:endParaRPr lang="en-US" dirty="0">
              <a:solidFill>
                <a:schemeClr val="accent5">
                  <a:lumMod val="75000"/>
                </a:schemeClr>
              </a:solidFill>
              <a:latin typeface="Calibri" pitchFamily="34" charset="0"/>
            </a:endParaRPr>
          </a:p>
        </p:txBody>
      </p:sp>
      <p:graphicFrame>
        <p:nvGraphicFramePr>
          <p:cNvPr id="23" name="Group 223"/>
          <p:cNvGraphicFramePr>
            <a:graphicFrameLocks noGrp="1"/>
          </p:cNvGraphicFramePr>
          <p:nvPr>
            <p:ph idx="1"/>
            <p:extLst>
              <p:ext uri="{D42A27DB-BD31-4B8C-83A1-F6EECF244321}">
                <p14:modId xmlns:p14="http://schemas.microsoft.com/office/powerpoint/2010/main" val="3037588593"/>
              </p:ext>
            </p:extLst>
          </p:nvPr>
        </p:nvGraphicFramePr>
        <p:xfrm>
          <a:off x="2307506" y="2181544"/>
          <a:ext cx="3307326" cy="2834640"/>
        </p:xfrm>
        <a:graphic>
          <a:graphicData uri="http://schemas.openxmlformats.org/drawingml/2006/table">
            <a:tbl>
              <a:tblPr>
                <a:tableStyleId>{7E9639D4-E3E2-4D34-9284-5A2195B3D0D7}</a:tableStyleId>
              </a:tblPr>
              <a:tblGrid>
                <a:gridCol w="1102442">
                  <a:extLst>
                    <a:ext uri="{9D8B030D-6E8A-4147-A177-3AD203B41FA5}">
                      <a16:colId xmlns="" xmlns:a16="http://schemas.microsoft.com/office/drawing/2014/main" val="20000"/>
                    </a:ext>
                  </a:extLst>
                </a:gridCol>
                <a:gridCol w="1102442">
                  <a:extLst>
                    <a:ext uri="{9D8B030D-6E8A-4147-A177-3AD203B41FA5}">
                      <a16:colId xmlns="" xmlns:a16="http://schemas.microsoft.com/office/drawing/2014/main" val="20001"/>
                    </a:ext>
                  </a:extLst>
                </a:gridCol>
                <a:gridCol w="1102442">
                  <a:extLst>
                    <a:ext uri="{9D8B030D-6E8A-4147-A177-3AD203B41FA5}">
                      <a16:colId xmlns="" xmlns:a16="http://schemas.microsoft.com/office/drawing/2014/main" val="20002"/>
                    </a:ext>
                  </a:extLst>
                </a:gridCol>
              </a:tblGrid>
              <a:tr h="430413">
                <a:tc gridSpan="3">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1" u="none" strike="noStrike" cap="none" normalizeH="0" baseline="0" dirty="0">
                          <a:ln>
                            <a:noFill/>
                          </a:ln>
                          <a:solidFill>
                            <a:schemeClr val="tx1"/>
                          </a:solidFill>
                          <a:effectLst/>
                        </a:rPr>
                        <a:t>Segment Table</a:t>
                      </a:r>
                      <a:endParaRPr kumimoji="0" lang="en-US" sz="24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373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000" b="1"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u="none" strike="noStrike" cap="none" normalizeH="0" baseline="0">
                          <a:ln>
                            <a:noFill/>
                          </a:ln>
                          <a:solidFill>
                            <a:schemeClr val="tx1"/>
                          </a:solidFill>
                          <a:effectLst/>
                        </a:rPr>
                        <a:t>Limit</a:t>
                      </a:r>
                      <a:endParaRPr kumimoji="0" lang="en-US" sz="2000" b="1"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u="none" strike="noStrike" cap="none" normalizeH="0" baseline="0" dirty="0">
                          <a:ln>
                            <a:noFill/>
                          </a:ln>
                          <a:solidFill>
                            <a:schemeClr val="tx1"/>
                          </a:solidFill>
                          <a:effectLst/>
                        </a:rPr>
                        <a:t>Base</a:t>
                      </a:r>
                      <a:endParaRPr kumimoji="0" lang="en-US" sz="20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3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u="none" strike="noStrike" cap="none" normalizeH="0" baseline="0" dirty="0">
                          <a:ln>
                            <a:noFill/>
                          </a:ln>
                          <a:solidFill>
                            <a:schemeClr val="tx1"/>
                          </a:solidFill>
                          <a:effectLst/>
                        </a:rPr>
                        <a:t>0</a:t>
                      </a:r>
                      <a:endParaRPr kumimoji="0" lang="en-US" sz="20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1000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1400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3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u="none" strike="noStrike" cap="none" normalizeH="0" baseline="0" dirty="0">
                          <a:ln>
                            <a:noFill/>
                          </a:ln>
                          <a:solidFill>
                            <a:schemeClr val="tx1"/>
                          </a:solidFill>
                          <a:effectLst/>
                        </a:rPr>
                        <a:t>1</a:t>
                      </a:r>
                      <a:endParaRPr kumimoji="0" lang="en-US" sz="20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400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6300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3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u="none" strike="noStrike" cap="none" normalizeH="0" baseline="0" dirty="0">
                          <a:ln>
                            <a:noFill/>
                          </a:ln>
                          <a:solidFill>
                            <a:schemeClr val="tx1"/>
                          </a:solidFill>
                          <a:effectLst/>
                        </a:rPr>
                        <a:t>2</a:t>
                      </a:r>
                      <a:endParaRPr kumimoji="0" lang="en-US" sz="20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400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4300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73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u="none" strike="noStrike" cap="none" normalizeH="0" baseline="0" dirty="0">
                          <a:ln>
                            <a:noFill/>
                          </a:ln>
                          <a:solidFill>
                            <a:schemeClr val="tx1"/>
                          </a:solidFill>
                          <a:effectLst/>
                        </a:rPr>
                        <a:t>3</a:t>
                      </a:r>
                      <a:endParaRPr kumimoji="0" lang="en-US" sz="20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1100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a:ln>
                            <a:noFill/>
                          </a:ln>
                          <a:solidFill>
                            <a:schemeClr val="tx1"/>
                          </a:solidFill>
                          <a:effectLst/>
                        </a:rPr>
                        <a:t>3200</a:t>
                      </a:r>
                      <a:endParaRPr kumimoji="0" lang="en-US" sz="20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730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1" u="none" strike="noStrike" cap="none" normalizeH="0" baseline="0" dirty="0">
                          <a:ln>
                            <a:noFill/>
                          </a:ln>
                          <a:solidFill>
                            <a:schemeClr val="tx1"/>
                          </a:solidFill>
                          <a:effectLst/>
                        </a:rPr>
                        <a:t>4</a:t>
                      </a:r>
                      <a:endParaRPr kumimoji="0" lang="en-US" sz="2000" b="1"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dirty="0">
                          <a:ln>
                            <a:noFill/>
                          </a:ln>
                          <a:solidFill>
                            <a:schemeClr val="tx1"/>
                          </a:solidFill>
                          <a:effectLst/>
                        </a:rPr>
                        <a:t>1000</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000" b="0" u="none" strike="noStrike" cap="none" normalizeH="0" baseline="0" dirty="0">
                          <a:ln>
                            <a:noFill/>
                          </a:ln>
                          <a:solidFill>
                            <a:schemeClr val="tx1"/>
                          </a:solidFill>
                          <a:effectLst/>
                        </a:rPr>
                        <a:t>4700</a:t>
                      </a:r>
                      <a:endParaRPr kumimoji="0" lang="en-US" sz="20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838200" y="47625"/>
            <a:ext cx="10515600" cy="1325563"/>
          </a:xfrm>
        </p:spPr>
        <p:txBody>
          <a:bodyPr/>
          <a:lstStyle/>
          <a:p>
            <a:r>
              <a:rPr lang="en-US"/>
              <a:t>Paging vs. Segmentation</a:t>
            </a:r>
          </a:p>
        </p:txBody>
      </p:sp>
      <p:sp>
        <p:nvSpPr>
          <p:cNvPr id="60421" name="Rectangle 3"/>
          <p:cNvSpPr>
            <a:spLocks noGrp="1" noChangeArrowheads="1"/>
          </p:cNvSpPr>
          <p:nvPr>
            <p:ph idx="1"/>
          </p:nvPr>
        </p:nvSpPr>
        <p:spPr>
          <a:xfrm>
            <a:off x="838200" y="1419224"/>
            <a:ext cx="10515600" cy="4937126"/>
          </a:xfrm>
        </p:spPr>
        <p:txBody>
          <a:bodyPr/>
          <a:lstStyle/>
          <a:p>
            <a:r>
              <a:rPr lang="en-US" dirty="0"/>
              <a:t>Paging use small chunks ‘pages’ of same size</a:t>
            </a:r>
          </a:p>
          <a:p>
            <a:r>
              <a:rPr lang="en-US" dirty="0"/>
              <a:t>Segmentation use chunks ‘segments’ of variable sizes</a:t>
            </a:r>
          </a:p>
          <a:p>
            <a:r>
              <a:rPr lang="en-US" dirty="0"/>
              <a:t>Paging avoids fragmentation</a:t>
            </a:r>
          </a:p>
          <a:p>
            <a:r>
              <a:rPr lang="en-US" dirty="0"/>
              <a:t>Segmentation also improves allocation while preserving the process structure</a:t>
            </a:r>
          </a:p>
          <a:p>
            <a:r>
              <a:rPr lang="en-US" dirty="0">
                <a:highlight>
                  <a:srgbClr val="FF0000"/>
                </a:highlight>
              </a:rPr>
              <a:t>Paging system is independent of programmer</a:t>
            </a:r>
            <a:r>
              <a:rPr lang="en-US" dirty="0"/>
              <a:t> while </a:t>
            </a:r>
            <a:r>
              <a:rPr lang="en-US" dirty="0">
                <a:highlight>
                  <a:srgbClr val="00FF00"/>
                </a:highlight>
              </a:rPr>
              <a:t>segmentation reflects the logical structure of a process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0824" y="243838"/>
            <a:ext cx="8596668" cy="526181"/>
          </a:xfrm>
        </p:spPr>
        <p:txBody>
          <a:bodyPr>
            <a:normAutofit fontScale="90000"/>
          </a:bodyPr>
          <a:lstStyle/>
          <a:p>
            <a:r>
              <a:rPr lang="en-US" dirty="0" smtClean="0"/>
              <a:t>Paging Practice Problem</a:t>
            </a:r>
            <a:endParaRPr lang="en-US" dirty="0"/>
          </a:p>
        </p:txBody>
      </p:sp>
      <p:pic>
        <p:nvPicPr>
          <p:cNvPr id="4" name="Content Placeholder 3"/>
          <p:cNvPicPr>
            <a:picLocks noGrp="1" noChangeAspect="1"/>
          </p:cNvPicPr>
          <p:nvPr>
            <p:ph sz="half" idx="1"/>
          </p:nvPr>
        </p:nvPicPr>
        <p:blipFill>
          <a:blip r:embed="rId2"/>
          <a:stretch>
            <a:fillRect/>
          </a:stretch>
        </p:blipFill>
        <p:spPr>
          <a:xfrm>
            <a:off x="8354901" y="23776"/>
            <a:ext cx="3805922" cy="3881437"/>
          </a:xfrm>
          <a:prstGeom prst="rect">
            <a:avLst/>
          </a:prstGeom>
        </p:spPr>
      </p:pic>
      <p:sp>
        <p:nvSpPr>
          <p:cNvPr id="6" name="Content Placeholder 5"/>
          <p:cNvSpPr>
            <a:spLocks noGrp="1"/>
          </p:cNvSpPr>
          <p:nvPr>
            <p:ph sz="half" idx="2"/>
          </p:nvPr>
        </p:nvSpPr>
        <p:spPr>
          <a:xfrm>
            <a:off x="445122" y="943441"/>
            <a:ext cx="7707475" cy="5736491"/>
          </a:xfrm>
        </p:spPr>
        <p:txBody>
          <a:bodyPr>
            <a:normAutofit lnSpcReduction="10000"/>
          </a:bodyPr>
          <a:lstStyle/>
          <a:p>
            <a:pPr algn="just"/>
            <a:r>
              <a:rPr lang="en-US" sz="1700" b="1" dirty="0" smtClean="0"/>
              <a:t>Assume a system with 4GB logical address space, 64 MB physical address space and 4kB page size. Calculate the no. of pages in page table? No. of frames in memory? Total no. of page table entries and size of the page table? For the given system the memory is byte addressable. </a:t>
            </a:r>
          </a:p>
          <a:p>
            <a:endParaRPr lang="en-US" sz="1600" b="1" dirty="0"/>
          </a:p>
          <a:p>
            <a:endParaRPr lang="en-US" sz="1600" b="1" dirty="0" smtClean="0"/>
          </a:p>
          <a:p>
            <a:endParaRPr lang="en-US" sz="1600" b="1" dirty="0"/>
          </a:p>
          <a:p>
            <a:endParaRPr lang="en-US" sz="1600" b="1" dirty="0" smtClean="0"/>
          </a:p>
          <a:p>
            <a:r>
              <a:rPr lang="en-US" sz="1600" b="1" dirty="0" smtClean="0"/>
              <a:t>Byte addressable memory</a:t>
            </a:r>
          </a:p>
          <a:p>
            <a:r>
              <a:rPr lang="en-US" sz="1600" b="1" dirty="0" smtClean="0"/>
              <a:t>Logical Address space (LAS) = 4GB</a:t>
            </a:r>
          </a:p>
          <a:p>
            <a:r>
              <a:rPr lang="en-US" sz="1600" b="1" dirty="0" smtClean="0"/>
              <a:t>Physical Address Space (PAS) = 64MB</a:t>
            </a:r>
          </a:p>
          <a:p>
            <a:r>
              <a:rPr lang="en-US" sz="1600" b="1" dirty="0" smtClean="0"/>
              <a:t>Page size = 4KB</a:t>
            </a:r>
          </a:p>
          <a:p>
            <a:r>
              <a:rPr lang="en-US" sz="1600" b="1" dirty="0" smtClean="0"/>
              <a:t>No. of pages?</a:t>
            </a:r>
          </a:p>
          <a:p>
            <a:r>
              <a:rPr lang="en-US" sz="1600" b="1" dirty="0" smtClean="0"/>
              <a:t>No. of frames?</a:t>
            </a:r>
          </a:p>
          <a:p>
            <a:r>
              <a:rPr lang="en-US" sz="1600" b="1" dirty="0" smtClean="0"/>
              <a:t>No of page table entries?</a:t>
            </a:r>
          </a:p>
          <a:p>
            <a:r>
              <a:rPr lang="en-US" sz="1600" b="1" dirty="0" smtClean="0"/>
              <a:t>Page table size?</a:t>
            </a:r>
            <a:endParaRPr lang="en-US" sz="1600" b="1" dirty="0"/>
          </a:p>
        </p:txBody>
      </p:sp>
      <p:sp>
        <p:nvSpPr>
          <p:cNvPr id="5" name="Rectangle 4"/>
          <p:cNvSpPr/>
          <p:nvPr/>
        </p:nvSpPr>
        <p:spPr>
          <a:xfrm>
            <a:off x="6436152" y="3605192"/>
            <a:ext cx="1899322" cy="3088987"/>
          </a:xfrm>
          <a:prstGeom prst="rect">
            <a:avLst/>
          </a:prstGeom>
        </p:spPr>
        <p:txBody>
          <a:bodyPr wrap="square">
            <a:spAutoFit/>
          </a:bodyPr>
          <a:lstStyle/>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=256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=512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 IK (1024)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=IM</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=IG</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=IT</a:t>
            </a:r>
            <a:endParaRPr lang="en-US" sz="1200" b="1" dirty="0">
              <a:solidFill>
                <a:srgbClr val="A2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31952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838200" y="47625"/>
            <a:ext cx="10515600" cy="1325563"/>
          </a:xfrm>
        </p:spPr>
        <p:txBody>
          <a:bodyPr/>
          <a:lstStyle/>
          <a:p>
            <a:r>
              <a:rPr lang="en-US"/>
              <a:t>Paging and Segmentation</a:t>
            </a:r>
          </a:p>
        </p:txBody>
      </p:sp>
      <p:sp>
        <p:nvSpPr>
          <p:cNvPr id="61445" name="Rectangle 3"/>
          <p:cNvSpPr>
            <a:spLocks noGrp="1" noChangeArrowheads="1"/>
          </p:cNvSpPr>
          <p:nvPr>
            <p:ph idx="1"/>
          </p:nvPr>
        </p:nvSpPr>
        <p:spPr>
          <a:xfrm>
            <a:off x="838200" y="1419224"/>
            <a:ext cx="10515600" cy="4937126"/>
          </a:xfrm>
        </p:spPr>
        <p:txBody>
          <a:bodyPr>
            <a:normAutofit/>
          </a:bodyPr>
          <a:lstStyle/>
          <a:p>
            <a:r>
              <a:rPr lang="en-US" dirty="0"/>
              <a:t>A process can be loaded in separate parts (using segmentation or paging)</a:t>
            </a:r>
          </a:p>
          <a:p>
            <a:r>
              <a:rPr lang="en-US" dirty="0"/>
              <a:t>Memory address references can be translated dynamically at run time</a:t>
            </a:r>
          </a:p>
          <a:p>
            <a:r>
              <a:rPr lang="en-US" dirty="0"/>
              <a:t>Not necessary to load all pages of a process into memory </a:t>
            </a:r>
          </a:p>
          <a:p>
            <a:pPr lvl="1"/>
            <a:r>
              <a:rPr lang="en-US" dirty="0"/>
              <a:t>Load portions being referenced at time of execution </a:t>
            </a:r>
          </a:p>
          <a:p>
            <a:pPr lvl="1"/>
            <a:r>
              <a:rPr lang="en-US" dirty="0"/>
              <a:t>Rest is retained on secondary storage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Page Fragmentation</a:t>
            </a:r>
          </a:p>
        </p:txBody>
      </p:sp>
      <p:sp>
        <p:nvSpPr>
          <p:cNvPr id="3" name="Content Placeholder 2"/>
          <p:cNvSpPr>
            <a:spLocks noGrp="1"/>
          </p:cNvSpPr>
          <p:nvPr>
            <p:ph idx="1"/>
          </p:nvPr>
        </p:nvSpPr>
        <p:spPr>
          <a:xfrm>
            <a:off x="838200" y="1419224"/>
            <a:ext cx="10515600" cy="4937126"/>
          </a:xfrm>
        </p:spPr>
        <p:txBody>
          <a:bodyPr>
            <a:normAutofit lnSpcReduction="10000"/>
          </a:bodyPr>
          <a:lstStyle/>
          <a:p>
            <a:r>
              <a:rPr lang="en-US" dirty="0"/>
              <a:t>Calculating internal fragmentation</a:t>
            </a:r>
          </a:p>
          <a:p>
            <a:pPr lvl="1"/>
            <a:r>
              <a:rPr lang="en-US" dirty="0"/>
              <a:t>Page size = 2,048 bytes </a:t>
            </a:r>
            <a:endParaRPr lang="en-US" baseline="30000" dirty="0"/>
          </a:p>
          <a:p>
            <a:pPr lvl="1"/>
            <a:r>
              <a:rPr lang="en-US" dirty="0"/>
              <a:t>Process size = 72,766 bytes </a:t>
            </a:r>
            <a:r>
              <a:rPr lang="en-US" baseline="30000" dirty="0"/>
              <a:t> </a:t>
            </a:r>
          </a:p>
          <a:p>
            <a:pPr lvl="1"/>
            <a:r>
              <a:rPr lang="en-US" dirty="0"/>
              <a:t>35 pages + 1,086 bytes</a:t>
            </a:r>
          </a:p>
          <a:p>
            <a:pPr lvl="1"/>
            <a:r>
              <a:rPr lang="en-US" dirty="0"/>
              <a:t>Internal fragmentation of 2,048 - 1,086 = 962 bytes</a:t>
            </a:r>
          </a:p>
          <a:p>
            <a:pPr lvl="1"/>
            <a:r>
              <a:rPr lang="en-US" dirty="0"/>
              <a:t>Worst case fragmentation = 1 frame – 1 byte</a:t>
            </a:r>
          </a:p>
          <a:p>
            <a:pPr lvl="1"/>
            <a:r>
              <a:rPr lang="en-US" dirty="0"/>
              <a:t>On average fragmentation = 1 / 2 frame size</a:t>
            </a:r>
          </a:p>
          <a:p>
            <a:pPr lvl="1"/>
            <a:r>
              <a:rPr lang="en-US" dirty="0"/>
              <a:t>So small frame sizes desirable?</a:t>
            </a:r>
          </a:p>
          <a:p>
            <a:pPr lvl="1"/>
            <a:r>
              <a:rPr lang="en-US" dirty="0"/>
              <a:t>But each page table entry takes memory to track</a:t>
            </a:r>
          </a:p>
          <a:p>
            <a:pPr lvl="1"/>
            <a:r>
              <a:rPr lang="en-US" dirty="0"/>
              <a:t>Page sizes growing over time</a:t>
            </a:r>
          </a:p>
          <a:p>
            <a:pPr lvl="2"/>
            <a:r>
              <a:rPr lang="en-US" dirty="0"/>
              <a:t>Solaris supports two page sizes – 8 KB and 4 MB</a:t>
            </a:r>
          </a:p>
          <a:p>
            <a:r>
              <a:rPr lang="en-US" dirty="0"/>
              <a:t>Process view and physical memory now very different</a:t>
            </a:r>
          </a:p>
          <a:p>
            <a:r>
              <a:rPr lang="en-US" dirty="0"/>
              <a:t>By implementation process can only access its own memory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Layout of a C Program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4933" y="1419225"/>
            <a:ext cx="3622133" cy="4937125"/>
          </a:xfrm>
        </p:spPr>
      </p:pic>
    </p:spTree>
    <p:extLst>
      <p:ext uri="{BB962C8B-B14F-4D97-AF65-F5344CB8AC3E}">
        <p14:creationId xmlns:p14="http://schemas.microsoft.com/office/powerpoint/2010/main" val="30944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Layout of a C Program</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Memory Segments</a:t>
            </a:r>
          </a:p>
          <a:p>
            <a:pPr marL="0" indent="0">
              <a:buNone/>
            </a:pPr>
            <a:r>
              <a:rPr lang="en-US" dirty="0"/>
              <a:t>The memory for a C program is divided into several segments:</a:t>
            </a:r>
          </a:p>
          <a:p>
            <a:pPr lvl="0"/>
            <a:r>
              <a:rPr lang="en-US" b="1" dirty="0"/>
              <a:t>Text Segment:</a:t>
            </a:r>
            <a:r>
              <a:rPr lang="en-US" dirty="0"/>
              <a:t> This is where the actual compiled code of the program is stored. It's typically read-only to prevent accidental modification of instructions.</a:t>
            </a:r>
          </a:p>
          <a:p>
            <a:pPr lvl="0"/>
            <a:r>
              <a:rPr lang="en-US" b="1" dirty="0"/>
              <a:t>Initialized Data Segment:</a:t>
            </a:r>
            <a:r>
              <a:rPr lang="en-US" dirty="0"/>
              <a:t> Contains global and static variables that are initialized by the programmer. For instance, variables initialized with specific values are stored here.</a:t>
            </a:r>
          </a:p>
          <a:p>
            <a:pPr lvl="0"/>
            <a:r>
              <a:rPr lang="en-US" b="1" dirty="0"/>
              <a:t>Uninitialized Data Segment (BSS):</a:t>
            </a:r>
            <a:r>
              <a:rPr lang="en-US" dirty="0"/>
              <a:t> Stores global and static variables that are declared but not initialized. The BSS section will be filled with zeroes by the operating system.</a:t>
            </a:r>
          </a:p>
          <a:p>
            <a:pPr lvl="0"/>
            <a:r>
              <a:rPr lang="en-US" b="1" dirty="0"/>
              <a:t>Heap:</a:t>
            </a:r>
            <a:r>
              <a:rPr lang="en-US" dirty="0"/>
              <a:t> The area where dynamically allocated memory (e.g., memory allocated by `</a:t>
            </a:r>
            <a:r>
              <a:rPr lang="en-US" dirty="0" err="1"/>
              <a:t>malloc</a:t>
            </a:r>
            <a:r>
              <a:rPr lang="en-US" dirty="0"/>
              <a:t>`) is stored. It grows upwards, as memory is requested at runtime.</a:t>
            </a:r>
          </a:p>
          <a:p>
            <a:pPr lvl="0"/>
            <a:r>
              <a:rPr lang="en-US" b="1" dirty="0"/>
              <a:t>Stack:</a:t>
            </a:r>
            <a:r>
              <a:rPr lang="en-US" dirty="0"/>
              <a:t> This section stores local variables and function call information. It grows downwards, adding and removing frames as functions are called and returned.</a:t>
            </a:r>
          </a:p>
          <a:p>
            <a:pPr lvl="0"/>
            <a:r>
              <a:rPr lang="en-US" b="1" dirty="0"/>
              <a:t>Arguments (`</a:t>
            </a:r>
            <a:r>
              <a:rPr lang="en-US" b="1" dirty="0" err="1"/>
              <a:t>argc</a:t>
            </a:r>
            <a:r>
              <a:rPr lang="en-US" b="1" dirty="0"/>
              <a:t>` and `</a:t>
            </a:r>
            <a:r>
              <a:rPr lang="en-US" b="1" dirty="0" err="1"/>
              <a:t>argv</a:t>
            </a:r>
            <a:r>
              <a:rPr lang="en-US" b="1" dirty="0"/>
              <a:t>`):</a:t>
            </a:r>
            <a:r>
              <a:rPr lang="en-US" dirty="0"/>
              <a:t> Space for command-line arguments passed to “main(</a:t>
            </a:r>
            <a:r>
              <a:rPr lang="en-US" dirty="0" err="1"/>
              <a:t>int</a:t>
            </a:r>
            <a:r>
              <a:rPr lang="en-US" dirty="0"/>
              <a:t> </a:t>
            </a:r>
            <a:r>
              <a:rPr lang="en-US" dirty="0" err="1"/>
              <a:t>argc</a:t>
            </a:r>
            <a:r>
              <a:rPr lang="en-US" dirty="0"/>
              <a:t>, char *</a:t>
            </a:r>
            <a:r>
              <a:rPr lang="en-US" dirty="0" err="1"/>
              <a:t>argv</a:t>
            </a:r>
            <a:r>
              <a:rPr lang="en-US" dirty="0" smtClean="0"/>
              <a:t>[])”.</a:t>
            </a:r>
            <a:endParaRPr lang="en-US" dirty="0"/>
          </a:p>
        </p:txBody>
      </p:sp>
    </p:spTree>
    <p:extLst>
      <p:ext uri="{BB962C8B-B14F-4D97-AF65-F5344CB8AC3E}">
        <p14:creationId xmlns:p14="http://schemas.microsoft.com/office/powerpoint/2010/main" val="3780313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Layout of a C Program</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The </a:t>
            </a:r>
            <a:r>
              <a:rPr lang="en-US" b="1" dirty="0"/>
              <a:t>code and its Output  </a:t>
            </a:r>
          </a:p>
          <a:p>
            <a:pPr marL="0" indent="0">
              <a:buNone/>
            </a:pPr>
            <a:r>
              <a:rPr lang="en-US" dirty="0"/>
              <a:t>  </a:t>
            </a:r>
          </a:p>
          <a:p>
            <a:pPr lvl="0"/>
            <a:r>
              <a:rPr lang="en-US" dirty="0"/>
              <a:t>Declares two global variables `x` (uninitialized) and `y` (initialized to 15).</a:t>
            </a:r>
          </a:p>
          <a:p>
            <a:pPr lvl="0"/>
            <a:r>
              <a:rPr lang="en-US" dirty="0"/>
              <a:t>Allocates dynamic memory for an integer array `values` on the heap.</a:t>
            </a:r>
          </a:p>
          <a:p>
            <a:pPr lvl="0"/>
            <a:r>
              <a:rPr lang="en-US" dirty="0"/>
              <a:t>Iterates through the array, initializing `values[</a:t>
            </a:r>
            <a:r>
              <a:rPr lang="en-US" dirty="0" err="1"/>
              <a:t>i</a:t>
            </a:r>
            <a:r>
              <a:rPr lang="en-US" dirty="0"/>
              <a:t>]`.</a:t>
            </a:r>
          </a:p>
          <a:p>
            <a:pPr marL="0" indent="0">
              <a:buNone/>
            </a:pPr>
            <a:r>
              <a:rPr lang="en-US" dirty="0"/>
              <a:t> </a:t>
            </a:r>
          </a:p>
          <a:p>
            <a:pPr marL="0" indent="0">
              <a:buNone/>
            </a:pPr>
            <a:r>
              <a:rPr lang="en-US" b="1" dirty="0"/>
              <a:t>Output of the `size` Command</a:t>
            </a:r>
          </a:p>
          <a:p>
            <a:r>
              <a:rPr lang="en-US" dirty="0" smtClean="0"/>
              <a:t>The </a:t>
            </a:r>
            <a:r>
              <a:rPr lang="en-US" dirty="0"/>
              <a:t>GNU `size` command is used to inspect memory usage in various segments. The example output in the figure shows:</a:t>
            </a:r>
          </a:p>
          <a:p>
            <a:pPr lvl="0"/>
            <a:r>
              <a:rPr lang="en-US" dirty="0"/>
              <a:t>text: 158 bytes - Code for the executable program.</a:t>
            </a:r>
          </a:p>
          <a:p>
            <a:pPr lvl="0"/>
            <a:r>
              <a:rPr lang="en-US" dirty="0"/>
              <a:t>data: 284 bytes - For initialized global/static variables.</a:t>
            </a:r>
          </a:p>
          <a:p>
            <a:pPr lvl="0"/>
            <a:r>
              <a:rPr lang="en-US" dirty="0" err="1"/>
              <a:t>bss</a:t>
            </a:r>
            <a:r>
              <a:rPr lang="en-US" dirty="0"/>
              <a:t>: 1450 bytes - For uninitialized global/static variables.</a:t>
            </a:r>
          </a:p>
          <a:p>
            <a:pPr lvl="0"/>
            <a:r>
              <a:rPr lang="en-US" dirty="0"/>
              <a:t>The command gives the size of each segment in decimal (</a:t>
            </a:r>
            <a:r>
              <a:rPr lang="en-US" dirty="0" err="1"/>
              <a:t>dec</a:t>
            </a:r>
            <a:r>
              <a:rPr lang="en-US" dirty="0"/>
              <a:t>) and hexadecimal (hex) formats.</a:t>
            </a:r>
          </a:p>
          <a:p>
            <a:pPr marL="0" indent="0">
              <a:buNone/>
            </a:pPr>
            <a:r>
              <a:rPr lang="en-US" dirty="0"/>
              <a:t> </a:t>
            </a:r>
          </a:p>
        </p:txBody>
      </p:sp>
    </p:spTree>
    <p:extLst>
      <p:ext uri="{BB962C8B-B14F-4D97-AF65-F5344CB8AC3E}">
        <p14:creationId xmlns:p14="http://schemas.microsoft.com/office/powerpoint/2010/main" val="156731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0824" y="243838"/>
            <a:ext cx="8596668" cy="526181"/>
          </a:xfrm>
        </p:spPr>
        <p:txBody>
          <a:bodyPr>
            <a:normAutofit fontScale="90000"/>
          </a:bodyPr>
          <a:lstStyle/>
          <a:p>
            <a:r>
              <a:rPr lang="en-US" dirty="0" smtClean="0"/>
              <a:t>Paging Practice Problem</a:t>
            </a:r>
            <a:endParaRPr lang="en-US" dirty="0"/>
          </a:p>
        </p:txBody>
      </p:sp>
      <p:sp>
        <p:nvSpPr>
          <p:cNvPr id="6" name="Content Placeholder 5"/>
          <p:cNvSpPr>
            <a:spLocks noGrp="1"/>
          </p:cNvSpPr>
          <p:nvPr>
            <p:ph sz="half" idx="2"/>
          </p:nvPr>
        </p:nvSpPr>
        <p:spPr>
          <a:xfrm>
            <a:off x="281493" y="943441"/>
            <a:ext cx="7707475" cy="5736491"/>
          </a:xfrm>
        </p:spPr>
        <p:txBody>
          <a:bodyPr>
            <a:normAutofit/>
          </a:bodyPr>
          <a:lstStyle/>
          <a:p>
            <a:r>
              <a:rPr lang="en-US" sz="1600" b="1" dirty="0" smtClean="0"/>
              <a:t>Logical Address space (LAS) = 4GB</a:t>
            </a:r>
          </a:p>
          <a:p>
            <a:r>
              <a:rPr lang="en-US" sz="1600" b="1" dirty="0" smtClean="0"/>
              <a:t>Logical address space Always represents size of the process</a:t>
            </a:r>
          </a:p>
          <a:p>
            <a:r>
              <a:rPr lang="en-US" sz="1600" b="1" dirty="0" smtClean="0"/>
              <a:t>Whenever you are given LAS, convert it into logical address so that you have the exact no. of bits to represent the LAS ( 4GB in this case)</a:t>
            </a:r>
          </a:p>
          <a:p>
            <a:endParaRPr lang="en-US" sz="1600" b="1" dirty="0"/>
          </a:p>
          <a:p>
            <a:r>
              <a:rPr lang="en-US" sz="1600" b="1" dirty="0" smtClean="0"/>
              <a:t>4GB = 2</a:t>
            </a:r>
            <a:r>
              <a:rPr lang="en-US" sz="1600" b="1" baseline="30000" dirty="0" smtClean="0"/>
              <a:t>2</a:t>
            </a:r>
            <a:r>
              <a:rPr lang="en-US" sz="1600" b="1" dirty="0" smtClean="0"/>
              <a:t> 2</a:t>
            </a:r>
            <a:r>
              <a:rPr lang="en-US" sz="1600" b="1" baseline="30000" dirty="0" smtClean="0"/>
              <a:t>30 = </a:t>
            </a:r>
            <a:r>
              <a:rPr lang="en-US" sz="1600" b="1" dirty="0" smtClean="0"/>
              <a:t>2</a:t>
            </a:r>
            <a:r>
              <a:rPr lang="en-US" sz="1600" b="1" baseline="30000" dirty="0" smtClean="0"/>
              <a:t>32  	</a:t>
            </a:r>
            <a:r>
              <a:rPr lang="en-US" sz="1600" b="1" dirty="0" smtClean="0"/>
              <a:t>(</a:t>
            </a:r>
            <a:r>
              <a:rPr lang="en-US" sz="1400" b="1" dirty="0" smtClean="0"/>
              <a:t>No </a:t>
            </a:r>
            <a:r>
              <a:rPr lang="en-US" sz="1400" b="1" dirty="0"/>
              <a:t>need to convert B into </a:t>
            </a:r>
            <a:r>
              <a:rPr lang="en-US" sz="1400" b="1" dirty="0" smtClean="0"/>
              <a:t>bit as memory is byte addressable, </a:t>
            </a:r>
          </a:p>
          <a:p>
            <a:r>
              <a:rPr lang="en-US" sz="1400" b="1" dirty="0" smtClean="0"/>
              <a:t>									byte size and word size is usually same)</a:t>
            </a:r>
          </a:p>
          <a:p>
            <a:endParaRPr lang="en-US" sz="1400" b="1" baseline="30000" dirty="0"/>
          </a:p>
          <a:p>
            <a:endParaRPr lang="en-US" sz="1400" b="1" baseline="30000" dirty="0" smtClean="0"/>
          </a:p>
          <a:p>
            <a:endParaRPr lang="en-US" sz="1400" b="1" baseline="30000" dirty="0"/>
          </a:p>
          <a:p>
            <a:endParaRPr lang="en-US" sz="1400" b="1" dirty="0" smtClean="0"/>
          </a:p>
          <a:p>
            <a:r>
              <a:rPr lang="en-US" sz="1600" b="1" dirty="0" smtClean="0"/>
              <a:t>As we know that logical address is composed of p and d. </a:t>
            </a:r>
          </a:p>
          <a:p>
            <a:r>
              <a:rPr lang="en-US" sz="1600" b="1" dirty="0" smtClean="0"/>
              <a:t>p is page no. and d is page offset or page size ( that is already given as 4KB, this again is size so we need to convert it into bits)</a:t>
            </a:r>
          </a:p>
          <a:p>
            <a:r>
              <a:rPr lang="en-US" sz="1600" b="1" dirty="0" smtClean="0"/>
              <a:t>4KB </a:t>
            </a:r>
            <a:r>
              <a:rPr lang="en-US" sz="1600" b="1" dirty="0"/>
              <a:t>= 2</a:t>
            </a:r>
            <a:r>
              <a:rPr lang="en-US" sz="1600" b="1" baseline="30000" dirty="0"/>
              <a:t>2</a:t>
            </a:r>
            <a:r>
              <a:rPr lang="en-US" sz="1600" b="1" dirty="0"/>
              <a:t> </a:t>
            </a:r>
            <a:r>
              <a:rPr lang="en-US" sz="1600" b="1" dirty="0" smtClean="0"/>
              <a:t>2</a:t>
            </a:r>
            <a:r>
              <a:rPr lang="en-US" sz="1600" b="1" baseline="30000" dirty="0" smtClean="0"/>
              <a:t>10 </a:t>
            </a:r>
            <a:r>
              <a:rPr lang="en-US" sz="1600" b="1" baseline="30000" dirty="0"/>
              <a:t>= </a:t>
            </a:r>
            <a:r>
              <a:rPr lang="en-US" sz="1600" b="1" dirty="0" smtClean="0"/>
              <a:t>2</a:t>
            </a:r>
            <a:r>
              <a:rPr lang="en-US" sz="1600" b="1" baseline="30000" dirty="0"/>
              <a:t>1</a:t>
            </a:r>
            <a:r>
              <a:rPr lang="en-US" sz="1600" b="1" baseline="30000" dirty="0" smtClean="0"/>
              <a:t>2</a:t>
            </a:r>
            <a:endParaRPr lang="en-US" sz="1600" b="1" dirty="0" smtClean="0"/>
          </a:p>
          <a:p>
            <a:r>
              <a:rPr lang="en-US" sz="1600" b="1" dirty="0" smtClean="0"/>
              <a:t>How many no. of Page = 2</a:t>
            </a:r>
            <a:r>
              <a:rPr lang="en-US" sz="1600" b="1" baseline="30000" dirty="0" smtClean="0"/>
              <a:t>20</a:t>
            </a:r>
          </a:p>
        </p:txBody>
      </p:sp>
      <p:sp>
        <p:nvSpPr>
          <p:cNvPr id="5" name="Rectangle 4"/>
          <p:cNvSpPr/>
          <p:nvPr/>
        </p:nvSpPr>
        <p:spPr>
          <a:xfrm>
            <a:off x="9843505" y="3220186"/>
            <a:ext cx="1899322" cy="3088987"/>
          </a:xfrm>
          <a:prstGeom prst="rect">
            <a:avLst/>
          </a:prstGeom>
        </p:spPr>
        <p:txBody>
          <a:bodyPr wrap="square">
            <a:spAutoFit/>
          </a:bodyPr>
          <a:lstStyle/>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=256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=512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 IK (1024)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=IM</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=IG</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=IT</a:t>
            </a:r>
            <a:endParaRPr lang="en-US" sz="1200" b="1" dirty="0">
              <a:solidFill>
                <a:srgbClr val="A2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1"/>
          </p:nvPr>
        </p:nvSpPr>
        <p:spPr>
          <a:xfrm>
            <a:off x="8213930" y="23780"/>
            <a:ext cx="4184035" cy="3880772"/>
          </a:xfrm>
        </p:spPr>
        <p:txBody>
          <a:bodyPr>
            <a:normAutofit/>
          </a:bodyPr>
          <a:lstStyle/>
          <a:p>
            <a:r>
              <a:rPr lang="en-US" sz="1600" b="1" dirty="0"/>
              <a:t>Byte addressable memory</a:t>
            </a:r>
          </a:p>
          <a:p>
            <a:r>
              <a:rPr lang="en-US" sz="1600" b="1" dirty="0"/>
              <a:t>Logical Address space (LAS) = 4GB</a:t>
            </a:r>
          </a:p>
          <a:p>
            <a:r>
              <a:rPr lang="en-US" sz="1600" b="1" dirty="0"/>
              <a:t>Physical Address Space (PAS) = 64MB</a:t>
            </a:r>
          </a:p>
          <a:p>
            <a:r>
              <a:rPr lang="en-US" sz="1600" b="1" dirty="0"/>
              <a:t>Page size = 4KB</a:t>
            </a:r>
          </a:p>
          <a:p>
            <a:r>
              <a:rPr lang="en-US" sz="1600" b="1" dirty="0">
                <a:solidFill>
                  <a:schemeClr val="accent4">
                    <a:lumMod val="60000"/>
                    <a:lumOff val="40000"/>
                  </a:schemeClr>
                </a:solidFill>
              </a:rPr>
              <a:t>No. of pages?</a:t>
            </a:r>
          </a:p>
          <a:p>
            <a:r>
              <a:rPr lang="en-US" sz="1600" b="1" dirty="0"/>
              <a:t>No. of frames?</a:t>
            </a:r>
          </a:p>
          <a:p>
            <a:r>
              <a:rPr lang="en-US" sz="1600" b="1" dirty="0"/>
              <a:t>No of page table entries?</a:t>
            </a:r>
          </a:p>
          <a:p>
            <a:r>
              <a:rPr lang="en-US" sz="1600" b="1" dirty="0"/>
              <a:t>Page </a:t>
            </a:r>
            <a:r>
              <a:rPr lang="en-US" sz="1600" b="1" dirty="0" smtClean="0"/>
              <a:t>Table size</a:t>
            </a:r>
            <a:r>
              <a:rPr lang="en-US" sz="1600" b="1" dirty="0"/>
              <a:t>?</a:t>
            </a:r>
          </a:p>
          <a:p>
            <a:pPr marL="0" indent="0">
              <a:buNone/>
            </a:pPr>
            <a:endParaRPr lang="en-US" sz="1600" dirty="0"/>
          </a:p>
        </p:txBody>
      </p:sp>
      <p:sp>
        <p:nvSpPr>
          <p:cNvPr id="9" name="Arc 8"/>
          <p:cNvSpPr/>
          <p:nvPr/>
        </p:nvSpPr>
        <p:spPr>
          <a:xfrm rot="7980000">
            <a:off x="625639" y="2165687"/>
            <a:ext cx="914400" cy="9144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Arc 9"/>
          <p:cNvSpPr/>
          <p:nvPr/>
        </p:nvSpPr>
        <p:spPr>
          <a:xfrm rot="13620000" flipV="1">
            <a:off x="686143" y="2526083"/>
            <a:ext cx="1188720" cy="118872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Rectangle 10"/>
          <p:cNvSpPr/>
          <p:nvPr/>
        </p:nvSpPr>
        <p:spPr>
          <a:xfrm>
            <a:off x="1001027" y="3763480"/>
            <a:ext cx="2059807" cy="3704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930122" y="3474717"/>
            <a:ext cx="2390593" cy="307777"/>
          </a:xfrm>
          <a:prstGeom prst="rect">
            <a:avLst/>
          </a:prstGeom>
          <a:noFill/>
        </p:spPr>
        <p:txBody>
          <a:bodyPr wrap="square" rtlCol="0">
            <a:spAutoFit/>
          </a:bodyPr>
          <a:lstStyle/>
          <a:p>
            <a:r>
              <a:rPr lang="en-US" sz="1400" b="1" dirty="0" smtClean="0"/>
              <a:t>Logical address – 32 bits</a:t>
            </a:r>
            <a:endParaRPr lang="en-US" sz="1400" b="1" dirty="0"/>
          </a:p>
        </p:txBody>
      </p:sp>
      <p:cxnSp>
        <p:nvCxnSpPr>
          <p:cNvPr id="14" name="Straight Arrow Connector 13"/>
          <p:cNvCxnSpPr/>
          <p:nvPr/>
        </p:nvCxnSpPr>
        <p:spPr>
          <a:xfrm>
            <a:off x="2261940" y="2906831"/>
            <a:ext cx="500514" cy="6063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5" name="Group 14">
            <a:extLst>
              <a:ext uri="{FF2B5EF4-FFF2-40B4-BE49-F238E27FC236}">
                <a16:creationId xmlns:a16="http://schemas.microsoft.com/office/drawing/2014/main" xmlns="" id="{E96EF055-1DA8-4800-A10A-E692513192EE}"/>
              </a:ext>
            </a:extLst>
          </p:cNvPr>
          <p:cNvGrpSpPr/>
          <p:nvPr/>
        </p:nvGrpSpPr>
        <p:grpSpPr>
          <a:xfrm>
            <a:off x="6286245" y="4004106"/>
            <a:ext cx="3156139" cy="814346"/>
            <a:chOff x="6796864" y="5000626"/>
            <a:chExt cx="3671889" cy="1043979"/>
          </a:xfrm>
        </p:grpSpPr>
        <p:sp>
          <p:nvSpPr>
            <p:cNvPr id="16"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6796864" y="5664202"/>
              <a:ext cx="3671889" cy="380403"/>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7" name="Line 1030">
              <a:extLst>
                <a:ext uri="{FF2B5EF4-FFF2-40B4-BE49-F238E27FC236}">
                  <a16:creationId xmlns:a16="http://schemas.microsoft.com/office/drawing/2014/main" xmlns="" id="{B25C7ACA-8B2B-4A49-A998-BB3B7D083184}"/>
                </a:ext>
              </a:extLst>
            </p:cNvPr>
            <p:cNvSpPr>
              <a:spLocks noChangeShapeType="1"/>
            </p:cNvSpPr>
            <p:nvPr/>
          </p:nvSpPr>
          <p:spPr bwMode="auto">
            <a:xfrm>
              <a:off x="8706627" y="5000626"/>
              <a:ext cx="0" cy="101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dirty="0"/>
            </a:p>
          </p:txBody>
        </p:sp>
        <p:sp>
          <p:nvSpPr>
            <p:cNvPr id="18" name="Text Box 1031">
              <a:extLst>
                <a:ext uri="{FF2B5EF4-FFF2-40B4-BE49-F238E27FC236}">
                  <a16:creationId xmlns:a16="http://schemas.microsoft.com/office/drawing/2014/main" xmlns="" id="{FA06433F-6296-44E0-830B-A0F504814BA2}"/>
                </a:ext>
              </a:extLst>
            </p:cNvPr>
            <p:cNvSpPr txBox="1">
              <a:spLocks noChangeArrowheads="1"/>
            </p:cNvSpPr>
            <p:nvPr/>
          </p:nvSpPr>
          <p:spPr bwMode="auto">
            <a:xfrm>
              <a:off x="6858000" y="5206610"/>
              <a:ext cx="1624012" cy="44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a:latin typeface="Helvetica" panose="020B0604020202020204" pitchFamily="34" charset="0"/>
                </a:rPr>
                <a:t>page number</a:t>
              </a:r>
            </a:p>
          </p:txBody>
        </p:sp>
        <p:sp>
          <p:nvSpPr>
            <p:cNvPr id="19" name="Text Box 1032">
              <a:extLst>
                <a:ext uri="{FF2B5EF4-FFF2-40B4-BE49-F238E27FC236}">
                  <a16:creationId xmlns:a16="http://schemas.microsoft.com/office/drawing/2014/main" xmlns="" id="{460570D1-801C-4DCA-B149-D0B9D7639323}"/>
                </a:ext>
              </a:extLst>
            </p:cNvPr>
            <p:cNvSpPr txBox="1">
              <a:spLocks noChangeArrowheads="1"/>
            </p:cNvSpPr>
            <p:nvPr/>
          </p:nvSpPr>
          <p:spPr bwMode="auto">
            <a:xfrm>
              <a:off x="8888286" y="5213156"/>
              <a:ext cx="1401763" cy="44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a:latin typeface="Helvetica" panose="020B0604020202020204" pitchFamily="34" charset="0"/>
                </a:rPr>
                <a:t>page offset</a:t>
              </a:r>
            </a:p>
          </p:txBody>
        </p:sp>
        <p:sp>
          <p:nvSpPr>
            <p:cNvPr id="20" name="Text Box 1033">
              <a:extLst>
                <a:ext uri="{FF2B5EF4-FFF2-40B4-BE49-F238E27FC236}">
                  <a16:creationId xmlns:a16="http://schemas.microsoft.com/office/drawing/2014/main" xmlns="" id="{DF683A2B-30AE-4737-8902-E52791220111}"/>
                </a:ext>
              </a:extLst>
            </p:cNvPr>
            <p:cNvSpPr txBox="1">
              <a:spLocks noChangeArrowheads="1"/>
            </p:cNvSpPr>
            <p:nvPr/>
          </p:nvSpPr>
          <p:spPr bwMode="auto">
            <a:xfrm>
              <a:off x="7123206" y="5596930"/>
              <a:ext cx="1358807"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dirty="0">
                  <a:latin typeface="Helvetica" panose="020B0604020202020204" pitchFamily="34" charset="0"/>
                </a:rPr>
                <a:t>p</a:t>
              </a:r>
              <a:endParaRPr lang="en-US" altLang="en-US" dirty="0">
                <a:latin typeface="Helvetica" panose="020B0604020202020204" pitchFamily="34" charset="0"/>
              </a:endParaRPr>
            </a:p>
          </p:txBody>
        </p:sp>
        <p:sp>
          <p:nvSpPr>
            <p:cNvPr id="21" name="Text Box 1035">
              <a:extLst>
                <a:ext uri="{FF2B5EF4-FFF2-40B4-BE49-F238E27FC236}">
                  <a16:creationId xmlns:a16="http://schemas.microsoft.com/office/drawing/2014/main" xmlns="" id="{E7FF7F29-5420-431D-8C3D-CE060B47FCEE}"/>
                </a:ext>
              </a:extLst>
            </p:cNvPr>
            <p:cNvSpPr txBox="1">
              <a:spLocks noChangeArrowheads="1"/>
            </p:cNvSpPr>
            <p:nvPr/>
          </p:nvSpPr>
          <p:spPr bwMode="auto">
            <a:xfrm>
              <a:off x="8706626" y="5636616"/>
              <a:ext cx="1762126"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a:latin typeface="Helvetica" panose="020B0604020202020204" pitchFamily="34" charset="0"/>
                </a:rPr>
                <a:t>d</a:t>
              </a:r>
              <a:endParaRPr lang="en-US" altLang="en-US">
                <a:latin typeface="Helvetica" panose="020B0604020202020204" pitchFamily="34" charset="0"/>
              </a:endParaRPr>
            </a:p>
          </p:txBody>
        </p:sp>
      </p:grpSp>
      <p:sp>
        <p:nvSpPr>
          <p:cNvPr id="22" name="Arc 21"/>
          <p:cNvSpPr/>
          <p:nvPr/>
        </p:nvSpPr>
        <p:spPr>
          <a:xfrm rot="7980000">
            <a:off x="624033" y="5013171"/>
            <a:ext cx="914400" cy="9144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3" name="Arc 22"/>
          <p:cNvSpPr/>
          <p:nvPr/>
        </p:nvSpPr>
        <p:spPr>
          <a:xfrm rot="13620000" flipV="1">
            <a:off x="703788" y="5383181"/>
            <a:ext cx="1188720" cy="118872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Bent-Up Arrow 24"/>
          <p:cNvSpPr/>
          <p:nvPr/>
        </p:nvSpPr>
        <p:spPr>
          <a:xfrm>
            <a:off x="2531441" y="5121179"/>
            <a:ext cx="6309360" cy="548640"/>
          </a:xfrm>
          <a:prstGeom prst="bentUpArrow">
            <a:avLst>
              <a:gd name="adj1" fmla="val 25000"/>
              <a:gd name="adj2" fmla="val 28549"/>
              <a:gd name="adj3" fmla="val 25000"/>
            </a:avLst>
          </a:prstGeom>
          <a:ln w="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xmlns="" id="{E96EF055-1DA8-4800-A10A-E692513192EE}"/>
              </a:ext>
            </a:extLst>
          </p:cNvPr>
          <p:cNvGrpSpPr/>
          <p:nvPr/>
        </p:nvGrpSpPr>
        <p:grpSpPr>
          <a:xfrm>
            <a:off x="4744597" y="5934232"/>
            <a:ext cx="3156139" cy="737495"/>
            <a:chOff x="6796864" y="5157254"/>
            <a:chExt cx="3671889" cy="945456"/>
          </a:xfrm>
        </p:grpSpPr>
        <p:sp>
          <p:nvSpPr>
            <p:cNvPr id="27"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6796864" y="5664202"/>
              <a:ext cx="3671889" cy="380403"/>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28" name="Line 1030">
              <a:extLst>
                <a:ext uri="{FF2B5EF4-FFF2-40B4-BE49-F238E27FC236}">
                  <a16:creationId xmlns:a16="http://schemas.microsoft.com/office/drawing/2014/main" xmlns="" id="{B25C7ACA-8B2B-4A49-A998-BB3B7D083184}"/>
                </a:ext>
              </a:extLst>
            </p:cNvPr>
            <p:cNvSpPr>
              <a:spLocks noChangeShapeType="1"/>
            </p:cNvSpPr>
            <p:nvPr/>
          </p:nvSpPr>
          <p:spPr bwMode="auto">
            <a:xfrm>
              <a:off x="8706628" y="5605257"/>
              <a:ext cx="0" cy="46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dirty="0"/>
            </a:p>
          </p:txBody>
        </p:sp>
        <p:sp>
          <p:nvSpPr>
            <p:cNvPr id="29" name="Text Box 1031">
              <a:extLst>
                <a:ext uri="{FF2B5EF4-FFF2-40B4-BE49-F238E27FC236}">
                  <a16:creationId xmlns:a16="http://schemas.microsoft.com/office/drawing/2014/main" xmlns="" id="{FA06433F-6296-44E0-830B-A0F504814BA2}"/>
                </a:ext>
              </a:extLst>
            </p:cNvPr>
            <p:cNvSpPr txBox="1">
              <a:spLocks noChangeArrowheads="1"/>
            </p:cNvSpPr>
            <p:nvPr/>
          </p:nvSpPr>
          <p:spPr bwMode="auto">
            <a:xfrm>
              <a:off x="7809844" y="5157254"/>
              <a:ext cx="1624012" cy="44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smtClean="0">
                  <a:latin typeface="Helvetica" panose="020B0604020202020204" pitchFamily="34" charset="0"/>
                </a:rPr>
                <a:t>LAS = 32 bits</a:t>
              </a:r>
              <a:endParaRPr lang="en-US" altLang="en-US" sz="1400" b="1" dirty="0">
                <a:latin typeface="Helvetica" panose="020B0604020202020204" pitchFamily="34" charset="0"/>
              </a:endParaRPr>
            </a:p>
          </p:txBody>
        </p:sp>
        <p:sp>
          <p:nvSpPr>
            <p:cNvPr id="30" name="Text Box 1032">
              <a:extLst>
                <a:ext uri="{FF2B5EF4-FFF2-40B4-BE49-F238E27FC236}">
                  <a16:creationId xmlns:a16="http://schemas.microsoft.com/office/drawing/2014/main" xmlns="" id="{460570D1-801C-4DCA-B149-D0B9D7639323}"/>
                </a:ext>
              </a:extLst>
            </p:cNvPr>
            <p:cNvSpPr txBox="1">
              <a:spLocks noChangeArrowheads="1"/>
            </p:cNvSpPr>
            <p:nvPr/>
          </p:nvSpPr>
          <p:spPr bwMode="auto">
            <a:xfrm>
              <a:off x="8888286" y="5213156"/>
              <a:ext cx="1401763" cy="44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endParaRPr lang="en-US" altLang="en-US" sz="1400" b="1" dirty="0">
                <a:latin typeface="Helvetica" panose="020B0604020202020204" pitchFamily="34" charset="0"/>
              </a:endParaRPr>
            </a:p>
          </p:txBody>
        </p:sp>
        <p:sp>
          <p:nvSpPr>
            <p:cNvPr id="31" name="Text Box 1033">
              <a:extLst>
                <a:ext uri="{FF2B5EF4-FFF2-40B4-BE49-F238E27FC236}">
                  <a16:creationId xmlns:a16="http://schemas.microsoft.com/office/drawing/2014/main" xmlns="" id="{DF683A2B-30AE-4737-8902-E52791220111}"/>
                </a:ext>
              </a:extLst>
            </p:cNvPr>
            <p:cNvSpPr txBox="1">
              <a:spLocks noChangeArrowheads="1"/>
            </p:cNvSpPr>
            <p:nvPr/>
          </p:nvSpPr>
          <p:spPr bwMode="auto">
            <a:xfrm>
              <a:off x="7123206" y="5538825"/>
              <a:ext cx="1583420" cy="524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dirty="0" smtClean="0">
                  <a:latin typeface="Helvetica" panose="020B0604020202020204" pitchFamily="34" charset="0"/>
                </a:rPr>
                <a:t>p=20 bits</a:t>
              </a:r>
              <a:endParaRPr lang="en-US" altLang="en-US" dirty="0">
                <a:latin typeface="Helvetica" panose="020B0604020202020204" pitchFamily="34" charset="0"/>
              </a:endParaRPr>
            </a:p>
          </p:txBody>
        </p:sp>
        <p:sp>
          <p:nvSpPr>
            <p:cNvPr id="32" name="Text Box 1035">
              <a:extLst>
                <a:ext uri="{FF2B5EF4-FFF2-40B4-BE49-F238E27FC236}">
                  <a16:creationId xmlns:a16="http://schemas.microsoft.com/office/drawing/2014/main" xmlns="" id="{E7FF7F29-5420-431D-8C3D-CE060B47FCEE}"/>
                </a:ext>
              </a:extLst>
            </p:cNvPr>
            <p:cNvSpPr txBox="1">
              <a:spLocks noChangeArrowheads="1"/>
            </p:cNvSpPr>
            <p:nvPr/>
          </p:nvSpPr>
          <p:spPr bwMode="auto">
            <a:xfrm>
              <a:off x="8706626" y="5578510"/>
              <a:ext cx="1762125" cy="5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dirty="0" smtClean="0">
                  <a:latin typeface="Helvetica" panose="020B0604020202020204" pitchFamily="34" charset="0"/>
                </a:rPr>
                <a:t>d=12 bits</a:t>
              </a:r>
              <a:endParaRPr lang="en-US" altLang="en-US" dirty="0">
                <a:latin typeface="Helvetica" panose="020B0604020202020204" pitchFamily="34" charset="0"/>
              </a:endParaRPr>
            </a:p>
          </p:txBody>
        </p:sp>
      </p:grpSp>
      <p:cxnSp>
        <p:nvCxnSpPr>
          <p:cNvPr id="34" name="Straight Arrow Connector 33"/>
          <p:cNvCxnSpPr/>
          <p:nvPr/>
        </p:nvCxnSpPr>
        <p:spPr>
          <a:xfrm flipH="1" flipV="1">
            <a:off x="3397718" y="6068431"/>
            <a:ext cx="2107933" cy="1650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9903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0824" y="243838"/>
            <a:ext cx="8596668" cy="526181"/>
          </a:xfrm>
        </p:spPr>
        <p:txBody>
          <a:bodyPr>
            <a:normAutofit fontScale="90000"/>
          </a:bodyPr>
          <a:lstStyle/>
          <a:p>
            <a:r>
              <a:rPr lang="en-US" dirty="0" smtClean="0"/>
              <a:t>Paging Practice Problem</a:t>
            </a:r>
            <a:endParaRPr lang="en-US" dirty="0"/>
          </a:p>
        </p:txBody>
      </p:sp>
      <p:sp>
        <p:nvSpPr>
          <p:cNvPr id="6" name="Content Placeholder 5"/>
          <p:cNvSpPr>
            <a:spLocks noGrp="1"/>
          </p:cNvSpPr>
          <p:nvPr>
            <p:ph sz="half" idx="2"/>
          </p:nvPr>
        </p:nvSpPr>
        <p:spPr>
          <a:xfrm>
            <a:off x="281493" y="943441"/>
            <a:ext cx="7707475" cy="5736491"/>
          </a:xfrm>
        </p:spPr>
        <p:txBody>
          <a:bodyPr>
            <a:normAutofit/>
          </a:bodyPr>
          <a:lstStyle/>
          <a:p>
            <a:r>
              <a:rPr lang="en-US" sz="1600" b="1" dirty="0" smtClean="0"/>
              <a:t>In order to find No. of entries in page table we need to know the no. pages</a:t>
            </a:r>
          </a:p>
          <a:p>
            <a:endParaRPr lang="en-US" sz="1600" b="1" dirty="0"/>
          </a:p>
          <a:p>
            <a:r>
              <a:rPr lang="en-US" sz="1600" b="1" dirty="0" smtClean="0"/>
              <a:t>No. of page table entries = No. of pages in a process </a:t>
            </a:r>
            <a:endParaRPr lang="en-US" sz="1600" b="1" dirty="0"/>
          </a:p>
          <a:p>
            <a:endParaRPr lang="en-US" sz="1600" b="1" dirty="0" smtClean="0"/>
          </a:p>
          <a:p>
            <a:r>
              <a:rPr lang="en-US" sz="1600" b="1" dirty="0" smtClean="0"/>
              <a:t>No of pages are already calculated as 2</a:t>
            </a:r>
            <a:r>
              <a:rPr lang="en-US" sz="1600" b="1" baseline="30000" dirty="0" smtClean="0"/>
              <a:t>20</a:t>
            </a:r>
          </a:p>
          <a:p>
            <a:endParaRPr lang="en-US" sz="1600" b="1" baseline="30000" dirty="0"/>
          </a:p>
          <a:p>
            <a:r>
              <a:rPr lang="en-US" sz="1600" b="1" dirty="0" smtClean="0"/>
              <a:t>So, No. of page tables are also 1M = </a:t>
            </a:r>
            <a:r>
              <a:rPr lang="en-US" sz="1600" b="1" dirty="0"/>
              <a:t>2</a:t>
            </a:r>
            <a:r>
              <a:rPr lang="en-US" sz="1600" b="1" baseline="30000" dirty="0"/>
              <a:t>20</a:t>
            </a:r>
            <a:endParaRPr lang="en-US" sz="1600" b="1" dirty="0" smtClean="0"/>
          </a:p>
          <a:p>
            <a:endParaRPr lang="en-US" sz="1600" b="1" dirty="0"/>
          </a:p>
          <a:p>
            <a:endParaRPr lang="en-US" sz="1600" b="1" dirty="0" smtClean="0"/>
          </a:p>
          <a:p>
            <a:pPr marL="0" indent="0">
              <a:buNone/>
            </a:pPr>
            <a:endParaRPr lang="en-US" sz="1600" b="1" dirty="0"/>
          </a:p>
          <a:p>
            <a:pPr marL="0" indent="0">
              <a:buNone/>
            </a:pPr>
            <a:endParaRPr lang="en-US" sz="1600" b="1" dirty="0"/>
          </a:p>
          <a:p>
            <a:endParaRPr lang="en-US" sz="1400" b="1" baseline="30000" dirty="0"/>
          </a:p>
          <a:p>
            <a:endParaRPr lang="en-US" sz="1400" b="1" baseline="30000" dirty="0" smtClean="0"/>
          </a:p>
          <a:p>
            <a:endParaRPr lang="en-US" sz="1400" b="1" baseline="30000" dirty="0" smtClean="0"/>
          </a:p>
          <a:p>
            <a:endParaRPr lang="en-US" sz="1400" b="1" baseline="30000" dirty="0"/>
          </a:p>
          <a:p>
            <a:endParaRPr lang="en-US" sz="1400" b="1" baseline="30000" dirty="0"/>
          </a:p>
        </p:txBody>
      </p:sp>
      <p:sp>
        <p:nvSpPr>
          <p:cNvPr id="5" name="Rectangle 4"/>
          <p:cNvSpPr/>
          <p:nvPr/>
        </p:nvSpPr>
        <p:spPr>
          <a:xfrm>
            <a:off x="9843505" y="3220186"/>
            <a:ext cx="1899322" cy="3088987"/>
          </a:xfrm>
          <a:prstGeom prst="rect">
            <a:avLst/>
          </a:prstGeom>
        </p:spPr>
        <p:txBody>
          <a:bodyPr wrap="square">
            <a:spAutoFit/>
          </a:bodyPr>
          <a:lstStyle/>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=256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=512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 IK (1024)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=IM</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=IG</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=IT</a:t>
            </a:r>
            <a:endParaRPr lang="en-US" sz="1200" b="1" dirty="0">
              <a:solidFill>
                <a:srgbClr val="A2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1"/>
          </p:nvPr>
        </p:nvSpPr>
        <p:spPr>
          <a:xfrm>
            <a:off x="8213930" y="23780"/>
            <a:ext cx="4184035" cy="3880772"/>
          </a:xfrm>
        </p:spPr>
        <p:txBody>
          <a:bodyPr>
            <a:normAutofit/>
          </a:bodyPr>
          <a:lstStyle/>
          <a:p>
            <a:r>
              <a:rPr lang="en-US" sz="1600" b="1" dirty="0"/>
              <a:t>Byte addressable memory</a:t>
            </a:r>
          </a:p>
          <a:p>
            <a:r>
              <a:rPr lang="en-US" sz="1600" b="1" dirty="0"/>
              <a:t>Logical Address space (LAS) = 4GB</a:t>
            </a:r>
          </a:p>
          <a:p>
            <a:r>
              <a:rPr lang="en-US" sz="1600" b="1" dirty="0"/>
              <a:t>Physical Address Space (PAS) = 64MB</a:t>
            </a:r>
          </a:p>
          <a:p>
            <a:r>
              <a:rPr lang="en-US" sz="1600" b="1" dirty="0"/>
              <a:t>Page size = 4KB</a:t>
            </a:r>
          </a:p>
          <a:p>
            <a:r>
              <a:rPr lang="en-US" sz="1600" b="1" dirty="0">
                <a:solidFill>
                  <a:schemeClr val="tx1"/>
                </a:solidFill>
              </a:rPr>
              <a:t>No. of pages?</a:t>
            </a:r>
          </a:p>
          <a:p>
            <a:r>
              <a:rPr lang="en-US" sz="1600" b="1" dirty="0">
                <a:solidFill>
                  <a:schemeClr val="tx1"/>
                </a:solidFill>
              </a:rPr>
              <a:t>No. of frames?</a:t>
            </a:r>
          </a:p>
          <a:p>
            <a:r>
              <a:rPr lang="en-US" sz="1600" b="1" dirty="0">
                <a:solidFill>
                  <a:schemeClr val="accent5">
                    <a:lumMod val="60000"/>
                    <a:lumOff val="40000"/>
                  </a:schemeClr>
                </a:solidFill>
              </a:rPr>
              <a:t>No of page table entries?</a:t>
            </a:r>
          </a:p>
          <a:p>
            <a:r>
              <a:rPr lang="en-US" sz="1600" b="1" dirty="0"/>
              <a:t>Page </a:t>
            </a:r>
            <a:r>
              <a:rPr lang="en-US" sz="1600" b="1" dirty="0" smtClean="0"/>
              <a:t>Table size</a:t>
            </a:r>
            <a:r>
              <a:rPr lang="en-US" sz="1600" b="1" dirty="0"/>
              <a:t>?</a:t>
            </a:r>
          </a:p>
          <a:p>
            <a:pPr marL="0" indent="0">
              <a:buNone/>
            </a:pPr>
            <a:endParaRPr lang="en-US" sz="1600" dirty="0"/>
          </a:p>
        </p:txBody>
      </p:sp>
    </p:spTree>
    <p:extLst>
      <p:ext uri="{BB962C8B-B14F-4D97-AF65-F5344CB8AC3E}">
        <p14:creationId xmlns:p14="http://schemas.microsoft.com/office/powerpoint/2010/main" val="3987094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0824" y="243838"/>
            <a:ext cx="8596668" cy="526181"/>
          </a:xfrm>
        </p:spPr>
        <p:txBody>
          <a:bodyPr>
            <a:normAutofit fontScale="90000"/>
          </a:bodyPr>
          <a:lstStyle/>
          <a:p>
            <a:r>
              <a:rPr lang="en-US" dirty="0" smtClean="0"/>
              <a:t>Paging Practice Problem</a:t>
            </a:r>
            <a:endParaRPr lang="en-US" dirty="0"/>
          </a:p>
        </p:txBody>
      </p:sp>
      <p:sp>
        <p:nvSpPr>
          <p:cNvPr id="6" name="Content Placeholder 5"/>
          <p:cNvSpPr>
            <a:spLocks noGrp="1"/>
          </p:cNvSpPr>
          <p:nvPr>
            <p:ph sz="half" idx="2"/>
          </p:nvPr>
        </p:nvSpPr>
        <p:spPr>
          <a:xfrm>
            <a:off x="281493" y="943441"/>
            <a:ext cx="7707475" cy="5736491"/>
          </a:xfrm>
        </p:spPr>
        <p:txBody>
          <a:bodyPr>
            <a:normAutofit/>
          </a:bodyPr>
          <a:lstStyle/>
          <a:p>
            <a:r>
              <a:rPr lang="en-US" sz="1600" b="1" dirty="0" smtClean="0"/>
              <a:t>In order to find No. of frames we need Physical Address.</a:t>
            </a:r>
          </a:p>
          <a:p>
            <a:r>
              <a:rPr lang="en-US" sz="1600" b="1" dirty="0" smtClean="0"/>
              <a:t>We are given </a:t>
            </a:r>
            <a:r>
              <a:rPr lang="en-US" sz="1600" b="1" dirty="0"/>
              <a:t>Physical Address Space (PAS) = 64MB</a:t>
            </a:r>
          </a:p>
          <a:p>
            <a:r>
              <a:rPr lang="en-US" sz="1600" b="1" dirty="0" smtClean="0"/>
              <a:t>Convert this size into no. of bits to represent the PAS</a:t>
            </a:r>
          </a:p>
          <a:p>
            <a:r>
              <a:rPr lang="en-US" sz="1600" b="1" dirty="0" smtClean="0"/>
              <a:t>64MB = 2</a:t>
            </a:r>
            <a:r>
              <a:rPr lang="en-US" sz="1600" b="1" baseline="30000" dirty="0"/>
              <a:t>6</a:t>
            </a:r>
            <a:r>
              <a:rPr lang="en-US" sz="1600" b="1" dirty="0" smtClean="0"/>
              <a:t> 2</a:t>
            </a:r>
            <a:r>
              <a:rPr lang="en-US" sz="1600" b="1" baseline="30000" dirty="0"/>
              <a:t>2</a:t>
            </a:r>
            <a:r>
              <a:rPr lang="en-US" sz="1600" b="1" baseline="30000" dirty="0" smtClean="0"/>
              <a:t>0 = </a:t>
            </a:r>
            <a:r>
              <a:rPr lang="en-US" sz="1600" b="1" dirty="0" smtClean="0"/>
              <a:t>2</a:t>
            </a:r>
            <a:r>
              <a:rPr lang="en-US" sz="1600" b="1" baseline="30000" dirty="0" smtClean="0"/>
              <a:t>26  	</a:t>
            </a:r>
            <a:r>
              <a:rPr lang="en-US" sz="1600" b="1" dirty="0" smtClean="0"/>
              <a:t>(</a:t>
            </a:r>
            <a:r>
              <a:rPr lang="en-US" sz="1400" b="1" dirty="0" smtClean="0"/>
              <a:t>No </a:t>
            </a:r>
            <a:r>
              <a:rPr lang="en-US" sz="1400" b="1" dirty="0"/>
              <a:t>need to convert B into </a:t>
            </a:r>
            <a:r>
              <a:rPr lang="en-US" sz="1400" b="1" dirty="0" smtClean="0"/>
              <a:t>bit as memory is byte addressable, </a:t>
            </a:r>
          </a:p>
          <a:p>
            <a:r>
              <a:rPr lang="en-US" sz="1400" b="1" dirty="0" smtClean="0"/>
              <a:t>									byte size and word size is usually same)</a:t>
            </a:r>
          </a:p>
          <a:p>
            <a:endParaRPr lang="en-US" sz="1400" b="1" baseline="30000" dirty="0"/>
          </a:p>
          <a:p>
            <a:endParaRPr lang="en-US" sz="1400" b="1" baseline="30000" dirty="0" smtClean="0"/>
          </a:p>
          <a:p>
            <a:endParaRPr lang="en-US" sz="1400" b="1" baseline="30000" dirty="0" smtClean="0"/>
          </a:p>
          <a:p>
            <a:endParaRPr lang="en-US" sz="1400" b="1" baseline="30000" dirty="0"/>
          </a:p>
          <a:p>
            <a:endParaRPr lang="en-US" sz="1400" b="1" baseline="30000" dirty="0"/>
          </a:p>
          <a:p>
            <a:r>
              <a:rPr lang="en-US" sz="1600" b="1" dirty="0" smtClean="0"/>
              <a:t>As we know that physical address is composed of f and d. </a:t>
            </a:r>
          </a:p>
          <a:p>
            <a:r>
              <a:rPr lang="en-US" sz="1600" b="1" dirty="0"/>
              <a:t>f</a:t>
            </a:r>
            <a:r>
              <a:rPr lang="en-US" sz="1600" b="1" dirty="0" smtClean="0"/>
              <a:t> is frame no. and d is frame offset ( page and frame offset/size are always same)</a:t>
            </a:r>
          </a:p>
          <a:p>
            <a:r>
              <a:rPr lang="en-US" sz="1600" b="1" dirty="0" smtClean="0"/>
              <a:t>4KB </a:t>
            </a:r>
            <a:r>
              <a:rPr lang="en-US" sz="1600" b="1" dirty="0"/>
              <a:t>= 2</a:t>
            </a:r>
            <a:r>
              <a:rPr lang="en-US" sz="1600" b="1" baseline="30000" dirty="0"/>
              <a:t>2</a:t>
            </a:r>
            <a:r>
              <a:rPr lang="en-US" sz="1600" b="1" dirty="0"/>
              <a:t> </a:t>
            </a:r>
            <a:r>
              <a:rPr lang="en-US" sz="1600" b="1" dirty="0" smtClean="0"/>
              <a:t>2</a:t>
            </a:r>
            <a:r>
              <a:rPr lang="en-US" sz="1600" b="1" baseline="30000" dirty="0" smtClean="0"/>
              <a:t>10 </a:t>
            </a:r>
            <a:r>
              <a:rPr lang="en-US" sz="1600" b="1" baseline="30000" dirty="0"/>
              <a:t>= </a:t>
            </a:r>
            <a:r>
              <a:rPr lang="en-US" sz="1600" b="1" dirty="0" smtClean="0"/>
              <a:t>2</a:t>
            </a:r>
            <a:r>
              <a:rPr lang="en-US" sz="1600" b="1" baseline="30000" dirty="0"/>
              <a:t>1</a:t>
            </a:r>
            <a:r>
              <a:rPr lang="en-US" sz="1600" b="1" baseline="30000" dirty="0" smtClean="0"/>
              <a:t>2</a:t>
            </a:r>
            <a:endParaRPr lang="en-US" sz="1600" b="1" dirty="0" smtClean="0"/>
          </a:p>
          <a:p>
            <a:r>
              <a:rPr lang="en-US" sz="1600" b="1" dirty="0" smtClean="0"/>
              <a:t>How many no. of frames = 2</a:t>
            </a:r>
            <a:r>
              <a:rPr lang="en-US" sz="1600" b="1" baseline="30000" dirty="0" smtClean="0"/>
              <a:t>14</a:t>
            </a:r>
          </a:p>
        </p:txBody>
      </p:sp>
      <p:sp>
        <p:nvSpPr>
          <p:cNvPr id="5" name="Rectangle 4"/>
          <p:cNvSpPr/>
          <p:nvPr/>
        </p:nvSpPr>
        <p:spPr>
          <a:xfrm>
            <a:off x="9843505" y="3220186"/>
            <a:ext cx="1899322" cy="3088987"/>
          </a:xfrm>
          <a:prstGeom prst="rect">
            <a:avLst/>
          </a:prstGeom>
        </p:spPr>
        <p:txBody>
          <a:bodyPr wrap="square">
            <a:spAutoFit/>
          </a:bodyPr>
          <a:lstStyle/>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=256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=512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 IK (1024)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=IM</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=IG</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=IT</a:t>
            </a:r>
            <a:endParaRPr lang="en-US" sz="1200" b="1" dirty="0">
              <a:solidFill>
                <a:srgbClr val="A2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1"/>
          </p:nvPr>
        </p:nvSpPr>
        <p:spPr>
          <a:xfrm>
            <a:off x="8213930" y="23780"/>
            <a:ext cx="4184035" cy="3880772"/>
          </a:xfrm>
        </p:spPr>
        <p:txBody>
          <a:bodyPr>
            <a:normAutofit/>
          </a:bodyPr>
          <a:lstStyle/>
          <a:p>
            <a:r>
              <a:rPr lang="en-US" sz="1600" b="1" dirty="0"/>
              <a:t>Byte addressable memory</a:t>
            </a:r>
          </a:p>
          <a:p>
            <a:r>
              <a:rPr lang="en-US" sz="1600" b="1" dirty="0"/>
              <a:t>Logical Address space (LAS) = 4GB</a:t>
            </a:r>
          </a:p>
          <a:p>
            <a:r>
              <a:rPr lang="en-US" sz="1600" b="1" dirty="0"/>
              <a:t>Physical Address Space (PAS) = 64MB</a:t>
            </a:r>
          </a:p>
          <a:p>
            <a:r>
              <a:rPr lang="en-US" sz="1600" b="1" dirty="0"/>
              <a:t>Page size = 4KB</a:t>
            </a:r>
          </a:p>
          <a:p>
            <a:r>
              <a:rPr lang="en-US" sz="1600" b="1" dirty="0">
                <a:solidFill>
                  <a:schemeClr val="tx1"/>
                </a:solidFill>
              </a:rPr>
              <a:t>No. of pages?</a:t>
            </a:r>
          </a:p>
          <a:p>
            <a:r>
              <a:rPr lang="en-US" sz="1600" b="1" dirty="0">
                <a:solidFill>
                  <a:schemeClr val="accent4">
                    <a:lumMod val="60000"/>
                    <a:lumOff val="40000"/>
                  </a:schemeClr>
                </a:solidFill>
              </a:rPr>
              <a:t>No. of frames?</a:t>
            </a:r>
          </a:p>
          <a:p>
            <a:r>
              <a:rPr lang="en-US" sz="1600" b="1" dirty="0"/>
              <a:t>No of page table entries?</a:t>
            </a:r>
          </a:p>
          <a:p>
            <a:r>
              <a:rPr lang="en-US" sz="1600" b="1" dirty="0"/>
              <a:t>Page </a:t>
            </a:r>
            <a:r>
              <a:rPr lang="en-US" sz="1600" b="1" dirty="0" smtClean="0"/>
              <a:t>Table size</a:t>
            </a:r>
            <a:r>
              <a:rPr lang="en-US" sz="1600" b="1" dirty="0"/>
              <a:t>?</a:t>
            </a:r>
          </a:p>
          <a:p>
            <a:pPr marL="0" indent="0">
              <a:buNone/>
            </a:pPr>
            <a:endParaRPr lang="en-US" sz="1600" dirty="0"/>
          </a:p>
        </p:txBody>
      </p:sp>
      <p:sp>
        <p:nvSpPr>
          <p:cNvPr id="9" name="Arc 8"/>
          <p:cNvSpPr/>
          <p:nvPr/>
        </p:nvSpPr>
        <p:spPr>
          <a:xfrm rot="7980000">
            <a:off x="673764" y="1540044"/>
            <a:ext cx="914400" cy="9144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Arc 9"/>
          <p:cNvSpPr/>
          <p:nvPr/>
        </p:nvSpPr>
        <p:spPr>
          <a:xfrm rot="13620000" flipV="1">
            <a:off x="859399" y="1948567"/>
            <a:ext cx="1188720" cy="118872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Rectangle 10"/>
          <p:cNvSpPr/>
          <p:nvPr/>
        </p:nvSpPr>
        <p:spPr>
          <a:xfrm>
            <a:off x="1260908" y="3185964"/>
            <a:ext cx="2059807" cy="3704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1180378" y="2906825"/>
            <a:ext cx="2390593" cy="307777"/>
          </a:xfrm>
          <a:prstGeom prst="rect">
            <a:avLst/>
          </a:prstGeom>
          <a:noFill/>
        </p:spPr>
        <p:txBody>
          <a:bodyPr wrap="square" rtlCol="0">
            <a:spAutoFit/>
          </a:bodyPr>
          <a:lstStyle/>
          <a:p>
            <a:r>
              <a:rPr lang="en-US" sz="1400" b="1" dirty="0" smtClean="0"/>
              <a:t>Physical address – 26 bits</a:t>
            </a:r>
            <a:endParaRPr lang="en-US" sz="1400" b="1" dirty="0"/>
          </a:p>
        </p:txBody>
      </p:sp>
      <p:cxnSp>
        <p:nvCxnSpPr>
          <p:cNvPr id="14" name="Straight Arrow Connector 13"/>
          <p:cNvCxnSpPr/>
          <p:nvPr/>
        </p:nvCxnSpPr>
        <p:spPr>
          <a:xfrm>
            <a:off x="2406319" y="2281188"/>
            <a:ext cx="500514" cy="6063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5" name="Group 14">
            <a:extLst>
              <a:ext uri="{FF2B5EF4-FFF2-40B4-BE49-F238E27FC236}">
                <a16:creationId xmlns:a16="http://schemas.microsoft.com/office/drawing/2014/main" xmlns="" id="{E96EF055-1DA8-4800-A10A-E692513192EE}"/>
              </a:ext>
            </a:extLst>
          </p:cNvPr>
          <p:cNvGrpSpPr/>
          <p:nvPr/>
        </p:nvGrpSpPr>
        <p:grpSpPr>
          <a:xfrm>
            <a:off x="6295867" y="3696098"/>
            <a:ext cx="3444897" cy="828714"/>
            <a:chOff x="6796864" y="5000626"/>
            <a:chExt cx="3671889" cy="1062398"/>
          </a:xfrm>
        </p:grpSpPr>
        <p:sp>
          <p:nvSpPr>
            <p:cNvPr id="16"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6796864" y="5664201"/>
              <a:ext cx="3671889" cy="380403"/>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7" name="Line 1030">
              <a:extLst>
                <a:ext uri="{FF2B5EF4-FFF2-40B4-BE49-F238E27FC236}">
                  <a16:creationId xmlns:a16="http://schemas.microsoft.com/office/drawing/2014/main" xmlns="" id="{B25C7ACA-8B2B-4A49-A998-BB3B7D083184}"/>
                </a:ext>
              </a:extLst>
            </p:cNvPr>
            <p:cNvSpPr>
              <a:spLocks noChangeShapeType="1"/>
            </p:cNvSpPr>
            <p:nvPr/>
          </p:nvSpPr>
          <p:spPr bwMode="auto">
            <a:xfrm>
              <a:off x="8706627" y="5000626"/>
              <a:ext cx="0" cy="101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dirty="0"/>
            </a:p>
          </p:txBody>
        </p:sp>
        <p:sp>
          <p:nvSpPr>
            <p:cNvPr id="18" name="Text Box 1031">
              <a:extLst>
                <a:ext uri="{FF2B5EF4-FFF2-40B4-BE49-F238E27FC236}">
                  <a16:creationId xmlns:a16="http://schemas.microsoft.com/office/drawing/2014/main" xmlns="" id="{FA06433F-6296-44E0-830B-A0F504814BA2}"/>
                </a:ext>
              </a:extLst>
            </p:cNvPr>
            <p:cNvSpPr txBox="1">
              <a:spLocks noChangeArrowheads="1"/>
            </p:cNvSpPr>
            <p:nvPr/>
          </p:nvSpPr>
          <p:spPr bwMode="auto">
            <a:xfrm>
              <a:off x="6858000" y="5068512"/>
              <a:ext cx="1624012" cy="72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smtClean="0">
                  <a:latin typeface="Helvetica" panose="020B0604020202020204" pitchFamily="34" charset="0"/>
                </a:rPr>
                <a:t>frame </a:t>
              </a:r>
              <a:r>
                <a:rPr lang="en-US" altLang="en-US" sz="1400" b="1" dirty="0">
                  <a:latin typeface="Helvetica" panose="020B0604020202020204" pitchFamily="34" charset="0"/>
                </a:rPr>
                <a:t>number</a:t>
              </a:r>
            </a:p>
          </p:txBody>
        </p:sp>
        <p:sp>
          <p:nvSpPr>
            <p:cNvPr id="19" name="Text Box 1032">
              <a:extLst>
                <a:ext uri="{FF2B5EF4-FFF2-40B4-BE49-F238E27FC236}">
                  <a16:creationId xmlns:a16="http://schemas.microsoft.com/office/drawing/2014/main" xmlns="" id="{460570D1-801C-4DCA-B149-D0B9D7639323}"/>
                </a:ext>
              </a:extLst>
            </p:cNvPr>
            <p:cNvSpPr txBox="1">
              <a:spLocks noChangeArrowheads="1"/>
            </p:cNvSpPr>
            <p:nvPr/>
          </p:nvSpPr>
          <p:spPr bwMode="auto">
            <a:xfrm>
              <a:off x="8888286" y="5075058"/>
              <a:ext cx="1401763" cy="72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smtClean="0">
                  <a:latin typeface="Helvetica" panose="020B0604020202020204" pitchFamily="34" charset="0"/>
                </a:rPr>
                <a:t>frame </a:t>
              </a:r>
              <a:r>
                <a:rPr lang="en-US" altLang="en-US" sz="1400" b="1" dirty="0">
                  <a:latin typeface="Helvetica" panose="020B0604020202020204" pitchFamily="34" charset="0"/>
                </a:rPr>
                <a:t>offset</a:t>
              </a:r>
            </a:p>
          </p:txBody>
        </p:sp>
        <p:sp>
          <p:nvSpPr>
            <p:cNvPr id="20" name="Text Box 1033">
              <a:extLst>
                <a:ext uri="{FF2B5EF4-FFF2-40B4-BE49-F238E27FC236}">
                  <a16:creationId xmlns:a16="http://schemas.microsoft.com/office/drawing/2014/main" xmlns="" id="{DF683A2B-30AE-4737-8902-E52791220111}"/>
                </a:ext>
              </a:extLst>
            </p:cNvPr>
            <p:cNvSpPr txBox="1">
              <a:spLocks noChangeArrowheads="1"/>
            </p:cNvSpPr>
            <p:nvPr/>
          </p:nvSpPr>
          <p:spPr bwMode="auto">
            <a:xfrm>
              <a:off x="7123206" y="5538824"/>
              <a:ext cx="1358807" cy="5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dirty="0">
                  <a:latin typeface="Helvetica" panose="020B0604020202020204" pitchFamily="34" charset="0"/>
                </a:rPr>
                <a:t>f</a:t>
              </a:r>
              <a:endParaRPr lang="en-US" altLang="en-US" dirty="0">
                <a:latin typeface="Helvetica" panose="020B0604020202020204" pitchFamily="34" charset="0"/>
              </a:endParaRPr>
            </a:p>
          </p:txBody>
        </p:sp>
        <p:sp>
          <p:nvSpPr>
            <p:cNvPr id="21" name="Text Box 1035">
              <a:extLst>
                <a:ext uri="{FF2B5EF4-FFF2-40B4-BE49-F238E27FC236}">
                  <a16:creationId xmlns:a16="http://schemas.microsoft.com/office/drawing/2014/main" xmlns="" id="{E7FF7F29-5420-431D-8C3D-CE060B47FCEE}"/>
                </a:ext>
              </a:extLst>
            </p:cNvPr>
            <p:cNvSpPr txBox="1">
              <a:spLocks noChangeArrowheads="1"/>
            </p:cNvSpPr>
            <p:nvPr/>
          </p:nvSpPr>
          <p:spPr bwMode="auto">
            <a:xfrm>
              <a:off x="8706626" y="5636616"/>
              <a:ext cx="1762126"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a:latin typeface="Helvetica" panose="020B0604020202020204" pitchFamily="34" charset="0"/>
                </a:rPr>
                <a:t>d</a:t>
              </a:r>
              <a:endParaRPr lang="en-US" altLang="en-US">
                <a:latin typeface="Helvetica" panose="020B0604020202020204" pitchFamily="34" charset="0"/>
              </a:endParaRPr>
            </a:p>
          </p:txBody>
        </p:sp>
      </p:grpSp>
      <p:sp>
        <p:nvSpPr>
          <p:cNvPr id="22" name="Arc 21"/>
          <p:cNvSpPr/>
          <p:nvPr/>
        </p:nvSpPr>
        <p:spPr>
          <a:xfrm rot="7980000">
            <a:off x="624033" y="5013171"/>
            <a:ext cx="914400" cy="91440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3" name="Arc 22"/>
          <p:cNvSpPr/>
          <p:nvPr/>
        </p:nvSpPr>
        <p:spPr>
          <a:xfrm rot="13620000" flipV="1">
            <a:off x="703788" y="5383181"/>
            <a:ext cx="1188720" cy="1188720"/>
          </a:xfrm>
          <a:prstGeom prst="arc">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Bent-Up Arrow 24"/>
          <p:cNvSpPr/>
          <p:nvPr/>
        </p:nvSpPr>
        <p:spPr>
          <a:xfrm>
            <a:off x="2531441" y="4765043"/>
            <a:ext cx="6309360" cy="548640"/>
          </a:xfrm>
          <a:prstGeom prst="bentUpArrow">
            <a:avLst>
              <a:gd name="adj1" fmla="val 25000"/>
              <a:gd name="adj2" fmla="val 28549"/>
              <a:gd name="adj3" fmla="val 25000"/>
            </a:avLst>
          </a:prstGeom>
          <a:ln w="0"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xmlns="" id="{E96EF055-1DA8-4800-A10A-E692513192EE}"/>
              </a:ext>
            </a:extLst>
          </p:cNvPr>
          <p:cNvGrpSpPr/>
          <p:nvPr/>
        </p:nvGrpSpPr>
        <p:grpSpPr>
          <a:xfrm>
            <a:off x="4744597" y="5934232"/>
            <a:ext cx="3156139" cy="737495"/>
            <a:chOff x="6796864" y="5157254"/>
            <a:chExt cx="3671889" cy="945456"/>
          </a:xfrm>
        </p:grpSpPr>
        <p:sp>
          <p:nvSpPr>
            <p:cNvPr id="27"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6796864" y="5664202"/>
              <a:ext cx="3671889" cy="380403"/>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28" name="Line 1030">
              <a:extLst>
                <a:ext uri="{FF2B5EF4-FFF2-40B4-BE49-F238E27FC236}">
                  <a16:creationId xmlns:a16="http://schemas.microsoft.com/office/drawing/2014/main" xmlns="" id="{B25C7ACA-8B2B-4A49-A998-BB3B7D083184}"/>
                </a:ext>
              </a:extLst>
            </p:cNvPr>
            <p:cNvSpPr>
              <a:spLocks noChangeShapeType="1"/>
            </p:cNvSpPr>
            <p:nvPr/>
          </p:nvSpPr>
          <p:spPr bwMode="auto">
            <a:xfrm>
              <a:off x="8706628" y="5605257"/>
              <a:ext cx="0" cy="46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dirty="0"/>
            </a:p>
          </p:txBody>
        </p:sp>
        <p:sp>
          <p:nvSpPr>
            <p:cNvPr id="29" name="Text Box 1031">
              <a:extLst>
                <a:ext uri="{FF2B5EF4-FFF2-40B4-BE49-F238E27FC236}">
                  <a16:creationId xmlns:a16="http://schemas.microsoft.com/office/drawing/2014/main" xmlns="" id="{FA06433F-6296-44E0-830B-A0F504814BA2}"/>
                </a:ext>
              </a:extLst>
            </p:cNvPr>
            <p:cNvSpPr txBox="1">
              <a:spLocks noChangeArrowheads="1"/>
            </p:cNvSpPr>
            <p:nvPr/>
          </p:nvSpPr>
          <p:spPr bwMode="auto">
            <a:xfrm>
              <a:off x="7809844" y="5157254"/>
              <a:ext cx="1624012" cy="44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smtClean="0">
                  <a:latin typeface="Helvetica" panose="020B0604020202020204" pitchFamily="34" charset="0"/>
                </a:rPr>
                <a:t>LAS = 26 bits</a:t>
              </a:r>
              <a:endParaRPr lang="en-US" altLang="en-US" sz="1400" b="1" dirty="0">
                <a:latin typeface="Helvetica" panose="020B0604020202020204" pitchFamily="34" charset="0"/>
              </a:endParaRPr>
            </a:p>
          </p:txBody>
        </p:sp>
        <p:sp>
          <p:nvSpPr>
            <p:cNvPr id="30" name="Text Box 1032">
              <a:extLst>
                <a:ext uri="{FF2B5EF4-FFF2-40B4-BE49-F238E27FC236}">
                  <a16:creationId xmlns:a16="http://schemas.microsoft.com/office/drawing/2014/main" xmlns="" id="{460570D1-801C-4DCA-B149-D0B9D7639323}"/>
                </a:ext>
              </a:extLst>
            </p:cNvPr>
            <p:cNvSpPr txBox="1">
              <a:spLocks noChangeArrowheads="1"/>
            </p:cNvSpPr>
            <p:nvPr/>
          </p:nvSpPr>
          <p:spPr bwMode="auto">
            <a:xfrm>
              <a:off x="8888286" y="5213156"/>
              <a:ext cx="1401763" cy="44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endParaRPr lang="en-US" altLang="en-US" sz="1400" b="1" dirty="0">
                <a:latin typeface="Helvetica" panose="020B0604020202020204" pitchFamily="34" charset="0"/>
              </a:endParaRPr>
            </a:p>
          </p:txBody>
        </p:sp>
        <p:sp>
          <p:nvSpPr>
            <p:cNvPr id="31" name="Text Box 1033">
              <a:extLst>
                <a:ext uri="{FF2B5EF4-FFF2-40B4-BE49-F238E27FC236}">
                  <a16:creationId xmlns:a16="http://schemas.microsoft.com/office/drawing/2014/main" xmlns="" id="{DF683A2B-30AE-4737-8902-E52791220111}"/>
                </a:ext>
              </a:extLst>
            </p:cNvPr>
            <p:cNvSpPr txBox="1">
              <a:spLocks noChangeArrowheads="1"/>
            </p:cNvSpPr>
            <p:nvPr/>
          </p:nvSpPr>
          <p:spPr bwMode="auto">
            <a:xfrm>
              <a:off x="7123206" y="5538825"/>
              <a:ext cx="1583420" cy="524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dirty="0" smtClean="0">
                  <a:latin typeface="Helvetica" panose="020B0604020202020204" pitchFamily="34" charset="0"/>
                </a:rPr>
                <a:t>f=14 bits</a:t>
              </a:r>
              <a:endParaRPr lang="en-US" altLang="en-US" dirty="0">
                <a:latin typeface="Helvetica" panose="020B0604020202020204" pitchFamily="34" charset="0"/>
              </a:endParaRPr>
            </a:p>
          </p:txBody>
        </p:sp>
        <p:sp>
          <p:nvSpPr>
            <p:cNvPr id="32" name="Text Box 1035">
              <a:extLst>
                <a:ext uri="{FF2B5EF4-FFF2-40B4-BE49-F238E27FC236}">
                  <a16:creationId xmlns:a16="http://schemas.microsoft.com/office/drawing/2014/main" xmlns="" id="{E7FF7F29-5420-431D-8C3D-CE060B47FCEE}"/>
                </a:ext>
              </a:extLst>
            </p:cNvPr>
            <p:cNvSpPr txBox="1">
              <a:spLocks noChangeArrowheads="1"/>
            </p:cNvSpPr>
            <p:nvPr/>
          </p:nvSpPr>
          <p:spPr bwMode="auto">
            <a:xfrm>
              <a:off x="8706626" y="5578510"/>
              <a:ext cx="1762125" cy="5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i="1" dirty="0" smtClean="0">
                  <a:latin typeface="Helvetica" panose="020B0604020202020204" pitchFamily="34" charset="0"/>
                </a:rPr>
                <a:t>d=12 bits</a:t>
              </a:r>
              <a:endParaRPr lang="en-US" altLang="en-US" dirty="0">
                <a:latin typeface="Helvetica" panose="020B0604020202020204" pitchFamily="34" charset="0"/>
              </a:endParaRPr>
            </a:p>
          </p:txBody>
        </p:sp>
      </p:grpSp>
      <p:cxnSp>
        <p:nvCxnSpPr>
          <p:cNvPr id="34" name="Straight Arrow Connector 33"/>
          <p:cNvCxnSpPr/>
          <p:nvPr/>
        </p:nvCxnSpPr>
        <p:spPr>
          <a:xfrm flipH="1" flipV="1">
            <a:off x="3570971" y="5727032"/>
            <a:ext cx="1934681" cy="5064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6740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0824" y="243838"/>
            <a:ext cx="8596668" cy="526181"/>
          </a:xfrm>
        </p:spPr>
        <p:txBody>
          <a:bodyPr>
            <a:normAutofit fontScale="90000"/>
          </a:bodyPr>
          <a:lstStyle/>
          <a:p>
            <a:r>
              <a:rPr lang="en-US" dirty="0" smtClean="0"/>
              <a:t>Paging Practice Problem</a:t>
            </a:r>
            <a:endParaRPr lang="en-US" dirty="0"/>
          </a:p>
        </p:txBody>
      </p:sp>
      <p:sp>
        <p:nvSpPr>
          <p:cNvPr id="6" name="Content Placeholder 5"/>
          <p:cNvSpPr>
            <a:spLocks noGrp="1"/>
          </p:cNvSpPr>
          <p:nvPr>
            <p:ph sz="half" idx="2"/>
          </p:nvPr>
        </p:nvSpPr>
        <p:spPr>
          <a:xfrm>
            <a:off x="281493" y="943441"/>
            <a:ext cx="7707475" cy="5736491"/>
          </a:xfrm>
        </p:spPr>
        <p:txBody>
          <a:bodyPr>
            <a:normAutofit/>
          </a:bodyPr>
          <a:lstStyle/>
          <a:p>
            <a:r>
              <a:rPr lang="en-US" sz="1600" b="1" dirty="0" smtClean="0"/>
              <a:t>In order to find the size of entire page Table, </a:t>
            </a:r>
            <a:r>
              <a:rPr lang="en-US" sz="1600" b="1" dirty="0"/>
              <a:t>w</a:t>
            </a:r>
            <a:r>
              <a:rPr lang="en-US" sz="1600" b="1" dirty="0" smtClean="0"/>
              <a:t>e need to know the total No</a:t>
            </a:r>
            <a:r>
              <a:rPr lang="en-US" sz="1600" b="1" dirty="0"/>
              <a:t>. of page tables are also 1M = 2</a:t>
            </a:r>
            <a:r>
              <a:rPr lang="en-US" sz="1600" b="1" baseline="30000" dirty="0"/>
              <a:t>20</a:t>
            </a:r>
            <a:endParaRPr lang="en-US" sz="1600" b="1" dirty="0" smtClean="0"/>
          </a:p>
          <a:p>
            <a:r>
              <a:rPr lang="en-US" sz="1600" b="1" dirty="0" smtClean="0"/>
              <a:t>We calculated frame size as 14 bit</a:t>
            </a:r>
          </a:p>
          <a:p>
            <a:r>
              <a:rPr lang="en-US" sz="1600" b="1" dirty="0" smtClean="0"/>
              <a:t>14 * </a:t>
            </a:r>
            <a:r>
              <a:rPr lang="en-US" sz="1600" b="1" dirty="0"/>
              <a:t>2</a:t>
            </a:r>
            <a:r>
              <a:rPr lang="en-US" sz="1600" b="1" baseline="30000" dirty="0"/>
              <a:t>20</a:t>
            </a:r>
            <a:endParaRPr lang="en-US" sz="1600" b="1" dirty="0"/>
          </a:p>
          <a:p>
            <a:pPr marL="0" indent="0">
              <a:buNone/>
            </a:pPr>
            <a:endParaRPr lang="en-US" sz="1400" b="1" dirty="0" smtClean="0"/>
          </a:p>
          <a:p>
            <a:endParaRPr lang="en-US" sz="1400" b="1" baseline="30000" dirty="0"/>
          </a:p>
        </p:txBody>
      </p:sp>
      <p:sp>
        <p:nvSpPr>
          <p:cNvPr id="5" name="Rectangle 4"/>
          <p:cNvSpPr/>
          <p:nvPr/>
        </p:nvSpPr>
        <p:spPr>
          <a:xfrm>
            <a:off x="9843505" y="3220186"/>
            <a:ext cx="1899322" cy="3088987"/>
          </a:xfrm>
          <a:prstGeom prst="rect">
            <a:avLst/>
          </a:prstGeom>
        </p:spPr>
        <p:txBody>
          <a:bodyPr wrap="square">
            <a:spAutoFit/>
          </a:bodyPr>
          <a:lstStyle/>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=64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=128</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8</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=256</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9</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=512</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 IK (1024)</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=IM</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30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=IG</a:t>
            </a:r>
            <a:endParaRPr lang="en-US" sz="1200" b="1" dirty="0">
              <a:solidFill>
                <a:srgbClr val="A20000"/>
              </a:solidFill>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0"/>
              </a:spcAft>
            </a:pP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400" b="1" baseline="30000"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400" b="1" dirty="0">
                <a:solidFill>
                  <a:srgbClr val="A20000"/>
                </a:solidFill>
                <a:latin typeface="Times New Roman" panose="02020603050405020304" pitchFamily="18" charset="0"/>
                <a:ea typeface="Times New Roman" panose="02020603050405020304" pitchFamily="18" charset="0"/>
                <a:cs typeface="Times New Roman" panose="02020603050405020304" pitchFamily="18" charset="0"/>
              </a:rPr>
              <a:t>=IT</a:t>
            </a:r>
            <a:endParaRPr lang="en-US" sz="1200" b="1" dirty="0">
              <a:solidFill>
                <a:srgbClr val="A2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1"/>
          </p:nvPr>
        </p:nvSpPr>
        <p:spPr>
          <a:xfrm>
            <a:off x="8213930" y="23780"/>
            <a:ext cx="4184035" cy="3880772"/>
          </a:xfrm>
        </p:spPr>
        <p:txBody>
          <a:bodyPr>
            <a:normAutofit/>
          </a:bodyPr>
          <a:lstStyle/>
          <a:p>
            <a:r>
              <a:rPr lang="en-US" sz="1600" b="1" dirty="0"/>
              <a:t>Byte addressable memory</a:t>
            </a:r>
          </a:p>
          <a:p>
            <a:r>
              <a:rPr lang="en-US" sz="1600" b="1" dirty="0"/>
              <a:t>Logical Address space (LAS) = 4GB</a:t>
            </a:r>
          </a:p>
          <a:p>
            <a:r>
              <a:rPr lang="en-US" sz="1600" b="1" dirty="0"/>
              <a:t>Physical Address Space (PAS) = 64MB</a:t>
            </a:r>
          </a:p>
          <a:p>
            <a:r>
              <a:rPr lang="en-US" sz="1600" b="1" dirty="0"/>
              <a:t>Page size = 4KB</a:t>
            </a:r>
          </a:p>
          <a:p>
            <a:r>
              <a:rPr lang="en-US" sz="1600" b="1" dirty="0">
                <a:solidFill>
                  <a:schemeClr val="tx1"/>
                </a:solidFill>
              </a:rPr>
              <a:t>No. of pages?</a:t>
            </a:r>
          </a:p>
          <a:p>
            <a:r>
              <a:rPr lang="en-US" sz="1600" b="1" dirty="0">
                <a:solidFill>
                  <a:schemeClr val="tx1"/>
                </a:solidFill>
              </a:rPr>
              <a:t>No. of frames?</a:t>
            </a:r>
          </a:p>
          <a:p>
            <a:r>
              <a:rPr lang="en-US" sz="1600" b="1" dirty="0"/>
              <a:t>No of page table entries?</a:t>
            </a:r>
          </a:p>
          <a:p>
            <a:r>
              <a:rPr lang="en-US" sz="1600" b="1" dirty="0" smtClean="0">
                <a:solidFill>
                  <a:schemeClr val="accent4">
                    <a:lumMod val="60000"/>
                    <a:lumOff val="40000"/>
                  </a:schemeClr>
                </a:solidFill>
              </a:rPr>
              <a:t>Page Table </a:t>
            </a:r>
            <a:r>
              <a:rPr lang="en-US" sz="1600" b="1" dirty="0">
                <a:solidFill>
                  <a:schemeClr val="accent4">
                    <a:lumMod val="60000"/>
                    <a:lumOff val="40000"/>
                  </a:schemeClr>
                </a:solidFill>
              </a:rPr>
              <a:t>size?</a:t>
            </a:r>
          </a:p>
          <a:p>
            <a:pPr marL="0" indent="0">
              <a:buNone/>
            </a:pPr>
            <a:endParaRPr lang="en-US" sz="1600" dirty="0"/>
          </a:p>
        </p:txBody>
      </p:sp>
      <p:grpSp>
        <p:nvGrpSpPr>
          <p:cNvPr id="26" name="Group 25">
            <a:extLst>
              <a:ext uri="{FF2B5EF4-FFF2-40B4-BE49-F238E27FC236}">
                <a16:creationId xmlns:a16="http://schemas.microsoft.com/office/drawing/2014/main" xmlns="" id="{E96EF055-1DA8-4800-A10A-E692513192EE}"/>
              </a:ext>
            </a:extLst>
          </p:cNvPr>
          <p:cNvGrpSpPr/>
          <p:nvPr/>
        </p:nvGrpSpPr>
        <p:grpSpPr>
          <a:xfrm>
            <a:off x="3117925" y="2969667"/>
            <a:ext cx="3156139" cy="2996409"/>
            <a:chOff x="6796864" y="2417913"/>
            <a:chExt cx="3671889" cy="3841329"/>
          </a:xfrm>
        </p:grpSpPr>
        <p:sp>
          <p:nvSpPr>
            <p:cNvPr id="27"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6796864" y="2455965"/>
              <a:ext cx="3671889" cy="380403"/>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dirty="0"/>
            </a:p>
          </p:txBody>
        </p:sp>
        <p:sp>
          <p:nvSpPr>
            <p:cNvPr id="28" name="Line 1030">
              <a:extLst>
                <a:ext uri="{FF2B5EF4-FFF2-40B4-BE49-F238E27FC236}">
                  <a16:creationId xmlns:a16="http://schemas.microsoft.com/office/drawing/2014/main" xmlns="" id="{B25C7ACA-8B2B-4A49-A998-BB3B7D083184}"/>
                </a:ext>
              </a:extLst>
            </p:cNvPr>
            <p:cNvSpPr>
              <a:spLocks noChangeShapeType="1"/>
            </p:cNvSpPr>
            <p:nvPr/>
          </p:nvSpPr>
          <p:spPr bwMode="auto">
            <a:xfrm>
              <a:off x="8661838" y="5790342"/>
              <a:ext cx="0" cy="468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130622" tIns="65311" rIns="130622" bIns="65311" anchor="ctr"/>
            <a:lstStyle/>
            <a:p>
              <a:endParaRPr lang="en-US" dirty="0"/>
            </a:p>
          </p:txBody>
        </p:sp>
        <p:sp>
          <p:nvSpPr>
            <p:cNvPr id="29" name="Text Box 1031">
              <a:extLst>
                <a:ext uri="{FF2B5EF4-FFF2-40B4-BE49-F238E27FC236}">
                  <a16:creationId xmlns:a16="http://schemas.microsoft.com/office/drawing/2014/main" xmlns="" id="{FA06433F-6296-44E0-830B-A0F504814BA2}"/>
                </a:ext>
              </a:extLst>
            </p:cNvPr>
            <p:cNvSpPr txBox="1">
              <a:spLocks noChangeArrowheads="1"/>
            </p:cNvSpPr>
            <p:nvPr/>
          </p:nvSpPr>
          <p:spPr bwMode="auto">
            <a:xfrm>
              <a:off x="7563486" y="2417913"/>
              <a:ext cx="2224051" cy="44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smtClean="0">
                  <a:latin typeface="Helvetica" panose="020B0604020202020204" pitchFamily="34" charset="0"/>
                </a:rPr>
                <a:t> 14 bit frame size</a:t>
              </a:r>
              <a:endParaRPr lang="en-US" altLang="en-US" sz="1400" b="1" dirty="0">
                <a:latin typeface="Helvetica" panose="020B0604020202020204" pitchFamily="34" charset="0"/>
              </a:endParaRPr>
            </a:p>
          </p:txBody>
        </p:sp>
        <p:sp>
          <p:nvSpPr>
            <p:cNvPr id="30" name="Text Box 1032">
              <a:extLst>
                <a:ext uri="{FF2B5EF4-FFF2-40B4-BE49-F238E27FC236}">
                  <a16:creationId xmlns:a16="http://schemas.microsoft.com/office/drawing/2014/main" xmlns="" id="{460570D1-801C-4DCA-B149-D0B9D7639323}"/>
                </a:ext>
              </a:extLst>
            </p:cNvPr>
            <p:cNvSpPr txBox="1">
              <a:spLocks noChangeArrowheads="1"/>
            </p:cNvSpPr>
            <p:nvPr/>
          </p:nvSpPr>
          <p:spPr bwMode="auto">
            <a:xfrm>
              <a:off x="8888286" y="5213156"/>
              <a:ext cx="1401763" cy="44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endParaRPr lang="en-US" altLang="en-US" sz="1400" b="1" dirty="0">
                <a:latin typeface="Helvetica" panose="020B0604020202020204" pitchFamily="34" charset="0"/>
              </a:endParaRPr>
            </a:p>
          </p:txBody>
        </p:sp>
      </p:grpSp>
      <p:sp>
        <p:nvSpPr>
          <p:cNvPr id="33"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17924" y="3365120"/>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5"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17926" y="3730875"/>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6"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27554" y="4106262"/>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7"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27551" y="4481644"/>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8"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46802" y="4866657"/>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39"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46801" y="5232415"/>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40"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37176" y="5992812"/>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41" name="Rectangle 1028">
            <a:extLst>
              <a:ext uri="{FF2B5EF4-FFF2-40B4-BE49-F238E27FC236}">
                <a16:creationId xmlns:a16="http://schemas.microsoft.com/office/drawing/2014/main" xmlns="" id="{93F19779-0B96-47D5-81AF-712154C8D202}"/>
              </a:ext>
            </a:extLst>
          </p:cNvPr>
          <p:cNvSpPr>
            <a:spLocks noChangeArrowheads="1"/>
          </p:cNvSpPr>
          <p:nvPr/>
        </p:nvSpPr>
        <p:spPr bwMode="auto">
          <a:xfrm>
            <a:off x="3137175" y="5617427"/>
            <a:ext cx="3156139" cy="296732"/>
          </a:xfrm>
          <a:prstGeom prst="rect">
            <a:avLst/>
          </a:prstGeom>
          <a:solidFill>
            <a:schemeClr val="accent2">
              <a:lumMod val="60000"/>
              <a:lumOff val="40000"/>
            </a:schemeClr>
          </a:solidFill>
          <a:ln w="9525">
            <a:solidFill>
              <a:schemeClr val="tx1"/>
            </a:solidFill>
            <a:miter lim="800000"/>
            <a:headEnd/>
            <a:tailEnd/>
          </a:ln>
        </p:spPr>
        <p:txBody>
          <a:bodyPr wrap="none" lIns="130622" tIns="65311" rIns="130622" bIns="65311"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cxnSp>
        <p:nvCxnSpPr>
          <p:cNvPr id="13" name="Straight Connector 12"/>
          <p:cNvCxnSpPr/>
          <p:nvPr/>
        </p:nvCxnSpPr>
        <p:spPr>
          <a:xfrm flipH="1">
            <a:off x="4623800" y="3365120"/>
            <a:ext cx="43318" cy="2706832"/>
          </a:xfrm>
          <a:prstGeom prst="line">
            <a:avLst/>
          </a:prstGeom>
        </p:spPr>
        <p:style>
          <a:lnRef idx="3">
            <a:schemeClr val="accent2"/>
          </a:lnRef>
          <a:fillRef idx="0">
            <a:schemeClr val="accent2"/>
          </a:fillRef>
          <a:effectRef idx="2">
            <a:schemeClr val="accent2"/>
          </a:effectRef>
          <a:fontRef idx="minor">
            <a:schemeClr val="tx1"/>
          </a:fontRef>
        </p:style>
      </p:cxnSp>
      <p:sp>
        <p:nvSpPr>
          <p:cNvPr id="42" name="Text Box 1031">
            <a:extLst>
              <a:ext uri="{FF2B5EF4-FFF2-40B4-BE49-F238E27FC236}">
                <a16:creationId xmlns:a16="http://schemas.microsoft.com/office/drawing/2014/main" xmlns="" id="{FA06433F-6296-44E0-830B-A0F504814BA2}"/>
              </a:ext>
            </a:extLst>
          </p:cNvPr>
          <p:cNvSpPr txBox="1">
            <a:spLocks noChangeArrowheads="1"/>
          </p:cNvSpPr>
          <p:nvPr/>
        </p:nvSpPr>
        <p:spPr bwMode="auto">
          <a:xfrm rot="16200000">
            <a:off x="1821328" y="4604364"/>
            <a:ext cx="1911663" cy="34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smtClean="0">
                <a:latin typeface="Helvetica" panose="020B0604020202020204" pitchFamily="34" charset="0"/>
              </a:rPr>
              <a:t>1M = 2</a:t>
            </a:r>
            <a:r>
              <a:rPr lang="en-US" altLang="en-US" sz="1400" b="1" baseline="30000" dirty="0" smtClean="0">
                <a:latin typeface="Helvetica" panose="020B0604020202020204" pitchFamily="34" charset="0"/>
              </a:rPr>
              <a:t>20</a:t>
            </a:r>
            <a:r>
              <a:rPr lang="en-US" altLang="en-US" sz="1400" b="1" dirty="0" smtClean="0">
                <a:latin typeface="Helvetica" panose="020B0604020202020204" pitchFamily="34" charset="0"/>
              </a:rPr>
              <a:t> entries</a:t>
            </a:r>
            <a:endParaRPr lang="en-US" altLang="en-US" sz="1400" b="1" dirty="0">
              <a:latin typeface="Helvetica" panose="020B0604020202020204" pitchFamily="34" charset="0"/>
            </a:endParaRPr>
          </a:p>
        </p:txBody>
      </p:sp>
      <p:sp>
        <p:nvSpPr>
          <p:cNvPr id="43" name="Text Box 1031">
            <a:extLst>
              <a:ext uri="{FF2B5EF4-FFF2-40B4-BE49-F238E27FC236}">
                <a16:creationId xmlns:a16="http://schemas.microsoft.com/office/drawing/2014/main" xmlns="" id="{FA06433F-6296-44E0-830B-A0F504814BA2}"/>
              </a:ext>
            </a:extLst>
          </p:cNvPr>
          <p:cNvSpPr txBox="1">
            <a:spLocks noChangeArrowheads="1"/>
          </p:cNvSpPr>
          <p:nvPr/>
        </p:nvSpPr>
        <p:spPr bwMode="auto">
          <a:xfrm>
            <a:off x="3707887" y="2602305"/>
            <a:ext cx="1911663" cy="34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30622" tIns="65311" rIns="130622" bIns="65311"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b="1" dirty="0" smtClean="0">
                <a:latin typeface="Helvetica" panose="020B0604020202020204" pitchFamily="34" charset="0"/>
              </a:rPr>
              <a:t> Page Table</a:t>
            </a:r>
            <a:endParaRPr lang="en-US" altLang="en-US" sz="1400" b="1" dirty="0">
              <a:latin typeface="Helvetica" panose="020B0604020202020204" pitchFamily="34" charset="0"/>
            </a:endParaRPr>
          </a:p>
        </p:txBody>
      </p:sp>
    </p:spTree>
    <p:extLst>
      <p:ext uri="{BB962C8B-B14F-4D97-AF65-F5344CB8AC3E}">
        <p14:creationId xmlns:p14="http://schemas.microsoft.com/office/powerpoint/2010/main" val="2716161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a:t>Implementation of Page Table</a:t>
            </a:r>
            <a:endParaRPr lang="en-US" dirty="0"/>
          </a:p>
        </p:txBody>
      </p:sp>
      <p:sp>
        <p:nvSpPr>
          <p:cNvPr id="3" name="Content Placeholder 2"/>
          <p:cNvSpPr>
            <a:spLocks noGrp="1"/>
          </p:cNvSpPr>
          <p:nvPr>
            <p:ph idx="1"/>
          </p:nvPr>
        </p:nvSpPr>
        <p:spPr>
          <a:xfrm>
            <a:off x="838200" y="1419224"/>
            <a:ext cx="10515600" cy="4937126"/>
          </a:xfrm>
        </p:spPr>
        <p:txBody>
          <a:bodyPr>
            <a:normAutofit fontScale="85000" lnSpcReduction="20000"/>
          </a:bodyPr>
          <a:lstStyle/>
          <a:p>
            <a:r>
              <a:rPr lang="en-US" dirty="0"/>
              <a:t>Page table is kept in main memory</a:t>
            </a:r>
          </a:p>
          <a:p>
            <a:r>
              <a:rPr lang="en-US" dirty="0">
                <a:solidFill>
                  <a:schemeClr val="accent1">
                    <a:lumMod val="75000"/>
                  </a:schemeClr>
                </a:solidFill>
              </a:rPr>
              <a:t>Page-table base register (PTBR) </a:t>
            </a:r>
            <a:r>
              <a:rPr lang="en-US" dirty="0"/>
              <a:t>points to the page table</a:t>
            </a:r>
          </a:p>
          <a:p>
            <a:r>
              <a:rPr lang="en-US" dirty="0">
                <a:solidFill>
                  <a:schemeClr val="accent1">
                    <a:lumMod val="75000"/>
                  </a:schemeClr>
                </a:solidFill>
              </a:rPr>
              <a:t>Page-table length register (PTLR) </a:t>
            </a:r>
            <a:r>
              <a:rPr lang="en-US" dirty="0"/>
              <a:t>indicates size of the page table</a:t>
            </a:r>
          </a:p>
          <a:p>
            <a:r>
              <a:rPr lang="en-US" dirty="0"/>
              <a:t>In this scheme every data/instruction access requires two memory accesses</a:t>
            </a:r>
          </a:p>
          <a:p>
            <a:pPr lvl="1"/>
            <a:r>
              <a:rPr lang="en-US" dirty="0"/>
              <a:t>One for the page table and one for the data / instruction</a:t>
            </a:r>
          </a:p>
          <a:p>
            <a:r>
              <a:rPr lang="en-US" dirty="0"/>
              <a:t>The two memory access problem can be solved by the use of a special fast-lookup hardware cache called </a:t>
            </a:r>
            <a:r>
              <a:rPr lang="en-US" dirty="0">
                <a:solidFill>
                  <a:schemeClr val="accent1">
                    <a:lumMod val="75000"/>
                  </a:schemeClr>
                </a:solidFill>
              </a:rPr>
              <a:t>associative memory </a:t>
            </a:r>
            <a:r>
              <a:rPr lang="en-US" dirty="0"/>
              <a:t>or </a:t>
            </a:r>
            <a:r>
              <a:rPr lang="en-US" dirty="0">
                <a:solidFill>
                  <a:schemeClr val="accent1">
                    <a:lumMod val="75000"/>
                  </a:schemeClr>
                </a:solidFill>
              </a:rPr>
              <a:t>translation look-aside buffer (TLB)</a:t>
            </a:r>
          </a:p>
          <a:p>
            <a:r>
              <a:rPr lang="en-US" dirty="0"/>
              <a:t>Some TLBs store </a:t>
            </a:r>
            <a:r>
              <a:rPr lang="en-US" dirty="0">
                <a:solidFill>
                  <a:schemeClr val="accent1">
                    <a:lumMod val="75000"/>
                  </a:schemeClr>
                </a:solidFill>
              </a:rPr>
              <a:t>address-space identifiers (ASIDs) </a:t>
            </a:r>
            <a:r>
              <a:rPr lang="en-US" dirty="0"/>
              <a:t>in each TLB entry – uniquely identifies each process to provide address-space protection for that process</a:t>
            </a:r>
          </a:p>
          <a:p>
            <a:pPr lvl="1"/>
            <a:r>
              <a:rPr lang="en-US" dirty="0"/>
              <a:t>Otherwise need to flush at every context switch</a:t>
            </a:r>
          </a:p>
          <a:p>
            <a:r>
              <a:rPr lang="en-US" dirty="0"/>
              <a:t>TLBs typically small (64 to 1,024 entries)</a:t>
            </a:r>
          </a:p>
          <a:p>
            <a:r>
              <a:rPr lang="en-US" dirty="0"/>
              <a:t>On a TLB miss, value is loaded into the TLB for faster access next time</a:t>
            </a:r>
          </a:p>
          <a:p>
            <a:pPr lvl="1"/>
            <a:r>
              <a:rPr lang="en-US" dirty="0"/>
              <a:t>Replacement policies must be considered</a:t>
            </a:r>
          </a:p>
          <a:p>
            <a:pPr lvl="1"/>
            <a:r>
              <a:rPr lang="en-US" dirty="0"/>
              <a:t>Some entries can be wired down for permanent fast access</a:t>
            </a:r>
          </a:p>
        </p:txBody>
      </p:sp>
    </p:spTree>
    <p:extLst>
      <p:ext uri="{BB962C8B-B14F-4D97-AF65-F5344CB8AC3E}">
        <p14:creationId xmlns:p14="http://schemas.microsoft.com/office/powerpoint/2010/main" val="2500389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Paging Hardware With TLB</a:t>
            </a:r>
          </a:p>
        </p:txBody>
      </p:sp>
      <p:pic>
        <p:nvPicPr>
          <p:cNvPr id="4" name="Picture 5"/>
          <p:cNvPicPr>
            <a:picLocks noChangeAspect="1" noChangeArrowheads="1"/>
          </p:cNvPicPr>
          <p:nvPr/>
        </p:nvPicPr>
        <p:blipFill>
          <a:blip r:embed="rId2"/>
          <a:srcRect/>
          <a:stretch>
            <a:fillRect/>
          </a:stretch>
        </p:blipFill>
        <p:spPr bwMode="auto">
          <a:xfrm>
            <a:off x="2430462" y="1424074"/>
            <a:ext cx="7323138" cy="49197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11946</TotalTime>
  <Words>2097</Words>
  <Application>Microsoft Office PowerPoint</Application>
  <PresentationFormat>Widescreen</PresentationFormat>
  <Paragraphs>409</Paragraphs>
  <Slides>34</Slides>
  <Notes>0</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34</vt:i4>
      </vt:variant>
    </vt:vector>
  </HeadingPairs>
  <TitlesOfParts>
    <vt:vector size="52" baseType="lpstr">
      <vt:lpstr>MS PGothic</vt:lpstr>
      <vt:lpstr>Arial</vt:lpstr>
      <vt:lpstr>Calibri</vt:lpstr>
      <vt:lpstr>Calibri Light</vt:lpstr>
      <vt:lpstr>Century Gothic</vt:lpstr>
      <vt:lpstr>Corbel</vt:lpstr>
      <vt:lpstr>Courier New</vt:lpstr>
      <vt:lpstr>Helvetica</vt:lpstr>
      <vt:lpstr>Segoe UI</vt:lpstr>
      <vt:lpstr>Segoe UI Light</vt:lpstr>
      <vt:lpstr>Times New Roman</vt:lpstr>
      <vt:lpstr>Trebuchet MS</vt:lpstr>
      <vt:lpstr>Verdana</vt:lpstr>
      <vt:lpstr>Wingdings</vt:lpstr>
      <vt:lpstr>Wingdings 3</vt:lpstr>
      <vt:lpstr>1_Office Theme</vt:lpstr>
      <vt:lpstr>Office Theme</vt:lpstr>
      <vt:lpstr>Facet</vt:lpstr>
      <vt:lpstr>Memory Management Module 5</vt:lpstr>
      <vt:lpstr>PowerPoint Presentation</vt:lpstr>
      <vt:lpstr>Paging Practice Problem</vt:lpstr>
      <vt:lpstr>Paging Practice Problem</vt:lpstr>
      <vt:lpstr>Paging Practice Problem</vt:lpstr>
      <vt:lpstr>Paging Practice Problem</vt:lpstr>
      <vt:lpstr>Paging Practice Problem</vt:lpstr>
      <vt:lpstr>Implementation of Page Table</vt:lpstr>
      <vt:lpstr>Paging Hardware With TLB</vt:lpstr>
      <vt:lpstr>Memory Protection</vt:lpstr>
      <vt:lpstr>Memory Protection</vt:lpstr>
      <vt:lpstr>Page Table Structure</vt:lpstr>
      <vt:lpstr>Hierarchical Page Tables</vt:lpstr>
      <vt:lpstr>Hierarchical Page Tables - Two-Level</vt:lpstr>
      <vt:lpstr>Hierarchical Page Tables - Two-Level</vt:lpstr>
      <vt:lpstr>Hierarchical Page Tables</vt:lpstr>
      <vt:lpstr>Hierarchical Page Tables - Three-level</vt:lpstr>
      <vt:lpstr>Hashed Page Tables</vt:lpstr>
      <vt:lpstr>Hashed Page Table</vt:lpstr>
      <vt:lpstr>Hashed Page Table example</vt:lpstr>
      <vt:lpstr>Inverted Page Table</vt:lpstr>
      <vt:lpstr>Inverted Page Table</vt:lpstr>
      <vt:lpstr>Inverted Page Table</vt:lpstr>
      <vt:lpstr>Inverted Page Table Example</vt:lpstr>
      <vt:lpstr>Segmentation</vt:lpstr>
      <vt:lpstr>Segment Addressing</vt:lpstr>
      <vt:lpstr>Segment Addressing</vt:lpstr>
      <vt:lpstr>Segment Addressing</vt:lpstr>
      <vt:lpstr>Paging vs. Segmentation</vt:lpstr>
      <vt:lpstr>Paging and Segmentation</vt:lpstr>
      <vt:lpstr>Page Fragmentation</vt:lpstr>
      <vt:lpstr>Memory Layout of a C Program</vt:lpstr>
      <vt:lpstr>Memory Layout of a C Program</vt:lpstr>
      <vt:lpstr>Memory Layout of a C Program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&amp; Background Chapter 1</dc:title>
  <dc:creator>Sheheryar Malik</dc:creator>
  <cp:lastModifiedBy>Sony</cp:lastModifiedBy>
  <cp:revision>928</cp:revision>
  <cp:lastPrinted>2019-05-17T05:34:39Z</cp:lastPrinted>
  <dcterms:created xsi:type="dcterms:W3CDTF">2019-04-13T12:57:47Z</dcterms:created>
  <dcterms:modified xsi:type="dcterms:W3CDTF">2025-05-21T03:13:43Z</dcterms:modified>
</cp:coreProperties>
</file>