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310" r:id="rId3"/>
    <p:sldId id="274" r:id="rId4"/>
    <p:sldId id="275" r:id="rId5"/>
    <p:sldId id="412" r:id="rId6"/>
    <p:sldId id="276" r:id="rId7"/>
    <p:sldId id="277" r:id="rId8"/>
    <p:sldId id="334" r:id="rId9"/>
    <p:sldId id="278" r:id="rId10"/>
    <p:sldId id="279" r:id="rId11"/>
    <p:sldId id="280" r:id="rId12"/>
    <p:sldId id="294" r:id="rId13"/>
    <p:sldId id="335" r:id="rId14"/>
    <p:sldId id="405" r:id="rId15"/>
    <p:sldId id="281" r:id="rId16"/>
    <p:sldId id="282" r:id="rId17"/>
    <p:sldId id="380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760000"/>
    <a:srgbClr val="F7F7F7"/>
    <a:srgbClr val="FBFBFB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="" xmlns:a16="http://schemas.microsoft.com/office/drawing/2014/main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8DAD96D6-5B9C-4DBD-8B54-B9DBB8C433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Sheheryar Malik, Ph.D.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Threading &amp; Multitasking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9" r:id="rId4"/>
    <p:sldLayoutId id="2147483678" r:id="rId5"/>
    <p:sldLayoutId id="2147483680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Threading &amp; Multitasking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64C31F2D-428B-47CA-9119-8DB7D4F93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Sheheryar Malik, Ph.D.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Threading &amp; Multitasking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7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</a:t>
            </a:r>
            <a:r>
              <a:rPr lang="en-US" sz="2800" dirty="0" smtClean="0"/>
              <a:t>Systems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Benefits of Multithreading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It allows to run a program even if some part of it is in block state</a:t>
            </a:r>
          </a:p>
          <a:p>
            <a:r>
              <a:rPr lang="en-US" dirty="0"/>
              <a:t>Resource sharing</a:t>
            </a:r>
          </a:p>
          <a:p>
            <a:pPr lvl="1"/>
            <a:r>
              <a:rPr lang="en-US" dirty="0"/>
              <a:t>threads share resources of process, easier than shared memory or message passing</a:t>
            </a:r>
          </a:p>
          <a:p>
            <a:r>
              <a:rPr lang="en-US" dirty="0"/>
              <a:t>Economy</a:t>
            </a:r>
          </a:p>
          <a:p>
            <a:pPr lvl="1"/>
            <a:r>
              <a:rPr lang="en-US" dirty="0"/>
              <a:t>Overheads of context switching of TCB are much lesser than of PCB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Utilization of multiprocessor or multicore architecture</a:t>
            </a:r>
          </a:p>
          <a:p>
            <a:pPr lvl="1"/>
            <a:r>
              <a:rPr lang="en-US" dirty="0"/>
              <a:t>Due to threading a single program can run on different processors at same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</a:rPr>
              <a:t>Single and Multithreaded Processes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730C228-0962-40DE-B55F-08EE59CDDBD6}"/>
              </a:ext>
            </a:extLst>
          </p:cNvPr>
          <p:cNvGrpSpPr/>
          <p:nvPr/>
        </p:nvGrpSpPr>
        <p:grpSpPr>
          <a:xfrm>
            <a:off x="1989283" y="1373188"/>
            <a:ext cx="8213434" cy="4895950"/>
            <a:chOff x="2597728" y="1373187"/>
            <a:chExt cx="8213434" cy="4895950"/>
          </a:xfrm>
        </p:grpSpPr>
        <p:pic>
          <p:nvPicPr>
            <p:cNvPr id="4" name="Picture 1" descr="4_01.pdf"/>
            <p:cNvPicPr>
              <a:picLocks noChangeAspect="1"/>
            </p:cNvPicPr>
            <p:nvPr/>
          </p:nvPicPr>
          <p:blipFill rotWithShape="1">
            <a:blip r:embed="rId2"/>
            <a:srcRect r="56566"/>
            <a:stretch/>
          </p:blipFill>
          <p:spPr bwMode="auto">
            <a:xfrm>
              <a:off x="2597728" y="1373188"/>
              <a:ext cx="3276599" cy="4895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" descr="4_01.pdf">
              <a:extLst>
                <a:ext uri="{FF2B5EF4-FFF2-40B4-BE49-F238E27FC236}">
                  <a16:creationId xmlns="" xmlns:a16="http://schemas.microsoft.com/office/drawing/2014/main" id="{0F36F647-26CC-4EA3-87B2-A5AD3EDDED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577"/>
            <a:stretch/>
          </p:blipFill>
          <p:spPr bwMode="auto">
            <a:xfrm>
              <a:off x="6705599" y="1373187"/>
              <a:ext cx="4105563" cy="4895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="" xmlns:a16="http://schemas.microsoft.com/office/drawing/2014/main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=""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62" y="2388738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DEA9C7-10FF-4BCE-8950-FA77DA0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E0000"/>
                </a:solidFill>
              </a:rPr>
              <a:t>Types of Threads </a:t>
            </a:r>
            <a:br>
              <a:rPr lang="en-US" dirty="0">
                <a:solidFill>
                  <a:srgbClr val="7E0000"/>
                </a:solidFill>
              </a:rPr>
            </a:br>
            <a:r>
              <a:rPr lang="en-US" dirty="0">
                <a:solidFill>
                  <a:srgbClr val="7E0000"/>
                </a:solidFill>
              </a:rPr>
              <a:t>and</a:t>
            </a:r>
            <a:br>
              <a:rPr lang="en-US" dirty="0">
                <a:solidFill>
                  <a:srgbClr val="7E0000"/>
                </a:solidFill>
              </a:rPr>
            </a:br>
            <a:r>
              <a:rPr lang="en-US" dirty="0">
                <a:solidFill>
                  <a:srgbClr val="7E0000"/>
                </a:solidFill>
              </a:rPr>
              <a:t>Multithreading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B48A5F-A4F3-45BC-9F5A-FE3321FC6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1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Types of Threads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There are two types of threads i.e. kernel threads and user level threads</a:t>
            </a:r>
          </a:p>
          <a:p>
            <a:r>
              <a:rPr lang="en-US" b="1" dirty="0"/>
              <a:t>Kernel threads </a:t>
            </a:r>
          </a:p>
          <a:p>
            <a:pPr lvl="1"/>
            <a:r>
              <a:rPr lang="en-US" dirty="0"/>
              <a:t>Theses are supported directly by operating system</a:t>
            </a:r>
          </a:p>
          <a:p>
            <a:pPr lvl="1"/>
            <a:r>
              <a:rPr lang="en-US" dirty="0"/>
              <a:t>The kernel perform thread creation, scheduling and management</a:t>
            </a:r>
          </a:p>
          <a:p>
            <a:pPr lvl="1"/>
            <a:r>
              <a:rPr lang="en-US" dirty="0"/>
              <a:t>Examples – virtually all general-purpose operating systems, including: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Solaris</a:t>
            </a:r>
          </a:p>
          <a:p>
            <a:pPr lvl="2"/>
            <a:r>
              <a:rPr lang="en-US" dirty="0"/>
              <a:t>Unix</a:t>
            </a:r>
          </a:p>
          <a:p>
            <a:pPr lvl="2"/>
            <a:r>
              <a:rPr lang="en-US" dirty="0"/>
              <a:t>Linux</a:t>
            </a:r>
          </a:p>
          <a:p>
            <a:pPr lvl="2"/>
            <a:r>
              <a:rPr lang="en-US" dirty="0"/>
              <a:t>Mac OS </a:t>
            </a:r>
          </a:p>
          <a:p>
            <a:pPr lvl="2"/>
            <a:r>
              <a:rPr lang="en-US" dirty="0"/>
              <a:t>Android</a:t>
            </a:r>
          </a:p>
          <a:p>
            <a:pPr lvl="2"/>
            <a:r>
              <a:rPr lang="en-US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203450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Threads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User threads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are supported above the kernel, via a set of library calls at the user level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Library provides support for thread creation, scheduling and management with no support from kernel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user-threads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POSIX </a:t>
            </a:r>
            <a:r>
              <a:rPr lang="en-US" b="1" dirty="0"/>
              <a:t>P</a:t>
            </a:r>
            <a:r>
              <a:rPr lang="en-US" dirty="0"/>
              <a:t> thread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Java threads</a:t>
            </a:r>
          </a:p>
          <a:p>
            <a:pPr>
              <a:lnSpc>
                <a:spcPct val="90000"/>
              </a:lnSpc>
            </a:pPr>
            <a:r>
              <a:rPr lang="en-US" dirty="0"/>
              <a:t>Hybrid approach implements both user-level and kernel supported threads</a:t>
            </a:r>
          </a:p>
        </p:txBody>
      </p:sp>
    </p:spTree>
    <p:extLst>
      <p:ext uri="{BB962C8B-B14F-4D97-AF65-F5344CB8AC3E}">
        <p14:creationId xmlns:p14="http://schemas.microsoft.com/office/powerpoint/2010/main" val="187354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=""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=""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2283963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utility reads records from a tape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Process them and writes them into a disk one by one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Begin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OSLecture</a:t>
            </a:r>
            <a:r>
              <a:rPr lang="en-US" sz="2000" dirty="0"/>
              <a:t>;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while </a:t>
            </a:r>
            <a:r>
              <a:rPr lang="en-US" sz="2000" dirty="0"/>
              <a:t>Not EOF </a:t>
            </a:r>
            <a:r>
              <a:rPr lang="en-US" sz="2000" b="1" dirty="0"/>
              <a:t>do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Read a record;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Process record;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Write a record;</a:t>
            </a:r>
          </a:p>
          <a:p>
            <a:pPr lvl="4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End while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End</a:t>
            </a:r>
          </a:p>
          <a:p>
            <a:pPr>
              <a:lnSpc>
                <a:spcPct val="80000"/>
              </a:lnSpc>
            </a:pPr>
            <a:r>
              <a:rPr lang="en-US" dirty="0"/>
              <a:t>Assume, round robin scheduling with time slice of 25ms</a:t>
            </a:r>
          </a:p>
          <a:p>
            <a:pPr>
              <a:lnSpc>
                <a:spcPct val="80000"/>
              </a:lnSpc>
            </a:pPr>
            <a:r>
              <a:rPr lang="en-US" dirty="0"/>
              <a:t>Process will be blocked immediately due to read system call</a:t>
            </a:r>
          </a:p>
          <a:p>
            <a:pPr>
              <a:lnSpc>
                <a:spcPct val="80000"/>
              </a:lnSpc>
            </a:pPr>
            <a:r>
              <a:rPr lang="en-US" dirty="0"/>
              <a:t>Utilizes a small fraction of time slice</a:t>
            </a:r>
          </a:p>
          <a:p>
            <a:pPr>
              <a:lnSpc>
                <a:spcPct val="80000"/>
              </a:lnSpc>
            </a:pPr>
            <a:r>
              <a:rPr lang="en-US" dirty="0"/>
              <a:t>When record is read, the process become ready and then it is dispatched</a:t>
            </a:r>
          </a:p>
          <a:p>
            <a:pPr>
              <a:lnSpc>
                <a:spcPct val="80000"/>
              </a:lnSpc>
            </a:pPr>
            <a:r>
              <a:rPr lang="en-US" dirty="0"/>
              <a:t>Block again due to write system call and so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An improvement to above is to define two tasks within same process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OSLecture</a:t>
            </a:r>
            <a:r>
              <a:rPr lang="en-US" sz="2000" dirty="0"/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/>
              <a:t>while</a:t>
            </a:r>
            <a:r>
              <a:rPr lang="en-US" sz="2000" dirty="0"/>
              <a:t> not EOF </a:t>
            </a:r>
            <a:r>
              <a:rPr lang="en-US" sz="2000" b="1" dirty="0"/>
              <a:t>do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dirty="0"/>
              <a:t>Task-0-</a:t>
            </a:r>
            <a:r>
              <a:rPr lang="en-US" sz="2000" b="1" dirty="0"/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Read a record;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Process a record;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dirty="0"/>
              <a:t>Task-0-</a:t>
            </a:r>
            <a:r>
              <a:rPr lang="en-US" sz="2000" b="1" dirty="0"/>
              <a:t>End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dirty="0"/>
              <a:t>Task-1-</a:t>
            </a:r>
            <a:r>
              <a:rPr lang="en-US" sz="2000" b="1" dirty="0"/>
              <a:t>Begin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	Write a record;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dirty="0"/>
              <a:t>Task-1-</a:t>
            </a:r>
            <a:r>
              <a:rPr lang="en-US" sz="2000" b="1" dirty="0"/>
              <a:t>End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End while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End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Advantage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Subtask can run concurrently within the same process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complier recognizes as different tasks and maintain their different identities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application that creates photo thumbnails from a collection of images may use a separate thread to generate a thumbnail from each separate image.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A web browser might have one thread display images or text while another thread retrieves data from the network.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A word processor may have a thread for displaying graphics, another thread for responding to keystrokes from the user, and a third thread for performing spelling and grammar checking in the background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Multitasking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process starts, the OS creates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process control block (PCB)</a:t>
            </a:r>
          </a:p>
          <a:p>
            <a:r>
              <a:rPr lang="en-US" dirty="0"/>
              <a:t>Now, in addition to PCB, it also creates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task control block (TCB)</a:t>
            </a:r>
            <a:r>
              <a:rPr lang="en-US" dirty="0"/>
              <a:t> for each task within a process</a:t>
            </a:r>
          </a:p>
          <a:p>
            <a:r>
              <a:rPr lang="en-US" dirty="0"/>
              <a:t>A TCB needs to have save area for each task</a:t>
            </a:r>
          </a:p>
          <a:p>
            <a:r>
              <a:rPr lang="en-US" dirty="0"/>
              <a:t>A task also could have priorities and states</a:t>
            </a:r>
          </a:p>
          <a:p>
            <a:r>
              <a:rPr lang="en-US" dirty="0"/>
              <a:t>If process time slice is not over but the current task is either over or blocked</a:t>
            </a:r>
          </a:p>
          <a:p>
            <a:pPr lvl="1"/>
            <a:r>
              <a:rPr lang="en-US" dirty="0"/>
              <a:t>The OS chooses the next highest priority ready task within same process and schedules it</a:t>
            </a:r>
          </a:p>
          <a:p>
            <a:pPr lvl="1"/>
            <a:r>
              <a:rPr lang="en-US" dirty="0"/>
              <a:t>If no task is ready in the same process the process will be blocked and OS will schedules a task from some other process</a:t>
            </a:r>
          </a:p>
          <a:p>
            <a:r>
              <a:rPr lang="en-US" dirty="0"/>
              <a:t>This reduces the overheads of context switching at process level</a:t>
            </a:r>
          </a:p>
          <a:p>
            <a:r>
              <a:rPr lang="en-US" dirty="0"/>
              <a:t>The context switching at task level is far less time consuming e.g.</a:t>
            </a:r>
          </a:p>
          <a:p>
            <a:r>
              <a:rPr lang="en-US" dirty="0"/>
              <a:t>Also it shares the same address space and resources of process</a:t>
            </a:r>
          </a:p>
          <a:p>
            <a:r>
              <a:rPr lang="en-US" dirty="0"/>
              <a:t>Some OS called it multitasking and some call it multithreading</a:t>
            </a:r>
          </a:p>
          <a:p>
            <a:r>
              <a:rPr lang="en-US" dirty="0"/>
              <a:t>OS/2 use the concept name as multithreading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thread is subdivision of work within a process</a:t>
            </a:r>
          </a:p>
          <a:p>
            <a:r>
              <a:rPr lang="en-US" dirty="0"/>
              <a:t>It is a basic unit of CPU utilization </a:t>
            </a:r>
          </a:p>
          <a:p>
            <a:r>
              <a:rPr lang="en-US" dirty="0"/>
              <a:t>It is also called a light-weight process (LWP)</a:t>
            </a:r>
          </a:p>
          <a:p>
            <a:r>
              <a:rPr lang="en-US" dirty="0"/>
              <a:t>Threads are like little mini processes</a:t>
            </a:r>
          </a:p>
          <a:p>
            <a:r>
              <a:rPr lang="en-US" dirty="0"/>
              <a:t>It may consist of;</a:t>
            </a:r>
          </a:p>
          <a:p>
            <a:pPr lvl="1"/>
            <a:r>
              <a:rPr lang="en-US" dirty="0"/>
              <a:t>Program counter</a:t>
            </a:r>
          </a:p>
          <a:p>
            <a:pPr lvl="1"/>
            <a:r>
              <a:rPr lang="en-US" dirty="0"/>
              <a:t>Register set</a:t>
            </a:r>
          </a:p>
          <a:p>
            <a:pPr lvl="1"/>
            <a:r>
              <a:rPr lang="en-US" dirty="0"/>
              <a:t>Stack space</a:t>
            </a:r>
          </a:p>
          <a:p>
            <a:r>
              <a:rPr lang="en-US" dirty="0"/>
              <a:t>A threads shares with its peer threads its</a:t>
            </a:r>
          </a:p>
          <a:p>
            <a:pPr lvl="1"/>
            <a:r>
              <a:rPr lang="en-US" dirty="0"/>
              <a:t>Code section</a:t>
            </a:r>
          </a:p>
          <a:p>
            <a:pPr lvl="1"/>
            <a:r>
              <a:rPr lang="en-US" dirty="0"/>
              <a:t>Data section</a:t>
            </a:r>
          </a:p>
          <a:p>
            <a:pPr lvl="1"/>
            <a:r>
              <a:rPr lang="en-US" dirty="0"/>
              <a:t>Operating system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=""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Motivation for Threading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=""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Most modern applications are multithreaded</a:t>
            </a:r>
          </a:p>
          <a:p>
            <a:r>
              <a:rPr lang="en-US" altLang="en-US" dirty="0"/>
              <a:t>Threads run within application</a:t>
            </a:r>
          </a:p>
          <a:p>
            <a:r>
              <a:rPr lang="en-US" altLang="en-US" dirty="0"/>
              <a:t>Multiple tasks with the application can be implemented by separate threads</a:t>
            </a:r>
          </a:p>
          <a:p>
            <a:pPr lvl="1"/>
            <a:r>
              <a:rPr lang="en-US" altLang="en-US" dirty="0"/>
              <a:t>Update display</a:t>
            </a:r>
          </a:p>
          <a:p>
            <a:pPr lvl="1"/>
            <a:r>
              <a:rPr lang="en-US" altLang="en-US" dirty="0"/>
              <a:t>Fetch data</a:t>
            </a:r>
          </a:p>
          <a:p>
            <a:pPr lvl="1"/>
            <a:r>
              <a:rPr lang="en-US" altLang="en-US" dirty="0"/>
              <a:t>Spell checking</a:t>
            </a:r>
          </a:p>
          <a:p>
            <a:pPr lvl="1"/>
            <a:r>
              <a:rPr lang="en-US" altLang="en-US" dirty="0"/>
              <a:t>Answer a network request</a:t>
            </a:r>
          </a:p>
          <a:p>
            <a:r>
              <a:rPr lang="en-US" altLang="en-US" dirty="0"/>
              <a:t>Process creation is heavy-weight while thread creation is 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Thread idea is used for higher throughput and better performance</a:t>
            </a:r>
          </a:p>
          <a:p>
            <a:r>
              <a:rPr lang="en-US" dirty="0"/>
              <a:t>Threads are cheaper in terms of system overheads</a:t>
            </a:r>
          </a:p>
          <a:p>
            <a:r>
              <a:rPr lang="en-US" dirty="0"/>
              <a:t>Avoid context switching of processes if thread switch is used</a:t>
            </a:r>
          </a:p>
          <a:p>
            <a:r>
              <a:rPr lang="en-US" dirty="0"/>
              <a:t>Each thread run sequentially</a:t>
            </a:r>
          </a:p>
          <a:p>
            <a:r>
              <a:rPr lang="en-US" dirty="0"/>
              <a:t>Thread can create child threads</a:t>
            </a:r>
          </a:p>
          <a:p>
            <a:r>
              <a:rPr lang="en-US" dirty="0"/>
              <a:t>If thread is blocked, another thread within same process can run</a:t>
            </a:r>
          </a:p>
          <a:p>
            <a:r>
              <a:rPr lang="en-US" dirty="0"/>
              <a:t>A traditional or heavyweight process is equal to a task with one thread</a:t>
            </a:r>
          </a:p>
          <a:p>
            <a:r>
              <a:rPr lang="en-US" dirty="0"/>
              <a:t>Threads provide a mechanism to achieve parallelism </a:t>
            </a:r>
          </a:p>
          <a:p>
            <a:r>
              <a:rPr lang="en-US" dirty="0"/>
              <a:t>Threads </a:t>
            </a:r>
            <a:r>
              <a:rPr lang="en-US"/>
              <a:t>are very </a:t>
            </a:r>
            <a:r>
              <a:rPr lang="en-US" dirty="0"/>
              <a:t>important in the design of distributed and client server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In some systems, threads are supported by the operating system</a:t>
            </a:r>
          </a:p>
          <a:p>
            <a:r>
              <a:rPr lang="en-US" dirty="0"/>
              <a:t>Some database management systems provide their own thread management</a:t>
            </a:r>
          </a:p>
          <a:p>
            <a:r>
              <a:rPr lang="en-US" dirty="0"/>
              <a:t>Some languages, like Java, provide direct support for writing the thread-based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10562</TotalTime>
  <Words>699</Words>
  <Application>Microsoft Office PowerPoint</Application>
  <PresentationFormat>Widescreen</PresentationFormat>
  <Paragraphs>125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Century Gothic</vt:lpstr>
      <vt:lpstr>Corbel</vt:lpstr>
      <vt:lpstr>Courier New</vt:lpstr>
      <vt:lpstr>Segoe UI</vt:lpstr>
      <vt:lpstr>Segoe UI Light</vt:lpstr>
      <vt:lpstr>Times New Roman</vt:lpstr>
      <vt:lpstr>Wingdings</vt:lpstr>
      <vt:lpstr>1_Office Theme</vt:lpstr>
      <vt:lpstr>Office Theme</vt:lpstr>
      <vt:lpstr>Threading &amp; Multitasking Module 7</vt:lpstr>
      <vt:lpstr>Multitasking</vt:lpstr>
      <vt:lpstr>Multitasking</vt:lpstr>
      <vt:lpstr>Multitasking</vt:lpstr>
      <vt:lpstr>Multitasking</vt:lpstr>
      <vt:lpstr>Threads</vt:lpstr>
      <vt:lpstr>Motivation for Threading</vt:lpstr>
      <vt:lpstr>Threads</vt:lpstr>
      <vt:lpstr>Threads</vt:lpstr>
      <vt:lpstr>Benefits of Multithreading</vt:lpstr>
      <vt:lpstr>Single and Multithreaded Processes</vt:lpstr>
      <vt:lpstr>Multithreaded Server Architecture</vt:lpstr>
      <vt:lpstr>Types of Threads  and Multithreading Models</vt:lpstr>
      <vt:lpstr>Types of Threads</vt:lpstr>
      <vt:lpstr>Types of Threads</vt:lpstr>
      <vt:lpstr>User and Kernel Threads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919</cp:revision>
  <cp:lastPrinted>2019-05-17T05:34:39Z</cp:lastPrinted>
  <dcterms:created xsi:type="dcterms:W3CDTF">2019-04-13T12:57:47Z</dcterms:created>
  <dcterms:modified xsi:type="dcterms:W3CDTF">2025-05-29T07:56:17Z</dcterms:modified>
</cp:coreProperties>
</file>