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707" r:id="rId3"/>
  </p:sldMasterIdLst>
  <p:notesMasterIdLst>
    <p:notesMasterId r:id="rId23"/>
  </p:notesMasterIdLst>
  <p:handoutMasterIdLst>
    <p:handoutMasterId r:id="rId24"/>
  </p:handoutMasterIdLst>
  <p:sldIdLst>
    <p:sldId id="310" r:id="rId4"/>
    <p:sldId id="273" r:id="rId5"/>
    <p:sldId id="274" r:id="rId6"/>
    <p:sldId id="275" r:id="rId7"/>
    <p:sldId id="276" r:id="rId8"/>
    <p:sldId id="311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593" r:id="rId17"/>
    <p:sldId id="284" r:id="rId18"/>
    <p:sldId id="285" r:id="rId19"/>
    <p:sldId id="286" r:id="rId20"/>
    <p:sldId id="287" r:id="rId21"/>
    <p:sldId id="308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F7F7F7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592" y="44"/>
      </p:cViewPr>
      <p:guideLst/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:a16="http://schemas.microsoft.com/office/drawing/2014/main" xmlns="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xmlns="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93866FE-4B4F-48A8-8721-20B757069001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CF745-6EDB-4208-9010-31248509EE22}" type="datetime1">
              <a:rPr lang="en-US" smtClean="0"/>
              <a:t>5/24/2025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6697-F896-4D6D-B84C-552DCABE6614}" type="datetime1">
              <a:rPr lang="en-US" smtClean="0"/>
              <a:t>5/24/2025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AC2689-2A9F-49ED-8241-1986025505EB}" type="datetime1">
              <a:rPr lang="en-US" smtClean="0"/>
              <a:t>5/24/2025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161B3-54A1-413C-B8D2-465092B984D1}" type="datetime1">
              <a:rPr lang="en-US" smtClean="0"/>
              <a:t>5/24/2025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541D6-CFE7-41C6-807C-A510B50B5BA2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DA443-4C90-4E74-B571-AFB4D58D5ED3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DD9-4302-427D-93BD-28F094C994FA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B1588953-36C0-4E35-BDA9-0F2156CEFC4F}"/>
              </a:ext>
            </a:extLst>
          </p:cNvPr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795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5/24/2025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77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xmlns="" id="{B0CA3F87-FBBC-4CB9-AC14-E0289FA72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1083A81-28F1-4308-BC16-557FC6E8DF38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4513E74-176E-4FA0-B2ED-361147879CB0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ABFBC72-7810-44C4-B481-92A15B5B3848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38625B5-3CD2-4E38-B1C5-DF5CFD6BC0DA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B1CC363-E569-4819-9DE2-E9FD4A8FDB46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xmlns="" id="{FE313338-B623-4828-83FB-725CA387C1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Virtual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044FF32-B669-4926-A95C-C1523E579AB3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3985020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5/24/2025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05609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706EFC4-427E-4B06-9D68-7DF598944ED8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1621297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641169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644488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5/24/2025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0861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52497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93461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2869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xmlns="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xmlns="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Virtual Memory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3097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9642485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10997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5308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37881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xmlns="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7" r:id="rId4"/>
    <p:sldLayoutId id="2147483689" r:id="rId5"/>
    <p:sldLayoutId id="2147483678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AE32BD0-7330-4272-82E9-A9CAB20CD102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xmlns="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xmlns="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Virtual Memory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Virtual Memory</a:t>
            </a:r>
            <a:r>
              <a:rPr lang="en-US"/>
              <a:t/>
            </a:r>
            <a:br>
              <a:rPr lang="en-US"/>
            </a:br>
            <a:r>
              <a:rPr lang="en-US" sz="3600" b="1">
                <a:solidFill>
                  <a:schemeClr val="tx1"/>
                </a:solidFill>
              </a:rPr>
              <a:t>Module </a:t>
            </a:r>
            <a:r>
              <a:rPr lang="en-US" sz="3600" b="1" dirty="0">
                <a:solidFill>
                  <a:schemeClr val="tx1"/>
                </a:solidFill>
              </a:rPr>
              <a:t>6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Nadia Qureshi</a:t>
            </a:r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2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 Aside Buffer</a:t>
            </a:r>
          </a:p>
        </p:txBody>
      </p:sp>
      <p:pic>
        <p:nvPicPr>
          <p:cNvPr id="2140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1364" t="1157" r="1537" b="1157"/>
          <a:stretch>
            <a:fillRect/>
          </a:stretch>
        </p:blipFill>
        <p:spPr>
          <a:xfrm>
            <a:off x="2869170" y="1473603"/>
            <a:ext cx="6453660" cy="4839374"/>
          </a:xfrm>
          <a:noFill/>
          <a:ln w="57150" cmpd="thickThin"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Associative Mapping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An associative memory system (content addressable store) greatly increases the speed of searching for an item within an array of stored items</a:t>
            </a:r>
          </a:p>
          <a:p>
            <a:r>
              <a:rPr lang="en-US" dirty="0"/>
              <a:t>This hardware system compares a search value with every entry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simultaneously</a:t>
            </a:r>
            <a:r>
              <a:rPr lang="en-US" dirty="0"/>
              <a:t> within associative store</a:t>
            </a:r>
          </a:p>
          <a:p>
            <a:r>
              <a:rPr lang="en-US" dirty="0"/>
              <a:t>If TLB implemented as an associative memory then all entries can be interrogated for a virtual page number simultaneously, resulting in a very rapid response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Page Fault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/>
              <a:t>If the virtual address created a reference for a page which is not in real memory; it is termed as page fault</a:t>
            </a:r>
          </a:p>
          <a:p>
            <a:r>
              <a:rPr lang="en-US">
                <a:sym typeface="Symbol" pitchFamily="18" charset="2"/>
              </a:rPr>
              <a:t>Following measures should be done when a page fault occur</a:t>
            </a:r>
          </a:p>
          <a:p>
            <a:pPr lvl="1"/>
            <a:r>
              <a:rPr lang="en-US">
                <a:sym typeface="Symbol" pitchFamily="18" charset="2"/>
              </a:rPr>
              <a:t>Get empty frame</a:t>
            </a:r>
          </a:p>
          <a:p>
            <a:pPr lvl="1"/>
            <a:r>
              <a:rPr lang="en-US">
                <a:sym typeface="Symbol" pitchFamily="18" charset="2"/>
              </a:rPr>
              <a:t>Swap page into frame</a:t>
            </a:r>
          </a:p>
          <a:p>
            <a:pPr lvl="1"/>
            <a:r>
              <a:rPr lang="en-US">
                <a:sym typeface="Symbol" pitchFamily="18" charset="2"/>
              </a:rPr>
              <a:t>Reset tables, present or valid bit = 1</a:t>
            </a:r>
          </a:p>
          <a:p>
            <a:pPr lvl="1"/>
            <a:r>
              <a:rPr lang="en-US">
                <a:sym typeface="Symbol" pitchFamily="18" charset="2"/>
              </a:rPr>
              <a:t>Restart instruction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Fault Handling</a:t>
            </a:r>
          </a:p>
        </p:txBody>
      </p:sp>
      <p:pic>
        <p:nvPicPr>
          <p:cNvPr id="4" name="Picture 4" descr="9">
            <a:extLst>
              <a:ext uri="{FF2B5EF4-FFF2-40B4-BE49-F238E27FC236}">
                <a16:creationId xmlns:a16="http://schemas.microsoft.com/office/drawing/2014/main" xmlns="" id="{94EC9C46-87CF-4ED2-A1A7-E030C018B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439" y="1199867"/>
            <a:ext cx="7113122" cy="5275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C3594C-B478-442B-9E34-CC265EAA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486F6AE-9583-400F-8090-7751C26E8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0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Page Replacement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600" dirty="0"/>
              <a:t>When a page fault occurs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The OS may have to remove a page from memory to make room for incoming page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If the page to be removed has been modified, it must be updated to disk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For better performance, at each page fault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Pick a random page from memory that is not heavily used and replace it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If a heavily used page is removed, it may have to brought back in quickly, resulting in extra overhead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Use modify (dirty) </a:t>
            </a:r>
            <a:r>
              <a:rPr lang="en-US" sz="2600" i="1" dirty="0"/>
              <a:t>bit</a:t>
            </a:r>
            <a:r>
              <a:rPr lang="en-US" sz="2600" dirty="0"/>
              <a:t> to reduce overhead of page transfers – only modified pages are written to disk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Page Replacement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Page replacement procedure</a:t>
            </a:r>
          </a:p>
          <a:p>
            <a:pPr lvl="1"/>
            <a:r>
              <a:rPr lang="en-US" dirty="0"/>
              <a:t>If no frame is free, we free a frame by writing its contents to disk</a:t>
            </a:r>
          </a:p>
          <a:p>
            <a:pPr lvl="1"/>
            <a:r>
              <a:rPr lang="en-US" dirty="0"/>
              <a:t>Change page table entry that the page is no longer in memory</a:t>
            </a:r>
          </a:p>
          <a:p>
            <a:pPr lvl="1"/>
            <a:r>
              <a:rPr lang="en-US" dirty="0"/>
              <a:t>Swap in new demanded page</a:t>
            </a:r>
          </a:p>
          <a:p>
            <a:pPr lvl="1"/>
            <a:r>
              <a:rPr lang="en-US" dirty="0"/>
              <a:t>Update the page table entry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Page Replacement Algorithms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different page replacement algorithms</a:t>
            </a:r>
          </a:p>
          <a:p>
            <a:r>
              <a:rPr lang="en-US" dirty="0"/>
              <a:t>Each OS has its own page replacement technique</a:t>
            </a:r>
          </a:p>
          <a:p>
            <a:r>
              <a:rPr lang="en-US" dirty="0"/>
              <a:t>The important thing is, it should be one with lowest page fault rate</a:t>
            </a:r>
          </a:p>
          <a:p>
            <a:r>
              <a:rPr lang="en-US" dirty="0"/>
              <a:t>Replacement policy/strategy is concerned with selecting a page currently in memory to be replaced</a:t>
            </a:r>
          </a:p>
          <a:p>
            <a:r>
              <a:rPr lang="en-US" dirty="0"/>
              <a:t>All policies are based on, the page that is removed should be the page least likely to be referenced in the near future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Principal of locality </a:t>
            </a:r>
            <a:r>
              <a:rPr lang="en-US" dirty="0"/>
              <a:t>says, there is a high correlation between recent referencing history and near future referencing patterns</a:t>
            </a:r>
          </a:p>
          <a:p>
            <a:r>
              <a:rPr lang="en-US" dirty="0"/>
              <a:t>Most policies try to predict future behavior on the basis of past behavior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FIFO Algorithm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/>
              <a:t>The FIFO maintain a list of all pages in memory with the page at the head the oldest one and page at the tail most recent arrival</a:t>
            </a:r>
          </a:p>
          <a:p>
            <a:r>
              <a:rPr lang="en-US"/>
              <a:t>On a page fault, the page at the head is removed and the new page added to tail of the list</a:t>
            </a:r>
          </a:p>
          <a:p>
            <a:r>
              <a:rPr lang="en-US"/>
              <a:t>Salient points</a:t>
            </a:r>
          </a:p>
          <a:p>
            <a:pPr lvl="1"/>
            <a:r>
              <a:rPr lang="en-US"/>
              <a:t>FIFO algorithm is very easy to implement</a:t>
            </a:r>
          </a:p>
          <a:p>
            <a:pPr lvl="1"/>
            <a:r>
              <a:rPr lang="en-US"/>
              <a:t>Its performance is not always good because it may replace pages heavily used throughout the life of a program</a:t>
            </a:r>
          </a:p>
          <a:p>
            <a:pPr lvl="1"/>
            <a:r>
              <a:rPr lang="en-US"/>
              <a:t>Low overhead paging algorithm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First-In-First-Out (FIFO) Algorithm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8FA647A8-04F7-426A-BD9A-3A5BB1104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Reference string: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7,0,1,2,0,3,0,4,2,3,0,3,0,3,2,1,2,0,1,7,0,1</a:t>
            </a:r>
          </a:p>
          <a:p>
            <a:r>
              <a:rPr lang="en-US" sz="2400" dirty="0"/>
              <a:t>3 frames (3 pages can be in memory at a time per process)</a:t>
            </a:r>
          </a:p>
          <a:p>
            <a:r>
              <a:rPr lang="en-US" sz="2400" dirty="0"/>
              <a:t>Can vary by reference string: consider 1,2,3,4,1,2,5,1,2,3,4,5</a:t>
            </a:r>
          </a:p>
          <a:p>
            <a:pPr lvl="1"/>
            <a:r>
              <a:rPr lang="en-US" sz="2000" dirty="0"/>
              <a:t>Adding more frames can cause more page faults!</a:t>
            </a:r>
          </a:p>
          <a:p>
            <a:r>
              <a:rPr lang="en-US" sz="2400" dirty="0"/>
              <a:t>How to track ages of pages? </a:t>
            </a:r>
          </a:p>
          <a:p>
            <a:pPr lvl="1"/>
            <a:r>
              <a:rPr lang="en-US" sz="2000" dirty="0"/>
              <a:t>Just use a FIFO queue</a:t>
            </a: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751" y="3831248"/>
            <a:ext cx="8514498" cy="271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0458050" y="5069448"/>
            <a:ext cx="1518546" cy="3693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35" tIns="45718" rIns="91435" bIns="45718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ea typeface="Meiryo" panose="020B0604030504040204" pitchFamily="34" charset="-128"/>
              </a:rPr>
              <a:t>15 page faults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900" dirty="0"/>
              <a:t>Why we need virtual memory</a:t>
            </a:r>
          </a:p>
          <a:p>
            <a:pPr lvl="1"/>
            <a:r>
              <a:rPr lang="en-US" sz="2500" dirty="0"/>
              <a:t>The </a:t>
            </a:r>
            <a:r>
              <a:rPr lang="en-US" sz="2500" u="sng" dirty="0"/>
              <a:t>program size may exceed the amount of physical memory</a:t>
            </a:r>
          </a:p>
          <a:p>
            <a:pPr lvl="1"/>
            <a:r>
              <a:rPr lang="en-US" sz="2500" dirty="0"/>
              <a:t>The OS keeps those </a:t>
            </a:r>
            <a:r>
              <a:rPr lang="en-US" sz="2500" u="sng" dirty="0"/>
              <a:t>parts of the program</a:t>
            </a:r>
            <a:r>
              <a:rPr lang="en-US" sz="2500" dirty="0"/>
              <a:t> currently in use in main memory and the </a:t>
            </a:r>
            <a:r>
              <a:rPr lang="en-US" sz="2500" u="sng" dirty="0"/>
              <a:t>rest on disk</a:t>
            </a:r>
          </a:p>
          <a:p>
            <a:pPr lvl="1"/>
            <a:r>
              <a:rPr lang="en-US" sz="2500" dirty="0"/>
              <a:t>The </a:t>
            </a:r>
            <a:r>
              <a:rPr lang="en-US" sz="2500" u="sng" dirty="0"/>
              <a:t>piece of the program being swapped</a:t>
            </a:r>
            <a:r>
              <a:rPr lang="en-US" sz="2500" dirty="0"/>
              <a:t> between disk and memory as </a:t>
            </a:r>
            <a:r>
              <a:rPr lang="en-US" sz="2500" dirty="0" smtClean="0"/>
              <a:t>needed even if the process size is bigger than main memory </a:t>
            </a:r>
          </a:p>
          <a:p>
            <a:pPr lvl="2"/>
            <a:r>
              <a:rPr lang="en-US" sz="2100" dirty="0" smtClean="0"/>
              <a:t>This is called overlay where we roll-in and roll-out various pages in and out of memory to accommodate a bigger processes </a:t>
            </a:r>
            <a:r>
              <a:rPr lang="en-US" sz="2100" smtClean="0"/>
              <a:t>into memory</a:t>
            </a:r>
            <a:endParaRPr lang="en-US" sz="2100" dirty="0"/>
          </a:p>
          <a:p>
            <a:pPr lvl="1"/>
            <a:r>
              <a:rPr lang="en-US" sz="2500" dirty="0"/>
              <a:t>Virtual memory can also work in a </a:t>
            </a:r>
            <a:r>
              <a:rPr lang="en-US" sz="2500" u="sng" dirty="0"/>
              <a:t>multiprogramming</a:t>
            </a:r>
            <a:r>
              <a:rPr lang="en-US" sz="2500" dirty="0"/>
              <a:t>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A technique that allows execution of a process without having to allocate it the memory space it needs, completely</a:t>
            </a:r>
          </a:p>
          <a:p>
            <a:r>
              <a:rPr lang="en-US" dirty="0">
                <a:highlight>
                  <a:srgbClr val="FFFF00"/>
                </a:highlight>
              </a:rPr>
              <a:t>It gives the idea that large memory is available at programmer’s disposal even computer has relatively small main memory</a:t>
            </a:r>
          </a:p>
          <a:p>
            <a:r>
              <a:rPr lang="en-US" dirty="0"/>
              <a:t>A program can be written assuming large address space is available</a:t>
            </a:r>
          </a:p>
          <a:p>
            <a:r>
              <a:rPr lang="en-US" u="sng" dirty="0"/>
              <a:t>That is the virtual address space </a:t>
            </a: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&gt;&gt;</a:t>
            </a:r>
            <a:r>
              <a:rPr lang="en-US" u="sng" dirty="0"/>
              <a:t> physical address space</a:t>
            </a:r>
          </a:p>
          <a:p>
            <a:r>
              <a:rPr lang="en-US" dirty="0"/>
              <a:t>The entire logical address space of a process must be in physical memory before the process can execute</a:t>
            </a:r>
          </a:p>
          <a:p>
            <a:r>
              <a:rPr lang="en-US" dirty="0"/>
              <a:t>First Implemented in Intel 80386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Virtual Memory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Advantages of virtual memory:</a:t>
            </a:r>
          </a:p>
          <a:p>
            <a:pPr lvl="1"/>
            <a:r>
              <a:rPr lang="en-US" dirty="0"/>
              <a:t>Programs can be larger than the size of the physical memory</a:t>
            </a:r>
          </a:p>
          <a:p>
            <a:pPr lvl="2"/>
            <a:r>
              <a:rPr lang="en-US" dirty="0"/>
              <a:t>Virtual memory accommodates them</a:t>
            </a:r>
          </a:p>
          <a:p>
            <a:pPr lvl="1"/>
            <a:r>
              <a:rPr lang="en-US" dirty="0"/>
              <a:t>Virtual memory provides a logical view of memory which is larger than its physical size</a:t>
            </a:r>
          </a:p>
          <a:p>
            <a:r>
              <a:rPr lang="en-US" dirty="0"/>
              <a:t>Virtual memory is not easy to implement</a:t>
            </a:r>
          </a:p>
          <a:p>
            <a:r>
              <a:rPr lang="en-US" dirty="0"/>
              <a:t>May substantially </a:t>
            </a:r>
            <a:r>
              <a:rPr lang="en-US" dirty="0">
                <a:highlight>
                  <a:srgbClr val="FF0000"/>
                </a:highlight>
              </a:rPr>
              <a:t>decrease performance</a:t>
            </a:r>
            <a:r>
              <a:rPr lang="en-US" dirty="0"/>
              <a:t> if it is used carelessly</a:t>
            </a:r>
          </a:p>
          <a:p>
            <a:r>
              <a:rPr lang="en-US" dirty="0"/>
              <a:t>Virtual memory can be implemented via:</a:t>
            </a:r>
          </a:p>
          <a:p>
            <a:pPr lvl="1"/>
            <a:r>
              <a:rPr lang="en-US" dirty="0"/>
              <a:t>Paging </a:t>
            </a:r>
          </a:p>
          <a:p>
            <a:pPr lvl="1"/>
            <a:r>
              <a:rPr lang="en-US" dirty="0"/>
              <a:t>Segmentation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Demand Paging</a:t>
            </a:r>
          </a:p>
          <a:p>
            <a:pPr lvl="1"/>
            <a:r>
              <a:rPr lang="en-US" dirty="0"/>
              <a:t>In demand paging, bring a page into main memory only when it is needed</a:t>
            </a:r>
          </a:p>
          <a:p>
            <a:pPr lvl="2"/>
            <a:r>
              <a:rPr lang="en-US" dirty="0"/>
              <a:t>Less I/O needed</a:t>
            </a:r>
          </a:p>
          <a:p>
            <a:pPr lvl="2"/>
            <a:r>
              <a:rPr lang="en-US" dirty="0"/>
              <a:t>Less memory needed</a:t>
            </a:r>
          </a:p>
          <a:p>
            <a:pPr lvl="2"/>
            <a:r>
              <a:rPr lang="en-US" dirty="0"/>
              <a:t>Faster response</a:t>
            </a:r>
          </a:p>
          <a:p>
            <a:pPr lvl="2"/>
            <a:r>
              <a:rPr lang="en-US" dirty="0"/>
              <a:t>More users</a:t>
            </a:r>
          </a:p>
          <a:p>
            <a:pPr lvl="1"/>
            <a:r>
              <a:rPr lang="en-US" dirty="0"/>
              <a:t>Page is needed </a:t>
            </a:r>
            <a:r>
              <a:rPr lang="en-US" dirty="0">
                <a:sym typeface="Wingdings" pitchFamily="2" charset="2"/>
              </a:rPr>
              <a:t> reference to it</a:t>
            </a:r>
          </a:p>
          <a:p>
            <a:pPr lvl="2"/>
            <a:r>
              <a:rPr lang="en-US" dirty="0">
                <a:sym typeface="Wingdings" pitchFamily="2" charset="2"/>
              </a:rPr>
              <a:t>Invalid reference  abort</a:t>
            </a:r>
          </a:p>
          <a:p>
            <a:pPr lvl="2"/>
            <a:r>
              <a:rPr lang="en-US" dirty="0">
                <a:sym typeface="Wingdings" pitchFamily="2" charset="2"/>
              </a:rPr>
              <a:t>Not in memory  bring to memory</a:t>
            </a:r>
          </a:p>
          <a:p>
            <a:pPr lvl="1"/>
            <a:r>
              <a:rPr lang="en-US" dirty="0"/>
              <a:t>It can also be implemented in a segmentation system</a:t>
            </a:r>
          </a:p>
          <a:p>
            <a:r>
              <a:rPr lang="en-US" dirty="0"/>
              <a:t>Demand Segmentation</a:t>
            </a:r>
          </a:p>
          <a:p>
            <a:pPr lvl="1"/>
            <a:r>
              <a:rPr lang="en-US" dirty="0"/>
              <a:t>Demand segmentation can also be used to provide virtual memory</a:t>
            </a:r>
          </a:p>
          <a:p>
            <a:pPr lvl="1"/>
            <a:r>
              <a:rPr lang="en-US" dirty="0"/>
              <a:t>Several systems provide paged segmentation scheme</a:t>
            </a:r>
          </a:p>
          <a:p>
            <a:pPr lvl="2"/>
            <a:r>
              <a:rPr lang="en-US" dirty="0"/>
              <a:t>Segments are broken into pages</a:t>
            </a:r>
          </a:p>
          <a:p>
            <a:pPr lvl="1"/>
            <a:r>
              <a:rPr lang="en-US" dirty="0"/>
              <a:t>The IBM OS/2 uses demand segmentation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4E4C5-B9BE-488E-9216-A6F1D43F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1E19DC-AA56-4E61-BE20-E1AFE15E93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Virtual Memory is Larger Than Physical Memory</a:t>
            </a:r>
          </a:p>
        </p:txBody>
      </p:sp>
      <p:pic>
        <p:nvPicPr>
          <p:cNvPr id="4" name="Picture 5" descr="9">
            <a:extLst>
              <a:ext uri="{FF2B5EF4-FFF2-40B4-BE49-F238E27FC236}">
                <a16:creationId xmlns:a16="http://schemas.microsoft.com/office/drawing/2014/main" xmlns="" id="{6A054CC6-8523-427D-9C19-1F374BFC7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435" y="2164308"/>
            <a:ext cx="6225129" cy="438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52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Mechanism of Virtual Memory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 new process is initiated, the system loader must load one page (start point) into real memory</a:t>
            </a:r>
          </a:p>
          <a:p>
            <a:r>
              <a:rPr lang="en-US" dirty="0"/>
              <a:t>Execution of the process will commence</a:t>
            </a:r>
          </a:p>
          <a:p>
            <a:r>
              <a:rPr lang="en-US" dirty="0"/>
              <a:t>This will continue as long as memory references generated by this page also within the same page</a:t>
            </a:r>
          </a:p>
          <a:p>
            <a:r>
              <a:rPr lang="en-US" dirty="0"/>
              <a:t>If the virtual address generated will reference a page which is not in real memory; this is termed as page fault, which generates an interrupt</a:t>
            </a:r>
          </a:p>
          <a:p>
            <a:r>
              <a:rPr lang="en-US" dirty="0"/>
              <a:t>The demand paging will be used, and system loader will load the next demanded page</a:t>
            </a:r>
          </a:p>
          <a:p>
            <a:r>
              <a:rPr lang="en-US" dirty="0"/>
              <a:t>Execution will proceed after requested page is loaded</a:t>
            </a:r>
          </a:p>
          <a:p>
            <a:r>
              <a:rPr lang="en-US" dirty="0"/>
              <a:t>By a series of page faults occurring in this way, a sub-set (resident set) of the pages of a process will gradually accumulate in real memory</a:t>
            </a:r>
          </a:p>
          <a:p>
            <a:r>
              <a:rPr lang="en-US" dirty="0"/>
              <a:t>When the process terminates the OS releases all pages belonging to that process, making room for other processes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Mechanism of Virtual Memory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Additional techniques</a:t>
            </a:r>
          </a:p>
          <a:p>
            <a:pPr lvl="1"/>
            <a:r>
              <a:rPr lang="en-US" dirty="0"/>
              <a:t>Hardware techniques to improve performance of virtual paged system</a:t>
            </a:r>
          </a:p>
          <a:p>
            <a:pPr lvl="2"/>
            <a:r>
              <a:rPr lang="en-US" dirty="0"/>
              <a:t>Translation look aside buffer (TLB)</a:t>
            </a:r>
          </a:p>
          <a:p>
            <a:pPr lvl="2"/>
            <a:r>
              <a:rPr lang="en-US" dirty="0"/>
              <a:t>Associative mapping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Translation Look Aside Buffer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bit is used in each page table entry to indicate whether the corresponding entry is in main memory or not</a:t>
            </a:r>
          </a:p>
          <a:p>
            <a:r>
              <a:rPr lang="en-US" dirty="0"/>
              <a:t>Each virtual memory reference can cause two physical memory accesses; one to fetch appropriate page table entry and one to fetch the desired data</a:t>
            </a:r>
          </a:p>
          <a:p>
            <a:r>
              <a:rPr lang="en-US" dirty="0"/>
              <a:t>To reduce this overhead on system performance a memory cache TLB is used in most of the systems</a:t>
            </a:r>
          </a:p>
          <a:p>
            <a:r>
              <a:rPr lang="en-US" dirty="0"/>
              <a:t>It is very fast and holds number of recently used page table entries</a:t>
            </a:r>
          </a:p>
          <a:p>
            <a:r>
              <a:rPr lang="en-US" dirty="0"/>
              <a:t>The virtual address translation process will first search in TLB. If found, the real address can be formed immediately. If not, normal accessing of page table will proceed</a:t>
            </a:r>
          </a:p>
          <a:p>
            <a:r>
              <a:rPr lang="en-US" dirty="0"/>
              <a:t>TLB holds limited number of page table entries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8279</TotalTime>
  <Words>1144</Words>
  <Application>Microsoft Office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Corbel</vt:lpstr>
      <vt:lpstr>Courier New</vt:lpstr>
      <vt:lpstr>Meiryo</vt:lpstr>
      <vt:lpstr>Segoe UI</vt:lpstr>
      <vt:lpstr>Segoe UI Light</vt:lpstr>
      <vt:lpstr>Symbol</vt:lpstr>
      <vt:lpstr>Trebuchet MS</vt:lpstr>
      <vt:lpstr>Wingdings</vt:lpstr>
      <vt:lpstr>Wingdings 3</vt:lpstr>
      <vt:lpstr>1_Office Theme</vt:lpstr>
      <vt:lpstr>Office Theme</vt:lpstr>
      <vt:lpstr>Facet</vt:lpstr>
      <vt:lpstr>Virtual Memory Module 6</vt:lpstr>
      <vt:lpstr>Virtual Memory</vt:lpstr>
      <vt:lpstr>Virtual Memory</vt:lpstr>
      <vt:lpstr>Virtual Memory</vt:lpstr>
      <vt:lpstr>Virtual Memory</vt:lpstr>
      <vt:lpstr>Virtual Memory</vt:lpstr>
      <vt:lpstr>Mechanism of Virtual Memory</vt:lpstr>
      <vt:lpstr>Mechanism of Virtual Memory</vt:lpstr>
      <vt:lpstr>Translation Look Aside Buffer</vt:lpstr>
      <vt:lpstr>Translation Look Aside Buffer</vt:lpstr>
      <vt:lpstr>Associative Mapping</vt:lpstr>
      <vt:lpstr>Page Fault</vt:lpstr>
      <vt:lpstr>Page Fault Handling</vt:lpstr>
      <vt:lpstr>Page Replacement Algorithms</vt:lpstr>
      <vt:lpstr>Page Replacement</vt:lpstr>
      <vt:lpstr>Page Replacement</vt:lpstr>
      <vt:lpstr>Page Replacement Algorithms</vt:lpstr>
      <vt:lpstr>FIFO Algorithm</vt:lpstr>
      <vt:lpstr>First-In-First-Out (FIFO)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Sony</cp:lastModifiedBy>
  <cp:revision>813</cp:revision>
  <cp:lastPrinted>2019-05-17T05:34:39Z</cp:lastPrinted>
  <dcterms:created xsi:type="dcterms:W3CDTF">2019-04-13T12:57:47Z</dcterms:created>
  <dcterms:modified xsi:type="dcterms:W3CDTF">2025-05-24T03:16:58Z</dcterms:modified>
</cp:coreProperties>
</file>