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18"/>
  </p:notesMasterIdLst>
  <p:handoutMasterIdLst>
    <p:handoutMasterId r:id="rId19"/>
  </p:handoutMasterIdLst>
  <p:sldIdLst>
    <p:sldId id="310" r:id="rId4"/>
    <p:sldId id="593" r:id="rId5"/>
    <p:sldId id="287" r:id="rId6"/>
    <p:sldId id="308" r:id="rId7"/>
    <p:sldId id="289" r:id="rId8"/>
    <p:sldId id="309" r:id="rId9"/>
    <p:sldId id="291" r:id="rId10"/>
    <p:sldId id="592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616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0" d="100"/>
          <a:sy n="50" d="100"/>
        </p:scale>
        <p:origin x="268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:a16="http://schemas.microsoft.com/office/drawing/2014/main" xmlns="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xmlns="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t>12/29/2024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t>12/29/2024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A7A8314-438C-4044-B540-3B80B33B6547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53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59456E00-380C-41DA-9F46-763126F74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B329717-1F09-4617-80FE-B57F8A797CE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970977-6C09-4527-8A32-13FD156687DB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3258864-917B-4706-95AF-EAC01494FB52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49BD196-D090-4CF1-95C5-052268E4FDF4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CC1159B-DF2E-4CD5-B326-E94739678E3A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xmlns="" id="{8A701D15-6238-4BF3-AB5D-A93EFBAD29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Virtual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4E211F-34D5-494C-8C0D-C0A440B0C0F9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882498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537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F6BEE9-87CA-47E4-B42E-CC83BFCBC774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4127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190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170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480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4907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0597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059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xmlns="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Virtual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4383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37275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820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321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60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Virtual 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7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Memory</a:t>
            </a:r>
            <a:r>
              <a:rPr lang="en-US"/>
              <a:t/>
            </a:r>
            <a:br>
              <a:rPr lang="en-US"/>
            </a:br>
            <a:r>
              <a:rPr lang="en-US" sz="3600" b="1">
                <a:solidFill>
                  <a:schemeClr val="tx1"/>
                </a:solidFill>
              </a:rPr>
              <a:t>Module </a:t>
            </a:r>
            <a:r>
              <a:rPr lang="en-US" sz="3600" b="1" dirty="0">
                <a:solidFill>
                  <a:schemeClr val="tx1"/>
                </a:solidFill>
              </a:rPr>
              <a:t>6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Used Recently Algorithm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Whenever a page is to be replaced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It finds a page that has </a:t>
            </a:r>
            <a:r>
              <a:rPr lang="en-US" sz="2200" u="sng" dirty="0"/>
              <a:t>not been referenced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Otherwise it selects a </a:t>
            </a:r>
            <a:r>
              <a:rPr lang="en-US" sz="2200" u="sng" dirty="0"/>
              <a:t>referenced but unmodified page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Otherwise, it will replace a </a:t>
            </a:r>
            <a:r>
              <a:rPr lang="en-US" sz="2200" u="sng" dirty="0"/>
              <a:t>modified page that must be written back to the secondary storage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There will be less overheads involved if algorithm finds a page in the lowest numbered group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Group 1		Unreferenced		Unmodified	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Group 2		Unreferenced		Modified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Group 3		Referenced		Unmodified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Group 4		Referenced		Modified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Random Page Replacement Algorithm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Choose random page and replace it</a:t>
            </a:r>
          </a:p>
          <a:p>
            <a:r>
              <a:rPr lang="en-US" dirty="0"/>
              <a:t>This strategy could select any page for replacement, including the next page to be referenced</a:t>
            </a:r>
          </a:p>
          <a:p>
            <a:r>
              <a:rPr lang="en-US" dirty="0"/>
              <a:t>Random page replacement decisions can be made quickly</a:t>
            </a:r>
          </a:p>
          <a:p>
            <a:r>
              <a:rPr lang="en-US" dirty="0"/>
              <a:t>This scheme is rarely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Least Frequently Used (LFU) Algorithm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LFU page replacement algorithm replaces the page from memory which is least frequently used</a:t>
            </a:r>
          </a:p>
          <a:p>
            <a:r>
              <a:rPr lang="en-US"/>
              <a:t>It keeps a counter for the number of references to each page and the page with the smallest count is replaced</a:t>
            </a:r>
          </a:p>
          <a:p>
            <a:r>
              <a:rPr lang="en-US"/>
              <a:t>This algorithm suffers from the situation in which a page initially used heavily, but then never again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Most Frequently Used (MFU) Algorithm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MFU page replacement algorithm replaces the page from memory which is most frequently used</a:t>
            </a:r>
          </a:p>
          <a:p>
            <a:r>
              <a:rPr lang="en-US"/>
              <a:t>It is based on the argument that the page with the smallest count was probably just brought in and has yet to be used</a:t>
            </a:r>
          </a:p>
          <a:p>
            <a:r>
              <a:rPr lang="en-US"/>
              <a:t>Its implementation is expensive</a:t>
            </a:r>
          </a:p>
          <a:p>
            <a:r>
              <a:rPr lang="en-US"/>
              <a:t>Neither MFU nor LFU replacement algorithm is common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Global vs. Local Replacement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Global replacement</a:t>
            </a:r>
          </a:p>
          <a:p>
            <a:pPr lvl="1"/>
            <a:r>
              <a:rPr lang="en-US"/>
              <a:t>Process selects a replacement frame from the set of all frame</a:t>
            </a:r>
          </a:p>
          <a:p>
            <a:pPr lvl="1"/>
            <a:r>
              <a:rPr lang="en-US"/>
              <a:t>one process can take a frame from another</a:t>
            </a:r>
          </a:p>
          <a:p>
            <a:r>
              <a:rPr lang="en-US"/>
              <a:t>Local replacement</a:t>
            </a:r>
          </a:p>
          <a:p>
            <a:pPr lvl="1"/>
            <a:r>
              <a:rPr lang="en-US"/>
              <a:t>Each process selects from only its own set of allocated frames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3594C-B478-442B-9E34-CC265EA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86F6AE-9583-400F-8090-7751C26E8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FIFO Algorithm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The FIFO maintain a list of all pages in memory with the page at the head the oldest one and page at the tail most recent arrival</a:t>
            </a:r>
          </a:p>
          <a:p>
            <a:r>
              <a:rPr lang="en-US"/>
              <a:t>On a page fault, the page at the head is removed and the new page added to tail of the list</a:t>
            </a:r>
          </a:p>
          <a:p>
            <a:r>
              <a:rPr lang="en-US"/>
              <a:t>Salient points</a:t>
            </a:r>
          </a:p>
          <a:p>
            <a:pPr lvl="1"/>
            <a:r>
              <a:rPr lang="en-US"/>
              <a:t>FIFO algorithm is very easy to implement</a:t>
            </a:r>
          </a:p>
          <a:p>
            <a:pPr lvl="1"/>
            <a:r>
              <a:rPr lang="en-US"/>
              <a:t>Its performance is not always good because it may replace pages heavily used throughout the life of a program</a:t>
            </a:r>
          </a:p>
          <a:p>
            <a:pPr lvl="1"/>
            <a:r>
              <a:rPr lang="en-US"/>
              <a:t>Low overhead paging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First-In-First-Out (FIFO) Algorithm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A647A8-04F7-426A-BD9A-3A5BB11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 string: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7,0,1,2,0,3,0,4,2,3,0,3,0,3,2,1,2,0,1,7,0,1</a:t>
            </a:r>
          </a:p>
          <a:p>
            <a:r>
              <a:rPr lang="en-US" sz="2400" dirty="0"/>
              <a:t>3 frames (3 pages can be in memory at a time per process)</a:t>
            </a:r>
          </a:p>
          <a:p>
            <a:r>
              <a:rPr lang="en-US" sz="2400" dirty="0"/>
              <a:t>Can vary by reference string: consider 1,2,3,4,1,2,5,1,2,3,4,5</a:t>
            </a:r>
          </a:p>
          <a:p>
            <a:pPr lvl="1"/>
            <a:r>
              <a:rPr lang="en-US" sz="2000" dirty="0"/>
              <a:t>Adding more frames can cause more page faults!</a:t>
            </a:r>
          </a:p>
          <a:p>
            <a:r>
              <a:rPr lang="en-US" sz="2400" dirty="0"/>
              <a:t>How to track ages of pages? </a:t>
            </a:r>
          </a:p>
          <a:p>
            <a:pPr lvl="1"/>
            <a:r>
              <a:rPr lang="en-US" sz="2000" dirty="0"/>
              <a:t>Just use a FIFO queue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751" y="3831248"/>
            <a:ext cx="8514498" cy="271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458050" y="5069448"/>
            <a:ext cx="1518546" cy="369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Meiryo" panose="020B0604030504040204" pitchFamily="34" charset="-128"/>
              </a:rPr>
              <a:t>15 page faults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Optimal Algorithm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Replace the page that will not be used for the longest period of time is called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principal of locality</a:t>
            </a:r>
          </a:p>
          <a:p>
            <a:r>
              <a:rPr lang="en-US" dirty="0"/>
              <a:t>This algorithm guarantees the lowest possible page fault rate</a:t>
            </a:r>
          </a:p>
          <a:p>
            <a:r>
              <a:rPr lang="en-US" dirty="0"/>
              <a:t>Salient points</a:t>
            </a:r>
          </a:p>
          <a:p>
            <a:pPr lvl="1"/>
            <a:r>
              <a:rPr lang="en-US" dirty="0"/>
              <a:t>Optimal replacement is much better than FIFO</a:t>
            </a:r>
          </a:p>
          <a:p>
            <a:pPr lvl="1"/>
            <a:r>
              <a:rPr lang="en-US" dirty="0"/>
              <a:t>Difficult to implement, since it requires future knowledge of reference string</a:t>
            </a:r>
          </a:p>
          <a:p>
            <a:pPr lvl="1"/>
            <a:r>
              <a:rPr lang="en-US" dirty="0"/>
              <a:t>Not used in practical systems because it cannot implement</a:t>
            </a:r>
          </a:p>
          <a:p>
            <a:pPr lvl="1"/>
            <a:r>
              <a:rPr lang="en-US" dirty="0"/>
              <a:t>Optimal algorithm is mainly used for comparison studies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Optimal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sz="2400" dirty="0"/>
              <a:t>Replace page that will not be used for longest period of time</a:t>
            </a:r>
          </a:p>
          <a:p>
            <a:pPr lvl="1"/>
            <a:r>
              <a:rPr lang="en-US" sz="2000" dirty="0"/>
              <a:t>9 is optimal for the example</a:t>
            </a:r>
          </a:p>
          <a:p>
            <a:r>
              <a:rPr lang="en-US" sz="2400" dirty="0"/>
              <a:t>How do you know this?</a:t>
            </a:r>
          </a:p>
          <a:p>
            <a:pPr lvl="1"/>
            <a:r>
              <a:rPr lang="en-US" sz="2000" dirty="0"/>
              <a:t>Can</a:t>
            </a:r>
            <a:r>
              <a:rPr lang="ja-JP" altLang="en-US" sz="2000" dirty="0"/>
              <a:t>’</a:t>
            </a:r>
            <a:r>
              <a:rPr lang="en-US" altLang="ja-JP" sz="2000" dirty="0"/>
              <a:t>t read the future</a:t>
            </a:r>
            <a:endParaRPr lang="en-US" sz="2000" dirty="0"/>
          </a:p>
          <a:p>
            <a:r>
              <a:rPr lang="en-US" sz="2400" dirty="0"/>
              <a:t>Used for measuring how well your algorithm performs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763" y="3658909"/>
            <a:ext cx="9156474" cy="273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xmlns="" id="{7BF19521-3ED6-46A0-B476-2D7B1990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6559" y="5069448"/>
            <a:ext cx="1401527" cy="369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Meiryo" panose="020B0604030504040204" pitchFamily="34" charset="-128"/>
              </a:rPr>
              <a:t>9 page faults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Least Recently Used (LRU) Algorithm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Least recently used (LRU) algorithm chooses that page that has not been used for the longest period of time</a:t>
            </a:r>
          </a:p>
          <a:p>
            <a:r>
              <a:rPr lang="en-US"/>
              <a:t>Salient points</a:t>
            </a:r>
          </a:p>
          <a:p>
            <a:pPr lvl="1"/>
            <a:r>
              <a:rPr lang="en-US"/>
              <a:t>LRU is quite good</a:t>
            </a:r>
          </a:p>
          <a:p>
            <a:pPr lvl="1"/>
            <a:r>
              <a:rPr lang="en-US"/>
              <a:t>Not easy to implement, the problem is to determine an order for the frames defined by the time of last use</a:t>
            </a:r>
          </a:p>
          <a:p>
            <a:pPr lvl="1"/>
            <a:r>
              <a:rPr lang="en-US"/>
              <a:t>Requires substantial hardware assistance because of tremendous overheads due to interrupts</a:t>
            </a:r>
          </a:p>
          <a:p>
            <a:r>
              <a:rPr lang="en-US"/>
              <a:t>LRU feasible as a stack</a:t>
            </a:r>
          </a:p>
          <a:p>
            <a:pPr lvl="1"/>
            <a:r>
              <a:rPr lang="en-US"/>
              <a:t>Keep a stack of page numbers</a:t>
            </a:r>
          </a:p>
          <a:p>
            <a:pPr lvl="1"/>
            <a:r>
              <a:rPr lang="en-US"/>
              <a:t>Whenever a page is referenced, it is removed from the stack and put on top</a:t>
            </a:r>
          </a:p>
          <a:p>
            <a:pPr lvl="1"/>
            <a:r>
              <a:rPr lang="en-US"/>
              <a:t>In this way the top of the stack contains MRU page and bottom LRU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Least Recently Used (LRU)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sz="2400" dirty="0"/>
              <a:t>Use past knowledge rather than future</a:t>
            </a:r>
          </a:p>
          <a:p>
            <a:r>
              <a:rPr lang="en-US" sz="2400" dirty="0"/>
              <a:t>Replace page that has not been used in the most amount of time</a:t>
            </a:r>
          </a:p>
          <a:p>
            <a:r>
              <a:rPr lang="en-US" sz="2400" dirty="0"/>
              <a:t>Associate time of last use with each page</a:t>
            </a:r>
          </a:p>
          <a:p>
            <a:r>
              <a:rPr lang="en-US" sz="2400" dirty="0"/>
              <a:t>12 faults – better than FIFO but worse than OPT</a:t>
            </a:r>
          </a:p>
          <a:p>
            <a:r>
              <a:rPr lang="en-US" sz="2400" dirty="0"/>
              <a:t>Generally good algorithm and frequently used</a:t>
            </a:r>
          </a:p>
          <a:p>
            <a:endParaRPr lang="en-US" sz="2400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3119" y="4198850"/>
            <a:ext cx="9085761" cy="22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xmlns="" id="{0808D053-2A9E-4588-A08A-AE78D63F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440" y="6356350"/>
            <a:ext cx="1518547" cy="369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ea typeface="Meiryo" panose="020B0604030504040204" pitchFamily="34" charset="-128"/>
              </a:rPr>
              <a:t>12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Meiryo" panose="020B0604030504040204" pitchFamily="34" charset="-128"/>
              </a:rPr>
              <a:t>page faults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Not Used Recently Algorithm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Pages not used recently are not likely to be used in the near future and they may be replaced with incoming pages</a:t>
            </a:r>
          </a:p>
          <a:p>
            <a:r>
              <a:rPr lang="en-US"/>
              <a:t>NUR strategy is implemented with the addition of two hardware bits per page</a:t>
            </a:r>
          </a:p>
          <a:p>
            <a:pPr lvl="1"/>
            <a:r>
              <a:rPr lang="en-US"/>
              <a:t>Reference bit</a:t>
            </a:r>
          </a:p>
          <a:p>
            <a:pPr lvl="2"/>
            <a:r>
              <a:rPr lang="en-US"/>
              <a:t>RB = 0  if the page has not been referenced</a:t>
            </a:r>
          </a:p>
          <a:p>
            <a:pPr lvl="2"/>
            <a:r>
              <a:rPr lang="en-US"/>
              <a:t>RB = 1  if the page has been referenced</a:t>
            </a:r>
          </a:p>
          <a:p>
            <a:pPr lvl="1"/>
            <a:r>
              <a:rPr lang="en-US"/>
              <a:t>Modified bit </a:t>
            </a:r>
          </a:p>
          <a:p>
            <a:pPr lvl="2"/>
            <a:r>
              <a:rPr lang="en-US"/>
              <a:t>MB = 0  if the page has not been modified</a:t>
            </a:r>
          </a:p>
          <a:p>
            <a:pPr lvl="2"/>
            <a:r>
              <a:rPr lang="en-US"/>
              <a:t>MB = 1  if the page has been modified</a:t>
            </a:r>
          </a:p>
          <a:p>
            <a:r>
              <a:rPr lang="en-US"/>
              <a:t>Initially reference and modified bits are set to ‘0’</a:t>
            </a:r>
          </a:p>
          <a:p>
            <a:r>
              <a:rPr lang="en-US"/>
              <a:t>As a reference to a particular page occurs, the reference bit of that page is set to ‘1’</a:t>
            </a:r>
          </a:p>
          <a:p>
            <a:r>
              <a:rPr lang="en-US"/>
              <a:t>Whenever a page is modified its modified bit is set to ‘1’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807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Century Gothic</vt:lpstr>
      <vt:lpstr>Corbel</vt:lpstr>
      <vt:lpstr>Courier New</vt:lpstr>
      <vt:lpstr>Meiryo</vt:lpstr>
      <vt:lpstr>Segoe UI</vt:lpstr>
      <vt:lpstr>Segoe UI Light</vt:lpstr>
      <vt:lpstr>Trebuchet MS</vt:lpstr>
      <vt:lpstr>Wingdings</vt:lpstr>
      <vt:lpstr>Wingdings 3</vt:lpstr>
      <vt:lpstr>1_Office Theme</vt:lpstr>
      <vt:lpstr>Office Theme</vt:lpstr>
      <vt:lpstr>Facet</vt:lpstr>
      <vt:lpstr>Virtual Memory Module 6</vt:lpstr>
      <vt:lpstr>Page Replacement Algorithms</vt:lpstr>
      <vt:lpstr>FIFO Algorithm</vt:lpstr>
      <vt:lpstr>First-In-First-Out (FIFO) Algorithm</vt:lpstr>
      <vt:lpstr>Optimal Algorithm</vt:lpstr>
      <vt:lpstr>Optimal Algorithm</vt:lpstr>
      <vt:lpstr>Least Recently Used (LRU) Algorithm</vt:lpstr>
      <vt:lpstr>Least Recently Used (LRU) Algorithm</vt:lpstr>
      <vt:lpstr>Not Used Recently Algorithm</vt:lpstr>
      <vt:lpstr>Not Used Recently Algorithm</vt:lpstr>
      <vt:lpstr>Random Page Replacement Algorithm</vt:lpstr>
      <vt:lpstr>Least Frequently Used (LFU) Algorithm</vt:lpstr>
      <vt:lpstr>Most Frequently Used (MFU) Algorithm</vt:lpstr>
      <vt:lpstr>Global vs. Local Replacement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814</cp:revision>
  <cp:lastPrinted>2019-05-17T05:34:39Z</cp:lastPrinted>
  <dcterms:created xsi:type="dcterms:W3CDTF">2019-04-13T12:57:47Z</dcterms:created>
  <dcterms:modified xsi:type="dcterms:W3CDTF">2024-12-29T17:36:08Z</dcterms:modified>
</cp:coreProperties>
</file>