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3707" r:id="rId3"/>
  </p:sldMasterIdLst>
  <p:notesMasterIdLst>
    <p:notesMasterId r:id="rId34"/>
  </p:notesMasterIdLst>
  <p:handoutMasterIdLst>
    <p:handoutMasterId r:id="rId35"/>
  </p:handoutMasterIdLst>
  <p:sldIdLst>
    <p:sldId id="310" r:id="rId4"/>
    <p:sldId id="497" r:id="rId5"/>
    <p:sldId id="334" r:id="rId6"/>
    <p:sldId id="499" r:id="rId7"/>
    <p:sldId id="335" r:id="rId8"/>
    <p:sldId id="337" r:id="rId9"/>
    <p:sldId id="500" r:id="rId10"/>
    <p:sldId id="340" r:id="rId11"/>
    <p:sldId id="341" r:id="rId12"/>
    <p:sldId id="342" r:id="rId13"/>
    <p:sldId id="501" r:id="rId14"/>
    <p:sldId id="344" r:id="rId15"/>
    <p:sldId id="345" r:id="rId16"/>
    <p:sldId id="383" r:id="rId17"/>
    <p:sldId id="502" r:id="rId18"/>
    <p:sldId id="503" r:id="rId19"/>
    <p:sldId id="350" r:id="rId20"/>
    <p:sldId id="351" r:id="rId21"/>
    <p:sldId id="504" r:id="rId22"/>
    <p:sldId id="353" r:id="rId23"/>
    <p:sldId id="505" r:id="rId24"/>
    <p:sldId id="506" r:id="rId25"/>
    <p:sldId id="507" r:id="rId26"/>
    <p:sldId id="357" r:id="rId27"/>
    <p:sldId id="358" r:id="rId28"/>
    <p:sldId id="359" r:id="rId29"/>
    <p:sldId id="360" r:id="rId30"/>
    <p:sldId id="361" r:id="rId31"/>
    <p:sldId id="362" r:id="rId32"/>
    <p:sldId id="363" r:id="rId3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F7F7F7"/>
    <a:srgbClr val="FBFBFB"/>
    <a:srgbClr val="7E0000"/>
    <a:srgbClr val="FFCCCC"/>
    <a:srgbClr val="A2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8" autoAdjust="0"/>
    <p:restoredTop sz="94249" autoAdjust="0"/>
  </p:normalViewPr>
  <p:slideViewPr>
    <p:cSldViewPr snapToGrid="0">
      <p:cViewPr varScale="1">
        <p:scale>
          <a:sx n="70" d="100"/>
          <a:sy n="70" d="100"/>
        </p:scale>
        <p:origin x="724" y="44"/>
      </p:cViewPr>
      <p:guideLst/>
    </p:cSldViewPr>
  </p:slideViewPr>
  <p:outlineViewPr>
    <p:cViewPr>
      <p:scale>
        <a:sx n="33" d="100"/>
        <a:sy n="33" d="100"/>
      </p:scale>
      <p:origin x="0" y="-183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948"/>
    </p:cViewPr>
  </p:sorterViewPr>
  <p:notesViewPr>
    <p:cSldViewPr snapToGrid="0">
      <p:cViewPr varScale="1">
        <p:scale>
          <a:sx n="54" d="100"/>
          <a:sy n="54" d="100"/>
        </p:scale>
        <p:origin x="28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AFD4F0-F8E7-4B38-8AB3-B3D42BB4AB68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758417-41DD-44E2-8136-3065CD04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3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7DC3C2-995C-486E-A92E-6DA415D3A3F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2CD191-96E2-491B-92DD-AC75CE7D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xmlns="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40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xmlns="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06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xmlns="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51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xmlns="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832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xmlns="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582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xmlns="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6769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xmlns="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912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xmlns="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735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xmlns="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560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xmlns="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0650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xmlns="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4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xmlns="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678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xmlns="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565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xmlns="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04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xmlns="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92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xmlns="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024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xmlns="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725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xmlns="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799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xmlns="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178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xmlns="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484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xmlns="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5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xmlns="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26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xmlns="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94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xmlns="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241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xmlns="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383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xmlns="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44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207F44B-0869-4E0B-9D14-E05949FF70E1}"/>
              </a:ext>
            </a:extLst>
          </p:cNvPr>
          <p:cNvCxnSpPr/>
          <p:nvPr/>
        </p:nvCxnSpPr>
        <p:spPr>
          <a:xfrm>
            <a:off x="10669815" y="-2963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57D2442-658D-4BB3-BDA2-F2D185E92367}"/>
              </a:ext>
            </a:extLst>
          </p:cNvPr>
          <p:cNvCxnSpPr>
            <a:cxnSpLocks/>
          </p:cNvCxnSpPr>
          <p:nvPr/>
        </p:nvCxnSpPr>
        <p:spPr>
          <a:xfrm flipH="1">
            <a:off x="9980612" y="3692843"/>
            <a:ext cx="2208213" cy="316515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8">
            <a:extLst>
              <a:ext uri="{FF2B5EF4-FFF2-40B4-BE49-F238E27FC236}">
                <a16:creationId xmlns:a16="http://schemas.microsoft.com/office/drawing/2014/main" xmlns="" id="{49F2F0DD-6C19-4F59-8AA1-E4FB554C837E}"/>
              </a:ext>
            </a:extLst>
          </p:cNvPr>
          <p:cNvSpPr/>
          <p:nvPr/>
        </p:nvSpPr>
        <p:spPr>
          <a:xfrm>
            <a:off x="10898730" y="2963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xmlns="" id="{7FF1F6D6-FC9F-4600-897C-08B1AC898438}"/>
              </a:ext>
            </a:extLst>
          </p:cNvPr>
          <p:cNvSpPr/>
          <p:nvPr/>
        </p:nvSpPr>
        <p:spPr>
          <a:xfrm>
            <a:off x="10938999" y="2963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58B78111-75F2-4EEA-9A56-7D7C5B867C34}"/>
              </a:ext>
            </a:extLst>
          </p:cNvPr>
          <p:cNvSpPr/>
          <p:nvPr/>
        </p:nvSpPr>
        <p:spPr>
          <a:xfrm>
            <a:off x="10371666" y="360129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45D00097-3B25-4093-8399-53FC9EDB415E}"/>
              </a:ext>
            </a:extLst>
          </p:cNvPr>
          <p:cNvSpPr/>
          <p:nvPr/>
        </p:nvSpPr>
        <p:spPr>
          <a:xfrm>
            <a:off x="2792" y="1185757"/>
            <a:ext cx="1005840" cy="5669280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0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93866FE-4B4F-48A8-8721-20B757069001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357668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54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CF745-6EDB-4208-9010-31248509EE22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6697-F896-4D6D-B84C-552DCABE6614}" type="datetime1">
              <a:rPr lang="en-US" smtClean="0"/>
              <a:t>6/17/2025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4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AC2689-2A9F-49ED-8241-1986025505EB}" type="datetime1">
              <a:rPr lang="en-US" smtClean="0"/>
              <a:t>6/17/2025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161B3-54A1-413C-B8D2-465092B984D1}" type="datetime1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541D6-CFE7-41C6-807C-A510B50B5BA2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8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DA443-4C90-4E74-B571-AFB4D58D5ED3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DD9-4302-427D-93BD-28F094C994FA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4ABA4D4-BC91-4753-A2CF-4DD0DAC2E3B2}"/>
              </a:ext>
            </a:extLst>
          </p:cNvPr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6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35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0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97FC3DAD-6BFD-420D-B118-CF625EF3A0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0B899991-D0D4-4E91-934A-3A94EDF6D8C0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E0F393A-E17F-402A-8343-E795E7A09CCE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8747EB7-AD53-4F37-882A-1293D0B41E75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62785F0-36BF-4189-8805-0D12DC4B47B7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46B37CF-F1C7-4FB1-A2E0-7ED09827FB2C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xmlns="" id="{DEB3AAAA-E041-4173-8F01-6CAC5257B6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Chapter # 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D0574BAB-00CE-4147-AAB5-AAC1E068C396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135986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0339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186C4E4-A92C-4F3F-B1B0-AA2898156028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464942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955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5409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889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6445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6234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7244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xmlns="" id="{78D857C9-565A-47AB-A6D8-2A2B3D87D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4CB60C4-6E75-4231-81D0-064636C0F587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102C899-A8CF-4D04-BCAF-8F79500D2F0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FA6FA3A-3D2E-4D3A-90EC-A647392A50BF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4ACD2D5-50F6-4000-BEB5-02DF9B6CB908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4645F37-B01C-4AA2-9A56-942AB7EABC53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xmlns="" id="{903324D6-3C92-4C64-A666-E130E68D8E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Chapter #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556FD98-E169-4DCB-B5F9-EF9767B1769F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34625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11808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05019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289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1654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505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7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32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155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4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89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0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51" r:id="rId3"/>
    <p:sldLayoutId id="2147483687" r:id="rId4"/>
    <p:sldLayoutId id="2147483689" r:id="rId5"/>
    <p:sldLayoutId id="2147483678" r:id="rId6"/>
    <p:sldLayoutId id="2147483680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AE32BD0-7330-4272-82E9-A9CAB20CD102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xmlns="" id="{83FDDCFB-A997-46E6-9FFD-8AC263D63C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xmlns="" id="{A08B1F5C-5B67-496D-B135-CA249522C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Chapter # 8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8F099F0-5000-4B34-AE00-C6337EDD41FC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C2BACF0-A96E-4FB3-B6C9-76FE7A86508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05C4C5F-7E26-4B82-AA28-5D45B051DE80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rgbClr val="696464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8659286-E1E1-4CC2-B85D-A7D0405C2BC7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0B4EA7D-FB77-4453-8980-E49CD0EF492E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6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Concurrent Processes: Synchronization &amp; Deadlocks</a:t>
            </a:r>
            <a:br>
              <a:rPr lang="en-US" dirty="0"/>
            </a:br>
            <a:r>
              <a:rPr lang="en-US" sz="3600" b="1" dirty="0">
                <a:solidFill>
                  <a:schemeClr val="tx1"/>
                </a:solidFill>
              </a:rPr>
              <a:t>Module 8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Operating Systems</a:t>
            </a:r>
          </a:p>
          <a:p>
            <a:r>
              <a:rPr lang="en-US" b="1" dirty="0">
                <a:solidFill>
                  <a:srgbClr val="002060"/>
                </a:solidFill>
              </a:rPr>
              <a:t>Nadia Qureshi</a:t>
            </a:r>
          </a:p>
        </p:txBody>
      </p:sp>
    </p:spTree>
    <p:extLst>
      <p:ext uri="{BB962C8B-B14F-4D97-AF65-F5344CB8AC3E}">
        <p14:creationId xmlns:p14="http://schemas.microsoft.com/office/powerpoint/2010/main" val="400236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xmlns="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638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xmlns="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9188" y="1217613"/>
            <a:ext cx="7635000" cy="440055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xmlns="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3664" y="214313"/>
            <a:ext cx="7577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xmlns="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6650" y="1198563"/>
            <a:ext cx="7577137" cy="329565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xmlns="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9826" y="226431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xmlns="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7773" y="1717511"/>
            <a:ext cx="7237084" cy="38227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xmlns="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6" y="1196734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xmlns="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7300" y="232005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xmlns="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085853"/>
            <a:ext cx="7683500" cy="4446588"/>
          </a:xfrm>
        </p:spPr>
        <p:txBody>
          <a:bodyPr>
            <a:normAutofit lnSpcReduction="10000"/>
          </a:bodyPr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process is waiting</a:t>
            </a:r>
          </a:p>
          <a:p>
            <a:pPr lvl="1"/>
            <a:r>
              <a:rPr lang="en-US" altLang="en-US" dirty="0"/>
              <a:t>Process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xmlns="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xmlns="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450" y="1233489"/>
            <a:ext cx="8229600" cy="4810125"/>
          </a:xfrm>
        </p:spPr>
        <p:txBody>
          <a:bodyPr>
            <a:normAutofit/>
          </a:bodyPr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xmlns="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7926" y="226431"/>
            <a:ext cx="7762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xmlns="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64972" y="1814513"/>
            <a:ext cx="7296539" cy="3783012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Simplest and most useful model requires that each process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xmlns="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418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xmlns="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9836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xmlns="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43163" y="1165225"/>
            <a:ext cx="7310438" cy="491456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xmlns="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638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xmlns="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46338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xmlns="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0138" y="225461"/>
            <a:ext cx="7840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xmlns="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462089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xmlns="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65400" y="241336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xmlns="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0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832BBFD-6F92-4181-9516-AB39982BE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7DD4C54-B872-425F-BEB6-944066123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6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xmlns="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7989" y="235762"/>
            <a:ext cx="78311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xmlns="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2838" y="1155700"/>
            <a:ext cx="7697333" cy="4483100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indicated that process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 may request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Resources must be claimed </a:t>
            </a:r>
            <a:r>
              <a:rPr lang="en-US" altLang="en-US" i="1" dirty="0">
                <a:sym typeface="Symbol" panose="05050102010706020507" pitchFamily="18" charset="2"/>
              </a:rPr>
              <a:t>a priori</a:t>
            </a:r>
            <a:r>
              <a:rPr lang="en-US" altLang="en-US" dirty="0">
                <a:sym typeface="Symbol" panose="05050102010706020507" pitchFamily="18" charset="2"/>
              </a:rPr>
              <a:t> in the system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xmlns="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8080" y="355636"/>
            <a:ext cx="8224837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xmlns="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578" y="1547522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xmlns="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1953" y="353656"/>
            <a:ext cx="8243887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xmlns="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6" y="1438276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xmlns="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56747" y="234792"/>
            <a:ext cx="76565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xmlns="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9015" y="1187451"/>
            <a:ext cx="7656512" cy="4303713"/>
          </a:xfrm>
        </p:spPr>
        <p:txBody>
          <a:bodyPr/>
          <a:lstStyle/>
          <a:p>
            <a:r>
              <a:rPr lang="en-US" altLang="en-US" dirty="0"/>
              <a:t>Suppose that process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requests a resource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xmlns="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38549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xmlns="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82838" y="1128714"/>
            <a:ext cx="7706664" cy="4441825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Each process must a priori claim maximum use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a process requests a resource it may have to wait 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xmlns="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88237" y="383009"/>
            <a:ext cx="758666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xmlns="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6213" y="1654175"/>
            <a:ext cx="7370762" cy="438785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P</a:t>
            </a:r>
            <a:r>
              <a:rPr lang="en-US" altLang="en-US" i="1" baseline="-25000" dirty="0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xmlns="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1106766"/>
            <a:ext cx="7007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xmlns="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2005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xmlns="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9825" y="1157289"/>
            <a:ext cx="7372350" cy="494347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buNone/>
            </a:pPr>
            <a:endParaRPr lang="en-US" altLang="en-US" sz="800" dirty="0"/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xmlns="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23951" y="353078"/>
            <a:ext cx="7924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xmlns="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6326" y="1114425"/>
            <a:ext cx="7642225" cy="4686300"/>
          </a:xfrm>
        </p:spPr>
        <p:txBody>
          <a:bodyPr>
            <a:normAutofit fontScale="92500" lnSpcReduction="1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xmlns="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46350" y="236380"/>
            <a:ext cx="76644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xmlns="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6488" y="1360488"/>
            <a:ext cx="7923212" cy="4540250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   	5 3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	7 4 3	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	7 4 5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7 5 5	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xmlns="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33314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xmlns="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6434" y="1136651"/>
            <a:ext cx="7854205" cy="4640263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5 3 1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</a:p>
          <a:p>
            <a:pPr>
              <a:tabLst>
                <a:tab pos="2452688" algn="l"/>
                <a:tab pos="3492500" algn="ctr"/>
              </a:tabLst>
            </a:pPr>
            <a:endParaRPr lang="en-US" altLang="en-US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xmlns="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286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xmlns="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6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xmlns="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1564" y="214313"/>
            <a:ext cx="78692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xmlns="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6414" y="1103313"/>
            <a:ext cx="7869237" cy="5103812"/>
          </a:xfrm>
        </p:spPr>
        <p:txBody>
          <a:bodyPr>
            <a:normAutofit fontScale="77500" lnSpcReduction="20000"/>
          </a:bodyPr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xmlns="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7926" y="175870"/>
            <a:ext cx="77628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xmlns="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41360" y="1331339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processes P1 and P2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P1: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P2: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xmlns="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3300" y="150997"/>
            <a:ext cx="7937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xmlns="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7282" y="1685191"/>
            <a:ext cx="6757437" cy="466883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process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process holding at least one resource is waiting to acquire additional resources held by other processes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process holding it, after that process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} of waiting processes such that </a:t>
            </a:r>
            <a:r>
              <a:rPr lang="en-US" altLang="en-US" i="1" dirty="0"/>
              <a:t>P</a:t>
            </a:r>
            <a:r>
              <a:rPr lang="en-US" altLang="en-US" baseline="-25000" dirty="0"/>
              <a:t>0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, and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xmlns="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01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xmlns="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8009" y="232005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xmlns="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42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P</a:t>
            </a:r>
            <a:r>
              <a:rPr lang="en-US" altLang="en-US" dirty="0"/>
              <a:t> = {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}, the set consisting of all the processes in the system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xmlns="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5523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xmlns="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465" y="214006"/>
            <a:ext cx="7880350" cy="53720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xmlns="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0451" y="1233489"/>
            <a:ext cx="4524375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One instance of R1</a:t>
            </a:r>
          </a:p>
          <a:p>
            <a:r>
              <a:rPr lang="en-US" altLang="en-US" dirty="0"/>
              <a:t>Two instances of R2</a:t>
            </a:r>
          </a:p>
          <a:p>
            <a:r>
              <a:rPr lang="en-US" altLang="en-US" dirty="0"/>
              <a:t>One instance of R3</a:t>
            </a:r>
          </a:p>
          <a:p>
            <a:r>
              <a:rPr lang="en-US" altLang="en-US" dirty="0"/>
              <a:t>Three instance of R4</a:t>
            </a:r>
          </a:p>
          <a:p>
            <a:r>
              <a:rPr lang="en-US" altLang="en-US" dirty="0"/>
              <a:t>T1 holds one instance of R2 and is waiting for an instance of R1</a:t>
            </a:r>
          </a:p>
          <a:p>
            <a:r>
              <a:rPr lang="en-US" altLang="en-US" dirty="0"/>
              <a:t>T2 holds one instance of R1, one instance of R2, and is waiting for an instance of R3</a:t>
            </a:r>
          </a:p>
          <a:p>
            <a:r>
              <a:rPr lang="en-US" altLang="en-US" dirty="0"/>
              <a:t>T3 is holds 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xmlns="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164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xmlns="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02075" y="221637"/>
            <a:ext cx="8378825" cy="469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xmlns="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667" y="2193548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xmlns="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6412" y="195812"/>
            <a:ext cx="7913497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xmlns="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67" y="1423144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6759EB11-A747-460C-AFF1-A39E70928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392468"/>
              </p:ext>
            </p:extLst>
          </p:nvPr>
        </p:nvGraphicFramePr>
        <p:xfrm>
          <a:off x="6276975" y="1976174"/>
          <a:ext cx="5060473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280">
                  <a:extLst>
                    <a:ext uri="{9D8B030D-6E8A-4147-A177-3AD203B41FA5}">
                      <a16:colId xmlns:a16="http://schemas.microsoft.com/office/drawing/2014/main" xmlns="" val="2951612308"/>
                    </a:ext>
                  </a:extLst>
                </a:gridCol>
                <a:gridCol w="1532731">
                  <a:extLst>
                    <a:ext uri="{9D8B030D-6E8A-4147-A177-3AD203B41FA5}">
                      <a16:colId xmlns:a16="http://schemas.microsoft.com/office/drawing/2014/main" xmlns="" val="968633907"/>
                    </a:ext>
                  </a:extLst>
                </a:gridCol>
                <a:gridCol w="1532731">
                  <a:extLst>
                    <a:ext uri="{9D8B030D-6E8A-4147-A177-3AD203B41FA5}">
                      <a16:colId xmlns:a16="http://schemas.microsoft.com/office/drawing/2014/main" xmlns="" val="858914269"/>
                    </a:ext>
                  </a:extLst>
                </a:gridCol>
                <a:gridCol w="1532731">
                  <a:extLst>
                    <a:ext uri="{9D8B030D-6E8A-4147-A177-3AD203B41FA5}">
                      <a16:colId xmlns:a16="http://schemas.microsoft.com/office/drawing/2014/main" xmlns="" val="28700129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14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              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               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               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89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0                 1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1                   0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0                 0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7816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1                    0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0                    0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912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1                     0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0436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0                     1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0                     0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675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6260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10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935702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10730</TotalTime>
  <Words>1448</Words>
  <Application>Microsoft Office PowerPoint</Application>
  <PresentationFormat>Widescreen</PresentationFormat>
  <Paragraphs>233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51" baseType="lpstr">
      <vt:lpstr>MS PGothic</vt:lpstr>
      <vt:lpstr>MS PGothic</vt:lpstr>
      <vt:lpstr>Arial</vt:lpstr>
      <vt:lpstr>Calibri</vt:lpstr>
      <vt:lpstr>Calibri Light</vt:lpstr>
      <vt:lpstr>Century Gothic</vt:lpstr>
      <vt:lpstr>Corbel</vt:lpstr>
      <vt:lpstr>Courier New</vt:lpstr>
      <vt:lpstr>Helvetica</vt:lpstr>
      <vt:lpstr>Monotype Sorts</vt:lpstr>
      <vt:lpstr>Segoe UI</vt:lpstr>
      <vt:lpstr>Segoe UI Light</vt:lpstr>
      <vt:lpstr>Symbol</vt:lpstr>
      <vt:lpstr>Times New Roman</vt:lpstr>
      <vt:lpstr>Trebuchet MS</vt:lpstr>
      <vt:lpstr>Webdings</vt:lpstr>
      <vt:lpstr>Wingdings</vt:lpstr>
      <vt:lpstr>Wingdings 3</vt:lpstr>
      <vt:lpstr>1_Office Theme</vt:lpstr>
      <vt:lpstr>Office Theme</vt:lpstr>
      <vt:lpstr>Facet</vt:lpstr>
      <vt:lpstr>Concurrent Processes: Synchronization &amp; Deadlocks Module 8</vt:lpstr>
      <vt:lpstr>Deadlocks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&amp; Background Chapter 1</dc:title>
  <dc:creator>Sheheryar Malik</dc:creator>
  <cp:lastModifiedBy>Sony</cp:lastModifiedBy>
  <cp:revision>848</cp:revision>
  <cp:lastPrinted>2019-05-17T05:34:39Z</cp:lastPrinted>
  <dcterms:created xsi:type="dcterms:W3CDTF">2019-04-13T12:57:47Z</dcterms:created>
  <dcterms:modified xsi:type="dcterms:W3CDTF">2025-06-17T18:00:58Z</dcterms:modified>
</cp:coreProperties>
</file>