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22"/>
  </p:notesMasterIdLst>
  <p:handoutMasterIdLst>
    <p:handoutMasterId r:id="rId23"/>
  </p:handoutMasterIdLst>
  <p:sldIdLst>
    <p:sldId id="310" r:id="rId4"/>
    <p:sldId id="450" r:id="rId5"/>
    <p:sldId id="432" r:id="rId6"/>
    <p:sldId id="488" r:id="rId7"/>
    <p:sldId id="446" r:id="rId8"/>
    <p:sldId id="483" r:id="rId9"/>
    <p:sldId id="484" r:id="rId10"/>
    <p:sldId id="485" r:id="rId11"/>
    <p:sldId id="486" r:id="rId12"/>
    <p:sldId id="487" r:id="rId13"/>
    <p:sldId id="352" r:id="rId14"/>
    <p:sldId id="451" r:id="rId15"/>
    <p:sldId id="472" r:id="rId16"/>
    <p:sldId id="354" r:id="rId17"/>
    <p:sldId id="355" r:id="rId18"/>
    <p:sldId id="452" r:id="rId19"/>
    <p:sldId id="356" r:id="rId20"/>
    <p:sldId id="418" r:id="rId2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249" autoAdjust="0"/>
  </p:normalViewPr>
  <p:slideViewPr>
    <p:cSldViewPr snapToGrid="0">
      <p:cViewPr varScale="1">
        <p:scale>
          <a:sx n="70" d="100"/>
          <a:sy n="70" d="100"/>
        </p:scale>
        <p:origin x="724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="" xmlns:a16="http://schemas.microsoft.com/office/drawing/2014/main" id="{B560AA2B-36C3-4BA6-B8E4-C12D92E832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B86FDC-C417-482B-A0A4-CC6DE31F6685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5B8E00CE-665B-4062-A0E9-D7E2A062E2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D6256441-E288-4701-842D-EC0C5A77B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4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="" xmlns:a16="http://schemas.microsoft.com/office/drawing/2014/main" id="{0BC3FEF9-C8F7-4699-8523-4135C0D58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5B653E-C24A-4F9F-9ED4-52FDB2A09115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2" name="Rectangle 2">
            <a:extLst>
              <a:ext uri="{FF2B5EF4-FFF2-40B4-BE49-F238E27FC236}">
                <a16:creationId xmlns="" xmlns:a16="http://schemas.microsoft.com/office/drawing/2014/main" id="{99D82252-23EB-4A7A-BAFD-57F96077D9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="" xmlns:a16="http://schemas.microsoft.com/office/drawing/2014/main" id="{2985C9D0-DDF5-4203-A2BB-0A86572CA8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710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=""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=""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=""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95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="" xmlns:a16="http://schemas.microsoft.com/office/drawing/2014/main" id="{CA63045E-DAF8-419C-BAC4-59387995B2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>
            <a:extLst>
              <a:ext uri="{FF2B5EF4-FFF2-40B4-BE49-F238E27FC236}">
                <a16:creationId xmlns="" xmlns:a16="http://schemas.microsoft.com/office/drawing/2014/main" id="{DA20102A-E63B-4A1D-A0E2-5467FB1F3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3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="" xmlns:a16="http://schemas.microsoft.com/office/drawing/2014/main" id="{0779462F-49C5-470C-A817-7DEB12F2B4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98D082-7383-4246-8E8F-663A25F3E07E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BE36FB94-316E-4486-9139-DC5DC314D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04D6D5C0-4B5F-4ADF-A7EC-4DF1ED3AA7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85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="" xmlns:a16="http://schemas.microsoft.com/office/drawing/2014/main" id="{4664DBD3-534A-4B4D-BF47-52F463A37F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CA5ECF7-60AF-4013-B76C-7210E315072B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="" xmlns:a16="http://schemas.microsoft.com/office/drawing/2014/main" id="{1AD73C50-0CBB-468F-A510-12A97463D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="" xmlns:a16="http://schemas.microsoft.com/office/drawing/2014/main" id="{11D7A7D2-8FCA-4322-AE19-B43B815569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41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="" xmlns:a16="http://schemas.microsoft.com/office/drawing/2014/main" id="{B8CD07B8-F07A-461B-9870-CD87F0680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B43569-0A7E-4A87-B121-BDA389BA814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4BE37BCC-4CBA-4828-A188-3888FD17B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="" xmlns:a16="http://schemas.microsoft.com/office/drawing/2014/main" id="{1B0EE473-9B55-4F39-87ED-365CBC92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237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="" xmlns:a16="http://schemas.microsoft.com/office/drawing/2014/main" id="{B8CD07B8-F07A-461B-9870-CD87F0680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3B43569-0A7E-4A87-B121-BDA389BA814F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="" xmlns:a16="http://schemas.microsoft.com/office/drawing/2014/main" id="{4BE37BCC-4CBA-4828-A188-3888FD17B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="" xmlns:a16="http://schemas.microsoft.com/office/drawing/2014/main" id="{1B0EE473-9B55-4F39-87ED-365CBC9220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696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="" xmlns:a16="http://schemas.microsoft.com/office/drawing/2014/main" id="{DEB7522A-FE31-415F-9CF8-429B45DCCD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48E544B-713C-425B-9C97-BF82FAFD58DE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="" xmlns:a16="http://schemas.microsoft.com/office/drawing/2014/main" id="{98DCF709-12EF-4B6C-B939-039D830D92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="" xmlns:a16="http://schemas.microsoft.com/office/drawing/2014/main" id="{752CEF15-E440-4ED3-B2DD-9E05E6E1B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97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="" xmlns:a16="http://schemas.microsoft.com/office/drawing/2014/main" id="{9FDA0858-E9C4-4DC2-9826-F92D87258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F9A8F4-F1D6-4272-AED5-590EF7CE35C7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="" xmlns:a16="http://schemas.microsoft.com/office/drawing/2014/main" id="{4D8923D2-A2C3-46C7-9836-D36B1C9F6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="" xmlns:a16="http://schemas.microsoft.com/office/drawing/2014/main" id="{6F36617B-142F-4377-AE4D-6B921EFEF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63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="" xmlns:a16="http://schemas.microsoft.com/office/drawing/2014/main" id="{9FDA0858-E9C4-4DC2-9826-F92D87258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F9A8F4-F1D6-4272-AED5-590EF7CE35C7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="" xmlns:a16="http://schemas.microsoft.com/office/drawing/2014/main" id="{4D8923D2-A2C3-46C7-9836-D36B1C9F6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="" xmlns:a16="http://schemas.microsoft.com/office/drawing/2014/main" id="{6F36617B-142F-4377-AE4D-6B921EFEFE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40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="" xmlns:a16="http://schemas.microsoft.com/office/drawing/2014/main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="" xmlns:a16="http://schemas.microsoft.com/office/drawing/2014/main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4CF745-6EDB-4208-9010-31248509EE2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F86697-F896-4D6D-B84C-552DCABE6614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AC2689-2A9F-49ED-8241-1986025505EB}" type="datetime1">
              <a:rPr lang="en-US" smtClean="0"/>
              <a:t>6/12/2025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6161B3-54A1-413C-B8D2-465092B984D1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3541D6-CFE7-41C6-807C-A510B50B5BA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84DA443-4C90-4E74-B571-AFB4D58D5ED3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9DD9-4302-427D-93BD-28F094C994F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D4ABA4D4-BC91-4753-A2CF-4DD0DAC2E3B2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6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50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97FC3DAD-6BFD-420D-B118-CF625EF3A0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B899991-D0D4-4E91-934A-3A94EDF6D8C0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DE0F393A-E17F-402A-8343-E795E7A09CCE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8747EB7-AD53-4F37-882A-1293D0B41E75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62785F0-36BF-4189-8805-0D12DC4B47B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46B37CF-F1C7-4FB1-A2E0-7ED09827FB2C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DEB3AAAA-E041-4173-8F01-6CAC5257B6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Chapter # 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0574BAB-00CE-4147-AAB5-AAC1E068C396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1359869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0339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3186C4E4-A92C-4F3F-B1B0-AA2898156028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464942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55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54092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3889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264459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62343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72441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="" xmlns:a16="http://schemas.microsoft.com/office/drawing/2014/main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Chapter # 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11808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705019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289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16547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45052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="" xmlns:a16="http://schemas.microsoft.com/office/drawing/2014/main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Chapter # 8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260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Concurrent Processes: Synchronization &amp; Deadlocks</a:t>
            </a:r>
            <a:r>
              <a:rPr lang="en-US"/>
              <a:t/>
            </a:r>
            <a:br>
              <a:rPr lang="en-US"/>
            </a:br>
            <a:r>
              <a:rPr lang="en-US" sz="3600" b="1">
                <a:solidFill>
                  <a:schemeClr val="tx1"/>
                </a:solidFill>
              </a:rPr>
              <a:t>Module </a:t>
            </a:r>
            <a:r>
              <a:rPr lang="en-US" sz="3600" b="1" dirty="0">
                <a:solidFill>
                  <a:schemeClr val="tx1"/>
                </a:solidFill>
              </a:rPr>
              <a:t>8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Semaphores Properties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Attractive Properties</a:t>
            </a:r>
          </a:p>
          <a:p>
            <a:pPr lvl="1"/>
            <a:r>
              <a:rPr lang="en-US" dirty="0"/>
              <a:t>Machine independent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Work with many</a:t>
            </a:r>
          </a:p>
          <a:p>
            <a:pPr lvl="1"/>
            <a:r>
              <a:rPr lang="en-US" dirty="0"/>
              <a:t>For more critical section use different semaphores</a:t>
            </a:r>
          </a:p>
          <a:p>
            <a:pPr lvl="1"/>
            <a:r>
              <a:rPr lang="en-US" dirty="0"/>
              <a:t>Acquire many resources simultaneously</a:t>
            </a:r>
          </a:p>
          <a:p>
            <a:pPr lvl="1"/>
            <a:r>
              <a:rPr lang="en-US" dirty="0"/>
              <a:t>Permit multiple processes into critical section at once if desirable</a:t>
            </a:r>
          </a:p>
          <a:p>
            <a:r>
              <a:rPr lang="en-US" dirty="0"/>
              <a:t>Limits of semaphores</a:t>
            </a:r>
          </a:p>
          <a:p>
            <a:pPr lvl="1"/>
            <a:r>
              <a:rPr lang="en-US" dirty="0"/>
              <a:t>Semaphores are not provided by hardware</a:t>
            </a:r>
          </a:p>
          <a:p>
            <a:pPr lvl="1"/>
            <a:r>
              <a:rPr lang="en-US" dirty="0"/>
              <a:t>Programmers must use them correctly</a:t>
            </a:r>
          </a:p>
          <a:p>
            <a:pPr lvl="1"/>
            <a:r>
              <a:rPr lang="en-US" dirty="0"/>
              <a:t>Cannot test busy without blocking</a:t>
            </a:r>
          </a:p>
          <a:p>
            <a:pPr lvl="1"/>
            <a:r>
              <a:rPr lang="en-US" dirty="0"/>
              <a:t>Indefinite blocking</a:t>
            </a:r>
          </a:p>
        </p:txBody>
      </p:sp>
    </p:spTree>
    <p:extLst>
      <p:ext uri="{BB962C8B-B14F-4D97-AF65-F5344CB8AC3E}">
        <p14:creationId xmlns:p14="http://schemas.microsoft.com/office/powerpoint/2010/main" val="384131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="" xmlns:a16="http://schemas.microsoft.com/office/drawing/2014/main" id="{59D88480-37BD-4D9D-86CD-602E8D713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0798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Semaphore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="" xmlns:a16="http://schemas.microsoft.com/office/drawing/2014/main" id="{D8E7E59E-3E80-43DF-9BC3-B07A6DD915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9" y="1163639"/>
            <a:ext cx="6272212" cy="49704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Synchronization tool that provides more sophisticated ways (than Mutex locks)  for processes to synchronize their activities.</a:t>
            </a:r>
            <a:endParaRPr lang="en-US" altLang="en-US" sz="1600" i="1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600" dirty="0"/>
              <a:t>Semaphore </a:t>
            </a:r>
            <a:r>
              <a:rPr lang="en-US" altLang="en-US" sz="1600" b="1" i="1" dirty="0"/>
              <a:t>S</a:t>
            </a:r>
            <a:r>
              <a:rPr lang="en-US" altLang="en-US" sz="1600" dirty="0"/>
              <a:t> – integer variable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Can only be accessed via two indivisible (atomic) operations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sz="1600" dirty="0">
                <a:solidFill>
                  <a:srgbClr val="000000"/>
                </a:solidFill>
              </a:rPr>
              <a:t>and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signal()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/>
              <a:t>Originally called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P()</a:t>
            </a:r>
            <a:r>
              <a:rPr lang="en-US" altLang="en-US" dirty="0"/>
              <a:t> </a:t>
            </a:r>
            <a:r>
              <a:rPr lang="en-US" altLang="en-US" sz="1600" dirty="0"/>
              <a:t>and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V()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wait() operation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wait(S)</a:t>
            </a: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while (S &lt;= 0)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   ; // busy wait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S--;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1600" dirty="0"/>
              <a:t>Definition of  the 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signal() operation</a:t>
            </a:r>
            <a:endParaRPr lang="en-US" altLang="en-US" sz="16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signal(S)</a:t>
            </a: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{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    S++;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="" xmlns:a16="http://schemas.microsoft.com/office/drawing/2014/main" id="{ACB075CF-AF19-4E05-BBD4-93BC3F79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5975" y="251392"/>
            <a:ext cx="8534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Semaphore (Cont.)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="" xmlns:a16="http://schemas.microsoft.com/office/drawing/2014/main" id="{FB8E9419-6392-4032-837A-E65A5DBEF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8550" y="1093790"/>
            <a:ext cx="6165851" cy="4252911"/>
          </a:xfrm>
        </p:spPr>
        <p:txBody>
          <a:bodyPr/>
          <a:lstStyle/>
          <a:p>
            <a:pPr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Counting semaphore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integer value can range over an unrestricted domain</a:t>
            </a: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Binary semaphore </a:t>
            </a:r>
            <a:r>
              <a:rPr lang="en-US" altLang="en-US" dirty="0"/>
              <a:t>– integer value can range only between 0 and 1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Same as a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MT Extra" panose="05050102010205020202" pitchFamily="18" charset="2"/>
              </a:rPr>
              <a:t>mutex lock</a:t>
            </a: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/>
              <a:t>Can implement a counting semaphore </a:t>
            </a:r>
            <a:r>
              <a:rPr lang="en-US" altLang="en-US" b="1" i="1" dirty="0">
                <a:solidFill>
                  <a:srgbClr val="000000"/>
                </a:solidFill>
              </a:rPr>
              <a:t>S</a:t>
            </a:r>
            <a:r>
              <a:rPr lang="en-US" altLang="en-US" dirty="0"/>
              <a:t> as a binary semaphore</a:t>
            </a:r>
            <a:endParaRPr lang="en-US" altLang="en-US" b="1" dirty="0">
              <a:solidFill>
                <a:srgbClr val="3366FF"/>
              </a:solidFill>
            </a:endParaRP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With semaphores we can solve various synchronization problems</a:t>
            </a:r>
          </a:p>
          <a:p>
            <a:pPr marL="0" indent="0">
              <a:buNone/>
              <a:tabLst>
                <a:tab pos="2001838" algn="ctr"/>
                <a:tab pos="4513263" algn="ctr"/>
              </a:tabLst>
            </a:pPr>
            <a:endParaRPr lang="en-US" altLang="en-US" sz="1600" b="1" i="1" baseline="-25000" dirty="0"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4047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="" xmlns:a16="http://schemas.microsoft.com/office/drawing/2014/main" id="{ACB075CF-AF19-4E05-BBD4-93BC3F79B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5975" y="251392"/>
            <a:ext cx="85344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Semaphore Usage Example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="" xmlns:a16="http://schemas.microsoft.com/office/drawing/2014/main" id="{FB8E9419-6392-4032-837A-E65A5DBEF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8550" y="1093789"/>
            <a:ext cx="6686551" cy="4468811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Solution to the CS Problem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Create a semaphore “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mutex</a:t>
            </a:r>
            <a:r>
              <a:rPr lang="en-US" altLang="en-US" dirty="0">
                <a:sym typeface="MT Extra" panose="05050102010205020202" pitchFamily="18" charset="2"/>
              </a:rPr>
              <a:t>”</a:t>
            </a:r>
            <a:r>
              <a:rPr lang="en-US" altLang="ja-JP" dirty="0">
                <a:sym typeface="MT Extra" panose="05050102010205020202" pitchFamily="18" charset="2"/>
              </a:rPr>
              <a:t> initialized to 1 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wait(mutex);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CS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signal(mutex)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;</a:t>
            </a:r>
            <a:endParaRPr lang="en-US" altLang="en-US" dirty="0">
              <a:sym typeface="MT Extra" panose="05050102010205020202" pitchFamily="18" charset="2"/>
            </a:endParaRPr>
          </a:p>
          <a:p>
            <a:pPr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Consider </a:t>
            </a: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 and </a:t>
            </a:r>
            <a:r>
              <a:rPr lang="en-US" altLang="en-US" b="1" i="1" dirty="0">
                <a:sym typeface="MT Extra" panose="05050102010205020202" pitchFamily="18" charset="2"/>
              </a:rPr>
              <a:t>P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</a:t>
            </a:r>
            <a:r>
              <a:rPr lang="en-US" altLang="en-US" dirty="0">
                <a:sym typeface="MT Extra" panose="05050102010205020202" pitchFamily="18" charset="2"/>
              </a:rPr>
              <a:t> that with two statements </a:t>
            </a:r>
            <a:r>
              <a:rPr lang="en-US" altLang="en-US" b="1" i="1" dirty="0">
                <a:sym typeface="MT Extra" panose="05050102010205020202" pitchFamily="18" charset="2"/>
              </a:rPr>
              <a:t>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and</a:t>
            </a:r>
            <a:r>
              <a:rPr lang="en-US" altLang="en-US" b="1" i="1" dirty="0">
                <a:sym typeface="MT Extra" panose="05050102010205020202" pitchFamily="18" charset="2"/>
              </a:rPr>
              <a:t> 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    </a:t>
            </a:r>
            <a:r>
              <a:rPr lang="en-US" altLang="en-US" dirty="0">
                <a:sym typeface="MT Extra" panose="05050102010205020202" pitchFamily="18" charset="2"/>
              </a:rPr>
              <a:t>and the requirement 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that</a:t>
            </a:r>
            <a:r>
              <a:rPr lang="en-US" altLang="en-US" b="1" i="1" dirty="0">
                <a:sym typeface="MT Extra" panose="05050102010205020202" pitchFamily="18" charset="2"/>
              </a:rPr>
              <a:t> 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1</a:t>
            </a:r>
            <a:r>
              <a:rPr lang="en-US" altLang="en-US" b="1" i="1" dirty="0">
                <a:sym typeface="MT Extra" panose="05050102010205020202" pitchFamily="18" charset="2"/>
              </a:rPr>
              <a:t> </a:t>
            </a:r>
            <a:r>
              <a:rPr lang="en-US" altLang="en-US" dirty="0">
                <a:sym typeface="MT Extra" panose="05050102010205020202" pitchFamily="18" charset="2"/>
              </a:rPr>
              <a:t>to happen before </a:t>
            </a:r>
            <a:r>
              <a:rPr lang="en-US" altLang="en-US" b="1" i="1" dirty="0">
                <a:sym typeface="MT Extra" panose="05050102010205020202" pitchFamily="18" charset="2"/>
              </a:rPr>
              <a:t>S</a:t>
            </a:r>
            <a:r>
              <a:rPr lang="en-US" altLang="en-US" b="1" i="1" baseline="-25000" dirty="0">
                <a:sym typeface="MT Extra" panose="05050102010205020202" pitchFamily="18" charset="2"/>
              </a:rPr>
              <a:t>2</a:t>
            </a:r>
          </a:p>
          <a:p>
            <a:pPr lvl="1">
              <a:tabLst>
                <a:tab pos="2001838" algn="ctr"/>
                <a:tab pos="4513263" algn="ctr"/>
              </a:tabLst>
            </a:pPr>
            <a:r>
              <a:rPr lang="en-US" altLang="en-US" dirty="0">
                <a:sym typeface="MT Extra" panose="05050102010205020202" pitchFamily="18" charset="2"/>
              </a:rPr>
              <a:t>Create a semaphore “</a:t>
            </a:r>
            <a:r>
              <a:rPr lang="en-US" altLang="ja-JP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synch</a:t>
            </a:r>
            <a:r>
              <a:rPr lang="en-US" altLang="en-US" dirty="0">
                <a:sym typeface="MT Extra" panose="05050102010205020202" pitchFamily="18" charset="2"/>
              </a:rPr>
              <a:t>”</a:t>
            </a:r>
            <a:r>
              <a:rPr lang="en-US" altLang="ja-JP" dirty="0">
                <a:sym typeface="MT Extra" panose="05050102010205020202" pitchFamily="18" charset="2"/>
              </a:rPr>
              <a:t> initialized to 0 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P1: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1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;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signal(synch);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P2:</a:t>
            </a: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wait(synch)</a:t>
            </a:r>
            <a:r>
              <a:rPr lang="en-US" altLang="en-US" dirty="0">
                <a:solidFill>
                  <a:srgbClr val="0000FF"/>
                </a:solidFill>
                <a:sym typeface="MT Extra" panose="05050102010205020202" pitchFamily="18" charset="2"/>
              </a:rPr>
              <a:t>;</a:t>
            </a: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  <a:sym typeface="MT Extra" panose="05050102010205020202" pitchFamily="18" charset="2"/>
            </a:endParaRPr>
          </a:p>
          <a:p>
            <a:pPr lvl="2">
              <a:buNone/>
              <a:tabLst>
                <a:tab pos="2001838" algn="ctr"/>
                <a:tab pos="4513263" algn="ctr"/>
              </a:tabLst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   S</a:t>
            </a:r>
            <a:r>
              <a:rPr lang="en-US" altLang="en-US" b="1" baseline="-25000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2</a:t>
            </a: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  <a:sym typeface="MT Extra" panose="05050102010205020202" pitchFamily="18" charset="2"/>
              </a:rPr>
              <a:t>;</a:t>
            </a:r>
            <a:endParaRPr lang="en-US" altLang="en-US" dirty="0">
              <a:sym typeface="MT Extra" panose="05050102010205020202" pitchFamily="18" charset="2"/>
            </a:endParaRPr>
          </a:p>
          <a:p>
            <a:pPr>
              <a:tabLst>
                <a:tab pos="2001838" algn="ctr"/>
                <a:tab pos="4513263" algn="ctr"/>
              </a:tabLst>
            </a:pPr>
            <a:endParaRPr lang="en-US" altLang="en-US" sz="1600" b="1" i="1" baseline="-25000" dirty="0"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730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="" xmlns:a16="http://schemas.microsoft.com/office/drawing/2014/main" id="{1C2F0211-ABE5-4F4E-B53C-4F329D52D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78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Semaphore Implementation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="" xmlns:a16="http://schemas.microsoft.com/office/drawing/2014/main" id="{81C74B36-24EB-4A50-92A5-8C139CA647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3950" y="1157289"/>
            <a:ext cx="7338869" cy="442263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Must guarantee that no two processes can execute  the </a:t>
            </a:r>
            <a:r>
              <a:rPr lang="en-US" altLang="en-US" sz="2000" b="1" dirty="0">
                <a:latin typeface="Courier New" panose="02070309020205020404" pitchFamily="49" charset="0"/>
              </a:rPr>
              <a:t>wait()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signal() </a:t>
            </a:r>
            <a:r>
              <a:rPr lang="en-US" altLang="en-US" dirty="0"/>
              <a:t>on the same semaphore at the same time</a:t>
            </a:r>
          </a:p>
          <a:p>
            <a:r>
              <a:rPr lang="en-US" altLang="en-US" dirty="0"/>
              <a:t>Thus, the implementation becomes the critical section problem where the </a:t>
            </a:r>
            <a:r>
              <a:rPr lang="en-US" altLang="en-US" sz="2000" b="1" dirty="0">
                <a:latin typeface="Courier New" panose="02070309020205020404" pitchFamily="49" charset="0"/>
              </a:rPr>
              <a:t>wait</a:t>
            </a:r>
            <a:r>
              <a:rPr lang="en-US" altLang="en-US" dirty="0"/>
              <a:t> and </a:t>
            </a:r>
            <a:r>
              <a:rPr lang="en-US" altLang="en-US" sz="2000" b="1" dirty="0">
                <a:latin typeface="Courier New" panose="02070309020205020404" pitchFamily="49" charset="0"/>
              </a:rPr>
              <a:t>signal</a:t>
            </a:r>
            <a:r>
              <a:rPr lang="en-US" altLang="en-US" dirty="0"/>
              <a:t> code are placed in the critical section</a:t>
            </a:r>
          </a:p>
          <a:p>
            <a:r>
              <a:rPr lang="en-US" altLang="en-US" dirty="0"/>
              <a:t>Could now have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busy waiting </a:t>
            </a:r>
            <a:r>
              <a:rPr lang="en-US" altLang="en-US" dirty="0"/>
              <a:t>in critical section implementation</a:t>
            </a:r>
          </a:p>
          <a:p>
            <a:pPr lvl="1"/>
            <a:r>
              <a:rPr lang="en-US" altLang="en-US" dirty="0"/>
              <a:t>But implementation code is short</a:t>
            </a:r>
          </a:p>
          <a:p>
            <a:pPr lvl="1"/>
            <a:r>
              <a:rPr lang="en-US" altLang="en-US" dirty="0"/>
              <a:t>Little busy waiting if critical section rarely occupied</a:t>
            </a:r>
          </a:p>
          <a:p>
            <a:r>
              <a:rPr lang="en-US" altLang="en-US" dirty="0"/>
              <a:t>Note that applications may spend lots of time in critical sections and therefore this is not a good solution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="" xmlns:a16="http://schemas.microsoft.com/office/drawing/2014/main" id="{8B51BAA0-23D1-44B6-B0D9-250F64A57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5799" y="52295"/>
            <a:ext cx="8779199" cy="609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Semaphore Implementation with no Busy waiting 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="" xmlns:a16="http://schemas.microsoft.com/office/drawing/2014/main" id="{9D87702A-689B-4A72-8F7D-2FB6350A3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5981" y="1078706"/>
            <a:ext cx="7035111" cy="474020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With each semaphore there is an associated waiting queue</a:t>
            </a:r>
          </a:p>
          <a:p>
            <a:r>
              <a:rPr lang="en-US" altLang="en-US" dirty="0"/>
              <a:t>Each entry in a waiting queue has two data items:</a:t>
            </a:r>
          </a:p>
          <a:p>
            <a:pPr lvl="1"/>
            <a:r>
              <a:rPr lang="en-US" altLang="en-US" dirty="0"/>
              <a:t> Value (of type integer)</a:t>
            </a:r>
          </a:p>
          <a:p>
            <a:pPr lvl="1"/>
            <a:r>
              <a:rPr lang="en-US" altLang="en-US" dirty="0"/>
              <a:t> Pointer to next record in the list</a:t>
            </a:r>
          </a:p>
          <a:p>
            <a:r>
              <a:rPr lang="en-US" altLang="en-US" dirty="0"/>
              <a:t>Two operations: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 </a:t>
            </a:r>
            <a:r>
              <a:rPr lang="en-US" altLang="en-US" dirty="0"/>
              <a:t>– place the process invoking the operation on the appropriate waiting queue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wakeup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remove one of processes in the waiting queue and place it in the ready queue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   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="" xmlns:a16="http://schemas.microsoft.com/office/drawing/2014/main" id="{8B51BAA0-23D1-44B6-B0D9-250F64A57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25799" y="135423"/>
            <a:ext cx="8779199" cy="6096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Implementation with no Busy waiting (Cont.)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="" xmlns:a16="http://schemas.microsoft.com/office/drawing/2014/main" id="{9D87702A-689B-4A72-8F7D-2FB6350A3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5980" y="1078706"/>
            <a:ext cx="7582224" cy="4700588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dirty="0"/>
              <a:t>Waiting queue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typedef struct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</a:t>
            </a:r>
            <a:r>
              <a:rPr lang="en-US" altLang="en-US" b="1" dirty="0" err="1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value;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	struct process *list;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    } semaphore; 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7661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="" xmlns:a16="http://schemas.microsoft.com/office/drawing/2014/main" id="{669F922E-D0FD-4876-8B89-C6C21A7E3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4528" y="104811"/>
            <a:ext cx="8356600" cy="581025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Implementation with no Busy waiting (Cont.)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="" xmlns:a16="http://schemas.microsoft.com/office/drawing/2014/main" id="{E98F4248-9756-4C5B-BA54-44B5C18025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78114" y="901700"/>
            <a:ext cx="6122987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en-US" sz="14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wait(semaphore *S) {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S-value=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S-value-</a:t>
            </a:r>
            <a:r>
              <a:rPr lang="en-US" altLang="en-US" sz="1600" b="1" dirty="0">
                <a:latin typeface="Courier New" panose="02070309020205020404" pitchFamily="49" charset="0"/>
              </a:rPr>
              <a:t>1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; 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if (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S-value </a:t>
            </a:r>
            <a:r>
              <a:rPr lang="en-US" altLang="en-US" sz="1600" b="1" dirty="0">
                <a:latin typeface="Courier New" panose="02070309020205020404" pitchFamily="49" charset="0"/>
              </a:rPr>
              <a:t>&lt; 0)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add this process to S-&gt;list;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block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()/sleep(); 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signal(semaphore *S) {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S-value= </a:t>
            </a:r>
            <a:r>
              <a:rPr lang="en-US" altLang="en-US" sz="1600" b="1" dirty="0" smtClean="0">
                <a:latin typeface="Courier New" panose="02070309020205020404" pitchFamily="49" charset="0"/>
              </a:rPr>
              <a:t>S-value+1</a:t>
            </a:r>
            <a:r>
              <a:rPr lang="en-US" altLang="en-US" sz="1600" b="1" dirty="0">
                <a:latin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altLang="en-US" sz="1600" b="1" dirty="0" smtClean="0">
                <a:latin typeface="Courier New" panose="02070309020205020404" pitchFamily="49" charset="0"/>
              </a:rPr>
              <a:t>   </a:t>
            </a:r>
            <a:r>
              <a:rPr lang="en-US" altLang="en-US" sz="1600" b="1" dirty="0">
                <a:latin typeface="Courier New" panose="02070309020205020404" pitchFamily="49" charset="0"/>
              </a:rPr>
              <a:t>if (S-&gt;value &lt;= 0) {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>
                <a:latin typeface="Courier New" panose="02070309020205020404" pitchFamily="49" charset="0"/>
              </a:rPr>
              <a:t>      remove a process P from S-&gt;list;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wakeup(P);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=""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7926" y="175870"/>
            <a:ext cx="77628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Problems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=""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282701"/>
            <a:ext cx="6959600" cy="4860925"/>
          </a:xfrm>
        </p:spPr>
        <p:txBody>
          <a:bodyPr/>
          <a:lstStyle/>
          <a:p>
            <a:r>
              <a:rPr lang="en-US" altLang="en-US" dirty="0"/>
              <a:t> Incorrect use of semaphore operations: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signal(mutex)  ….  wait(mutex)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wait(mutex)  …  wait(mutex)</a:t>
            </a:r>
          </a:p>
          <a:p>
            <a:pPr lvl="1"/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 Omitting 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wait (mutex) </a:t>
            </a:r>
            <a:r>
              <a:rPr lang="en-US" altLang="en-US" dirty="0"/>
              <a:t>and/or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signal (mutex)</a:t>
            </a:r>
            <a:endParaRPr lang="en-US" altLang="en-US" dirty="0"/>
          </a:p>
          <a:p>
            <a:pPr lvl="1"/>
            <a:endParaRPr lang="en-US" altLang="en-US" dirty="0"/>
          </a:p>
          <a:p>
            <a:r>
              <a:rPr lang="en-US" altLang="en-US" dirty="0"/>
              <a:t>These – and others – are examples of what can occur when semaphores and other synchronization tools are used incorrectly.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="" xmlns:a16="http://schemas.microsoft.com/office/drawing/2014/main" id="{40AA77CE-6516-425F-91F7-E1576FF91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44697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Mutex</a:t>
            </a:r>
            <a:r>
              <a:rPr lang="en-US" altLang="en-US" dirty="0"/>
              <a:t> </a:t>
            </a:r>
            <a:r>
              <a:rPr lang="en-US" altLang="en-US" dirty="0" smtClean="0"/>
              <a:t>Locks : solution to critical section problem</a:t>
            </a:r>
            <a:endParaRPr lang="en-US" altLang="en-US" dirty="0"/>
          </a:p>
        </p:txBody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287F1076-6897-4824-ADA6-893AEF09D4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088" y="1074016"/>
            <a:ext cx="7579158" cy="493193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OS designers build software tools to solve critical section problem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Simplest and oldest </a:t>
            </a:r>
            <a:r>
              <a:rPr lang="en-US" altLang="en-US" dirty="0"/>
              <a:t>is </a:t>
            </a:r>
            <a:r>
              <a:rPr lang="en-US" altLang="en-US" sz="2000" dirty="0"/>
              <a:t>mutex</a:t>
            </a:r>
            <a:r>
              <a:rPr lang="en-US" altLang="en-US" dirty="0"/>
              <a:t> lock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Boolean variable indicating if lock is available or not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Protect a critical section  by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First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acquire()</a:t>
            </a:r>
            <a:r>
              <a:rPr lang="en-US" altLang="en-US" sz="2000" dirty="0"/>
              <a:t> </a:t>
            </a:r>
            <a:r>
              <a:rPr lang="en-US" altLang="en-US" dirty="0"/>
              <a:t>a lock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Then </a:t>
            </a:r>
            <a:r>
              <a:rPr lang="en-US" altLang="en-US" sz="2000" b="1" dirty="0">
                <a:latin typeface="Courier New" panose="02070309020205020404" pitchFamily="49" charset="0"/>
              </a:rPr>
              <a:t>release()</a:t>
            </a:r>
            <a:r>
              <a:rPr lang="en-US" altLang="en-US" sz="2000" dirty="0"/>
              <a:t> </a:t>
            </a:r>
            <a:r>
              <a:rPr lang="en-US" altLang="en-US" dirty="0"/>
              <a:t>the lock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Calls to </a:t>
            </a:r>
            <a:r>
              <a:rPr lang="en-US" altLang="en-US" sz="2000" b="1" dirty="0">
                <a:latin typeface="Courier New" panose="02070309020205020404" pitchFamily="49" charset="0"/>
              </a:rPr>
              <a:t>acquire()</a:t>
            </a:r>
            <a:r>
              <a:rPr lang="en-US" altLang="en-US" sz="2000" dirty="0"/>
              <a:t> </a:t>
            </a:r>
            <a:r>
              <a:rPr lang="en-US" altLang="en-US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release()</a:t>
            </a:r>
            <a:r>
              <a:rPr lang="en-US" altLang="en-US" sz="2000" dirty="0"/>
              <a:t> </a:t>
            </a:r>
            <a:r>
              <a:rPr lang="en-US" altLang="en-US" dirty="0"/>
              <a:t>must be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atomic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Usually implemented via hardware atomic instructions such as compare-and-swap.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this solution requires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busy waiting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This lock therefore called a 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spinlock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b="1" dirty="0" smtClean="0">
              <a:solidFill>
                <a:srgbClr val="006699"/>
              </a:solidFill>
              <a:latin typeface="+mj-lt"/>
            </a:endParaRPr>
          </a:p>
          <a:p>
            <a:pPr indent="-285750">
              <a:lnSpc>
                <a:spcPct val="90000"/>
              </a:lnSpc>
            </a:pPr>
            <a:r>
              <a:rPr lang="en-US" altLang="en-US" dirty="0" smtClean="0">
                <a:solidFill>
                  <a:srgbClr val="FF0000"/>
                </a:solidFill>
                <a:latin typeface="+mj-lt"/>
              </a:rPr>
              <a:t>This is not mutually exclusive in case if interrupt occurs. </a:t>
            </a:r>
          </a:p>
          <a:p>
            <a:pPr indent="-285750">
              <a:lnSpc>
                <a:spcPct val="90000"/>
              </a:lnSpc>
            </a:pPr>
            <a:r>
              <a:rPr lang="en-US" altLang="en-US" dirty="0" smtClean="0">
                <a:solidFill>
                  <a:srgbClr val="006699"/>
                </a:solidFill>
                <a:latin typeface="+mj-lt"/>
              </a:rPr>
              <a:t>This is multi process solution.</a:t>
            </a:r>
          </a:p>
          <a:p>
            <a:pPr indent="-285750">
              <a:lnSpc>
                <a:spcPct val="90000"/>
              </a:lnSpc>
            </a:pPr>
            <a:r>
              <a:rPr lang="en-US" altLang="en-US" dirty="0" smtClean="0">
                <a:solidFill>
                  <a:srgbClr val="006699"/>
                </a:solidFill>
                <a:latin typeface="+mj-lt"/>
              </a:rPr>
              <a:t>Implemented on user Mode</a:t>
            </a:r>
            <a:endParaRPr lang="en-US" altLang="en-US" dirty="0">
              <a:solidFill>
                <a:srgbClr val="006699"/>
              </a:solidFill>
              <a:latin typeface="+mj-lt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44037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74A0C2-4038-40CE-B8F5-4EE988D17AB5}"/>
              </a:ext>
            </a:extLst>
          </p:cNvPr>
          <p:cNvSpPr/>
          <p:nvPr/>
        </p:nvSpPr>
        <p:spPr bwMode="auto">
          <a:xfrm>
            <a:off x="4702176" y="2609850"/>
            <a:ext cx="2024063" cy="37623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3778C6D-AEC7-48EC-BE5D-470EDD9A8460}"/>
              </a:ext>
            </a:extLst>
          </p:cNvPr>
          <p:cNvSpPr/>
          <p:nvPr/>
        </p:nvSpPr>
        <p:spPr bwMode="auto">
          <a:xfrm>
            <a:off x="4702176" y="3686176"/>
            <a:ext cx="2024063" cy="3460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lIns="64002" tIns="32001" rIns="64002" bIns="32001"/>
          <a:lstStyle/>
          <a:p>
            <a:pPr>
              <a:defRPr/>
            </a:pPr>
            <a:endParaRPr lang="en-US">
              <a:solidFill>
                <a:schemeClr val="tx1"/>
              </a:solidFill>
              <a:latin typeface="Verdana" charset="0"/>
            </a:endParaRPr>
          </a:p>
        </p:txBody>
      </p:sp>
      <p:sp>
        <p:nvSpPr>
          <p:cNvPr id="44035" name="Title 1">
            <a:extLst>
              <a:ext uri="{FF2B5EF4-FFF2-40B4-BE49-F238E27FC236}">
                <a16:creationId xmlns="" xmlns:a16="http://schemas.microsoft.com/office/drawing/2014/main" id="{830B4045-5ECB-4A4A-B601-B013451BC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1462" y="161266"/>
            <a:ext cx="8190038" cy="576262"/>
          </a:xfrm>
        </p:spPr>
        <p:txBody>
          <a:bodyPr/>
          <a:lstStyle/>
          <a:p>
            <a:r>
              <a:rPr lang="en-US" altLang="en-US" sz="2800" dirty="0"/>
              <a:t>Solution to CS Problem Using Mutex Locks</a:t>
            </a:r>
          </a:p>
        </p:txBody>
      </p:sp>
      <p:sp>
        <p:nvSpPr>
          <p:cNvPr id="44036" name="Rectangle 2">
            <a:extLst>
              <a:ext uri="{FF2B5EF4-FFF2-40B4-BE49-F238E27FC236}">
                <a16:creationId xmlns="" xmlns:a16="http://schemas.microsoft.com/office/drawing/2014/main" id="{267E4949-D8C0-4A2A-95D8-AD20DC300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274889"/>
            <a:ext cx="45720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while (true) {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acquire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   critical section 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release lock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remainder section 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0000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6514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FA04C1-DDD4-4AF1-8175-30DD8931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9447741" cy="1320800"/>
          </a:xfrm>
        </p:spPr>
        <p:txBody>
          <a:bodyPr/>
          <a:lstStyle/>
          <a:p>
            <a:r>
              <a:rPr lang="en-US" altLang="en-US" sz="3600" dirty="0"/>
              <a:t>Solution to CS Problem Using Mutex Locks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CB9216-EE7B-4C9E-9485-76AC011A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    while ( lock ==1); or while( lock !=0)</a:t>
            </a:r>
          </a:p>
          <a:p>
            <a:r>
              <a:rPr lang="en-US" dirty="0"/>
              <a:t> 2    Lock =1</a:t>
            </a:r>
          </a:p>
          <a:p>
            <a:r>
              <a:rPr lang="en-US" dirty="0"/>
              <a:t>3    </a:t>
            </a:r>
            <a:r>
              <a:rPr lang="en-US" dirty="0">
                <a:solidFill>
                  <a:srgbClr val="FF0000"/>
                </a:solidFill>
              </a:rPr>
              <a:t> Critical section</a:t>
            </a:r>
          </a:p>
          <a:p>
            <a:r>
              <a:rPr lang="en-US" dirty="0"/>
              <a:t>4     Lock =0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Lock = 0 means vacant</a:t>
            </a:r>
          </a:p>
          <a:p>
            <a:r>
              <a:rPr lang="en-US" dirty="0"/>
              <a:t>Lock = 1 means </a:t>
            </a:r>
            <a:r>
              <a:rPr lang="en-US" dirty="0" smtClean="0"/>
              <a:t>full</a:t>
            </a:r>
          </a:p>
          <a:p>
            <a:r>
              <a:rPr lang="en-US" dirty="0" smtClean="0"/>
              <a:t>Consider two processes p1 and p2 without interrupt and with interrupt. With interrupt two process can get entry to the critical section which violates the mutual exclusion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03EA8B2-98C2-4A86-A883-5B3298CD5592}"/>
              </a:ext>
            </a:extLst>
          </p:cNvPr>
          <p:cNvSpPr/>
          <p:nvPr/>
        </p:nvSpPr>
        <p:spPr>
          <a:xfrm>
            <a:off x="952500" y="2143125"/>
            <a:ext cx="2714625" cy="762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143ABD2-378E-4BE3-A99D-12577FEF96B6}"/>
              </a:ext>
            </a:extLst>
          </p:cNvPr>
          <p:cNvSpPr txBox="1"/>
          <p:nvPr/>
        </p:nvSpPr>
        <p:spPr>
          <a:xfrm>
            <a:off x="6041567" y="2161991"/>
            <a:ext cx="183832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Entry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F8B0904-4A6B-4453-A993-D5EAA6AF3E03}"/>
              </a:ext>
            </a:extLst>
          </p:cNvPr>
          <p:cNvSpPr/>
          <p:nvPr/>
        </p:nvSpPr>
        <p:spPr>
          <a:xfrm>
            <a:off x="3966926" y="3270759"/>
            <a:ext cx="1971675" cy="428626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Exit code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143ABD2-378E-4BE3-A99D-12577FEF96B6}"/>
              </a:ext>
            </a:extLst>
          </p:cNvPr>
          <p:cNvSpPr txBox="1"/>
          <p:nvPr/>
        </p:nvSpPr>
        <p:spPr>
          <a:xfrm>
            <a:off x="6040064" y="2585991"/>
            <a:ext cx="1838325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While condition is true then </a:t>
            </a:r>
            <a:r>
              <a:rPr lang="en-US" dirty="0" err="1" smtClean="0"/>
              <a:t>cntrl</a:t>
            </a:r>
            <a:r>
              <a:rPr lang="en-US" dirty="0" smtClean="0"/>
              <a:t> is trapped into an infinite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0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="" xmlns:a16="http://schemas.microsoft.com/office/drawing/2014/main" id="{2DBE0950-3B65-44CE-A578-E49302B90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Interrupt-based </a:t>
            </a:r>
            <a:r>
              <a:rPr lang="en-US" altLang="en-US" dirty="0" smtClean="0"/>
              <a:t>Solution to critical section problem</a:t>
            </a:r>
            <a:endParaRPr lang="en-US" altLang="en-US" dirty="0"/>
          </a:p>
        </p:txBody>
      </p:sp>
      <p:sp>
        <p:nvSpPr>
          <p:cNvPr id="23554" name="Rectangle 3">
            <a:extLst>
              <a:ext uri="{FF2B5EF4-FFF2-40B4-BE49-F238E27FC236}">
                <a16:creationId xmlns="" xmlns:a16="http://schemas.microsoft.com/office/drawing/2014/main" id="{3230E0EE-52C7-4A95-B889-DCDC6B78B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altLang="en-US" dirty="0"/>
              <a:t>Entry section:  disable interrupts</a:t>
            </a:r>
          </a:p>
          <a:p>
            <a:r>
              <a:rPr lang="en-US" altLang="en-US" dirty="0"/>
              <a:t>Exit section:  enable  interrupts</a:t>
            </a:r>
          </a:p>
          <a:p>
            <a:r>
              <a:rPr lang="en-US" altLang="en-US" dirty="0"/>
              <a:t>Will this solve the problem?</a:t>
            </a:r>
          </a:p>
          <a:p>
            <a:r>
              <a:rPr lang="en-US" altLang="en-US" dirty="0">
                <a:solidFill>
                  <a:srgbClr val="FF0000"/>
                </a:solidFill>
              </a:rPr>
              <a:t>What if the critical section is code that runs for an hour?</a:t>
            </a:r>
          </a:p>
          <a:p>
            <a:r>
              <a:rPr lang="en-US" altLang="en-US" dirty="0"/>
              <a:t>Can some processes starve – never enter their critical section.</a:t>
            </a:r>
          </a:p>
          <a:p>
            <a:r>
              <a:rPr lang="en-US" altLang="en-US" dirty="0"/>
              <a:t>What if there are two CPUs?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4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2845286D-69E9-4FA8-8430-080C7FB0D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810C106E-E723-4FA6-A88C-0F2A71122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90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 1965, Dijkstra (Dutch Scientist) invented synchronize variable that takes non-negative integer variable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semaphore has two operations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Wait (</a:t>
            </a:r>
            <a:r>
              <a:rPr lang="en-US" sz="2000" b="1" dirty="0"/>
              <a:t>P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An atomic operation that waits for semaphore to become positive, then decrements its by 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Signal (</a:t>
            </a:r>
            <a:r>
              <a:rPr lang="en-US" sz="2000" b="1" dirty="0"/>
              <a:t>V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An atomic operation that increments semaphore by 1 after completing operation and releasing semaphore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Entry to critical sections of active processes is controlled by the </a:t>
            </a:r>
            <a:r>
              <a:rPr lang="en-US" sz="2400" b="1" dirty="0"/>
              <a:t>P</a:t>
            </a:r>
            <a:r>
              <a:rPr lang="en-US" sz="2400" dirty="0"/>
              <a:t> operation and exit is controlled by </a:t>
            </a:r>
            <a:r>
              <a:rPr lang="en-US" sz="2400" b="1" dirty="0"/>
              <a:t>V</a:t>
            </a:r>
            <a:r>
              <a:rPr lang="en-US" sz="2400" dirty="0"/>
              <a:t> operation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semaphore such as </a:t>
            </a:r>
            <a:r>
              <a:rPr lang="en-US" sz="2400" b="1" dirty="0"/>
              <a:t>S,</a:t>
            </a:r>
            <a:r>
              <a:rPr lang="en-US" sz="2400" dirty="0"/>
              <a:t> indicates the availability of some resource;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it has a non-zero positive value, it is available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If it is zero, it is unavailable, i.e. it is being accessed by another 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0984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The wait operation allows a process to access a resource (S&gt;0) or may cause the process to be blocked</a:t>
            </a:r>
          </a:p>
          <a:p>
            <a:r>
              <a:rPr lang="en-US" sz="2000"/>
              <a:t>The signal operation signals that some process has released resource and now it can be used by a process waiting for it</a:t>
            </a:r>
          </a:p>
          <a:p>
            <a:r>
              <a:rPr lang="en-US" sz="2000"/>
              <a:t>These operations are used to bracket the critical sections of the process;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			wait(S)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				&lt;critical section&gt;</a:t>
            </a:r>
          </a:p>
          <a:p>
            <a:pPr lvl="1">
              <a:buFont typeface="Wingdings" pitchFamily="2" charset="2"/>
              <a:buNone/>
            </a:pPr>
            <a:r>
              <a:rPr lang="en-US" sz="1800"/>
              <a:t>			signal(S)</a:t>
            </a:r>
          </a:p>
          <a:p>
            <a:r>
              <a:rPr lang="en-US" sz="2000"/>
              <a:t>Assume </a:t>
            </a:r>
            <a:r>
              <a:rPr lang="en-US" sz="2000" b="1"/>
              <a:t>S</a:t>
            </a:r>
            <a:r>
              <a:rPr lang="en-US" sz="2000"/>
              <a:t> is initially set to value 1 (resource is available)</a:t>
            </a:r>
          </a:p>
          <a:p>
            <a:pPr lvl="1"/>
            <a:r>
              <a:rPr lang="en-US" sz="1800"/>
              <a:t>The first process to execute the wait will set </a:t>
            </a:r>
            <a:r>
              <a:rPr lang="en-US" sz="1800" b="1"/>
              <a:t>S</a:t>
            </a:r>
            <a:r>
              <a:rPr lang="en-US" sz="1800"/>
              <a:t> to </a:t>
            </a:r>
            <a:r>
              <a:rPr lang="en-US" sz="1800" b="1"/>
              <a:t>S-1 </a:t>
            </a:r>
            <a:r>
              <a:rPr lang="en-US" sz="1800"/>
              <a:t>and will enter to its critical section</a:t>
            </a:r>
          </a:p>
          <a:p>
            <a:pPr lvl="1"/>
            <a:r>
              <a:rPr lang="en-US" sz="1800"/>
              <a:t>If another process reaches its critical section, the wait now finds </a:t>
            </a:r>
            <a:r>
              <a:rPr lang="en-US" sz="1800" b="1"/>
              <a:t>S</a:t>
            </a:r>
            <a:r>
              <a:rPr lang="en-US" sz="1800"/>
              <a:t> set to 0 and process is blocked</a:t>
            </a:r>
          </a:p>
          <a:p>
            <a:pPr lvl="1"/>
            <a:r>
              <a:rPr lang="en-US" sz="1800"/>
              <a:t>When first process is exit from its critical section, it executes the signal, </a:t>
            </a:r>
            <a:r>
              <a:rPr lang="en-US" sz="1800" b="1"/>
              <a:t>S</a:t>
            </a:r>
            <a:r>
              <a:rPr lang="en-US" sz="1800"/>
              <a:t> would set to 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479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Semaphores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For each semaphore, the system must maintain a queue of waiting processes</a:t>
            </a:r>
          </a:p>
          <a:p>
            <a:r>
              <a:rPr lang="en-US" dirty="0"/>
              <a:t>The semaphore operations are implemented as OS services</a:t>
            </a:r>
          </a:p>
          <a:p>
            <a:r>
              <a:rPr lang="en-US" dirty="0"/>
              <a:t>The OS will guarantee that wait and signal are invisible</a:t>
            </a:r>
          </a:p>
          <a:p>
            <a:pPr lvl="1"/>
            <a:r>
              <a:rPr lang="en-US" dirty="0"/>
              <a:t>i.e. once started they cannot be interrupted</a:t>
            </a:r>
          </a:p>
          <a:p>
            <a:r>
              <a:rPr lang="en-US" dirty="0"/>
              <a:t>The semaphore with values 1 or 0 are termed as binary semaphore</a:t>
            </a:r>
          </a:p>
          <a:p>
            <a:r>
              <a:rPr lang="en-US" dirty="0"/>
              <a:t>Counting semaphore may have any non-negative value</a:t>
            </a:r>
          </a:p>
          <a:p>
            <a:pPr lvl="1"/>
            <a:r>
              <a:rPr lang="en-US" dirty="0"/>
              <a:t>The value indicate the available quantity of a particular resource type</a:t>
            </a:r>
          </a:p>
        </p:txBody>
      </p:sp>
    </p:spTree>
    <p:extLst>
      <p:ext uri="{BB962C8B-B14F-4D97-AF65-F5344CB8AC3E}">
        <p14:creationId xmlns:p14="http://schemas.microsoft.com/office/powerpoint/2010/main" val="6004000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9299</TotalTime>
  <Words>993</Words>
  <Application>Microsoft Office PowerPoint</Application>
  <PresentationFormat>Widescreen</PresentationFormat>
  <Paragraphs>192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9" baseType="lpstr">
      <vt:lpstr>MS PGothic</vt:lpstr>
      <vt:lpstr>MS PGothic</vt:lpstr>
      <vt:lpstr>Arial</vt:lpstr>
      <vt:lpstr>Calibri</vt:lpstr>
      <vt:lpstr>Calibri Light</vt:lpstr>
      <vt:lpstr>Century Gothic</vt:lpstr>
      <vt:lpstr>Corbel</vt:lpstr>
      <vt:lpstr>Courier New</vt:lpstr>
      <vt:lpstr>Monotype Sorts</vt:lpstr>
      <vt:lpstr>MT Extra</vt:lpstr>
      <vt:lpstr>Segoe UI</vt:lpstr>
      <vt:lpstr>Segoe UI Light</vt:lpstr>
      <vt:lpstr>Symbol</vt:lpstr>
      <vt:lpstr>Times New Roman</vt:lpstr>
      <vt:lpstr>Trebuchet MS</vt:lpstr>
      <vt:lpstr>Verdana</vt:lpstr>
      <vt:lpstr>Wingdings</vt:lpstr>
      <vt:lpstr>Wingdings 3</vt:lpstr>
      <vt:lpstr>1_Office Theme</vt:lpstr>
      <vt:lpstr>Office Theme</vt:lpstr>
      <vt:lpstr>Facet</vt:lpstr>
      <vt:lpstr>Concurrent Processes: Synchronization &amp; Deadlocks Module 8</vt:lpstr>
      <vt:lpstr>Mutex Locks : solution to critical section problem</vt:lpstr>
      <vt:lpstr>Solution to CS Problem Using Mutex Locks</vt:lpstr>
      <vt:lpstr>Solution to CS Problem Using Mutex Locks</vt:lpstr>
      <vt:lpstr>Interrupt-based Solution to critical section problem</vt:lpstr>
      <vt:lpstr>Semaphores</vt:lpstr>
      <vt:lpstr>Semaphores</vt:lpstr>
      <vt:lpstr>Semaphores</vt:lpstr>
      <vt:lpstr>Semaphores</vt:lpstr>
      <vt:lpstr>Semaphores Properties</vt:lpstr>
      <vt:lpstr>Semaphore</vt:lpstr>
      <vt:lpstr>Semaphore (Cont.)</vt:lpstr>
      <vt:lpstr>Semaphore Usage Example</vt:lpstr>
      <vt:lpstr>Semaphore Implementation</vt:lpstr>
      <vt:lpstr>Semaphore Implementation with no Busy waiting </vt:lpstr>
      <vt:lpstr>Implementation with no Busy waiting (Cont.)</vt:lpstr>
      <vt:lpstr>Implementation with no Busy waiting (Cont.)</vt:lpstr>
      <vt:lpstr>Problems with Semaphores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847</cp:revision>
  <cp:lastPrinted>2019-05-17T05:34:39Z</cp:lastPrinted>
  <dcterms:created xsi:type="dcterms:W3CDTF">2019-04-13T12:57:47Z</dcterms:created>
  <dcterms:modified xsi:type="dcterms:W3CDTF">2025-06-12T08:31:09Z</dcterms:modified>
</cp:coreProperties>
</file>