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6"/>
  </p:notesMasterIdLst>
  <p:sldIdLst>
    <p:sldId id="310" r:id="rId2"/>
    <p:sldId id="273" r:id="rId3"/>
    <p:sldId id="332" r:id="rId4"/>
    <p:sldId id="274" r:id="rId5"/>
    <p:sldId id="275" r:id="rId6"/>
    <p:sldId id="276" r:id="rId7"/>
    <p:sldId id="277" r:id="rId8"/>
    <p:sldId id="424" r:id="rId9"/>
    <p:sldId id="278" r:id="rId10"/>
    <p:sldId id="279" r:id="rId11"/>
    <p:sldId id="280" r:id="rId12"/>
    <p:sldId id="451" r:id="rId13"/>
    <p:sldId id="452" r:id="rId14"/>
    <p:sldId id="281" r:id="rId15"/>
    <p:sldId id="282" r:id="rId16"/>
    <p:sldId id="283" r:id="rId17"/>
    <p:sldId id="338" r:id="rId18"/>
    <p:sldId id="339" r:id="rId19"/>
    <p:sldId id="284" r:id="rId20"/>
    <p:sldId id="285" r:id="rId21"/>
    <p:sldId id="287" r:id="rId22"/>
    <p:sldId id="288" r:id="rId23"/>
    <p:sldId id="450" r:id="rId24"/>
    <p:sldId id="4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03E63-A65F-49C1-B2A3-5A9DEB13DE32}"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CF94B-295E-4255-8625-561674387114}" type="slidenum">
              <a:rPr lang="en-US" smtClean="0"/>
              <a:t>‹#›</a:t>
            </a:fld>
            <a:endParaRPr lang="en-US"/>
          </a:p>
        </p:txBody>
      </p:sp>
    </p:spTree>
    <p:extLst>
      <p:ext uri="{BB962C8B-B14F-4D97-AF65-F5344CB8AC3E}">
        <p14:creationId xmlns:p14="http://schemas.microsoft.com/office/powerpoint/2010/main" val="54806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52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66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ADDFE-B2B0-4C8C-A382-BE7B552F1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579435E-9D03-4785-8204-76444B825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16009BA-EED6-4FF7-99A2-C0C1EB4F24BA}"/>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3546C409-4808-447C-B841-8C614C685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4E9566-E267-4004-8FE7-87F2A01D8B4B}"/>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287038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A1003C-C555-42A4-821D-FCD88FBACB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4FB2989-F987-4E42-B1FB-9DE3C085B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D6661F8-6B78-4FF8-93B0-58EF529DFB29}"/>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D82B2136-B6BE-4F5D-9C7C-F81C910F4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15D32FE-513E-46FD-8BAD-6CDED2A9D8B2}"/>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2905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742932F-1807-4DE6-9917-2233E34744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001D3F2-62DA-4379-9ED6-D548441BF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9300BEA-7725-4F0E-A0D2-9D29EFF89D15}"/>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B2FA15D2-1318-45C2-B0B5-8990137C6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C0909E-90B4-4FC4-B150-2855D788D7BE}"/>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70526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A6B0BE-E3F0-43AB-8AF6-1CA9159EC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D397BF-4DFA-42CE-8B72-BD6A603D15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F70BC7-C803-4C64-BAB5-79B7F39CA5A9}"/>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3271C48E-A573-4C23-BE74-BD630492B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1298233-046B-4546-806A-A21E786273B1}"/>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15628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0B1B1-B7C0-412C-84A4-571FEF7E0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2FEEE12-5BD9-4834-A4C3-DB7CDB5ED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09DFA61-78EC-47F3-8A56-F03A0910AEFE}"/>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A4A699F2-99FD-4894-B357-D4E95BE8F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A3E7F2C-AE6D-405B-AFA5-66A65F9CDF77}"/>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228517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E0099-8706-4B0C-B50B-C2C930799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D9937CA-636A-4224-A90C-9191688D5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D1E5A21-96AD-4619-A248-809B4B283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69FF116-4123-41E2-A993-5BFDAE67A44D}"/>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6" name="Footer Placeholder 5">
            <a:extLst>
              <a:ext uri="{FF2B5EF4-FFF2-40B4-BE49-F238E27FC236}">
                <a16:creationId xmlns="" xmlns:a16="http://schemas.microsoft.com/office/drawing/2014/main" id="{AE652DE3-A834-4729-9095-F9EF2098E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9D42DDE-7865-4AB9-A28D-62D5375D0D6F}"/>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371426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6A97F8-8BEC-4157-BD6C-5FE3CDBA7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52D6D50-5268-4BDA-9D51-B9E1A07FE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78E8A42-6803-47CA-8547-000F8E6B9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5D74062-EF42-45E3-82FC-2C8811421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C3297A7-BEB0-4CB3-80B0-1F656288A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B537A36-65E6-49EE-87F1-6F1A8AE79041}"/>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8" name="Footer Placeholder 7">
            <a:extLst>
              <a:ext uri="{FF2B5EF4-FFF2-40B4-BE49-F238E27FC236}">
                <a16:creationId xmlns="" xmlns:a16="http://schemas.microsoft.com/office/drawing/2014/main" id="{83A303CF-6699-4D3A-974D-5521E080F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F50D167-EB90-49FD-82C1-9135EF1DA489}"/>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245361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F076BC-023C-4F62-A996-92CB9B113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F72B7E4B-B4B0-4F65-89CB-5CC630E855ED}"/>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4" name="Footer Placeholder 3">
            <a:extLst>
              <a:ext uri="{FF2B5EF4-FFF2-40B4-BE49-F238E27FC236}">
                <a16:creationId xmlns="" xmlns:a16="http://schemas.microsoft.com/office/drawing/2014/main" id="{9CA80DB9-FF28-49DC-9F6B-069F1CAB0D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89B8B36-FC64-48AB-8378-1F7E6AA003F5}"/>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4709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137AD95-F638-4DF7-832D-F21B717899D7}"/>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3" name="Footer Placeholder 2">
            <a:extLst>
              <a:ext uri="{FF2B5EF4-FFF2-40B4-BE49-F238E27FC236}">
                <a16:creationId xmlns="" xmlns:a16="http://schemas.microsoft.com/office/drawing/2014/main" id="{B059D4B6-7BC4-4937-B083-E1182E954B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BC9A8C7-35AB-4163-943B-F72153BCACD4}"/>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62510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A0F22E-BBE3-4F4C-B5F5-6B3F85A1B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E763874-3093-4848-B8FE-B5D4630C8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6CE0B51-1022-4795-8344-4941092FD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1A7F05-D270-454D-8D8A-1968F21F461D}"/>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6" name="Footer Placeholder 5">
            <a:extLst>
              <a:ext uri="{FF2B5EF4-FFF2-40B4-BE49-F238E27FC236}">
                <a16:creationId xmlns="" xmlns:a16="http://schemas.microsoft.com/office/drawing/2014/main" id="{1AFB39A3-61FA-4F30-BF41-9F029B3BD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6435EF-110E-40BE-B75F-8A9F791BCEE2}"/>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225940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AF42C5-54C9-4EC0-9029-66C7AE8AF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30D1E6A-E209-4100-A4C7-3FDB64374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57F14A1-7896-4688-A3F5-B48B12BD3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8A4A67-64E7-4135-912B-BDB21ACD9A5A}"/>
              </a:ext>
            </a:extLst>
          </p:cNvPr>
          <p:cNvSpPr>
            <a:spLocks noGrp="1"/>
          </p:cNvSpPr>
          <p:nvPr>
            <p:ph type="dt" sz="half" idx="10"/>
          </p:nvPr>
        </p:nvSpPr>
        <p:spPr/>
        <p:txBody>
          <a:bodyPr/>
          <a:lstStyle/>
          <a:p>
            <a:fld id="{BF4C45F8-39C9-4C24-92EE-FC5E3F0D39D5}" type="datetimeFigureOut">
              <a:rPr lang="en-US" smtClean="0"/>
              <a:t>1/12/2025</a:t>
            </a:fld>
            <a:endParaRPr lang="en-US"/>
          </a:p>
        </p:txBody>
      </p:sp>
      <p:sp>
        <p:nvSpPr>
          <p:cNvPr id="6" name="Footer Placeholder 5">
            <a:extLst>
              <a:ext uri="{FF2B5EF4-FFF2-40B4-BE49-F238E27FC236}">
                <a16:creationId xmlns="" xmlns:a16="http://schemas.microsoft.com/office/drawing/2014/main" id="{CD66B115-2663-40DB-A6C0-34878EFB2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2E5CDDD-6F2F-4C23-B8F8-40D66F32AA64}"/>
              </a:ext>
            </a:extLst>
          </p:cNvPr>
          <p:cNvSpPr>
            <a:spLocks noGrp="1"/>
          </p:cNvSpPr>
          <p:nvPr>
            <p:ph type="sldNum" sz="quarter" idx="12"/>
          </p:nvPr>
        </p:nvSpPr>
        <p:spPr/>
        <p:txBody>
          <a:bodyPr/>
          <a:lstStyle/>
          <a:p>
            <a:fld id="{79FDC7A3-CC49-45BE-96D0-8CF6FDF43B56}" type="slidenum">
              <a:rPr lang="en-US" smtClean="0"/>
              <a:t>‹#›</a:t>
            </a:fld>
            <a:endParaRPr lang="en-US"/>
          </a:p>
        </p:txBody>
      </p:sp>
    </p:spTree>
    <p:extLst>
      <p:ext uri="{BB962C8B-B14F-4D97-AF65-F5344CB8AC3E}">
        <p14:creationId xmlns:p14="http://schemas.microsoft.com/office/powerpoint/2010/main" val="370131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FB9BE09-D59C-442D-B734-6E4A072AA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EC45E66-9A69-42A0-9ED7-2932170F9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364D64-0A14-4D6A-959C-85016751B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C45F8-39C9-4C24-92EE-FC5E3F0D39D5}" type="datetimeFigureOut">
              <a:rPr lang="en-US" smtClean="0"/>
              <a:t>1/12/2025</a:t>
            </a:fld>
            <a:endParaRPr lang="en-US"/>
          </a:p>
        </p:txBody>
      </p:sp>
      <p:sp>
        <p:nvSpPr>
          <p:cNvPr id="5" name="Footer Placeholder 4">
            <a:extLst>
              <a:ext uri="{FF2B5EF4-FFF2-40B4-BE49-F238E27FC236}">
                <a16:creationId xmlns="" xmlns:a16="http://schemas.microsoft.com/office/drawing/2014/main" id="{A58A1C9A-FFB4-4F8E-B0D0-B1B3EDA3F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D3534289-FAE4-4B75-AD60-0BDF3EC96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DC7A3-CC49-45BE-96D0-8CF6FDF43B56}" type="slidenum">
              <a:rPr lang="en-US" smtClean="0"/>
              <a:t>‹#›</a:t>
            </a:fld>
            <a:endParaRPr lang="en-US"/>
          </a:p>
        </p:txBody>
      </p:sp>
    </p:spTree>
    <p:extLst>
      <p:ext uri="{BB962C8B-B14F-4D97-AF65-F5344CB8AC3E}">
        <p14:creationId xmlns:p14="http://schemas.microsoft.com/office/powerpoint/2010/main" val="9926013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dirty="0"/>
              <a:t>Concurrent Processes: Synchronization &amp; Deadlocks</a:t>
            </a:r>
            <a:r>
              <a:rPr lang="en-US"/>
              <a:t/>
            </a:r>
            <a:br>
              <a:rPr lang="en-US"/>
            </a:br>
            <a:r>
              <a:rPr lang="en-US" sz="3600" b="1">
                <a:solidFill>
                  <a:schemeClr val="tx1"/>
                </a:solidFill>
              </a:rPr>
              <a:t>Module </a:t>
            </a:r>
            <a:r>
              <a:rPr lang="en-US" sz="3600" b="1" dirty="0">
                <a:solidFill>
                  <a:schemeClr val="tx1"/>
                </a:solidFill>
              </a:rPr>
              <a:t>8</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38200" y="47625"/>
            <a:ext cx="10515600" cy="1325563"/>
          </a:xfrm>
        </p:spPr>
        <p:txBody>
          <a:bodyPr/>
          <a:lstStyle/>
          <a:p>
            <a:r>
              <a:rPr lang="en-US"/>
              <a:t>Deadlock</a:t>
            </a:r>
          </a:p>
        </p:txBody>
      </p:sp>
      <p:sp>
        <p:nvSpPr>
          <p:cNvPr id="10245" name="Rectangle 3"/>
          <p:cNvSpPr>
            <a:spLocks noGrp="1" noChangeArrowheads="1"/>
          </p:cNvSpPr>
          <p:nvPr>
            <p:ph idx="1"/>
          </p:nvPr>
        </p:nvSpPr>
        <p:spPr>
          <a:xfrm>
            <a:off x="838200" y="1419224"/>
            <a:ext cx="10515600" cy="4937126"/>
          </a:xfrm>
        </p:spPr>
        <p:txBody>
          <a:bodyPr>
            <a:normAutofit/>
          </a:bodyPr>
          <a:lstStyle/>
          <a:p>
            <a:r>
              <a:rPr lang="en-US" dirty="0"/>
              <a:t>Deadlock occurs when processes have been granted </a:t>
            </a:r>
            <a:r>
              <a:rPr lang="en-US" u="sng" dirty="0"/>
              <a:t>exclusive access to devices or files</a:t>
            </a:r>
          </a:p>
          <a:p>
            <a:r>
              <a:rPr lang="en-US" dirty="0"/>
              <a:t>A </a:t>
            </a:r>
            <a:r>
              <a:rPr lang="en-US" u="sng" dirty="0"/>
              <a:t>resource</a:t>
            </a:r>
            <a:r>
              <a:rPr lang="en-US" dirty="0"/>
              <a:t> can be hardware </a:t>
            </a:r>
            <a:r>
              <a:rPr lang="en-US" u="sng" dirty="0"/>
              <a:t>device</a:t>
            </a:r>
            <a:r>
              <a:rPr lang="en-US" dirty="0"/>
              <a:t> (printer, processor, tape, disk) or a piece of </a:t>
            </a:r>
            <a:r>
              <a:rPr lang="en-US" u="sng" dirty="0"/>
              <a:t>information</a:t>
            </a:r>
            <a:r>
              <a:rPr lang="en-US" dirty="0"/>
              <a:t> (a locked record in database)</a:t>
            </a:r>
          </a:p>
          <a:p>
            <a:r>
              <a:rPr lang="en-US" dirty="0"/>
              <a:t>In general, deadlock involves </a:t>
            </a:r>
            <a:r>
              <a:rPr lang="en-US" u="sng" dirty="0"/>
              <a:t>non-preemptable resources</a:t>
            </a:r>
          </a:p>
          <a:p>
            <a:r>
              <a:rPr lang="en-US" dirty="0"/>
              <a:t>The </a:t>
            </a:r>
            <a:r>
              <a:rPr lang="en-US" u="sng" dirty="0">
                <a:solidFill>
                  <a:srgbClr val="0070C0"/>
                </a:solidFill>
              </a:rPr>
              <a:t>sequence of events</a:t>
            </a:r>
            <a:r>
              <a:rPr lang="en-US" dirty="0"/>
              <a:t> required to use a resource are;</a:t>
            </a:r>
          </a:p>
          <a:p>
            <a:pPr lvl="1"/>
            <a:r>
              <a:rPr lang="en-US" dirty="0"/>
              <a:t>Request the resource</a:t>
            </a:r>
          </a:p>
          <a:p>
            <a:pPr lvl="1"/>
            <a:r>
              <a:rPr lang="en-US" dirty="0"/>
              <a:t>Use the resource</a:t>
            </a:r>
          </a:p>
          <a:p>
            <a:pPr lvl="1"/>
            <a:r>
              <a:rPr lang="en-US" dirty="0"/>
              <a:t>Release the resource</a:t>
            </a:r>
          </a:p>
          <a:p>
            <a:r>
              <a:rPr lang="en-US" dirty="0"/>
              <a:t>If the requested resource is </a:t>
            </a:r>
            <a:r>
              <a:rPr lang="en-US" u="sng" dirty="0"/>
              <a:t>not available</a:t>
            </a:r>
            <a:r>
              <a:rPr lang="en-US" dirty="0"/>
              <a:t>, the process is </a:t>
            </a:r>
            <a:r>
              <a:rPr lang="en-US" u="sng" dirty="0"/>
              <a:t>forced to wait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defRPr/>
            </a:pPr>
            <a:r>
              <a:rPr lang="en-US"/>
              <a:t>Deadlock Characterization</a:t>
            </a:r>
          </a:p>
        </p:txBody>
      </p:sp>
      <p:sp>
        <p:nvSpPr>
          <p:cNvPr id="11269" name="Rectangle 3"/>
          <p:cNvSpPr>
            <a:spLocks noGrp="1" noChangeArrowheads="1"/>
          </p:cNvSpPr>
          <p:nvPr>
            <p:ph idx="1"/>
          </p:nvPr>
        </p:nvSpPr>
        <p:spPr/>
        <p:txBody>
          <a:bodyPr>
            <a:normAutofit fontScale="92500" lnSpcReduction="10000"/>
          </a:bodyPr>
          <a:lstStyle/>
          <a:p>
            <a:pPr eaLnBrk="1" hangingPunct="1">
              <a:lnSpc>
                <a:spcPct val="80000"/>
              </a:lnSpc>
            </a:pPr>
            <a:r>
              <a:rPr lang="en-US"/>
              <a:t>Mutual exclusion</a:t>
            </a:r>
          </a:p>
          <a:p>
            <a:pPr lvl="1" eaLnBrk="1" hangingPunct="1">
              <a:lnSpc>
                <a:spcPct val="80000"/>
              </a:lnSpc>
            </a:pPr>
            <a:r>
              <a:rPr lang="en-US"/>
              <a:t>only one process at a time can use a resource</a:t>
            </a:r>
          </a:p>
          <a:p>
            <a:pPr eaLnBrk="1" hangingPunct="1">
              <a:lnSpc>
                <a:spcPct val="80000"/>
              </a:lnSpc>
            </a:pPr>
            <a:r>
              <a:rPr lang="en-US"/>
              <a:t>Hold and wait</a:t>
            </a:r>
          </a:p>
          <a:p>
            <a:pPr lvl="1" eaLnBrk="1" hangingPunct="1">
              <a:lnSpc>
                <a:spcPct val="80000"/>
              </a:lnSpc>
            </a:pPr>
            <a:r>
              <a:rPr lang="en-US"/>
              <a:t>a process holding at least one resource is waiting to acquire additional resources held by other processes</a:t>
            </a:r>
          </a:p>
          <a:p>
            <a:pPr eaLnBrk="1" hangingPunct="1">
              <a:lnSpc>
                <a:spcPct val="80000"/>
              </a:lnSpc>
            </a:pPr>
            <a:r>
              <a:rPr lang="en-US"/>
              <a:t>No preemption</a:t>
            </a:r>
          </a:p>
          <a:p>
            <a:pPr lvl="1" eaLnBrk="1" hangingPunct="1">
              <a:lnSpc>
                <a:spcPct val="80000"/>
              </a:lnSpc>
            </a:pPr>
            <a:r>
              <a:rPr lang="en-US"/>
              <a:t>a resource can be released only voluntarily by the process holding it, after that process has completed its task</a:t>
            </a:r>
          </a:p>
          <a:p>
            <a:pPr eaLnBrk="1" hangingPunct="1">
              <a:lnSpc>
                <a:spcPct val="80000"/>
              </a:lnSpc>
            </a:pPr>
            <a:r>
              <a:rPr lang="en-US"/>
              <a:t>Circular wait</a:t>
            </a:r>
          </a:p>
          <a:p>
            <a:pPr lvl="1" eaLnBrk="1" hangingPunct="1">
              <a:lnSpc>
                <a:spcPct val="80000"/>
              </a:lnSpc>
            </a:pPr>
            <a:r>
              <a:rPr lang="en-US"/>
              <a:t>there exists a set {</a:t>
            </a:r>
            <a:r>
              <a:rPr lang="en-US" i="1"/>
              <a:t>P</a:t>
            </a:r>
            <a:r>
              <a:rPr lang="en-US" baseline="-25000"/>
              <a:t>0</a:t>
            </a:r>
            <a:r>
              <a:rPr lang="en-US"/>
              <a:t>, </a:t>
            </a:r>
            <a:r>
              <a:rPr lang="en-US" i="1"/>
              <a:t>P</a:t>
            </a:r>
            <a:r>
              <a:rPr lang="en-US" baseline="-25000"/>
              <a:t>1</a:t>
            </a:r>
            <a:r>
              <a:rPr lang="en-US"/>
              <a:t>, …, </a:t>
            </a:r>
            <a:r>
              <a:rPr lang="en-US" i="1"/>
              <a:t>P</a:t>
            </a:r>
            <a:r>
              <a:rPr lang="en-US" baseline="-25000"/>
              <a:t>0</a:t>
            </a:r>
            <a:r>
              <a:rPr lang="en-US"/>
              <a:t>} of waiting processes such that </a:t>
            </a:r>
            <a:r>
              <a:rPr lang="en-US" i="1"/>
              <a:t>P</a:t>
            </a:r>
            <a:r>
              <a:rPr lang="en-US" baseline="-25000"/>
              <a:t>0 </a:t>
            </a:r>
            <a:r>
              <a:rPr lang="en-US"/>
              <a:t>is waiting for a resource that is held by </a:t>
            </a:r>
            <a:r>
              <a:rPr lang="en-US" i="1"/>
              <a:t>P</a:t>
            </a:r>
            <a:r>
              <a:rPr lang="en-US" baseline="-25000"/>
              <a:t>1</a:t>
            </a:r>
            <a:r>
              <a:rPr lang="en-US"/>
              <a:t>, </a:t>
            </a:r>
            <a:r>
              <a:rPr lang="en-US" i="1"/>
              <a:t>P</a:t>
            </a:r>
            <a:r>
              <a:rPr lang="en-US" baseline="-25000"/>
              <a:t>1</a:t>
            </a:r>
            <a:r>
              <a:rPr lang="en-US"/>
              <a:t> is waiting for a resource that is held by </a:t>
            </a:r>
          </a:p>
          <a:p>
            <a:pPr eaLnBrk="1" hangingPunct="1">
              <a:lnSpc>
                <a:spcPct val="80000"/>
              </a:lnSpc>
              <a:buFont typeface="Wingdings" pitchFamily="2" charset="2"/>
              <a:buNone/>
            </a:pPr>
            <a:r>
              <a:rPr lang="en-US" sz="2400" i="1"/>
              <a:t>		P</a:t>
            </a:r>
            <a:r>
              <a:rPr lang="en-US" sz="2400" baseline="-25000"/>
              <a:t>2</a:t>
            </a:r>
            <a:r>
              <a:rPr lang="en-US" sz="2400"/>
              <a:t>, …, </a:t>
            </a:r>
            <a:r>
              <a:rPr lang="en-US" sz="2400" i="1"/>
              <a:t>P</a:t>
            </a:r>
            <a:r>
              <a:rPr lang="en-US" sz="2400" i="1" baseline="-25000"/>
              <a:t>n</a:t>
            </a:r>
            <a:r>
              <a:rPr lang="en-US" sz="2400" baseline="-25000"/>
              <a:t>–1</a:t>
            </a:r>
            <a:r>
              <a:rPr lang="en-US" sz="2400"/>
              <a:t> is waiting for a resource that is held by </a:t>
            </a:r>
            <a:br>
              <a:rPr lang="en-US" sz="2400"/>
            </a:br>
            <a:r>
              <a:rPr lang="en-US" sz="2400"/>
              <a:t>	</a:t>
            </a:r>
            <a:r>
              <a:rPr lang="en-US" sz="2400" i="1"/>
              <a:t>P</a:t>
            </a:r>
            <a:r>
              <a:rPr lang="en-US" sz="2400" baseline="-25000"/>
              <a:t>n</a:t>
            </a:r>
            <a:r>
              <a:rPr lang="en-US" sz="2400"/>
              <a:t>, and </a:t>
            </a:r>
            <a:r>
              <a:rPr lang="en-US" sz="2400" i="1"/>
              <a:t>P</a:t>
            </a:r>
            <a:r>
              <a:rPr lang="en-US" sz="2400" baseline="-25000"/>
              <a:t>0</a:t>
            </a:r>
            <a:r>
              <a:rPr lang="en-US" sz="2400"/>
              <a:t> is waiting for a resource that is held by </a:t>
            </a:r>
            <a:r>
              <a:rPr lang="en-US" sz="2400" i="1"/>
              <a:t>P</a:t>
            </a:r>
            <a:r>
              <a:rPr lang="en-US" sz="2400" baseline="-25000"/>
              <a:t>0</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 Problem</a:t>
            </a:r>
            <a:endParaRPr lang="en-US" dirty="0"/>
          </a:p>
        </p:txBody>
      </p:sp>
      <p:pic>
        <p:nvPicPr>
          <p:cNvPr id="4" name="Content Placeholder 3"/>
          <p:cNvPicPr>
            <a:picLocks noGrp="1" noChangeAspect="1"/>
          </p:cNvPicPr>
          <p:nvPr>
            <p:ph idx="1"/>
          </p:nvPr>
        </p:nvPicPr>
        <p:blipFill>
          <a:blip r:embed="rId2"/>
          <a:stretch>
            <a:fillRect/>
          </a:stretch>
        </p:blipFill>
        <p:spPr>
          <a:xfrm>
            <a:off x="2447064" y="1586024"/>
            <a:ext cx="7312572" cy="4846320"/>
          </a:xfrm>
          <a:prstGeom prst="rect">
            <a:avLst/>
          </a:prstGeom>
        </p:spPr>
      </p:pic>
      <p:sp>
        <p:nvSpPr>
          <p:cNvPr id="5" name="Rectangle 4"/>
          <p:cNvSpPr/>
          <p:nvPr/>
        </p:nvSpPr>
        <p:spPr>
          <a:xfrm>
            <a:off x="6074875" y="3268301"/>
            <a:ext cx="1213165" cy="172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64314" y="3647034"/>
            <a:ext cx="1213165" cy="172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55264" y="3837168"/>
            <a:ext cx="1213165" cy="172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2130" y="3067627"/>
            <a:ext cx="1213165" cy="172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72145" y="3647032"/>
            <a:ext cx="1213165" cy="172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012316" y="1557200"/>
            <a:ext cx="1756373" cy="3046988"/>
          </a:xfrm>
          <a:prstGeom prst="rect">
            <a:avLst/>
          </a:prstGeom>
          <a:noFill/>
        </p:spPr>
        <p:txBody>
          <a:bodyPr wrap="square" rtlCol="0">
            <a:spAutoFit/>
          </a:bodyPr>
          <a:lstStyle/>
          <a:p>
            <a:r>
              <a:rPr lang="en-US" sz="1200" dirty="0" smtClean="0"/>
              <a:t>-While buffer overflow, while true control would stuck into an infinite loop due to ; at end</a:t>
            </a:r>
          </a:p>
          <a:p>
            <a:r>
              <a:rPr lang="en-US" sz="1200" dirty="0" smtClean="0"/>
              <a:t>-In points to empty position address in the buffer to insert item x1. in=0 at first</a:t>
            </a:r>
          </a:p>
          <a:p>
            <a:r>
              <a:rPr lang="en-US" sz="1200" dirty="0" smtClean="0"/>
              <a:t>-0+1 mod 8 = 1 so in = 1</a:t>
            </a:r>
          </a:p>
          <a:p>
            <a:r>
              <a:rPr lang="en-US" sz="1200" dirty="0" smtClean="0"/>
              <a:t>mod is used because when value reaches 7 it starts to 0 in the next instruction 8mod8=0</a:t>
            </a:r>
          </a:p>
          <a:p>
            <a:r>
              <a:rPr lang="en-US" sz="1200" dirty="0" smtClean="0"/>
              <a:t>-Increment count representing </a:t>
            </a:r>
            <a:r>
              <a:rPr lang="en-US" sz="1200" dirty="0" err="1" smtClean="0"/>
              <a:t>no.of</a:t>
            </a:r>
            <a:r>
              <a:rPr lang="en-US" sz="1200" dirty="0" smtClean="0"/>
              <a:t> items in buffer </a:t>
            </a:r>
            <a:endParaRPr lang="en-US" sz="1200" dirty="0"/>
          </a:p>
        </p:txBody>
      </p:sp>
      <p:cxnSp>
        <p:nvCxnSpPr>
          <p:cNvPr id="12" name="Straight Connector 11"/>
          <p:cNvCxnSpPr/>
          <p:nvPr/>
        </p:nvCxnSpPr>
        <p:spPr>
          <a:xfrm flipH="1">
            <a:off x="7288040" y="2009869"/>
            <a:ext cx="860079" cy="13399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110361" y="2721602"/>
            <a:ext cx="1064918" cy="802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288040" y="3668963"/>
            <a:ext cx="869115" cy="640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7142815" y="3941977"/>
            <a:ext cx="1005304" cy="25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1479" y="2017414"/>
            <a:ext cx="1756373" cy="3231654"/>
          </a:xfrm>
          <a:prstGeom prst="rect">
            <a:avLst/>
          </a:prstGeom>
          <a:noFill/>
        </p:spPr>
        <p:txBody>
          <a:bodyPr wrap="square" rtlCol="0">
            <a:spAutoFit/>
          </a:bodyPr>
          <a:lstStyle/>
          <a:p>
            <a:r>
              <a:rPr lang="en-US" sz="1200" dirty="0" smtClean="0"/>
              <a:t>While buffer empty the control would stuck into infinite loop due to ;</a:t>
            </a:r>
          </a:p>
          <a:p>
            <a:endParaRPr lang="en-US" sz="1200" dirty="0"/>
          </a:p>
          <a:p>
            <a:endParaRPr lang="en-US" sz="1200" dirty="0" smtClean="0"/>
          </a:p>
          <a:p>
            <a:endParaRPr lang="en-US" sz="1200" dirty="0"/>
          </a:p>
          <a:p>
            <a:r>
              <a:rPr lang="en-US" sz="1200" dirty="0" smtClean="0"/>
              <a:t>In points to empty position address in the buffer to insert item x1. in=0 at first</a:t>
            </a:r>
          </a:p>
          <a:p>
            <a:endParaRPr lang="en-US" sz="1200" dirty="0" smtClean="0"/>
          </a:p>
          <a:p>
            <a:r>
              <a:rPr lang="en-US" sz="1200" dirty="0" smtClean="0"/>
              <a:t>0+1 mod 8 = 1 mod 8 so in = 1 </a:t>
            </a:r>
          </a:p>
          <a:p>
            <a:endParaRPr lang="en-US" sz="1200" dirty="0"/>
          </a:p>
          <a:p>
            <a:r>
              <a:rPr lang="en-US" sz="1200" dirty="0" smtClean="0"/>
              <a:t>decrement count representing usage of item from buffer </a:t>
            </a:r>
            <a:endParaRPr lang="en-US" sz="1200" dirty="0"/>
          </a:p>
        </p:txBody>
      </p:sp>
      <p:cxnSp>
        <p:nvCxnSpPr>
          <p:cNvPr id="21" name="Straight Connector 20"/>
          <p:cNvCxnSpPr>
            <a:endCxn id="8" idx="1"/>
          </p:cNvCxnSpPr>
          <p:nvPr/>
        </p:nvCxnSpPr>
        <p:spPr>
          <a:xfrm>
            <a:off x="3044972" y="2199994"/>
            <a:ext cx="1127158" cy="9536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223775" y="3758703"/>
            <a:ext cx="1100755" cy="5025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93078" y="5107918"/>
            <a:ext cx="1255041" cy="646331"/>
          </a:xfrm>
          <a:prstGeom prst="rect">
            <a:avLst/>
          </a:prstGeom>
          <a:noFill/>
        </p:spPr>
        <p:txBody>
          <a:bodyPr wrap="square" rtlCol="0">
            <a:spAutoFit/>
          </a:bodyPr>
          <a:lstStyle/>
          <a:p>
            <a:r>
              <a:rPr lang="en-US" sz="1200" dirty="0" smtClean="0"/>
              <a:t>In =0 then 1</a:t>
            </a:r>
          </a:p>
          <a:p>
            <a:r>
              <a:rPr lang="en-US" sz="1200" dirty="0" smtClean="0"/>
              <a:t>Count =0 then 1</a:t>
            </a:r>
          </a:p>
          <a:p>
            <a:endParaRPr lang="en-US" sz="1200" dirty="0"/>
          </a:p>
        </p:txBody>
      </p:sp>
      <p:sp>
        <p:nvSpPr>
          <p:cNvPr id="27" name="TextBox 26"/>
          <p:cNvSpPr txBox="1"/>
          <p:nvPr/>
        </p:nvSpPr>
        <p:spPr>
          <a:xfrm>
            <a:off x="4555778" y="5187894"/>
            <a:ext cx="1255041" cy="646331"/>
          </a:xfrm>
          <a:prstGeom prst="rect">
            <a:avLst/>
          </a:prstGeom>
          <a:noFill/>
        </p:spPr>
        <p:txBody>
          <a:bodyPr wrap="square" rtlCol="0">
            <a:spAutoFit/>
          </a:bodyPr>
          <a:lstStyle/>
          <a:p>
            <a:r>
              <a:rPr lang="en-US" sz="1200" dirty="0" smtClean="0"/>
              <a:t>Out =0 then 1</a:t>
            </a:r>
          </a:p>
          <a:p>
            <a:r>
              <a:rPr lang="en-US" sz="1200" dirty="0" smtClean="0"/>
              <a:t>Count =1 then 0</a:t>
            </a:r>
          </a:p>
          <a:p>
            <a:endParaRPr lang="en-US" sz="1200" dirty="0"/>
          </a:p>
        </p:txBody>
      </p:sp>
    </p:spTree>
    <p:extLst>
      <p:ext uri="{BB962C8B-B14F-4D97-AF65-F5344CB8AC3E}">
        <p14:creationId xmlns:p14="http://schemas.microsoft.com/office/powerpoint/2010/main" val="225560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a:t>
            </a:r>
            <a:r>
              <a:rPr lang="en-US" dirty="0" smtClean="0"/>
              <a:t>Problem (preemption example)</a:t>
            </a:r>
            <a:endParaRPr lang="en-US" dirty="0"/>
          </a:p>
        </p:txBody>
      </p:sp>
      <p:pic>
        <p:nvPicPr>
          <p:cNvPr id="4" name="Content Placeholder 3"/>
          <p:cNvPicPr>
            <a:picLocks noGrp="1" noChangeAspect="1"/>
          </p:cNvPicPr>
          <p:nvPr>
            <p:ph idx="1"/>
          </p:nvPr>
        </p:nvPicPr>
        <p:blipFill>
          <a:blip r:embed="rId2"/>
          <a:stretch>
            <a:fillRect/>
          </a:stretch>
        </p:blipFill>
        <p:spPr>
          <a:xfrm>
            <a:off x="767712" y="1599289"/>
            <a:ext cx="6608031" cy="4351338"/>
          </a:xfrm>
          <a:prstGeom prst="rect">
            <a:avLst/>
          </a:prstGeom>
        </p:spPr>
      </p:pic>
      <p:sp>
        <p:nvSpPr>
          <p:cNvPr id="5" name="TextBox 4"/>
          <p:cNvSpPr txBox="1"/>
          <p:nvPr/>
        </p:nvSpPr>
        <p:spPr>
          <a:xfrm>
            <a:off x="4840959" y="5304296"/>
            <a:ext cx="2302225" cy="1015663"/>
          </a:xfrm>
          <a:prstGeom prst="rect">
            <a:avLst/>
          </a:prstGeom>
          <a:noFill/>
        </p:spPr>
        <p:txBody>
          <a:bodyPr wrap="square" rtlCol="0">
            <a:spAutoFit/>
          </a:bodyPr>
          <a:lstStyle/>
          <a:p>
            <a:r>
              <a:rPr lang="en-US" sz="1200" dirty="0" smtClean="0"/>
              <a:t>In =4</a:t>
            </a:r>
          </a:p>
          <a:p>
            <a:r>
              <a:rPr lang="en-US" sz="1200" dirty="0" smtClean="0"/>
              <a:t>Count =3 then it was updated as 4 after execution of Producer I3 execution</a:t>
            </a:r>
          </a:p>
          <a:p>
            <a:endParaRPr lang="en-US" sz="1200" dirty="0"/>
          </a:p>
        </p:txBody>
      </p:sp>
      <p:sp>
        <p:nvSpPr>
          <p:cNvPr id="6" name="TextBox 5"/>
          <p:cNvSpPr txBox="1"/>
          <p:nvPr/>
        </p:nvSpPr>
        <p:spPr>
          <a:xfrm>
            <a:off x="2538734" y="4945994"/>
            <a:ext cx="1255041" cy="646331"/>
          </a:xfrm>
          <a:prstGeom prst="rect">
            <a:avLst/>
          </a:prstGeom>
          <a:noFill/>
        </p:spPr>
        <p:txBody>
          <a:bodyPr wrap="square" rtlCol="0">
            <a:spAutoFit/>
          </a:bodyPr>
          <a:lstStyle/>
          <a:p>
            <a:r>
              <a:rPr lang="en-US" sz="1200" dirty="0" smtClean="0"/>
              <a:t>Out =0 then 1,2</a:t>
            </a:r>
          </a:p>
          <a:p>
            <a:r>
              <a:rPr lang="en-US" sz="1200" dirty="0" smtClean="0"/>
              <a:t>Count =3 then 2</a:t>
            </a:r>
          </a:p>
          <a:p>
            <a:endParaRPr lang="en-US" sz="1200" dirty="0"/>
          </a:p>
        </p:txBody>
      </p:sp>
      <p:cxnSp>
        <p:nvCxnSpPr>
          <p:cNvPr id="8" name="Straight Arrow Connector 7"/>
          <p:cNvCxnSpPr/>
          <p:nvPr/>
        </p:nvCxnSpPr>
        <p:spPr>
          <a:xfrm flipH="1">
            <a:off x="5344563" y="4951211"/>
            <a:ext cx="751437" cy="353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28051" y="4820838"/>
            <a:ext cx="396848" cy="4131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15664" y="1571768"/>
            <a:ext cx="2528740" cy="2031325"/>
          </a:xfrm>
          <a:prstGeom prst="rect">
            <a:avLst/>
          </a:prstGeom>
          <a:noFill/>
        </p:spPr>
        <p:txBody>
          <a:bodyPr wrap="square" rtlCol="0">
            <a:spAutoFit/>
          </a:bodyPr>
          <a:lstStyle/>
          <a:p>
            <a:r>
              <a:rPr lang="en-US" dirty="0" smtClean="0"/>
              <a:t>Producer I1,I2, </a:t>
            </a:r>
          </a:p>
          <a:p>
            <a:r>
              <a:rPr lang="en-US" dirty="0" smtClean="0"/>
              <a:t>Consumer I1,I2, </a:t>
            </a:r>
          </a:p>
          <a:p>
            <a:endParaRPr lang="en-US" dirty="0"/>
          </a:p>
          <a:p>
            <a:r>
              <a:rPr lang="en-US" dirty="0" smtClean="0"/>
              <a:t>Producer I3, </a:t>
            </a:r>
          </a:p>
          <a:p>
            <a:r>
              <a:rPr lang="en-US" dirty="0" smtClean="0"/>
              <a:t>Producer Terminated</a:t>
            </a:r>
          </a:p>
          <a:p>
            <a:r>
              <a:rPr lang="en-US" dirty="0" smtClean="0"/>
              <a:t>Consumer I3</a:t>
            </a:r>
          </a:p>
          <a:p>
            <a:endParaRPr lang="en-US" dirty="0"/>
          </a:p>
        </p:txBody>
      </p:sp>
      <p:cxnSp>
        <p:nvCxnSpPr>
          <p:cNvPr id="13" name="Straight Connector 12"/>
          <p:cNvCxnSpPr/>
          <p:nvPr/>
        </p:nvCxnSpPr>
        <p:spPr>
          <a:xfrm flipH="1">
            <a:off x="4200808" y="4680642"/>
            <a:ext cx="221992" cy="140196"/>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9904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838200" y="47625"/>
            <a:ext cx="10515600" cy="1325563"/>
          </a:xfrm>
        </p:spPr>
        <p:txBody>
          <a:bodyPr/>
          <a:lstStyle/>
          <a:p>
            <a:r>
              <a:rPr lang="en-US"/>
              <a:t>Atomic Operations</a:t>
            </a:r>
          </a:p>
        </p:txBody>
      </p:sp>
      <p:sp>
        <p:nvSpPr>
          <p:cNvPr id="12293" name="Rectangle 3"/>
          <p:cNvSpPr>
            <a:spLocks noGrp="1" noChangeArrowheads="1"/>
          </p:cNvSpPr>
          <p:nvPr>
            <p:ph idx="1"/>
          </p:nvPr>
        </p:nvSpPr>
        <p:spPr>
          <a:xfrm>
            <a:off x="838200" y="1419224"/>
            <a:ext cx="10515600" cy="4937126"/>
          </a:xfrm>
        </p:spPr>
        <p:txBody>
          <a:bodyPr>
            <a:normAutofit fontScale="92500" lnSpcReduction="20000"/>
          </a:bodyPr>
          <a:lstStyle/>
          <a:p>
            <a:r>
              <a:rPr lang="en-US" dirty="0"/>
              <a:t>Operations that cannot be interrupted</a:t>
            </a:r>
          </a:p>
          <a:p>
            <a:r>
              <a:rPr lang="en-US" dirty="0"/>
              <a:t>We never see any part of the effect of an atomic operation unless we see all effect</a:t>
            </a:r>
          </a:p>
          <a:p>
            <a:r>
              <a:rPr lang="en-US" dirty="0"/>
              <a:t>We cannot see the operation in-progress</a:t>
            </a:r>
          </a:p>
          <a:p>
            <a:pPr lvl="1"/>
            <a:endParaRPr lang="en-US" dirty="0"/>
          </a:p>
          <a:p>
            <a:pPr lvl="1"/>
            <a:endParaRPr lang="en-US" dirty="0"/>
          </a:p>
          <a:p>
            <a:pPr lvl="1"/>
            <a:endParaRPr lang="en-US" dirty="0"/>
          </a:p>
          <a:p>
            <a:pPr lvl="1"/>
            <a:endParaRPr lang="en-US" dirty="0"/>
          </a:p>
          <a:p>
            <a:r>
              <a:rPr lang="en-US" dirty="0"/>
              <a:t>Atomic operations are also relevant outside operating system too</a:t>
            </a:r>
          </a:p>
          <a:p>
            <a:pPr marL="457200" lvl="1" indent="0">
              <a:buNone/>
            </a:pPr>
            <a:endParaRPr lang="en-US" dirty="0"/>
          </a:p>
          <a:p>
            <a:r>
              <a:rPr lang="en-US" dirty="0"/>
              <a:t>The hardware also provide atomic operations</a:t>
            </a:r>
          </a:p>
          <a:p>
            <a:r>
              <a:rPr lang="en-US" dirty="0" err="1"/>
              <a:t>E.g</a:t>
            </a:r>
            <a:endParaRPr lang="en-US" dirty="0"/>
          </a:p>
          <a:p>
            <a:pPr lvl="1"/>
            <a:r>
              <a:rPr lang="en-US" dirty="0"/>
              <a:t>A single load or store instruction</a:t>
            </a:r>
          </a:p>
          <a:p>
            <a:pPr lvl="1"/>
            <a:r>
              <a:rPr lang="en-US" dirty="0"/>
              <a:t>A test and set instruction</a:t>
            </a:r>
          </a:p>
        </p:txBody>
      </p:sp>
      <p:graphicFrame>
        <p:nvGraphicFramePr>
          <p:cNvPr id="151584" name="Group 32"/>
          <p:cNvGraphicFramePr>
            <a:graphicFrameLocks noGrp="1"/>
          </p:cNvGraphicFramePr>
          <p:nvPr/>
        </p:nvGraphicFramePr>
        <p:xfrm>
          <a:off x="2854656" y="2910840"/>
          <a:ext cx="6248400" cy="1036320"/>
        </p:xfrm>
        <a:graphic>
          <a:graphicData uri="http://schemas.openxmlformats.org/drawingml/2006/table">
            <a:tbl>
              <a:tblPr>
                <a:tableStyleId>{5940675A-B579-460E-94D1-54222C63F5DA}</a:tableStyleId>
              </a:tblPr>
              <a:tblGrid>
                <a:gridCol w="3124200">
                  <a:extLst>
                    <a:ext uri="{9D8B030D-6E8A-4147-A177-3AD203B41FA5}">
                      <a16:colId xmlns="" xmlns:a16="http://schemas.microsoft.com/office/drawing/2014/main" val="20000"/>
                    </a:ext>
                  </a:extLst>
                </a:gridCol>
                <a:gridCol w="3124200">
                  <a:extLst>
                    <a:ext uri="{9D8B030D-6E8A-4147-A177-3AD203B41FA5}">
                      <a16:colId xmlns=""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a:ln>
                            <a:noFill/>
                          </a:ln>
                          <a:solidFill>
                            <a:schemeClr val="tx1"/>
                          </a:solidFill>
                          <a:effectLst/>
                        </a:rPr>
                        <a:t>Atomic Operations</a:t>
                      </a:r>
                      <a:endParaRPr kumimoji="0" lang="en-US" sz="18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1" u="none" strike="noStrike" cap="none" normalizeH="0" baseline="0" dirty="0">
                          <a:ln>
                            <a:noFill/>
                          </a:ln>
                          <a:solidFill>
                            <a:schemeClr val="tx1"/>
                          </a:solidFill>
                          <a:effectLst/>
                        </a:rPr>
                        <a:t>Non-Atomic Operations</a:t>
                      </a:r>
                      <a:endParaRPr kumimoji="0" lang="en-US" sz="18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u="none" strike="noStrike" cap="none" normalizeH="0" baseline="0">
                          <a:ln>
                            <a:noFill/>
                          </a:ln>
                          <a:solidFill>
                            <a:schemeClr val="tx1"/>
                          </a:solidFill>
                          <a:effectLst/>
                        </a:rPr>
                        <a:t>Turn off the light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u="none" strike="noStrike" cap="none" normalizeH="0" baseline="0">
                          <a:ln>
                            <a:noFill/>
                          </a:ln>
                          <a:solidFill>
                            <a:schemeClr val="tx1"/>
                          </a:solidFill>
                          <a:effectLst/>
                        </a:rPr>
                        <a:t>Fill a glass of water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u="none" strike="noStrike" cap="none" normalizeH="0" baseline="0">
                          <a:ln>
                            <a:noFill/>
                          </a:ln>
                          <a:solidFill>
                            <a:schemeClr val="tx1"/>
                          </a:solidFill>
                          <a:effectLst/>
                        </a:rPr>
                        <a:t>Break a window</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u="none" strike="noStrike" cap="none" normalizeH="0" baseline="0" dirty="0">
                          <a:ln>
                            <a:noFill/>
                          </a:ln>
                          <a:solidFill>
                            <a:schemeClr val="tx1"/>
                          </a:solidFill>
                          <a:effectLst/>
                        </a:rPr>
                        <a:t>Walk to the door</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838200" y="47625"/>
            <a:ext cx="10515600" cy="1325563"/>
          </a:xfrm>
        </p:spPr>
        <p:txBody>
          <a:bodyPr/>
          <a:lstStyle/>
          <a:p>
            <a:r>
              <a:rPr lang="en-US"/>
              <a:t>Synchronization</a:t>
            </a:r>
          </a:p>
        </p:txBody>
      </p:sp>
      <p:sp>
        <p:nvSpPr>
          <p:cNvPr id="13317" name="Rectangle 3"/>
          <p:cNvSpPr>
            <a:spLocks noGrp="1" noChangeArrowheads="1"/>
          </p:cNvSpPr>
          <p:nvPr>
            <p:ph idx="1"/>
          </p:nvPr>
        </p:nvSpPr>
        <p:spPr>
          <a:xfrm>
            <a:off x="838200" y="1419224"/>
            <a:ext cx="10515600" cy="4937126"/>
          </a:xfrm>
        </p:spPr>
        <p:txBody>
          <a:bodyPr/>
          <a:lstStyle/>
          <a:p>
            <a:r>
              <a:rPr lang="en-US" dirty="0"/>
              <a:t>Synchronization is the process in which we </a:t>
            </a:r>
            <a:r>
              <a:rPr lang="en-US" u="sng" dirty="0"/>
              <a:t>accommodate the multiple concurrent processes competing for the same resource</a:t>
            </a:r>
          </a:p>
          <a:p>
            <a:r>
              <a:rPr lang="en-US" dirty="0"/>
              <a:t>Synchronization is achieved with the help of some mechanisms</a:t>
            </a:r>
          </a:p>
          <a:p>
            <a:pPr lvl="1"/>
            <a:r>
              <a:rPr lang="en-US" dirty="0"/>
              <a:t>Mutual exclusion</a:t>
            </a:r>
          </a:p>
          <a:p>
            <a:pPr lvl="2"/>
            <a:r>
              <a:rPr lang="en-US" dirty="0"/>
              <a:t>Only one thread does something at one time onto shared data</a:t>
            </a:r>
          </a:p>
          <a:p>
            <a:pPr lvl="2"/>
            <a:r>
              <a:rPr lang="en-US" dirty="0" err="1"/>
              <a:t>E.g</a:t>
            </a:r>
            <a:r>
              <a:rPr lang="en-US" dirty="0"/>
              <a:t> ; do not read a variable while somebody else is writing it</a:t>
            </a:r>
          </a:p>
          <a:p>
            <a:pPr lvl="1"/>
            <a:r>
              <a:rPr lang="en-US" dirty="0"/>
              <a:t>Critical section</a:t>
            </a:r>
          </a:p>
          <a:p>
            <a:pPr lvl="2"/>
            <a:r>
              <a:rPr lang="en-US" dirty="0"/>
              <a:t>A section of code or a collection of operations in which only one thread may be executing at a given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38200" y="47625"/>
            <a:ext cx="10515600" cy="1325563"/>
          </a:xfrm>
        </p:spPr>
        <p:txBody>
          <a:bodyPr/>
          <a:lstStyle/>
          <a:p>
            <a:r>
              <a:rPr lang="en-US"/>
              <a:t>Critical Section</a:t>
            </a:r>
          </a:p>
        </p:txBody>
      </p:sp>
      <p:sp>
        <p:nvSpPr>
          <p:cNvPr id="14341" name="Rectangle 3"/>
          <p:cNvSpPr>
            <a:spLocks noGrp="1" noChangeArrowheads="1"/>
          </p:cNvSpPr>
          <p:nvPr>
            <p:ph idx="1"/>
          </p:nvPr>
        </p:nvSpPr>
        <p:spPr>
          <a:xfrm>
            <a:off x="838200" y="1419224"/>
            <a:ext cx="10515600" cy="4937126"/>
          </a:xfrm>
        </p:spPr>
        <p:txBody>
          <a:bodyPr/>
          <a:lstStyle/>
          <a:p>
            <a:r>
              <a:rPr lang="en-US" dirty="0"/>
              <a:t>Part of the program where </a:t>
            </a:r>
            <a:r>
              <a:rPr lang="en-US" u="sng" dirty="0"/>
              <a:t>shared memory is accessed</a:t>
            </a:r>
            <a:r>
              <a:rPr lang="en-US" dirty="0"/>
              <a:t> is called critical section, or</a:t>
            </a:r>
          </a:p>
          <a:p>
            <a:r>
              <a:rPr lang="en-US" dirty="0"/>
              <a:t>The </a:t>
            </a:r>
            <a:r>
              <a:rPr lang="en-US" u="sng" dirty="0"/>
              <a:t>area of a process which is sensitive to inter-process complications is called </a:t>
            </a:r>
            <a:r>
              <a:rPr lang="en-US" b="1" u="sng" dirty="0"/>
              <a:t>critical section</a:t>
            </a:r>
            <a:r>
              <a:rPr lang="en-US" dirty="0"/>
              <a:t> or critical region</a:t>
            </a:r>
          </a:p>
          <a:p>
            <a:r>
              <a:rPr lang="en-US" dirty="0"/>
              <a:t>Following are the </a:t>
            </a:r>
            <a:r>
              <a:rPr lang="en-US" u="sng" dirty="0"/>
              <a:t>four conditions</a:t>
            </a:r>
            <a:r>
              <a:rPr lang="en-US" dirty="0"/>
              <a:t> to hold for a </a:t>
            </a:r>
            <a:r>
              <a:rPr lang="en-US" u="sng" dirty="0"/>
              <a:t>good solution</a:t>
            </a:r>
          </a:p>
          <a:p>
            <a:pPr lvl="1"/>
            <a:r>
              <a:rPr lang="en-US" dirty="0"/>
              <a:t>No two processes may be simultaneously in their critical sections</a:t>
            </a:r>
          </a:p>
          <a:p>
            <a:pPr lvl="1"/>
            <a:r>
              <a:rPr lang="en-US" dirty="0"/>
              <a:t>No assumptions may be made about speeds or number of CPUs</a:t>
            </a:r>
          </a:p>
          <a:p>
            <a:pPr lvl="1"/>
            <a:r>
              <a:rPr lang="en-US" dirty="0"/>
              <a:t>No process running outside its critical section may block other process</a:t>
            </a:r>
          </a:p>
          <a:p>
            <a:pPr lvl="1"/>
            <a:r>
              <a:rPr lang="en-US" dirty="0"/>
              <a:t>No process should have to wait forever to enter in its critical section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 xmlns:a16="http://schemas.microsoft.com/office/drawing/2014/main" id="{241C86DA-5745-4F87-B29A-C8244F473A73}"/>
              </a:ext>
            </a:extLst>
          </p:cNvPr>
          <p:cNvSpPr>
            <a:spLocks noGrp="1"/>
          </p:cNvSpPr>
          <p:nvPr>
            <p:ph type="title"/>
          </p:nvPr>
        </p:nvSpPr>
        <p:spPr>
          <a:xfrm>
            <a:off x="838200" y="47625"/>
            <a:ext cx="10515600" cy="1325563"/>
          </a:xfrm>
        </p:spPr>
        <p:txBody>
          <a:bodyPr>
            <a:normAutofit/>
          </a:bodyPr>
          <a:lstStyle/>
          <a:p>
            <a:r>
              <a:rPr lang="en-US" altLang="en-US"/>
              <a:t>Critical Section Problem</a:t>
            </a:r>
            <a:endParaRPr lang="en-US" altLang="en-US" dirty="0"/>
          </a:p>
        </p:txBody>
      </p:sp>
      <p:sp>
        <p:nvSpPr>
          <p:cNvPr id="19458" name="Content Placeholder 2">
            <a:extLst>
              <a:ext uri="{FF2B5EF4-FFF2-40B4-BE49-F238E27FC236}">
                <a16:creationId xmlns="" xmlns:a16="http://schemas.microsoft.com/office/drawing/2014/main" id="{B338794A-A20C-44DB-8F23-B3455E712537}"/>
              </a:ext>
            </a:extLst>
          </p:cNvPr>
          <p:cNvSpPr>
            <a:spLocks noGrp="1"/>
          </p:cNvSpPr>
          <p:nvPr>
            <p:ph idx="1"/>
          </p:nvPr>
        </p:nvSpPr>
        <p:spPr>
          <a:xfrm>
            <a:off x="838200" y="1419224"/>
            <a:ext cx="10515600" cy="4937126"/>
          </a:xfrm>
        </p:spPr>
        <p:txBody>
          <a:bodyPr>
            <a:normAutofit/>
          </a:bodyPr>
          <a:lstStyle/>
          <a:p>
            <a:r>
              <a:rPr lang="en-US" altLang="en-US" dirty="0"/>
              <a:t>Consider system of n processes {</a:t>
            </a:r>
            <a:r>
              <a:rPr lang="en-US" altLang="en-US" i="1" dirty="0"/>
              <a:t>p0, p1, … pn-1</a:t>
            </a:r>
            <a:r>
              <a:rPr lang="en-US" altLang="en-US" dirty="0"/>
              <a:t>}</a:t>
            </a:r>
          </a:p>
          <a:p>
            <a:r>
              <a:rPr lang="en-US" altLang="en-US" dirty="0"/>
              <a:t>Each process has critical section 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dirty="0"/>
              <a:t>Critical section problem is to design protocol to solve this</a:t>
            </a:r>
          </a:p>
          <a:p>
            <a:r>
              <a:rPr lang="en-US" altLang="en-US" dirty="0"/>
              <a:t>Each process must ask permission to enter critical section in </a:t>
            </a:r>
            <a:r>
              <a:rPr lang="en-US" altLang="en-US" dirty="0">
                <a:solidFill>
                  <a:schemeClr val="accent1">
                    <a:lumMod val="75000"/>
                  </a:schemeClr>
                </a:solidFill>
              </a:rPr>
              <a:t>entry section</a:t>
            </a:r>
            <a:r>
              <a:rPr lang="en-US" altLang="en-US" dirty="0"/>
              <a:t>, may follow critical section with </a:t>
            </a:r>
            <a:r>
              <a:rPr lang="en-US" altLang="en-US" dirty="0">
                <a:solidFill>
                  <a:schemeClr val="accent1">
                    <a:lumMod val="75000"/>
                  </a:schemeClr>
                </a:solidFill>
              </a:rPr>
              <a:t>exit section</a:t>
            </a:r>
            <a:r>
              <a:rPr lang="en-US" altLang="en-US" dirty="0"/>
              <a:t>, then </a:t>
            </a:r>
            <a:r>
              <a:rPr lang="en-US" altLang="en-US" dirty="0">
                <a:solidFill>
                  <a:schemeClr val="accent1">
                    <a:lumMod val="75000"/>
                  </a:schemeClr>
                </a:solidFill>
              </a:rPr>
              <a:t>remainder section</a:t>
            </a:r>
          </a:p>
          <a:p>
            <a:endParaRPr lang="en-US" altLang="en-US" dirty="0"/>
          </a:p>
          <a:p>
            <a:endParaRPr lang="en-US" altLang="en-US" dirty="0"/>
          </a:p>
        </p:txBody>
      </p:sp>
    </p:spTree>
    <p:extLst>
      <p:ext uri="{BB962C8B-B14F-4D97-AF65-F5344CB8AC3E}">
        <p14:creationId xmlns:p14="http://schemas.microsoft.com/office/powerpoint/2010/main" val="309111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 xmlns:a16="http://schemas.microsoft.com/office/drawing/2014/main" id="{4C7F20DE-D280-45CC-980B-BCB54111250C}"/>
              </a:ext>
            </a:extLst>
          </p:cNvPr>
          <p:cNvSpPr>
            <a:spLocks noGrp="1"/>
          </p:cNvSpPr>
          <p:nvPr>
            <p:ph type="title"/>
          </p:nvPr>
        </p:nvSpPr>
        <p:spPr>
          <a:xfrm>
            <a:off x="838200" y="47625"/>
            <a:ext cx="10515600" cy="1325563"/>
          </a:xfrm>
        </p:spPr>
        <p:txBody>
          <a:bodyPr>
            <a:normAutofit/>
          </a:bodyPr>
          <a:lstStyle/>
          <a:p>
            <a:r>
              <a:rPr lang="en-US" altLang="en-US" dirty="0"/>
              <a:t>Critical Section</a:t>
            </a:r>
          </a:p>
        </p:txBody>
      </p:sp>
      <p:sp>
        <p:nvSpPr>
          <p:cNvPr id="20482" name="Content Placeholder 2">
            <a:extLst>
              <a:ext uri="{FF2B5EF4-FFF2-40B4-BE49-F238E27FC236}">
                <a16:creationId xmlns="" xmlns:a16="http://schemas.microsoft.com/office/drawing/2014/main" id="{F974E91A-239B-4390-9863-29FFA57CC958}"/>
              </a:ext>
            </a:extLst>
          </p:cNvPr>
          <p:cNvSpPr>
            <a:spLocks noGrp="1"/>
          </p:cNvSpPr>
          <p:nvPr>
            <p:ph idx="1"/>
          </p:nvPr>
        </p:nvSpPr>
        <p:spPr>
          <a:xfrm>
            <a:off x="838200" y="1419224"/>
            <a:ext cx="10515600" cy="4937126"/>
          </a:xfrm>
        </p:spPr>
        <p:txBody>
          <a:bodyPr/>
          <a:lstStyle/>
          <a:p>
            <a:r>
              <a:rPr lang="en-US" altLang="en-US"/>
              <a:t>General structure of process Pi  </a:t>
            </a:r>
          </a:p>
          <a:p>
            <a:endParaRPr lang="en-US" altLang="en-US"/>
          </a:p>
        </p:txBody>
      </p:sp>
      <p:pic>
        <p:nvPicPr>
          <p:cNvPr id="3" name="Picture 2" descr="Text&#10;&#10;Description automatically generated">
            <a:extLst>
              <a:ext uri="{FF2B5EF4-FFF2-40B4-BE49-F238E27FC236}">
                <a16:creationId xmlns="" xmlns:a16="http://schemas.microsoft.com/office/drawing/2014/main" id="{28575814-05D6-4140-9987-D9F185C76491}"/>
              </a:ext>
            </a:extLst>
          </p:cNvPr>
          <p:cNvPicPr>
            <a:picLocks noChangeAspect="1"/>
          </p:cNvPicPr>
          <p:nvPr/>
        </p:nvPicPr>
        <p:blipFill>
          <a:blip r:embed="rId2"/>
          <a:stretch>
            <a:fillRect/>
          </a:stretch>
        </p:blipFill>
        <p:spPr>
          <a:xfrm>
            <a:off x="4609428" y="2421573"/>
            <a:ext cx="3109190" cy="3017202"/>
          </a:xfrm>
          <a:prstGeom prst="rect">
            <a:avLst/>
          </a:prstGeom>
        </p:spPr>
      </p:pic>
    </p:spTree>
    <p:extLst>
      <p:ext uri="{BB962C8B-B14F-4D97-AF65-F5344CB8AC3E}">
        <p14:creationId xmlns:p14="http://schemas.microsoft.com/office/powerpoint/2010/main" val="167603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838200" y="47625"/>
            <a:ext cx="10515600" cy="1325563"/>
          </a:xfrm>
        </p:spPr>
        <p:txBody>
          <a:bodyPr/>
          <a:lstStyle/>
          <a:p>
            <a:r>
              <a:rPr lang="en-US"/>
              <a:t>Mutual Exclusion</a:t>
            </a:r>
          </a:p>
        </p:txBody>
      </p:sp>
      <p:sp>
        <p:nvSpPr>
          <p:cNvPr id="15365" name="Rectangle 3"/>
          <p:cNvSpPr>
            <a:spLocks noGrp="1" noChangeArrowheads="1"/>
          </p:cNvSpPr>
          <p:nvPr>
            <p:ph idx="1"/>
          </p:nvPr>
        </p:nvSpPr>
        <p:spPr>
          <a:xfrm>
            <a:off x="838200" y="1419224"/>
            <a:ext cx="10515600" cy="4937126"/>
          </a:xfrm>
        </p:spPr>
        <p:txBody>
          <a:bodyPr/>
          <a:lstStyle/>
          <a:p>
            <a:r>
              <a:rPr lang="en-US"/>
              <a:t>A condition in which there is a set of processes, only one of which is able to access a given resource or perform a given function at any time</a:t>
            </a:r>
          </a:p>
          <a:p>
            <a:r>
              <a:rPr lang="en-US"/>
              <a:t>Suppose two or more processes require access to a single non-sharable resource, such as printer</a:t>
            </a:r>
          </a:p>
          <a:p>
            <a:pPr lvl="1"/>
            <a:r>
              <a:rPr lang="en-US"/>
              <a:t>Each process will be sending data to the printer through critical section of each process</a:t>
            </a:r>
          </a:p>
          <a:p>
            <a:pPr lvl="1"/>
            <a:r>
              <a:rPr lang="en-US"/>
              <a:t>It is important that only one program at a time be allowed in its critical section</a:t>
            </a:r>
          </a:p>
          <a:p>
            <a:pPr lvl="1"/>
            <a:r>
              <a:rPr lang="en-US"/>
              <a:t>One cannot rely on operating system to enforce this restriction, therefore the processes have to be controlled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38200" y="47625"/>
            <a:ext cx="10515600" cy="1325563"/>
          </a:xfrm>
        </p:spPr>
        <p:txBody>
          <a:bodyPr/>
          <a:lstStyle/>
          <a:p>
            <a:r>
              <a:rPr lang="en-US" dirty="0"/>
              <a:t>Chapter Outline</a:t>
            </a:r>
          </a:p>
        </p:txBody>
      </p:sp>
      <p:sp>
        <p:nvSpPr>
          <p:cNvPr id="4101" name="Rectangle 3"/>
          <p:cNvSpPr>
            <a:spLocks noGrp="1" noChangeArrowheads="1"/>
          </p:cNvSpPr>
          <p:nvPr>
            <p:ph idx="1"/>
          </p:nvPr>
        </p:nvSpPr>
        <p:spPr>
          <a:xfrm>
            <a:off x="838200" y="1419224"/>
            <a:ext cx="10515600" cy="4937126"/>
          </a:xfrm>
        </p:spPr>
        <p:txBody>
          <a:bodyPr/>
          <a:lstStyle/>
          <a:p>
            <a:r>
              <a:rPr lang="en-US"/>
              <a:t>Concurrent processes</a:t>
            </a:r>
          </a:p>
          <a:p>
            <a:r>
              <a:rPr lang="en-US"/>
              <a:t>Cooperating Processes</a:t>
            </a:r>
          </a:p>
          <a:p>
            <a:r>
              <a:rPr lang="en-US"/>
              <a:t>Resources</a:t>
            </a:r>
          </a:p>
          <a:p>
            <a:r>
              <a:rPr lang="en-US"/>
              <a:t>Race condition</a:t>
            </a:r>
          </a:p>
          <a:p>
            <a:r>
              <a:rPr lang="en-US"/>
              <a:t>Deadlock</a:t>
            </a:r>
          </a:p>
          <a:p>
            <a:r>
              <a:rPr lang="en-US"/>
              <a:t>Atomic Operations</a:t>
            </a:r>
          </a:p>
          <a:p>
            <a:r>
              <a:rPr lang="en-US"/>
              <a:t>Synchronization</a:t>
            </a:r>
          </a:p>
          <a:p>
            <a:pPr lvl="1"/>
            <a:r>
              <a:rPr lang="en-US"/>
              <a:t>Critical section</a:t>
            </a:r>
          </a:p>
          <a:p>
            <a:pPr lvl="1"/>
            <a:r>
              <a:rPr lang="en-US"/>
              <a:t>Mutual Exclusion</a:t>
            </a:r>
          </a:p>
          <a:p>
            <a:pPr lvl="1"/>
            <a:r>
              <a:rPr lang="en-US"/>
              <a:t>Synchronization Requirements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38200" y="47625"/>
            <a:ext cx="10515600" cy="1325563"/>
          </a:xfrm>
        </p:spPr>
        <p:txBody>
          <a:bodyPr/>
          <a:lstStyle/>
          <a:p>
            <a:r>
              <a:rPr lang="en-US"/>
              <a:t>Solution to Critical Section Problem</a:t>
            </a:r>
          </a:p>
        </p:txBody>
      </p:sp>
      <p:sp>
        <p:nvSpPr>
          <p:cNvPr id="16389" name="Rectangle 3"/>
          <p:cNvSpPr>
            <a:spLocks noGrp="1" noChangeArrowheads="1"/>
          </p:cNvSpPr>
          <p:nvPr>
            <p:ph idx="1"/>
          </p:nvPr>
        </p:nvSpPr>
        <p:spPr>
          <a:xfrm>
            <a:off x="838200" y="1419224"/>
            <a:ext cx="10515600" cy="4937126"/>
          </a:xfrm>
        </p:spPr>
        <p:txBody>
          <a:bodyPr>
            <a:normAutofit fontScale="92500" lnSpcReduction="10000"/>
          </a:bodyPr>
          <a:lstStyle/>
          <a:p>
            <a:pPr marL="0" indent="0">
              <a:buNone/>
            </a:pPr>
            <a:r>
              <a:rPr lang="en-US"/>
              <a:t>Requirements for solution to critical-section problem</a:t>
            </a:r>
          </a:p>
          <a:p>
            <a:r>
              <a:rPr lang="en-US"/>
              <a:t>Mutual Exclusion</a:t>
            </a:r>
          </a:p>
          <a:p>
            <a:pPr lvl="1"/>
            <a:r>
              <a:rPr lang="en-US"/>
              <a:t>If process Pi is executing in its critical section, then no other processes can be executing in their critical sections</a:t>
            </a:r>
          </a:p>
          <a:p>
            <a:r>
              <a:rPr lang="en-US"/>
              <a:t>Progress</a:t>
            </a:r>
          </a:p>
          <a:p>
            <a:pPr lvl="1"/>
            <a:r>
              <a:rPr lang="en-US"/>
              <a:t>If no process is executing in its critical section and there exist some processes that wish to enter their critical section, then the selection of the processes that will enter the critical section next cannot be postponed indefinitely</a:t>
            </a:r>
          </a:p>
          <a:p>
            <a:r>
              <a:rPr lang="en-US"/>
              <a:t>Bounded Waiting</a:t>
            </a:r>
          </a:p>
          <a:p>
            <a:pPr lvl="1"/>
            <a:r>
              <a:rPr lang="en-US"/>
              <a:t>A bound must exist on the number of times that other processes are allowed to enter their critical sections after a process has made a request to enter its critical section and before that request is granted</a:t>
            </a:r>
          </a:p>
          <a:p>
            <a:pPr lvl="2"/>
            <a:r>
              <a:rPr lang="en-US"/>
              <a:t>Assume that each process executes at a nonzero speed</a:t>
            </a:r>
          </a:p>
          <a:p>
            <a:pPr lvl="2"/>
            <a:r>
              <a:rPr lang="en-US"/>
              <a:t>No assumption concerning relative speed of the n processes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38200" y="47625"/>
            <a:ext cx="10515600" cy="1325563"/>
          </a:xfrm>
        </p:spPr>
        <p:txBody>
          <a:bodyPr/>
          <a:lstStyle/>
          <a:p>
            <a:r>
              <a:rPr lang="en-US"/>
              <a:t>Synchronization Requirements</a:t>
            </a:r>
          </a:p>
        </p:txBody>
      </p:sp>
      <p:sp>
        <p:nvSpPr>
          <p:cNvPr id="18437" name="Rectangle 3"/>
          <p:cNvSpPr>
            <a:spLocks noGrp="1" noChangeArrowheads="1"/>
          </p:cNvSpPr>
          <p:nvPr>
            <p:ph idx="1"/>
          </p:nvPr>
        </p:nvSpPr>
        <p:spPr>
          <a:xfrm>
            <a:off x="838200" y="1419224"/>
            <a:ext cx="10515600" cy="4937126"/>
          </a:xfrm>
        </p:spPr>
        <p:txBody>
          <a:bodyPr/>
          <a:lstStyle/>
          <a:p>
            <a:r>
              <a:rPr lang="en-US" dirty="0"/>
              <a:t>Requirements for a mutual exclusion primitive</a:t>
            </a:r>
          </a:p>
          <a:p>
            <a:pPr lvl="1"/>
            <a:r>
              <a:rPr lang="en-US" dirty="0"/>
              <a:t>Must allow only one process into a critical section at a time</a:t>
            </a:r>
          </a:p>
          <a:p>
            <a:pPr lvl="1"/>
            <a:r>
              <a:rPr lang="en-US" dirty="0"/>
              <a:t>If several requests are made at once, must allow only one process to proceed</a:t>
            </a:r>
          </a:p>
          <a:p>
            <a:pPr lvl="1"/>
            <a:r>
              <a:rPr lang="en-US" dirty="0"/>
              <a:t>Processes must be able to go on vacations outside critical region</a:t>
            </a:r>
          </a:p>
          <a:p>
            <a:r>
              <a:rPr lang="en-US" dirty="0"/>
              <a:t>Desirable properties for a mutual exclusion mechanism</a:t>
            </a:r>
          </a:p>
          <a:p>
            <a:pPr lvl="1"/>
            <a:r>
              <a:rPr lang="en-US" dirty="0"/>
              <a:t>Fair</a:t>
            </a:r>
          </a:p>
          <a:p>
            <a:pPr lvl="2"/>
            <a:r>
              <a:rPr lang="en-US" dirty="0"/>
              <a:t>If several processes are waiting, let each in eventually</a:t>
            </a:r>
          </a:p>
          <a:p>
            <a:pPr lvl="1"/>
            <a:r>
              <a:rPr lang="en-US" dirty="0"/>
              <a:t>Efficient</a:t>
            </a:r>
          </a:p>
          <a:p>
            <a:pPr lvl="2"/>
            <a:r>
              <a:rPr lang="en-US" dirty="0"/>
              <a:t>Do not use substantial amount of resources when waiting. In particular busy waiting</a:t>
            </a:r>
          </a:p>
          <a:p>
            <a:pPr lvl="1"/>
            <a:r>
              <a:rPr lang="en-US" dirty="0"/>
              <a:t>Simple</a:t>
            </a:r>
          </a:p>
          <a:p>
            <a:pPr lvl="2"/>
            <a:r>
              <a:rPr lang="en-US" dirty="0"/>
              <a:t>Should be easy to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38200" y="47625"/>
            <a:ext cx="10515600" cy="1325563"/>
          </a:xfrm>
        </p:spPr>
        <p:txBody>
          <a:bodyPr/>
          <a:lstStyle/>
          <a:p>
            <a:r>
              <a:rPr lang="en-US"/>
              <a:t>Synchronization Requirements</a:t>
            </a:r>
          </a:p>
        </p:txBody>
      </p:sp>
      <p:sp>
        <p:nvSpPr>
          <p:cNvPr id="19461" name="Rectangle 3"/>
          <p:cNvSpPr>
            <a:spLocks noGrp="1" noChangeArrowheads="1"/>
          </p:cNvSpPr>
          <p:nvPr>
            <p:ph idx="1"/>
          </p:nvPr>
        </p:nvSpPr>
        <p:spPr>
          <a:xfrm>
            <a:off x="838200" y="1419224"/>
            <a:ext cx="10515600" cy="4937126"/>
          </a:xfrm>
        </p:spPr>
        <p:txBody>
          <a:bodyPr/>
          <a:lstStyle/>
          <a:p>
            <a:r>
              <a:rPr lang="en-US"/>
              <a:t>Desirable properties for threads using mechanism</a:t>
            </a:r>
          </a:p>
          <a:p>
            <a:pPr lvl="1"/>
            <a:r>
              <a:rPr lang="en-US"/>
              <a:t>Always lock before manipulating shared data</a:t>
            </a:r>
          </a:p>
          <a:p>
            <a:pPr lvl="1"/>
            <a:r>
              <a:rPr lang="en-US"/>
              <a:t>Always unlock after manipulating shared data</a:t>
            </a:r>
          </a:p>
          <a:p>
            <a:pPr lvl="1"/>
            <a:r>
              <a:rPr lang="en-US"/>
              <a:t>Do not lock again if you have already lock it</a:t>
            </a:r>
          </a:p>
          <a:p>
            <a:pPr lvl="1"/>
            <a:r>
              <a:rPr lang="en-US"/>
              <a:t>Do not unlock if you did not lock it</a:t>
            </a:r>
          </a:p>
          <a:p>
            <a:pPr lvl="1"/>
            <a:r>
              <a:rPr lang="en-US"/>
              <a:t>Do not spend large amount of time in critical section</a:t>
            </a:r>
          </a:p>
          <a:p>
            <a:r>
              <a:rPr lang="en-US"/>
              <a:t>In general we use locks and condition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40AA77CE-6516-425F-91F7-E1576FF916A0}"/>
              </a:ext>
            </a:extLst>
          </p:cNvPr>
          <p:cNvSpPr>
            <a:spLocks noGrp="1" noChangeArrowheads="1"/>
          </p:cNvSpPr>
          <p:nvPr>
            <p:ph type="title"/>
          </p:nvPr>
        </p:nvSpPr>
        <p:spPr>
          <a:xfrm>
            <a:off x="1981200" y="144697"/>
            <a:ext cx="8229600" cy="576263"/>
          </a:xfrm>
        </p:spPr>
        <p:txBody>
          <a:bodyPr>
            <a:normAutofit fontScale="90000"/>
          </a:bodyPr>
          <a:lstStyle/>
          <a:p>
            <a:pPr eaLnBrk="1" hangingPunct="1"/>
            <a:r>
              <a:rPr lang="en-US" altLang="en-US" dirty="0"/>
              <a:t>Mutex Locks</a:t>
            </a:r>
          </a:p>
        </p:txBody>
      </p:sp>
      <p:sp>
        <p:nvSpPr>
          <p:cNvPr id="22531" name="Rectangle 3">
            <a:extLst>
              <a:ext uri="{FF2B5EF4-FFF2-40B4-BE49-F238E27FC236}">
                <a16:creationId xmlns="" xmlns:a16="http://schemas.microsoft.com/office/drawing/2014/main" id="{287F1076-6897-4824-ADA6-893AEF09D440}"/>
              </a:ext>
            </a:extLst>
          </p:cNvPr>
          <p:cNvSpPr>
            <a:spLocks noGrp="1" noChangeArrowheads="1"/>
          </p:cNvSpPr>
          <p:nvPr>
            <p:ph idx="1"/>
          </p:nvPr>
        </p:nvSpPr>
        <p:spPr>
          <a:xfrm>
            <a:off x="2351088" y="1074016"/>
            <a:ext cx="7579158" cy="4931930"/>
          </a:xfrm>
        </p:spPr>
        <p:txBody>
          <a:bodyPr>
            <a:normAutofit lnSpcReduction="10000"/>
          </a:bodyPr>
          <a:lstStyle/>
          <a:p>
            <a:pPr>
              <a:lnSpc>
                <a:spcPct val="90000"/>
              </a:lnSpc>
            </a:pPr>
            <a:r>
              <a:rPr lang="en-US" altLang="en-US" dirty="0"/>
              <a:t>OS designers build software tools to solve critical section problem</a:t>
            </a:r>
          </a:p>
          <a:p>
            <a:pPr>
              <a:lnSpc>
                <a:spcPct val="90000"/>
              </a:lnSpc>
            </a:pPr>
            <a:r>
              <a:rPr lang="en-US" altLang="en-US" dirty="0"/>
              <a:t>Simplest </a:t>
            </a:r>
            <a:r>
              <a:rPr lang="en-US" altLang="en-US" dirty="0" smtClean="0"/>
              <a:t>and oldest method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74A0C2-4038-40CE-B8F5-4EE988D17AB5}"/>
              </a:ext>
            </a:extLst>
          </p:cNvPr>
          <p:cNvSpPr/>
          <p:nvPr/>
        </p:nvSpPr>
        <p:spPr bwMode="auto">
          <a:xfrm>
            <a:off x="4702176"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 xmlns:a16="http://schemas.microsoft.com/office/drawing/2014/main" id="{A3778C6D-AEC7-48EC-BE5D-470EDD9A8460}"/>
              </a:ext>
            </a:extLst>
          </p:cNvPr>
          <p:cNvSpPr/>
          <p:nvPr/>
        </p:nvSpPr>
        <p:spPr bwMode="auto">
          <a:xfrm>
            <a:off x="4702176" y="3686176"/>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 xmlns:a16="http://schemas.microsoft.com/office/drawing/2014/main" id="{830B4045-5ECB-4A4A-B601-B013451BC49A}"/>
              </a:ext>
            </a:extLst>
          </p:cNvPr>
          <p:cNvSpPr>
            <a:spLocks noGrp="1"/>
          </p:cNvSpPr>
          <p:nvPr>
            <p:ph type="title"/>
          </p:nvPr>
        </p:nvSpPr>
        <p:spPr>
          <a:xfrm>
            <a:off x="2541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 xmlns:a16="http://schemas.microsoft.com/office/drawing/2014/main" id="{267E4949-D8C0-4A2A-95D8-AD20DC3009E9}"/>
              </a:ext>
            </a:extLst>
          </p:cNvPr>
          <p:cNvSpPr>
            <a:spLocks noChangeArrowheads="1"/>
          </p:cNvSpPr>
          <p:nvPr/>
        </p:nvSpPr>
        <p:spPr bwMode="auto">
          <a:xfrm>
            <a:off x="3810000" y="2274889"/>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1339E344-ED63-45C5-8763-D25780950FC4}"/>
              </a:ext>
            </a:extLst>
          </p:cNvPr>
          <p:cNvSpPr>
            <a:spLocks noGrp="1" noChangeArrowheads="1"/>
          </p:cNvSpPr>
          <p:nvPr>
            <p:ph type="title"/>
          </p:nvPr>
        </p:nvSpPr>
        <p:spPr>
          <a:xfrm>
            <a:off x="838200" y="47625"/>
            <a:ext cx="10515600" cy="1325563"/>
          </a:xfrm>
        </p:spPr>
        <p:txBody>
          <a:bodyPr>
            <a:normAutofit/>
          </a:bodyPr>
          <a:lstStyle/>
          <a:p>
            <a:r>
              <a:rPr lang="en-US" altLang="en-US" dirty="0"/>
              <a:t>Outline</a:t>
            </a:r>
          </a:p>
        </p:txBody>
      </p:sp>
      <p:sp>
        <p:nvSpPr>
          <p:cNvPr id="7171" name="Rectangle 3">
            <a:extLst>
              <a:ext uri="{FF2B5EF4-FFF2-40B4-BE49-F238E27FC236}">
                <a16:creationId xmlns="" xmlns:a16="http://schemas.microsoft.com/office/drawing/2014/main" id="{5A1B2096-0D34-49D1-9935-542AB89100D0}"/>
              </a:ext>
            </a:extLst>
          </p:cNvPr>
          <p:cNvSpPr>
            <a:spLocks noGrp="1" noChangeArrowheads="1"/>
          </p:cNvSpPr>
          <p:nvPr>
            <p:ph idx="1"/>
          </p:nvPr>
        </p:nvSpPr>
        <p:spPr>
          <a:xfrm>
            <a:off x="838200" y="1419224"/>
            <a:ext cx="10515600" cy="4937126"/>
          </a:xfrm>
        </p:spPr>
        <p:txBody>
          <a:bodyPr>
            <a:normAutofit/>
          </a:bodyPr>
          <a:lstStyle/>
          <a:p>
            <a:r>
              <a:rPr lang="en-US" altLang="en-US" dirty="0"/>
              <a:t>The Critical-Section Problem</a:t>
            </a:r>
          </a:p>
          <a:p>
            <a:r>
              <a:rPr lang="en-US" altLang="en-US" dirty="0"/>
              <a:t>Hardware Support for Synchronization</a:t>
            </a:r>
          </a:p>
          <a:p>
            <a:r>
              <a:rPr lang="en-US" altLang="en-US" dirty="0"/>
              <a:t>Mutex Locks</a:t>
            </a:r>
          </a:p>
          <a:p>
            <a:endParaRPr lang="en-US" altLang="en-US" dirty="0"/>
          </a:p>
          <a:p>
            <a:endParaRPr lang="en-US" altLang="en-US" dirty="0"/>
          </a:p>
        </p:txBody>
      </p:sp>
      <p:sp>
        <p:nvSpPr>
          <p:cNvPr id="2" name="Rectangle 5">
            <a:extLst>
              <a:ext uri="{FF2B5EF4-FFF2-40B4-BE49-F238E27FC236}">
                <a16:creationId xmlns="" xmlns:a16="http://schemas.microsoft.com/office/drawing/2014/main" id="{5F7DA2D3-660E-4D2D-B775-C3B09E609BCA}"/>
              </a:ext>
            </a:extLst>
          </p:cNvPr>
          <p:cNvSpPr>
            <a:spLocks noChangeArrowheads="1"/>
          </p:cNvSpPr>
          <p:nvPr/>
        </p:nvSpPr>
        <p:spPr bwMode="auto">
          <a:xfrm>
            <a:off x="3810000" y="5116514"/>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extLst>
      <p:ext uri="{BB962C8B-B14F-4D97-AF65-F5344CB8AC3E}">
        <p14:creationId xmlns:p14="http://schemas.microsoft.com/office/powerpoint/2010/main" val="3508603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838200" y="47625"/>
            <a:ext cx="10515600" cy="1325563"/>
          </a:xfrm>
        </p:spPr>
        <p:txBody>
          <a:bodyPr/>
          <a:lstStyle/>
          <a:p>
            <a:r>
              <a:rPr lang="en-US"/>
              <a:t>Concurrent Processes</a:t>
            </a:r>
          </a:p>
        </p:txBody>
      </p:sp>
      <p:sp>
        <p:nvSpPr>
          <p:cNvPr id="5125" name="Rectangle 3"/>
          <p:cNvSpPr>
            <a:spLocks noGrp="1" noChangeArrowheads="1"/>
          </p:cNvSpPr>
          <p:nvPr>
            <p:ph idx="1"/>
          </p:nvPr>
        </p:nvSpPr>
        <p:spPr>
          <a:xfrm>
            <a:off x="838200" y="1419224"/>
            <a:ext cx="10515600" cy="4937126"/>
          </a:xfrm>
        </p:spPr>
        <p:txBody>
          <a:bodyPr>
            <a:normAutofit fontScale="92500" lnSpcReduction="20000"/>
          </a:bodyPr>
          <a:lstStyle/>
          <a:p>
            <a:r>
              <a:rPr lang="en-US" u="sng" dirty="0"/>
              <a:t>Many processes</a:t>
            </a:r>
            <a:r>
              <a:rPr lang="en-US" dirty="0"/>
              <a:t> can be </a:t>
            </a:r>
            <a:r>
              <a:rPr lang="en-US" u="sng" dirty="0"/>
              <a:t>executed concurrently</a:t>
            </a:r>
            <a:r>
              <a:rPr lang="en-US" dirty="0"/>
              <a:t> to perform </a:t>
            </a:r>
            <a:r>
              <a:rPr lang="en-US" u="sng" dirty="0"/>
              <a:t>multitasking</a:t>
            </a:r>
            <a:r>
              <a:rPr lang="en-US" dirty="0"/>
              <a:t> on a CPU due to following reasons</a:t>
            </a:r>
          </a:p>
          <a:p>
            <a:pPr lvl="1"/>
            <a:r>
              <a:rPr lang="en-US" dirty="0"/>
              <a:t>To </a:t>
            </a:r>
            <a:r>
              <a:rPr lang="en-US" u="sng" dirty="0"/>
              <a:t>share system resources</a:t>
            </a:r>
            <a:r>
              <a:rPr lang="en-US" dirty="0"/>
              <a:t> in a multi-user environment</a:t>
            </a:r>
          </a:p>
          <a:p>
            <a:pPr lvl="1"/>
            <a:r>
              <a:rPr lang="en-US" dirty="0"/>
              <a:t>To </a:t>
            </a:r>
            <a:r>
              <a:rPr lang="en-US" u="sng" dirty="0"/>
              <a:t>share data</a:t>
            </a:r>
            <a:r>
              <a:rPr lang="en-US" dirty="0"/>
              <a:t>/database</a:t>
            </a:r>
          </a:p>
          <a:p>
            <a:pPr lvl="1"/>
            <a:r>
              <a:rPr lang="en-US" dirty="0"/>
              <a:t>To </a:t>
            </a:r>
            <a:r>
              <a:rPr lang="en-US" u="sng" dirty="0"/>
              <a:t>breakup a task</a:t>
            </a:r>
            <a:r>
              <a:rPr lang="en-US" dirty="0"/>
              <a:t> into subtasks, each execute in parallel</a:t>
            </a:r>
          </a:p>
          <a:p>
            <a:pPr lvl="1"/>
            <a:r>
              <a:rPr lang="en-US" u="sng" dirty="0"/>
              <a:t>Parallel execution</a:t>
            </a:r>
            <a:r>
              <a:rPr lang="en-US" dirty="0"/>
              <a:t> of tasks like editing, spell checking, printing and compiling</a:t>
            </a:r>
          </a:p>
          <a:p>
            <a:r>
              <a:rPr lang="en-US" dirty="0"/>
              <a:t>In concurrency, the </a:t>
            </a:r>
            <a:r>
              <a:rPr lang="en-US" u="sng" dirty="0">
                <a:solidFill>
                  <a:srgbClr val="FF0000"/>
                </a:solidFill>
              </a:rPr>
              <a:t>issues</a:t>
            </a:r>
            <a:r>
              <a:rPr lang="en-US" dirty="0"/>
              <a:t> of </a:t>
            </a:r>
            <a:r>
              <a:rPr lang="en-US" u="sng" dirty="0"/>
              <a:t>cooperation among the processes</a:t>
            </a:r>
            <a:r>
              <a:rPr lang="en-US" dirty="0"/>
              <a:t>, </a:t>
            </a:r>
            <a:r>
              <a:rPr lang="en-US" u="sng" dirty="0"/>
              <a:t>synchronization</a:t>
            </a:r>
            <a:r>
              <a:rPr lang="en-US" dirty="0"/>
              <a:t> and </a:t>
            </a:r>
            <a:r>
              <a:rPr lang="en-US" u="sng" dirty="0"/>
              <a:t>communication</a:t>
            </a:r>
            <a:r>
              <a:rPr lang="en-US" dirty="0"/>
              <a:t> are very important</a:t>
            </a:r>
          </a:p>
          <a:p>
            <a:r>
              <a:rPr lang="en-US" dirty="0"/>
              <a:t>Such a process has the following characteristics</a:t>
            </a:r>
          </a:p>
          <a:p>
            <a:pPr lvl="1"/>
            <a:r>
              <a:rPr lang="en-US" dirty="0"/>
              <a:t>Its state is shared among other processes</a:t>
            </a:r>
          </a:p>
          <a:p>
            <a:pPr lvl="1"/>
            <a:r>
              <a:rPr lang="en-US" dirty="0"/>
              <a:t>The result of its execution cannot be predicted because of relative execution</a:t>
            </a:r>
          </a:p>
          <a:p>
            <a:pPr lvl="1"/>
            <a:r>
              <a:rPr lang="en-US" dirty="0"/>
              <a:t>The result of its execution is non-deterministic</a:t>
            </a:r>
          </a:p>
          <a:p>
            <a:r>
              <a:rPr lang="en-US" dirty="0"/>
              <a:t>Concurrent access to </a:t>
            </a:r>
            <a:r>
              <a:rPr lang="en-US" u="sng" dirty="0"/>
              <a:t>shared data</a:t>
            </a:r>
            <a:r>
              <a:rPr lang="en-US" dirty="0"/>
              <a:t> may result in </a:t>
            </a:r>
            <a:r>
              <a:rPr lang="en-US" u="sng" dirty="0"/>
              <a:t>data inconsistency</a:t>
            </a:r>
          </a:p>
          <a:p>
            <a:r>
              <a:rPr lang="en-US" dirty="0"/>
              <a:t>Maintaining </a:t>
            </a:r>
            <a:r>
              <a:rPr lang="en-US" u="sng" dirty="0"/>
              <a:t>data consistency</a:t>
            </a:r>
            <a:r>
              <a:rPr lang="en-US" dirty="0"/>
              <a:t> requires mechanisms to </a:t>
            </a:r>
            <a:r>
              <a:rPr lang="en-US" b="1" u="sng" dirty="0"/>
              <a:t>ensure the orderly execution of cooperating processes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26"/>
          <p:cNvSpPr>
            <a:spLocks noGrp="1" noChangeArrowheads="1"/>
          </p:cNvSpPr>
          <p:nvPr>
            <p:ph type="title"/>
          </p:nvPr>
        </p:nvSpPr>
        <p:spPr>
          <a:xfrm>
            <a:off x="838200" y="47625"/>
            <a:ext cx="10515600" cy="1325563"/>
          </a:xfrm>
        </p:spPr>
        <p:txBody>
          <a:bodyPr/>
          <a:lstStyle/>
          <a:p>
            <a:r>
              <a:rPr lang="en-US"/>
              <a:t>Cooperating Processes</a:t>
            </a:r>
          </a:p>
        </p:txBody>
      </p:sp>
      <p:sp>
        <p:nvSpPr>
          <p:cNvPr id="6149" name="Rectangle 1027"/>
          <p:cNvSpPr>
            <a:spLocks noGrp="1" noChangeArrowheads="1"/>
          </p:cNvSpPr>
          <p:nvPr>
            <p:ph idx="1"/>
          </p:nvPr>
        </p:nvSpPr>
        <p:spPr>
          <a:xfrm>
            <a:off x="838200" y="1419224"/>
            <a:ext cx="10515600" cy="4937126"/>
          </a:xfrm>
        </p:spPr>
        <p:txBody>
          <a:bodyPr>
            <a:normAutofit fontScale="92500" lnSpcReduction="10000"/>
          </a:bodyPr>
          <a:lstStyle/>
          <a:p>
            <a:r>
              <a:rPr lang="en-US" b="1" dirty="0" smtClean="0"/>
              <a:t>Cooperating Process: </a:t>
            </a:r>
            <a:r>
              <a:rPr lang="en-US" dirty="0" smtClean="0"/>
              <a:t>A </a:t>
            </a:r>
            <a:r>
              <a:rPr lang="en-US" dirty="0"/>
              <a:t>process is cooperating if it can </a:t>
            </a:r>
            <a:r>
              <a:rPr lang="en-US" u="sng" dirty="0"/>
              <a:t>affect or be affected by the other processes</a:t>
            </a:r>
            <a:r>
              <a:rPr lang="en-US" dirty="0"/>
              <a:t> executing in the system</a:t>
            </a:r>
          </a:p>
          <a:p>
            <a:r>
              <a:rPr lang="en-US" dirty="0"/>
              <a:t>We provide an environment that allows process cooperation due to following reasons</a:t>
            </a:r>
          </a:p>
          <a:p>
            <a:r>
              <a:rPr lang="en-US" dirty="0">
                <a:solidFill>
                  <a:srgbClr val="0070C0"/>
                </a:solidFill>
              </a:rPr>
              <a:t>Information sharing</a:t>
            </a:r>
            <a:r>
              <a:rPr lang="en-US" dirty="0"/>
              <a:t> </a:t>
            </a:r>
          </a:p>
          <a:p>
            <a:pPr lvl="1"/>
            <a:r>
              <a:rPr lang="en-US" dirty="0"/>
              <a:t>Many users or processes may be </a:t>
            </a:r>
            <a:r>
              <a:rPr lang="en-US" u="sng" dirty="0"/>
              <a:t>interested in the same piece of information</a:t>
            </a:r>
          </a:p>
          <a:p>
            <a:r>
              <a:rPr lang="en-US" dirty="0">
                <a:solidFill>
                  <a:srgbClr val="0070C0"/>
                </a:solidFill>
              </a:rPr>
              <a:t>Computation speedup</a:t>
            </a:r>
          </a:p>
          <a:p>
            <a:pPr lvl="1"/>
            <a:r>
              <a:rPr lang="en-US" dirty="0"/>
              <a:t>We breakup process into </a:t>
            </a:r>
            <a:r>
              <a:rPr lang="en-US" u="sng" dirty="0"/>
              <a:t>subtasks which run in parallel</a:t>
            </a:r>
          </a:p>
          <a:p>
            <a:r>
              <a:rPr lang="en-US" dirty="0">
                <a:solidFill>
                  <a:srgbClr val="0070C0"/>
                </a:solidFill>
              </a:rPr>
              <a:t>Modularity</a:t>
            </a:r>
          </a:p>
          <a:p>
            <a:pPr lvl="1"/>
            <a:r>
              <a:rPr lang="en-US" dirty="0"/>
              <a:t>We want to construct the system in modular fashion, </a:t>
            </a:r>
            <a:r>
              <a:rPr lang="en-US" u="sng" dirty="0"/>
              <a:t>dividing the system functions into separate threads</a:t>
            </a:r>
          </a:p>
          <a:p>
            <a:r>
              <a:rPr lang="en-US" dirty="0">
                <a:solidFill>
                  <a:srgbClr val="0070C0"/>
                </a:solidFill>
              </a:rPr>
              <a:t>Convenience</a:t>
            </a:r>
          </a:p>
          <a:p>
            <a:pPr lvl="1"/>
            <a:r>
              <a:rPr lang="en-US" dirty="0"/>
              <a:t>A user can do editing, printing and compiling in </a:t>
            </a:r>
            <a:r>
              <a:rPr lang="en-US" u="sng" dirty="0"/>
              <a:t>parallel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38200" y="47625"/>
            <a:ext cx="10515600" cy="1325563"/>
          </a:xfrm>
        </p:spPr>
        <p:txBody>
          <a:bodyPr/>
          <a:lstStyle/>
          <a:p>
            <a:r>
              <a:rPr lang="en-US"/>
              <a:t>Resources</a:t>
            </a:r>
          </a:p>
        </p:txBody>
      </p:sp>
      <p:sp>
        <p:nvSpPr>
          <p:cNvPr id="7173" name="Rectangle 3"/>
          <p:cNvSpPr>
            <a:spLocks noGrp="1" noChangeArrowheads="1"/>
          </p:cNvSpPr>
          <p:nvPr>
            <p:ph idx="1"/>
          </p:nvPr>
        </p:nvSpPr>
        <p:spPr>
          <a:xfrm>
            <a:off x="838200" y="1419224"/>
            <a:ext cx="10515600" cy="4937126"/>
          </a:xfrm>
        </p:spPr>
        <p:txBody>
          <a:bodyPr/>
          <a:lstStyle/>
          <a:p>
            <a:r>
              <a:rPr lang="en-US" dirty="0"/>
              <a:t>There are two types of resources;</a:t>
            </a:r>
          </a:p>
          <a:p>
            <a:r>
              <a:rPr lang="en-US" b="1" dirty="0"/>
              <a:t>Reusable resource</a:t>
            </a:r>
          </a:p>
          <a:p>
            <a:pPr lvl="1"/>
            <a:r>
              <a:rPr lang="en-US" dirty="0"/>
              <a:t>This resource is </a:t>
            </a:r>
            <a:r>
              <a:rPr lang="en-US" u="sng" dirty="0"/>
              <a:t>not destroyed by being used</a:t>
            </a:r>
            <a:r>
              <a:rPr lang="en-US" dirty="0"/>
              <a:t>, e.g. </a:t>
            </a:r>
            <a:r>
              <a:rPr lang="en-US" dirty="0">
                <a:solidFill>
                  <a:srgbClr val="0070C0"/>
                </a:solidFill>
              </a:rPr>
              <a:t>processor</a:t>
            </a:r>
            <a:r>
              <a:rPr lang="en-US" dirty="0"/>
              <a:t>, </a:t>
            </a:r>
            <a:r>
              <a:rPr lang="en-US" dirty="0">
                <a:solidFill>
                  <a:srgbClr val="0070C0"/>
                </a:solidFill>
              </a:rPr>
              <a:t>memory</a:t>
            </a:r>
            <a:r>
              <a:rPr lang="en-US" dirty="0"/>
              <a:t> </a:t>
            </a:r>
            <a:r>
              <a:rPr lang="en-US" dirty="0" err="1"/>
              <a:t>etc</a:t>
            </a:r>
            <a:endParaRPr lang="en-US" dirty="0"/>
          </a:p>
          <a:p>
            <a:pPr lvl="1"/>
            <a:r>
              <a:rPr lang="en-US" u="sng" dirty="0"/>
              <a:t>Space multiplexed</a:t>
            </a:r>
            <a:r>
              <a:rPr lang="en-US" dirty="0"/>
              <a:t> resources can be divided into two or more distinct units at the same time. E.g. RAM, Disk </a:t>
            </a:r>
            <a:r>
              <a:rPr lang="en-US" dirty="0" err="1"/>
              <a:t>etc</a:t>
            </a:r>
            <a:endParaRPr lang="en-US" dirty="0"/>
          </a:p>
          <a:p>
            <a:pPr lvl="1"/>
            <a:r>
              <a:rPr lang="en-US" u="sng" dirty="0"/>
              <a:t>Time multiplexed</a:t>
            </a:r>
            <a:r>
              <a:rPr lang="en-US" dirty="0"/>
              <a:t> resources cannot be divided into units. E.g. processor</a:t>
            </a:r>
          </a:p>
          <a:p>
            <a:r>
              <a:rPr lang="en-US" b="1" dirty="0"/>
              <a:t>Consumable resource</a:t>
            </a:r>
          </a:p>
          <a:p>
            <a:pPr lvl="1"/>
            <a:r>
              <a:rPr lang="en-US" dirty="0"/>
              <a:t>This resource is a </a:t>
            </a:r>
            <a:r>
              <a:rPr lang="en-US" u="sng" dirty="0"/>
              <a:t>transient data item or a signal</a:t>
            </a:r>
            <a:r>
              <a:rPr lang="en-US" dirty="0"/>
              <a:t> which is </a:t>
            </a:r>
            <a:r>
              <a:rPr lang="en-US" u="sng" dirty="0"/>
              <a:t>created by one process and ceases to exist when received by another process</a:t>
            </a:r>
            <a:r>
              <a:rPr lang="en-US" dirty="0"/>
              <a:t>. E.g. </a:t>
            </a:r>
            <a:r>
              <a:rPr lang="en-US" dirty="0">
                <a:solidFill>
                  <a:srgbClr val="0070C0"/>
                </a:solidFill>
              </a:rPr>
              <a:t>messages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838200" y="147853"/>
            <a:ext cx="10515600" cy="1325563"/>
          </a:xfrm>
        </p:spPr>
        <p:txBody>
          <a:bodyPr/>
          <a:lstStyle/>
          <a:p>
            <a:pPr eaLnBrk="1" hangingPunct="1">
              <a:defRPr/>
            </a:pPr>
            <a:r>
              <a:rPr lang="en-US" dirty="0"/>
              <a:t>Race Conditions</a:t>
            </a:r>
          </a:p>
        </p:txBody>
      </p:sp>
      <p:sp>
        <p:nvSpPr>
          <p:cNvPr id="8197" name="Rectangle 3"/>
          <p:cNvSpPr>
            <a:spLocks noGrp="1" noChangeArrowheads="1"/>
          </p:cNvSpPr>
          <p:nvPr>
            <p:ph idx="1"/>
          </p:nvPr>
        </p:nvSpPr>
        <p:spPr>
          <a:xfrm>
            <a:off x="838200" y="1161965"/>
            <a:ext cx="10515600" cy="4833938"/>
          </a:xfrm>
        </p:spPr>
        <p:txBody>
          <a:bodyPr>
            <a:normAutofit/>
          </a:bodyPr>
          <a:lstStyle/>
          <a:p>
            <a:pPr eaLnBrk="1" hangingPunct="1">
              <a:lnSpc>
                <a:spcPct val="80000"/>
              </a:lnSpc>
            </a:pPr>
            <a:r>
              <a:rPr lang="en-US" sz="2600" dirty="0"/>
              <a:t>It is a </a:t>
            </a:r>
            <a:r>
              <a:rPr lang="en-US" sz="2600" u="sng" dirty="0"/>
              <a:t>situation</a:t>
            </a:r>
            <a:r>
              <a:rPr lang="en-US" sz="2600" dirty="0"/>
              <a:t> in which </a:t>
            </a:r>
            <a:r>
              <a:rPr lang="en-US" sz="2600" u="sng" dirty="0"/>
              <a:t>several processes access and manipulate shared data concurrently</a:t>
            </a:r>
            <a:r>
              <a:rPr lang="en-US" sz="2600" dirty="0"/>
              <a:t> and the </a:t>
            </a:r>
            <a:r>
              <a:rPr lang="en-US" sz="2600" b="1" u="sng" dirty="0">
                <a:solidFill>
                  <a:srgbClr val="0070C0"/>
                </a:solidFill>
              </a:rPr>
              <a:t>final value </a:t>
            </a:r>
            <a:r>
              <a:rPr lang="en-US" sz="2600" b="1" u="sng" dirty="0"/>
              <a:t>of the shared data depends upon which </a:t>
            </a:r>
            <a:r>
              <a:rPr lang="en-US" sz="2600" b="1" u="sng" dirty="0">
                <a:solidFill>
                  <a:srgbClr val="0070C0"/>
                </a:solidFill>
              </a:rPr>
              <a:t>process finishes last</a:t>
            </a:r>
          </a:p>
          <a:p>
            <a:pPr eaLnBrk="1" hangingPunct="1">
              <a:lnSpc>
                <a:spcPct val="80000"/>
              </a:lnSpc>
            </a:pPr>
            <a:r>
              <a:rPr lang="en-US" sz="2600" dirty="0"/>
              <a:t>It is very common in concurrent processes, as they often share some </a:t>
            </a:r>
            <a:r>
              <a:rPr lang="en-US" sz="2600" u="sng" dirty="0"/>
              <a:t>common storage</a:t>
            </a:r>
            <a:r>
              <a:rPr lang="en-US" sz="2600" dirty="0"/>
              <a:t> that one can read or write</a:t>
            </a:r>
          </a:p>
          <a:p>
            <a:pPr eaLnBrk="1" hangingPunct="1">
              <a:lnSpc>
                <a:spcPct val="80000"/>
              </a:lnSpc>
            </a:pPr>
            <a:r>
              <a:rPr lang="en-US" sz="2600" dirty="0">
                <a:solidFill>
                  <a:srgbClr val="FFC000"/>
                </a:solidFill>
              </a:rPr>
              <a:t>To prevent race conditions, concurrent processes must be </a:t>
            </a:r>
            <a:r>
              <a:rPr lang="en-US" sz="2600" dirty="0" smtClean="0">
                <a:solidFill>
                  <a:srgbClr val="FFC000"/>
                </a:solidFill>
              </a:rPr>
              <a:t>synchronized (using semaphores, Peterson solution, locks)</a:t>
            </a:r>
            <a:endParaRPr lang="en-US" sz="2600" dirty="0">
              <a:solidFill>
                <a:srgbClr val="FFC000"/>
              </a:solidFill>
            </a:endParaRPr>
          </a:p>
          <a:p>
            <a:pPr eaLnBrk="1" hangingPunct="1">
              <a:lnSpc>
                <a:spcPct val="80000"/>
              </a:lnSpc>
            </a:pPr>
            <a:r>
              <a:rPr lang="en-US" sz="2200" dirty="0"/>
              <a:t>Consider the following two processes accessing the same shared variable int shared =5</a:t>
            </a:r>
          </a:p>
          <a:p>
            <a:pPr eaLnBrk="1" hangingPunct="1">
              <a:lnSpc>
                <a:spcPct val="80000"/>
              </a:lnSpc>
            </a:pPr>
            <a:endParaRPr lang="en-US" sz="2200" dirty="0"/>
          </a:p>
          <a:p>
            <a:pPr eaLnBrk="1" hangingPunct="1">
              <a:lnSpc>
                <a:spcPct val="80000"/>
              </a:lnSpc>
              <a:buFont typeface="Wingdings" pitchFamily="2" charset="2"/>
              <a:buNone/>
            </a:pPr>
            <a:r>
              <a:rPr lang="en-US" sz="1900" b="1" dirty="0"/>
              <a:t>	</a:t>
            </a:r>
          </a:p>
        </p:txBody>
      </p:sp>
      <p:graphicFrame>
        <p:nvGraphicFramePr>
          <p:cNvPr id="2" name="Table 2">
            <a:extLst>
              <a:ext uri="{FF2B5EF4-FFF2-40B4-BE49-F238E27FC236}">
                <a16:creationId xmlns="" xmlns:a16="http://schemas.microsoft.com/office/drawing/2014/main" id="{5D9E8773-E284-4419-BE98-DA0739E6F9B1}"/>
              </a:ext>
            </a:extLst>
          </p:cNvPr>
          <p:cNvGraphicFramePr>
            <a:graphicFrameLocks noGrp="1"/>
          </p:cNvGraphicFramePr>
          <p:nvPr/>
        </p:nvGraphicFramePr>
        <p:xfrm>
          <a:off x="1974850" y="4177241"/>
          <a:ext cx="8128000" cy="2108200"/>
        </p:xfrm>
        <a:graphic>
          <a:graphicData uri="http://schemas.openxmlformats.org/drawingml/2006/table">
            <a:tbl>
              <a:tblPr firstRow="1" bandRow="1">
                <a:tableStyleId>{5940675A-B579-460E-94D1-54222C63F5DA}</a:tableStyleId>
              </a:tblPr>
              <a:tblGrid>
                <a:gridCol w="4064000">
                  <a:extLst>
                    <a:ext uri="{9D8B030D-6E8A-4147-A177-3AD203B41FA5}">
                      <a16:colId xmlns="" xmlns:a16="http://schemas.microsoft.com/office/drawing/2014/main" val="3696042108"/>
                    </a:ext>
                  </a:extLst>
                </a:gridCol>
                <a:gridCol w="4064000">
                  <a:extLst>
                    <a:ext uri="{9D8B030D-6E8A-4147-A177-3AD203B41FA5}">
                      <a16:colId xmlns="" xmlns:a16="http://schemas.microsoft.com/office/drawing/2014/main" val="2952617030"/>
                    </a:ext>
                  </a:extLst>
                </a:gridCol>
              </a:tblGrid>
              <a:tr h="370840">
                <a:tc gridSpan="2">
                  <a:txBody>
                    <a:bodyPr/>
                    <a:lstStyle/>
                    <a:p>
                      <a:pPr algn="ctr"/>
                      <a:r>
                        <a:rPr lang="en-US" b="1" dirty="0"/>
                        <a:t>int shared = 5</a:t>
                      </a:r>
                    </a:p>
                  </a:txBody>
                  <a:tcPr/>
                </a:tc>
                <a:tc hMerge="1">
                  <a:txBody>
                    <a:bodyPr/>
                    <a:lstStyle/>
                    <a:p>
                      <a:endParaRPr lang="en-US" dirty="0"/>
                    </a:p>
                  </a:txBody>
                  <a:tcPr/>
                </a:tc>
                <a:extLst>
                  <a:ext uri="{0D108BD9-81ED-4DB2-BD59-A6C34878D82A}">
                    <a16:rowId xmlns="" xmlns:a16="http://schemas.microsoft.com/office/drawing/2014/main" val="1828026666"/>
                  </a:ext>
                </a:extLst>
              </a:tr>
              <a:tr h="370840">
                <a:tc>
                  <a:txBody>
                    <a:bodyPr/>
                    <a:lstStyle/>
                    <a:p>
                      <a:r>
                        <a:rPr lang="en-US" b="1" dirty="0"/>
                        <a:t>P1</a:t>
                      </a:r>
                    </a:p>
                    <a:p>
                      <a:r>
                        <a:rPr lang="en-US" b="1" dirty="0"/>
                        <a:t>int x = shared;</a:t>
                      </a:r>
                    </a:p>
                    <a:p>
                      <a:r>
                        <a:rPr lang="en-US" b="1" dirty="0"/>
                        <a:t>x++;</a:t>
                      </a:r>
                    </a:p>
                    <a:p>
                      <a:r>
                        <a:rPr lang="en-US" b="1" dirty="0"/>
                        <a:t>Sleep(1);</a:t>
                      </a:r>
                    </a:p>
                    <a:p>
                      <a:r>
                        <a:rPr lang="en-US" b="1" dirty="0"/>
                        <a:t>Shared = x;</a:t>
                      </a:r>
                    </a:p>
                    <a:p>
                      <a:endParaRPr lang="en-US" b="1" dirty="0"/>
                    </a:p>
                  </a:txBody>
                  <a:tcPr/>
                </a:tc>
                <a:tc>
                  <a:txBody>
                    <a:bodyPr/>
                    <a:lstStyle/>
                    <a:p>
                      <a:r>
                        <a:rPr lang="en-US" b="1" dirty="0"/>
                        <a:t>P2</a:t>
                      </a:r>
                    </a:p>
                    <a:p>
                      <a:r>
                        <a:rPr lang="en-US" b="1" dirty="0"/>
                        <a:t>int y = shared;</a:t>
                      </a:r>
                    </a:p>
                    <a:p>
                      <a:r>
                        <a:rPr lang="en-US" b="1" dirty="0"/>
                        <a:t>y--;</a:t>
                      </a:r>
                    </a:p>
                    <a:p>
                      <a:r>
                        <a:rPr lang="en-US" b="1" dirty="0"/>
                        <a:t>Sleep(1);</a:t>
                      </a:r>
                    </a:p>
                    <a:p>
                      <a:r>
                        <a:rPr lang="en-US" b="1" dirty="0"/>
                        <a:t>Shared = y;</a:t>
                      </a:r>
                    </a:p>
                    <a:p>
                      <a:endParaRPr lang="en-US" dirty="0"/>
                    </a:p>
                  </a:txBody>
                  <a:tcPr/>
                </a:tc>
                <a:extLst>
                  <a:ext uri="{0D108BD9-81ED-4DB2-BD59-A6C34878D82A}">
                    <a16:rowId xmlns="" xmlns:a16="http://schemas.microsoft.com/office/drawing/2014/main" val="3901319029"/>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 xmlns:a16="http://schemas.microsoft.com/office/drawing/2014/main" id="{E482B5E1-768E-44E1-9684-3A2EF367E255}"/>
              </a:ext>
            </a:extLst>
          </p:cNvPr>
          <p:cNvSpPr>
            <a:spLocks noGrp="1"/>
          </p:cNvSpPr>
          <p:nvPr>
            <p:ph type="title"/>
          </p:nvPr>
        </p:nvSpPr>
        <p:spPr>
          <a:xfrm>
            <a:off x="838200" y="47625"/>
            <a:ext cx="10515600" cy="1325563"/>
          </a:xfrm>
        </p:spPr>
        <p:txBody>
          <a:bodyPr>
            <a:normAutofit/>
          </a:bodyPr>
          <a:lstStyle/>
          <a:p>
            <a:r>
              <a:rPr lang="en-US" altLang="en-US" dirty="0"/>
              <a:t>Race Condition</a:t>
            </a:r>
          </a:p>
        </p:txBody>
      </p:sp>
      <p:sp>
        <p:nvSpPr>
          <p:cNvPr id="90114" name="Content Placeholder 2">
            <a:extLst>
              <a:ext uri="{FF2B5EF4-FFF2-40B4-BE49-F238E27FC236}">
                <a16:creationId xmlns="" xmlns:a16="http://schemas.microsoft.com/office/drawing/2014/main" id="{C072253D-19DC-4079-95A8-696F6DDEB146}"/>
              </a:ext>
            </a:extLst>
          </p:cNvPr>
          <p:cNvSpPr>
            <a:spLocks noGrp="1"/>
          </p:cNvSpPr>
          <p:nvPr>
            <p:ph idx="1"/>
          </p:nvPr>
        </p:nvSpPr>
        <p:spPr>
          <a:xfrm>
            <a:off x="838200" y="1419225"/>
            <a:ext cx="5535304" cy="4937125"/>
          </a:xfrm>
        </p:spPr>
        <p:txBody>
          <a:bodyPr>
            <a:normAutofit fontScale="92500" lnSpcReduction="20000"/>
          </a:bodyPr>
          <a:lstStyle/>
          <a:p>
            <a:r>
              <a:rPr lang="en-US" altLang="en-US" dirty="0"/>
              <a:t>Processes P0 and P1 are creating child processes using the fork() system call</a:t>
            </a:r>
          </a:p>
          <a:p>
            <a:r>
              <a:rPr lang="en-US" altLang="en-US" dirty="0"/>
              <a:t>Race condition on kernel variable </a:t>
            </a:r>
            <a:r>
              <a:rPr lang="en-US" altLang="en-US" i="1" dirty="0" err="1"/>
              <a:t>next_available_pid</a:t>
            </a:r>
            <a:r>
              <a:rPr lang="en-US" altLang="en-US" i="1" dirty="0"/>
              <a:t> </a:t>
            </a:r>
            <a:r>
              <a:rPr lang="en-US" altLang="en-US" dirty="0"/>
              <a:t>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P0 and P1 from accessing  the variable </a:t>
            </a:r>
            <a:r>
              <a:rPr lang="en-US" altLang="en-US" i="1" dirty="0" err="1"/>
              <a:t>next_available_pid</a:t>
            </a:r>
            <a:r>
              <a:rPr lang="en-US" altLang="en-US" i="1" dirty="0"/>
              <a:t>  </a:t>
            </a:r>
            <a:r>
              <a:rPr lang="en-US" altLang="en-US" dirty="0"/>
              <a:t>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 xmlns:a16="http://schemas.microsoft.com/office/drawing/2014/main" id="{9A24033E-60D2-44D6-A559-9793D47AB9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199" y="1978925"/>
            <a:ext cx="5534931" cy="345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407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38200" y="47625"/>
            <a:ext cx="10515600" cy="1325563"/>
          </a:xfrm>
        </p:spPr>
        <p:txBody>
          <a:bodyPr/>
          <a:lstStyle/>
          <a:p>
            <a:r>
              <a:rPr lang="en-US"/>
              <a:t>Deadlock</a:t>
            </a:r>
          </a:p>
        </p:txBody>
      </p:sp>
      <p:sp>
        <p:nvSpPr>
          <p:cNvPr id="9221" name="Rectangle 3"/>
          <p:cNvSpPr>
            <a:spLocks noGrp="1" noChangeArrowheads="1"/>
          </p:cNvSpPr>
          <p:nvPr>
            <p:ph idx="1"/>
          </p:nvPr>
        </p:nvSpPr>
        <p:spPr>
          <a:xfrm>
            <a:off x="838200" y="1419224"/>
            <a:ext cx="10515600" cy="4937126"/>
          </a:xfrm>
        </p:spPr>
        <p:txBody>
          <a:bodyPr>
            <a:normAutofit/>
          </a:bodyPr>
          <a:lstStyle/>
          <a:p>
            <a:r>
              <a:rPr lang="en-US" dirty="0"/>
              <a:t>In a multiprogramming environment, </a:t>
            </a:r>
            <a:r>
              <a:rPr lang="en-US" u="sng" dirty="0"/>
              <a:t>several processes may </a:t>
            </a:r>
            <a:r>
              <a:rPr lang="en-US" u="sng" dirty="0">
                <a:solidFill>
                  <a:srgbClr val="0070C0"/>
                </a:solidFill>
              </a:rPr>
              <a:t>compete </a:t>
            </a:r>
            <a:r>
              <a:rPr lang="en-US" u="sng" dirty="0"/>
              <a:t>for one or more than one </a:t>
            </a:r>
            <a:r>
              <a:rPr lang="en-US" u="sng" dirty="0">
                <a:solidFill>
                  <a:srgbClr val="0070C0"/>
                </a:solidFill>
              </a:rPr>
              <a:t>resources</a:t>
            </a:r>
          </a:p>
          <a:p>
            <a:r>
              <a:rPr lang="en-US" dirty="0"/>
              <a:t>A process request for a resource and </a:t>
            </a:r>
            <a:r>
              <a:rPr lang="en-US" u="sng" dirty="0"/>
              <a:t>if that resource is </a:t>
            </a:r>
            <a:r>
              <a:rPr lang="en-US" u="sng" dirty="0">
                <a:solidFill>
                  <a:srgbClr val="0070C0"/>
                </a:solidFill>
              </a:rPr>
              <a:t>not available</a:t>
            </a:r>
            <a:r>
              <a:rPr lang="en-US" u="sng" dirty="0"/>
              <a:t> at that time, the process enters a </a:t>
            </a:r>
            <a:r>
              <a:rPr lang="en-US" u="sng" dirty="0">
                <a:solidFill>
                  <a:srgbClr val="0070C0"/>
                </a:solidFill>
              </a:rPr>
              <a:t>wait state</a:t>
            </a:r>
          </a:p>
          <a:p>
            <a:r>
              <a:rPr lang="en-US" dirty="0"/>
              <a:t>The </a:t>
            </a:r>
            <a:r>
              <a:rPr lang="en-US" u="sng" dirty="0">
                <a:solidFill>
                  <a:srgbClr val="0070C0"/>
                </a:solidFill>
              </a:rPr>
              <a:t>waiting state</a:t>
            </a:r>
            <a:r>
              <a:rPr lang="en-US" u="sng" dirty="0"/>
              <a:t> of a process may </a:t>
            </a:r>
            <a:r>
              <a:rPr lang="en-US" u="sng" dirty="0">
                <a:solidFill>
                  <a:srgbClr val="0070C0"/>
                </a:solidFill>
              </a:rPr>
              <a:t>prolong</a:t>
            </a:r>
            <a:r>
              <a:rPr lang="en-US" u="sng" dirty="0"/>
              <a:t> for infinite period due to non-availability of that resource</a:t>
            </a:r>
          </a:p>
          <a:p>
            <a:pPr lvl="1"/>
            <a:r>
              <a:rPr lang="en-US" dirty="0"/>
              <a:t>This situation is called </a:t>
            </a:r>
            <a:r>
              <a:rPr lang="en-US" b="1" dirty="0"/>
              <a:t>deadlock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1727</Words>
  <Application>Microsoft Office PowerPoint</Application>
  <PresentationFormat>Widescreen</PresentationFormat>
  <Paragraphs>231</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MS PGothic</vt:lpstr>
      <vt:lpstr>Arial</vt:lpstr>
      <vt:lpstr>Calibri</vt:lpstr>
      <vt:lpstr>Calibri Light</vt:lpstr>
      <vt:lpstr>Courier New</vt:lpstr>
      <vt:lpstr>Helvetica</vt:lpstr>
      <vt:lpstr>Monotype Sorts</vt:lpstr>
      <vt:lpstr>Times New Roman</vt:lpstr>
      <vt:lpstr>Verdana</vt:lpstr>
      <vt:lpstr>Wingdings</vt:lpstr>
      <vt:lpstr>Office Theme</vt:lpstr>
      <vt:lpstr>Concurrent Processes: Synchronization &amp; Deadlocks Module 8</vt:lpstr>
      <vt:lpstr>Chapter Outline</vt:lpstr>
      <vt:lpstr>Outline</vt:lpstr>
      <vt:lpstr>Concurrent Processes</vt:lpstr>
      <vt:lpstr>Cooperating Processes</vt:lpstr>
      <vt:lpstr>Resources</vt:lpstr>
      <vt:lpstr>Race Conditions</vt:lpstr>
      <vt:lpstr>Race Condition</vt:lpstr>
      <vt:lpstr>Deadlock</vt:lpstr>
      <vt:lpstr>Deadlock</vt:lpstr>
      <vt:lpstr>Deadlock Characterization</vt:lpstr>
      <vt:lpstr>Producer Consumer Problem</vt:lpstr>
      <vt:lpstr>Producer Consumer Problem (preemption example)</vt:lpstr>
      <vt:lpstr>Atomic Operations</vt:lpstr>
      <vt:lpstr>Synchronization</vt:lpstr>
      <vt:lpstr>Critical Section</vt:lpstr>
      <vt:lpstr>Critical Section Problem</vt:lpstr>
      <vt:lpstr>Critical Section</vt:lpstr>
      <vt:lpstr>Mutual Exclusion</vt:lpstr>
      <vt:lpstr>Solution to Critical Section Problem</vt:lpstr>
      <vt:lpstr>Synchronization Requirements</vt:lpstr>
      <vt:lpstr>Synchronization Requirements</vt:lpstr>
      <vt:lpstr>Mutex Locks</vt:lpstr>
      <vt:lpstr>Solution to CS Problem Using Mutex Locks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Processes: Synchronization &amp; Deadlocks Module 8</dc:title>
  <dc:creator>Nadia Qureshi</dc:creator>
  <cp:lastModifiedBy>Sony</cp:lastModifiedBy>
  <cp:revision>15</cp:revision>
  <dcterms:created xsi:type="dcterms:W3CDTF">2024-01-05T00:40:48Z</dcterms:created>
  <dcterms:modified xsi:type="dcterms:W3CDTF">2025-01-12T16:17:01Z</dcterms:modified>
</cp:coreProperties>
</file>