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4" r:id="rId2"/>
    <p:sldId id="327" r:id="rId3"/>
    <p:sldId id="352" r:id="rId4"/>
    <p:sldId id="328" r:id="rId5"/>
    <p:sldId id="391" r:id="rId6"/>
    <p:sldId id="330" r:id="rId7"/>
    <p:sldId id="329" r:id="rId8"/>
    <p:sldId id="331" r:id="rId9"/>
    <p:sldId id="392" r:id="rId10"/>
    <p:sldId id="357" r:id="rId11"/>
    <p:sldId id="356" r:id="rId12"/>
    <p:sldId id="361" r:id="rId13"/>
    <p:sldId id="362" r:id="rId14"/>
    <p:sldId id="363" r:id="rId15"/>
    <p:sldId id="364" r:id="rId16"/>
    <p:sldId id="393" r:id="rId17"/>
    <p:sldId id="3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315760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40007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909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591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338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589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668033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8301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38280"/>
            <a:ext cx="10260107" cy="772509"/>
          </a:xfr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217591" y="1663337"/>
            <a:ext cx="10682672" cy="4209218"/>
          </a:xfrm>
        </p:spPr>
        <p:txBody>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776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08/04/2023</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3590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8496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DC7DA-5C6A-40C2-BA50-0B1CBCCC93FA}" type="datetimeFigureOut">
              <a:rPr lang="en-PK" smtClean="0"/>
              <a:t>08/04/2023</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387351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DC7DA-5C6A-40C2-BA50-0B1CBCCC93FA}" type="datetimeFigureOut">
              <a:rPr lang="en-PK" smtClean="0"/>
              <a:t>08/04/2023</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06270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DC7DA-5C6A-40C2-BA50-0B1CBCCC93FA}" type="datetimeFigureOut">
              <a:rPr lang="en-PK" smtClean="0"/>
              <a:t>08/04/2023</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406101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324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08/04/2023</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8599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8DC7DA-5C6A-40C2-BA50-0B1CBCCC93FA}" type="datetimeFigureOut">
              <a:rPr lang="en-PK" smtClean="0"/>
              <a:t>08/04/2023</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0A3D28-AD42-46F4-982D-C34DF290097B}" type="slidenum">
              <a:rPr lang="en-PK" smtClean="0"/>
              <a:t>‹#›</a:t>
            </a:fld>
            <a:endParaRPr lang="en-PK"/>
          </a:p>
        </p:txBody>
      </p:sp>
    </p:spTree>
    <p:extLst>
      <p:ext uri="{BB962C8B-B14F-4D97-AF65-F5344CB8AC3E}">
        <p14:creationId xmlns:p14="http://schemas.microsoft.com/office/powerpoint/2010/main" val="2265160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9D377ED-AB85-401E-9677-CFC9431B9613}"/>
              </a:ext>
            </a:extLst>
          </p:cNvPr>
          <p:cNvSpPr>
            <a:spLocks noGrp="1" noChangeArrowheads="1"/>
          </p:cNvSpPr>
          <p:nvPr>
            <p:ph type="ctrTitle"/>
          </p:nvPr>
        </p:nvSpPr>
        <p:spPr>
          <a:xfrm>
            <a:off x="768350" y="1149350"/>
            <a:ext cx="10814050" cy="1831975"/>
          </a:xfrm>
        </p:spPr>
        <p:txBody>
          <a:bodyPr>
            <a:normAutofit/>
          </a:bodyPr>
          <a:lstStyle/>
          <a:p>
            <a:pPr algn="ctr"/>
            <a:br>
              <a:rPr lang="en-US" altLang="en-PK" sz="3600" dirty="0">
                <a:latin typeface="Calibri" panose="020F0502020204030204" pitchFamily="34" charset="0"/>
                <a:cs typeface="Calibri" panose="020F0502020204030204" pitchFamily="34" charset="0"/>
              </a:rPr>
            </a:br>
            <a:br>
              <a:rPr lang="en-US" altLang="en-PK" sz="3600" dirty="0">
                <a:latin typeface="Calibri" panose="020F0502020204030204" pitchFamily="34" charset="0"/>
                <a:cs typeface="Calibri" panose="020F0502020204030204" pitchFamily="34" charset="0"/>
              </a:rPr>
            </a:br>
            <a:r>
              <a:rPr lang="en-US" altLang="en-PK" sz="3600" dirty="0">
                <a:latin typeface="Calibri" panose="020F0502020204030204" pitchFamily="34" charset="0"/>
                <a:cs typeface="Calibri" panose="020F0502020204030204" pitchFamily="34" charset="0"/>
              </a:rPr>
              <a:t>Activity Diagrams</a:t>
            </a:r>
            <a:endParaRPr lang="en-PK" altLang="en-PK" sz="3600" dirty="0">
              <a:latin typeface="Calibri" panose="020F0502020204030204" pitchFamily="34" charset="0"/>
              <a:cs typeface="Calibri" panose="020F0502020204030204" pitchFamily="34" charset="0"/>
            </a:endParaRPr>
          </a:p>
        </p:txBody>
      </p:sp>
      <p:sp>
        <p:nvSpPr>
          <p:cNvPr id="4" name="Subtitle 3">
            <a:extLst>
              <a:ext uri="{FF2B5EF4-FFF2-40B4-BE49-F238E27FC236}">
                <a16:creationId xmlns:a16="http://schemas.microsoft.com/office/drawing/2014/main" id="{FE20B0E9-CF38-55B7-E517-D94C50463AC9}"/>
              </a:ext>
            </a:extLst>
          </p:cNvPr>
          <p:cNvSpPr>
            <a:spLocks noGrp="1"/>
          </p:cNvSpPr>
          <p:nvPr>
            <p:ph type="subTitle" idx="1"/>
          </p:nvPr>
        </p:nvSpPr>
        <p:spPr/>
        <p:txBody>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9262" y="1410789"/>
            <a:ext cx="10627208" cy="3313611"/>
          </a:xfrm>
        </p:spPr>
        <p:txBody>
          <a:bodyPr>
            <a:noAutofit/>
          </a:bodyPr>
          <a:lstStyle/>
          <a:p>
            <a:pPr algn="just"/>
            <a:r>
              <a:rPr lang="en-US" sz="2200" b="1" dirty="0">
                <a:solidFill>
                  <a:schemeClr val="tx1"/>
                </a:solidFill>
              </a:rPr>
              <a:t>Actions</a:t>
            </a:r>
            <a:r>
              <a:rPr lang="en-US" sz="2200" dirty="0">
                <a:solidFill>
                  <a:schemeClr val="tx1"/>
                </a:solidFill>
              </a:rPr>
              <a:t> and </a:t>
            </a:r>
            <a:r>
              <a:rPr lang="en-US" sz="2200" b="1" dirty="0">
                <a:solidFill>
                  <a:schemeClr val="tx1"/>
                </a:solidFill>
              </a:rPr>
              <a:t>activities</a:t>
            </a:r>
            <a:r>
              <a:rPr lang="en-US" sz="2200" dirty="0">
                <a:solidFill>
                  <a:schemeClr val="tx1"/>
                </a:solidFill>
              </a:rPr>
              <a:t> are performed for some specific business reason. </a:t>
            </a:r>
          </a:p>
          <a:p>
            <a:pPr algn="just"/>
            <a:r>
              <a:rPr lang="en-US" sz="2200" dirty="0">
                <a:solidFill>
                  <a:schemeClr val="tx1"/>
                </a:solidFill>
              </a:rPr>
              <a:t>Actions and activities can represent manual or computerized behavior. </a:t>
            </a:r>
          </a:p>
          <a:p>
            <a:pPr algn="just"/>
            <a:r>
              <a:rPr lang="en-US" sz="2200" dirty="0">
                <a:solidFill>
                  <a:schemeClr val="tx1"/>
                </a:solidFill>
              </a:rPr>
              <a:t>They are depicted in an activity diagram as a </a:t>
            </a:r>
            <a:r>
              <a:rPr lang="en-US" sz="2200" b="1" dirty="0">
                <a:solidFill>
                  <a:schemeClr val="tx1"/>
                </a:solidFill>
              </a:rPr>
              <a:t>rounded</a:t>
            </a:r>
            <a:r>
              <a:rPr lang="en-US" sz="2200" dirty="0">
                <a:solidFill>
                  <a:schemeClr val="tx1"/>
                </a:solidFill>
              </a:rPr>
              <a:t> </a:t>
            </a:r>
            <a:r>
              <a:rPr lang="en-US" sz="2200" b="1" dirty="0">
                <a:solidFill>
                  <a:schemeClr val="tx1"/>
                </a:solidFill>
              </a:rPr>
              <a:t>rectangle</a:t>
            </a:r>
            <a:r>
              <a:rPr lang="en-US" sz="2200" dirty="0">
                <a:solidFill>
                  <a:schemeClr val="tx1"/>
                </a:solidFill>
              </a:rPr>
              <a:t>. </a:t>
            </a:r>
          </a:p>
          <a:p>
            <a:pPr algn="just"/>
            <a:r>
              <a:rPr lang="en-US" sz="2200" dirty="0">
                <a:solidFill>
                  <a:schemeClr val="tx1"/>
                </a:solidFill>
              </a:rPr>
              <a:t>Furthermore, they should have a name that begins with a verb and ends with a noun (e.g., “</a:t>
            </a:r>
            <a:r>
              <a:rPr lang="en-US" sz="2200" b="1" dirty="0">
                <a:solidFill>
                  <a:schemeClr val="tx1"/>
                </a:solidFill>
              </a:rPr>
              <a:t>Make</a:t>
            </a:r>
            <a:r>
              <a:rPr lang="en-US" sz="2200" dirty="0">
                <a:solidFill>
                  <a:schemeClr val="tx1"/>
                </a:solidFill>
              </a:rPr>
              <a:t> </a:t>
            </a:r>
            <a:r>
              <a:rPr lang="en-US" sz="2200" b="1" dirty="0">
                <a:solidFill>
                  <a:schemeClr val="tx1"/>
                </a:solidFill>
              </a:rPr>
              <a:t>Appointment</a:t>
            </a:r>
            <a:r>
              <a:rPr lang="en-US" sz="2200" dirty="0">
                <a:solidFill>
                  <a:schemeClr val="tx1"/>
                </a:solidFill>
              </a:rPr>
              <a:t>” or “</a:t>
            </a:r>
            <a:r>
              <a:rPr lang="en-US" sz="2200" b="1" dirty="0">
                <a:solidFill>
                  <a:schemeClr val="tx1"/>
                </a:solidFill>
              </a:rPr>
              <a:t>Make</a:t>
            </a:r>
            <a:r>
              <a:rPr lang="en-US" sz="2200" dirty="0">
                <a:solidFill>
                  <a:schemeClr val="tx1"/>
                </a:solidFill>
              </a:rPr>
              <a:t> </a:t>
            </a:r>
            <a:r>
              <a:rPr lang="en-US" sz="2200" b="1" dirty="0">
                <a:solidFill>
                  <a:schemeClr val="tx1"/>
                </a:solidFill>
              </a:rPr>
              <a:t>Payment</a:t>
            </a:r>
            <a:r>
              <a:rPr lang="en-US" sz="2200" dirty="0">
                <a:solidFill>
                  <a:schemeClr val="tx1"/>
                </a:solidFill>
              </a:rPr>
              <a:t> </a:t>
            </a:r>
            <a:r>
              <a:rPr lang="en-US" sz="2200" b="1" dirty="0">
                <a:solidFill>
                  <a:schemeClr val="tx1"/>
                </a:solidFill>
              </a:rPr>
              <a:t>Arrangements</a:t>
            </a:r>
            <a:r>
              <a:rPr lang="en-US" sz="2200" dirty="0">
                <a:solidFill>
                  <a:schemeClr val="tx1"/>
                </a:solidFill>
              </a:rPr>
              <a:t>”). </a:t>
            </a:r>
          </a:p>
        </p:txBody>
      </p:sp>
      <p:sp>
        <p:nvSpPr>
          <p:cNvPr id="3" name="Slide Number Placeholder 2"/>
          <p:cNvSpPr>
            <a:spLocks noGrp="1"/>
          </p:cNvSpPr>
          <p:nvPr>
            <p:ph type="sldNum" sz="quarter" idx="12"/>
          </p:nvPr>
        </p:nvSpPr>
        <p:spPr/>
        <p:txBody>
          <a:bodyPr/>
          <a:lstStyle/>
          <a:p>
            <a:fld id="{2CC1EA6B-E4D4-46A9-B64D-3D23E817B933}" type="slidenum">
              <a:rPr lang="en-US" smtClean="0"/>
              <a:pPr/>
              <a:t>10</a:t>
            </a:fld>
            <a:endParaRPr lang="en-US"/>
          </a:p>
        </p:txBody>
      </p:sp>
      <p:sp>
        <p:nvSpPr>
          <p:cNvPr id="4" name="Title 3"/>
          <p:cNvSpPr>
            <a:spLocks noGrp="1"/>
          </p:cNvSpPr>
          <p:nvPr>
            <p:ph type="title"/>
          </p:nvPr>
        </p:nvSpPr>
        <p:spPr/>
        <p:txBody>
          <a:bodyPr/>
          <a:lstStyle/>
          <a:p>
            <a:r>
              <a:rPr lang="en-US" dirty="0">
                <a:solidFill>
                  <a:schemeClr val="tx1"/>
                </a:solidFill>
              </a:rPr>
              <a:t>Actions and Activities</a:t>
            </a:r>
          </a:p>
        </p:txBody>
      </p:sp>
      <p:pic>
        <p:nvPicPr>
          <p:cNvPr id="1028" name="Picture 4"/>
          <p:cNvPicPr>
            <a:picLocks noChangeAspect="1" noChangeArrowheads="1"/>
          </p:cNvPicPr>
          <p:nvPr/>
        </p:nvPicPr>
        <p:blipFill>
          <a:blip r:embed="rId2"/>
          <a:srcRect/>
          <a:stretch>
            <a:fillRect/>
          </a:stretch>
        </p:blipFill>
        <p:spPr bwMode="auto">
          <a:xfrm>
            <a:off x="1831050" y="3975365"/>
            <a:ext cx="9760455" cy="1768599"/>
          </a:xfrm>
          <a:prstGeom prst="rect">
            <a:avLst/>
          </a:prstGeom>
          <a:noFill/>
          <a:ln w="9525">
            <a:noFill/>
            <a:miter lim="800000"/>
            <a:headEnd/>
            <a:tailEnd/>
          </a:ln>
          <a:effectLst/>
        </p:spPr>
      </p:pic>
    </p:spTree>
    <p:extLst>
      <p:ext uri="{BB962C8B-B14F-4D97-AF65-F5344CB8AC3E}">
        <p14:creationId xmlns:p14="http://schemas.microsoft.com/office/powerpoint/2010/main" val="239245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A32B1A1D-3034-42DC-97FF-124FE6A24CC6}"/>
              </a:ext>
            </a:extLst>
          </p:cNvPr>
          <p:cNvPicPr>
            <a:picLocks noChangeAspect="1" noChangeArrowheads="1"/>
          </p:cNvPicPr>
          <p:nvPr/>
        </p:nvPicPr>
        <p:blipFill>
          <a:blip r:embed="rId2"/>
          <a:srcRect/>
          <a:stretch>
            <a:fillRect/>
          </a:stretch>
        </p:blipFill>
        <p:spPr bwMode="auto">
          <a:xfrm>
            <a:off x="6326696" y="2537979"/>
            <a:ext cx="5865304" cy="4209217"/>
          </a:xfrm>
          <a:prstGeom prst="rect">
            <a:avLst/>
          </a:prstGeom>
          <a:noFill/>
          <a:ln w="9525">
            <a:noFill/>
            <a:miter lim="800000"/>
            <a:headEnd/>
            <a:tailEnd/>
          </a:ln>
          <a:effectLst/>
        </p:spPr>
      </p:pic>
      <p:sp>
        <p:nvSpPr>
          <p:cNvPr id="2" name="Content Placeholder 1"/>
          <p:cNvSpPr>
            <a:spLocks noGrp="1"/>
          </p:cNvSpPr>
          <p:nvPr>
            <p:ph idx="1"/>
          </p:nvPr>
        </p:nvSpPr>
        <p:spPr>
          <a:xfrm>
            <a:off x="985360" y="1410789"/>
            <a:ext cx="10682672" cy="4209218"/>
          </a:xfrm>
        </p:spPr>
        <p:txBody>
          <a:bodyPr>
            <a:normAutofit/>
          </a:bodyPr>
          <a:lstStyle/>
          <a:p>
            <a:pPr algn="just"/>
            <a:r>
              <a:rPr lang="en-US" dirty="0">
                <a:solidFill>
                  <a:schemeClr val="tx1"/>
                </a:solidFill>
              </a:rPr>
              <a:t>The only difference between an </a:t>
            </a:r>
            <a:r>
              <a:rPr lang="en-US" b="1" dirty="0">
                <a:solidFill>
                  <a:schemeClr val="tx1"/>
                </a:solidFill>
              </a:rPr>
              <a:t>action</a:t>
            </a:r>
            <a:r>
              <a:rPr lang="en-US" dirty="0">
                <a:solidFill>
                  <a:schemeClr val="tx1"/>
                </a:solidFill>
              </a:rPr>
              <a:t> and an </a:t>
            </a:r>
            <a:r>
              <a:rPr lang="en-US" b="1" dirty="0">
                <a:solidFill>
                  <a:schemeClr val="tx1"/>
                </a:solidFill>
              </a:rPr>
              <a:t>activity</a:t>
            </a:r>
            <a:r>
              <a:rPr lang="en-US" dirty="0">
                <a:solidFill>
                  <a:schemeClr val="tx1"/>
                </a:solidFill>
              </a:rPr>
              <a:t> is that an activity can be </a:t>
            </a:r>
            <a:r>
              <a:rPr lang="en-US" b="1" dirty="0">
                <a:solidFill>
                  <a:schemeClr val="tx1"/>
                </a:solidFill>
              </a:rPr>
              <a:t>decomposed</a:t>
            </a:r>
            <a:r>
              <a:rPr lang="en-US" dirty="0">
                <a:solidFill>
                  <a:schemeClr val="tx1"/>
                </a:solidFill>
              </a:rPr>
              <a:t> </a:t>
            </a:r>
            <a:r>
              <a:rPr lang="en-US" b="1" dirty="0">
                <a:solidFill>
                  <a:schemeClr val="tx1"/>
                </a:solidFill>
              </a:rPr>
              <a:t>further</a:t>
            </a:r>
            <a:r>
              <a:rPr lang="en-US" dirty="0">
                <a:solidFill>
                  <a:schemeClr val="tx1"/>
                </a:solidFill>
              </a:rPr>
              <a:t> into a set of activities and/or actions, whereas an action represents a simple </a:t>
            </a:r>
            <a:r>
              <a:rPr lang="en-US" b="1" dirty="0">
                <a:solidFill>
                  <a:schemeClr val="tx1"/>
                </a:solidFill>
              </a:rPr>
              <a:t>non-decomposable</a:t>
            </a:r>
            <a:r>
              <a:rPr lang="en-US" dirty="0">
                <a:solidFill>
                  <a:schemeClr val="tx1"/>
                </a:solidFill>
              </a:rPr>
              <a:t> piece of the overall behavior being modeled. </a:t>
            </a:r>
          </a:p>
          <a:p>
            <a:pPr algn="just"/>
            <a:r>
              <a:rPr lang="en-US" dirty="0">
                <a:solidFill>
                  <a:schemeClr val="tx1"/>
                </a:solidFill>
              </a:rPr>
              <a:t>Furthermore, in most cases, </a:t>
            </a:r>
            <a:r>
              <a:rPr lang="en-US" b="1" dirty="0">
                <a:solidFill>
                  <a:schemeClr val="tx1"/>
                </a:solidFill>
              </a:rPr>
              <a:t>each activity  </a:t>
            </a:r>
            <a:r>
              <a:rPr lang="en-US" dirty="0">
                <a:solidFill>
                  <a:schemeClr val="tx1"/>
                </a:solidFill>
              </a:rPr>
              <a:t>will be associated with a </a:t>
            </a:r>
            <a:r>
              <a:rPr lang="en-US" b="1" dirty="0">
                <a:solidFill>
                  <a:schemeClr val="tx1"/>
                </a:solidFill>
              </a:rPr>
              <a:t>use case</a:t>
            </a:r>
            <a:r>
              <a:rPr lang="en-US" dirty="0">
                <a:solidFill>
                  <a:schemeClr val="tx1"/>
                </a:solidFill>
              </a:rPr>
              <a:t>. </a:t>
            </a:r>
          </a:p>
          <a:p>
            <a:pPr algn="just"/>
            <a:r>
              <a:rPr lang="en-US" dirty="0">
                <a:solidFill>
                  <a:schemeClr val="tx1"/>
                </a:solidFill>
              </a:rPr>
              <a:t>The activity diagram in Figure shows six separate but related activities for a typical appointment system used in a doctor’s office.</a:t>
            </a:r>
          </a:p>
          <a:p>
            <a:endParaRPr lang="en-US" dirty="0"/>
          </a:p>
        </p:txBody>
      </p:sp>
      <p:sp>
        <p:nvSpPr>
          <p:cNvPr id="3" name="Slide Number Placeholder 2"/>
          <p:cNvSpPr>
            <a:spLocks noGrp="1"/>
          </p:cNvSpPr>
          <p:nvPr>
            <p:ph type="sldNum" sz="quarter" idx="12"/>
          </p:nvPr>
        </p:nvSpPr>
        <p:spPr/>
        <p:txBody>
          <a:bodyPr/>
          <a:lstStyle/>
          <a:p>
            <a:fld id="{2CC1EA6B-E4D4-46A9-B64D-3D23E817B933}" type="slidenum">
              <a:rPr lang="en-US" smtClean="0"/>
              <a:pPr/>
              <a:t>11</a:t>
            </a:fld>
            <a:endParaRPr lang="en-US"/>
          </a:p>
        </p:txBody>
      </p:sp>
      <p:sp>
        <p:nvSpPr>
          <p:cNvPr id="4" name="Title 3"/>
          <p:cNvSpPr>
            <a:spLocks noGrp="1"/>
          </p:cNvSpPr>
          <p:nvPr>
            <p:ph type="title"/>
          </p:nvPr>
        </p:nvSpPr>
        <p:spPr/>
        <p:txBody>
          <a:bodyPr/>
          <a:lstStyle/>
          <a:p>
            <a:r>
              <a:rPr lang="en-US" dirty="0">
                <a:solidFill>
                  <a:schemeClr val="tx1"/>
                </a:solidFill>
              </a:rPr>
              <a:t>Actions and Activities</a:t>
            </a:r>
          </a:p>
        </p:txBody>
      </p:sp>
    </p:spTree>
    <p:extLst>
      <p:ext uri="{BB962C8B-B14F-4D97-AF65-F5344CB8AC3E}">
        <p14:creationId xmlns:p14="http://schemas.microsoft.com/office/powerpoint/2010/main" val="44826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There are seven different types of </a:t>
            </a:r>
            <a:r>
              <a:rPr lang="en-US" b="1" dirty="0">
                <a:solidFill>
                  <a:schemeClr val="accent4"/>
                </a:solidFill>
              </a:rPr>
              <a:t>control nodes </a:t>
            </a:r>
            <a:r>
              <a:rPr lang="en-US" dirty="0"/>
              <a:t>in an activity diagram:</a:t>
            </a:r>
          </a:p>
          <a:p>
            <a:pPr lvl="1"/>
            <a:r>
              <a:rPr lang="en-US" dirty="0"/>
              <a:t>initial, </a:t>
            </a:r>
          </a:p>
          <a:p>
            <a:pPr lvl="1"/>
            <a:r>
              <a:rPr lang="en-US" dirty="0"/>
              <a:t>final-activity, </a:t>
            </a:r>
          </a:p>
          <a:p>
            <a:pPr lvl="1"/>
            <a:r>
              <a:rPr lang="en-US" dirty="0"/>
              <a:t>final-flow, </a:t>
            </a:r>
          </a:p>
          <a:p>
            <a:pPr lvl="1"/>
            <a:r>
              <a:rPr lang="en-US" dirty="0"/>
              <a:t>decision, </a:t>
            </a:r>
          </a:p>
          <a:p>
            <a:pPr lvl="1"/>
            <a:r>
              <a:rPr lang="en-US" dirty="0"/>
              <a:t>merge, </a:t>
            </a:r>
          </a:p>
          <a:p>
            <a:pPr lvl="1"/>
            <a:r>
              <a:rPr lang="en-US" dirty="0"/>
              <a:t>fork, and </a:t>
            </a:r>
          </a:p>
          <a:p>
            <a:pPr lvl="1"/>
            <a:r>
              <a:rPr lang="en-US" dirty="0"/>
              <a:t>join  </a:t>
            </a:r>
          </a:p>
          <a:p>
            <a:endParaRPr lang="en-US" dirty="0"/>
          </a:p>
        </p:txBody>
      </p:sp>
      <p:sp>
        <p:nvSpPr>
          <p:cNvPr id="3" name="Slide Number Placeholder 2"/>
          <p:cNvSpPr>
            <a:spLocks noGrp="1"/>
          </p:cNvSpPr>
          <p:nvPr>
            <p:ph type="sldNum" sz="quarter" idx="12"/>
          </p:nvPr>
        </p:nvSpPr>
        <p:spPr/>
        <p:txBody>
          <a:bodyPr/>
          <a:lstStyle/>
          <a:p>
            <a:fld id="{2CC1EA6B-E4D4-46A9-B64D-3D23E817B933}" type="slidenum">
              <a:rPr lang="en-US" smtClean="0"/>
              <a:pPr/>
              <a:t>12</a:t>
            </a:fld>
            <a:endParaRPr lang="en-US"/>
          </a:p>
        </p:txBody>
      </p:sp>
      <p:sp>
        <p:nvSpPr>
          <p:cNvPr id="4" name="Title 3"/>
          <p:cNvSpPr>
            <a:spLocks noGrp="1"/>
          </p:cNvSpPr>
          <p:nvPr>
            <p:ph type="title"/>
          </p:nvPr>
        </p:nvSpPr>
        <p:spPr/>
        <p:txBody>
          <a:bodyPr/>
          <a:lstStyle/>
          <a:p>
            <a:r>
              <a:rPr lang="en-US" dirty="0"/>
              <a:t>Control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5912" y="1410789"/>
            <a:ext cx="7022288" cy="4808931"/>
          </a:xfrm>
        </p:spPr>
        <p:txBody>
          <a:bodyPr>
            <a:normAutofit lnSpcReduction="10000"/>
          </a:bodyPr>
          <a:lstStyle/>
          <a:p>
            <a:pPr algn="just"/>
            <a:r>
              <a:rPr lang="en-US" dirty="0">
                <a:solidFill>
                  <a:schemeClr val="tx1"/>
                </a:solidFill>
              </a:rPr>
              <a:t>An </a:t>
            </a:r>
            <a:r>
              <a:rPr lang="en-US" b="1" dirty="0">
                <a:solidFill>
                  <a:schemeClr val="tx1"/>
                </a:solidFill>
              </a:rPr>
              <a:t>initial</a:t>
            </a:r>
            <a:r>
              <a:rPr lang="en-US" dirty="0">
                <a:solidFill>
                  <a:schemeClr val="tx1"/>
                </a:solidFill>
              </a:rPr>
              <a:t> </a:t>
            </a:r>
            <a:r>
              <a:rPr lang="en-US" b="1" dirty="0">
                <a:solidFill>
                  <a:schemeClr val="tx1"/>
                </a:solidFill>
              </a:rPr>
              <a:t>node</a:t>
            </a:r>
            <a:r>
              <a:rPr lang="en-US" dirty="0">
                <a:solidFill>
                  <a:schemeClr val="tx1"/>
                </a:solidFill>
              </a:rPr>
              <a:t> portrays</a:t>
            </a:r>
            <a:r>
              <a:rPr lang="en-US" i="1" dirty="0">
                <a:solidFill>
                  <a:schemeClr val="tx1"/>
                </a:solidFill>
              </a:rPr>
              <a:t> </a:t>
            </a:r>
            <a:r>
              <a:rPr lang="en-US" dirty="0">
                <a:solidFill>
                  <a:schemeClr val="tx1"/>
                </a:solidFill>
              </a:rPr>
              <a:t>the beginning of a set of actions or activities. </a:t>
            </a:r>
          </a:p>
          <a:p>
            <a:pPr lvl="1" algn="just"/>
            <a:r>
              <a:rPr lang="en-US" dirty="0">
                <a:solidFill>
                  <a:schemeClr val="tx1"/>
                </a:solidFill>
              </a:rPr>
              <a:t>An initial node is shown as a small filled in circle. </a:t>
            </a:r>
          </a:p>
          <a:p>
            <a:pPr algn="just"/>
            <a:r>
              <a:rPr lang="en-US" dirty="0">
                <a:solidFill>
                  <a:schemeClr val="tx1"/>
                </a:solidFill>
              </a:rPr>
              <a:t>A  </a:t>
            </a:r>
            <a:r>
              <a:rPr lang="en-US" b="1" dirty="0">
                <a:solidFill>
                  <a:schemeClr val="tx1"/>
                </a:solidFill>
              </a:rPr>
              <a:t>final-activity</a:t>
            </a:r>
            <a:r>
              <a:rPr lang="en-US" dirty="0">
                <a:solidFill>
                  <a:schemeClr val="tx1"/>
                </a:solidFill>
              </a:rPr>
              <a:t> </a:t>
            </a:r>
            <a:r>
              <a:rPr lang="en-US" b="1" dirty="0">
                <a:solidFill>
                  <a:schemeClr val="tx1"/>
                </a:solidFill>
              </a:rPr>
              <a:t>node</a:t>
            </a:r>
            <a:r>
              <a:rPr lang="en-US" dirty="0">
                <a:solidFill>
                  <a:schemeClr val="tx1"/>
                </a:solidFill>
              </a:rPr>
              <a:t> is used to “stop the process” being modeled. Any time a final-activity node is reached, all actions and activities are ended immediately, regardless of whether they are completed. </a:t>
            </a:r>
          </a:p>
          <a:p>
            <a:pPr lvl="1" algn="just"/>
            <a:r>
              <a:rPr lang="en-US" dirty="0">
                <a:solidFill>
                  <a:schemeClr val="tx1"/>
                </a:solidFill>
              </a:rPr>
              <a:t>A final-activity node is represented as a circle surrounding a small filled-in circle making it resemble a bull’s eye.</a:t>
            </a:r>
          </a:p>
          <a:p>
            <a:pPr algn="just"/>
            <a:r>
              <a:rPr lang="en-US" dirty="0">
                <a:solidFill>
                  <a:schemeClr val="tx1"/>
                </a:solidFill>
              </a:rPr>
              <a:t>A </a:t>
            </a:r>
            <a:r>
              <a:rPr lang="en-US" b="1" dirty="0">
                <a:solidFill>
                  <a:schemeClr val="tx1"/>
                </a:solidFill>
              </a:rPr>
              <a:t>final-flow</a:t>
            </a:r>
            <a:r>
              <a:rPr lang="en-US" dirty="0">
                <a:solidFill>
                  <a:schemeClr val="tx1"/>
                </a:solidFill>
              </a:rPr>
              <a:t> </a:t>
            </a:r>
            <a:r>
              <a:rPr lang="en-US" b="1" dirty="0">
                <a:solidFill>
                  <a:schemeClr val="tx1"/>
                </a:solidFill>
              </a:rPr>
              <a:t>node</a:t>
            </a:r>
            <a:r>
              <a:rPr lang="en-US" dirty="0">
                <a:solidFill>
                  <a:schemeClr val="tx1"/>
                </a:solidFill>
              </a:rPr>
              <a:t> is similar to a final-activity node, except that it stops a specific path of execution through the business process, but allows the other concurrent or parallel paths to continue. </a:t>
            </a:r>
          </a:p>
          <a:p>
            <a:pPr lvl="1" algn="just"/>
            <a:r>
              <a:rPr lang="en-US" dirty="0">
                <a:solidFill>
                  <a:schemeClr val="tx1"/>
                </a:solidFill>
              </a:rPr>
              <a:t>A final-flow node is shown as a small circle with an X in it.</a:t>
            </a:r>
          </a:p>
          <a:p>
            <a:endParaRPr lang="en-US" dirty="0"/>
          </a:p>
        </p:txBody>
      </p:sp>
      <p:sp>
        <p:nvSpPr>
          <p:cNvPr id="3" name="Slide Number Placeholder 2"/>
          <p:cNvSpPr>
            <a:spLocks noGrp="1"/>
          </p:cNvSpPr>
          <p:nvPr>
            <p:ph type="sldNum" sz="quarter" idx="12"/>
          </p:nvPr>
        </p:nvSpPr>
        <p:spPr/>
        <p:txBody>
          <a:bodyPr/>
          <a:lstStyle/>
          <a:p>
            <a:fld id="{2CC1EA6B-E4D4-46A9-B64D-3D23E817B933}" type="slidenum">
              <a:rPr lang="en-US" smtClean="0"/>
              <a:pPr/>
              <a:t>13</a:t>
            </a:fld>
            <a:endParaRPr lang="en-US"/>
          </a:p>
        </p:txBody>
      </p:sp>
      <p:sp>
        <p:nvSpPr>
          <p:cNvPr id="4" name="Title 3"/>
          <p:cNvSpPr>
            <a:spLocks noGrp="1"/>
          </p:cNvSpPr>
          <p:nvPr>
            <p:ph type="title"/>
          </p:nvPr>
        </p:nvSpPr>
        <p:spPr/>
        <p:txBody>
          <a:bodyPr/>
          <a:lstStyle/>
          <a:p>
            <a:r>
              <a:rPr lang="en-US" dirty="0"/>
              <a:t>Control Nodes</a:t>
            </a:r>
          </a:p>
        </p:txBody>
      </p:sp>
      <p:pic>
        <p:nvPicPr>
          <p:cNvPr id="4098" name="Picture 2"/>
          <p:cNvPicPr>
            <a:picLocks noChangeAspect="1" noChangeArrowheads="1"/>
          </p:cNvPicPr>
          <p:nvPr/>
        </p:nvPicPr>
        <p:blipFill>
          <a:blip r:embed="rId2"/>
          <a:srcRect/>
          <a:stretch>
            <a:fillRect/>
          </a:stretch>
        </p:blipFill>
        <p:spPr bwMode="auto">
          <a:xfrm>
            <a:off x="8458200" y="1752600"/>
            <a:ext cx="1905000" cy="1828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4607" y="1414103"/>
            <a:ext cx="6433931" cy="5079462"/>
          </a:xfrm>
        </p:spPr>
        <p:txBody>
          <a:bodyPr>
            <a:normAutofit/>
          </a:bodyPr>
          <a:lstStyle/>
          <a:p>
            <a:pPr algn="just"/>
            <a:r>
              <a:rPr lang="en-US" dirty="0">
                <a:solidFill>
                  <a:schemeClr val="tx1"/>
                </a:solidFill>
              </a:rPr>
              <a:t>The </a:t>
            </a:r>
            <a:r>
              <a:rPr lang="en-US" b="1" dirty="0">
                <a:solidFill>
                  <a:schemeClr val="tx1"/>
                </a:solidFill>
              </a:rPr>
              <a:t>decision</a:t>
            </a:r>
            <a:r>
              <a:rPr lang="en-US" dirty="0">
                <a:solidFill>
                  <a:schemeClr val="tx1"/>
                </a:solidFill>
              </a:rPr>
              <a:t> and </a:t>
            </a:r>
            <a:r>
              <a:rPr lang="en-US" b="1" dirty="0">
                <a:solidFill>
                  <a:schemeClr val="tx1"/>
                </a:solidFill>
              </a:rPr>
              <a:t>merge</a:t>
            </a:r>
            <a:r>
              <a:rPr lang="en-US" dirty="0">
                <a:solidFill>
                  <a:schemeClr val="tx1"/>
                </a:solidFill>
              </a:rPr>
              <a:t> nodes support modeling the decision structure of a </a:t>
            </a:r>
            <a:r>
              <a:rPr lang="en-US" b="1" dirty="0">
                <a:solidFill>
                  <a:schemeClr val="tx1"/>
                </a:solidFill>
              </a:rPr>
              <a:t>business</a:t>
            </a:r>
            <a:r>
              <a:rPr lang="en-US" dirty="0">
                <a:solidFill>
                  <a:schemeClr val="tx1"/>
                </a:solidFill>
              </a:rPr>
              <a:t> </a:t>
            </a:r>
            <a:r>
              <a:rPr lang="en-US" b="1" dirty="0">
                <a:solidFill>
                  <a:schemeClr val="tx1"/>
                </a:solidFill>
              </a:rPr>
              <a:t>process</a:t>
            </a:r>
            <a:r>
              <a:rPr lang="en-US" dirty="0">
                <a:solidFill>
                  <a:schemeClr val="tx1"/>
                </a:solidFill>
              </a:rPr>
              <a:t>. </a:t>
            </a:r>
          </a:p>
          <a:p>
            <a:pPr lvl="1" algn="just"/>
            <a:r>
              <a:rPr lang="en-US" dirty="0">
                <a:solidFill>
                  <a:schemeClr val="tx1"/>
                </a:solidFill>
              </a:rPr>
              <a:t>The decision node is used to represent the actual test condition that is used to determine which of the paths exiting the decision node is to be traversed. In this case, each of the exiting paths must be labeled with a guard condition. </a:t>
            </a:r>
          </a:p>
          <a:p>
            <a:pPr algn="just"/>
            <a:r>
              <a:rPr lang="en-US" dirty="0">
                <a:solidFill>
                  <a:schemeClr val="tx1"/>
                </a:solidFill>
              </a:rPr>
              <a:t>The </a:t>
            </a:r>
            <a:r>
              <a:rPr lang="en-US" b="1" dirty="0">
                <a:solidFill>
                  <a:schemeClr val="tx1"/>
                </a:solidFill>
              </a:rPr>
              <a:t>merge</a:t>
            </a:r>
            <a:r>
              <a:rPr lang="en-US" dirty="0">
                <a:solidFill>
                  <a:schemeClr val="tx1"/>
                </a:solidFill>
              </a:rPr>
              <a:t> </a:t>
            </a:r>
            <a:r>
              <a:rPr lang="en-US" b="1" dirty="0">
                <a:solidFill>
                  <a:schemeClr val="tx1"/>
                </a:solidFill>
              </a:rPr>
              <a:t>node</a:t>
            </a:r>
            <a:r>
              <a:rPr lang="en-US" dirty="0">
                <a:solidFill>
                  <a:schemeClr val="tx1"/>
                </a:solidFill>
              </a:rPr>
              <a:t> is used to bring back together multiple mutually exclusive paths that have been split based on an earlier decision.</a:t>
            </a:r>
          </a:p>
        </p:txBody>
      </p:sp>
      <p:sp>
        <p:nvSpPr>
          <p:cNvPr id="3" name="Slide Number Placeholder 2"/>
          <p:cNvSpPr>
            <a:spLocks noGrp="1"/>
          </p:cNvSpPr>
          <p:nvPr>
            <p:ph type="sldNum" sz="quarter" idx="12"/>
          </p:nvPr>
        </p:nvSpPr>
        <p:spPr/>
        <p:txBody>
          <a:bodyPr/>
          <a:lstStyle/>
          <a:p>
            <a:fld id="{2CC1EA6B-E4D4-46A9-B64D-3D23E817B933}" type="slidenum">
              <a:rPr lang="en-US" smtClean="0"/>
              <a:pPr/>
              <a:t>14</a:t>
            </a:fld>
            <a:endParaRPr lang="en-US"/>
          </a:p>
        </p:txBody>
      </p:sp>
      <p:sp>
        <p:nvSpPr>
          <p:cNvPr id="4" name="Title 3"/>
          <p:cNvSpPr>
            <a:spLocks noGrp="1"/>
          </p:cNvSpPr>
          <p:nvPr>
            <p:ph type="title"/>
          </p:nvPr>
        </p:nvSpPr>
        <p:spPr/>
        <p:txBody>
          <a:bodyPr/>
          <a:lstStyle/>
          <a:p>
            <a:r>
              <a:rPr lang="en-US" dirty="0"/>
              <a:t>Control Nodes</a:t>
            </a:r>
          </a:p>
        </p:txBody>
      </p:sp>
      <p:pic>
        <p:nvPicPr>
          <p:cNvPr id="5122" name="Picture 2"/>
          <p:cNvPicPr>
            <a:picLocks noChangeAspect="1" noChangeArrowheads="1"/>
          </p:cNvPicPr>
          <p:nvPr/>
        </p:nvPicPr>
        <p:blipFill>
          <a:blip r:embed="rId2"/>
          <a:srcRect/>
          <a:stretch>
            <a:fillRect/>
          </a:stretch>
        </p:blipFill>
        <p:spPr bwMode="auto">
          <a:xfrm>
            <a:off x="8077200" y="1447801"/>
            <a:ext cx="2590800" cy="2066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4121" y="1521086"/>
            <a:ext cx="7258879" cy="5051992"/>
          </a:xfrm>
        </p:spPr>
        <p:txBody>
          <a:bodyPr>
            <a:normAutofit/>
          </a:bodyPr>
          <a:lstStyle/>
          <a:p>
            <a:pPr algn="just"/>
            <a:r>
              <a:rPr lang="en-US" dirty="0">
                <a:solidFill>
                  <a:schemeClr val="tx1"/>
                </a:solidFill>
              </a:rPr>
              <a:t>The </a:t>
            </a:r>
            <a:r>
              <a:rPr lang="en-US" b="1" dirty="0">
                <a:solidFill>
                  <a:schemeClr val="tx1"/>
                </a:solidFill>
              </a:rPr>
              <a:t>fork</a:t>
            </a:r>
            <a:r>
              <a:rPr lang="en-US" dirty="0">
                <a:solidFill>
                  <a:schemeClr val="tx1"/>
                </a:solidFill>
              </a:rPr>
              <a:t> and </a:t>
            </a:r>
            <a:r>
              <a:rPr lang="en-US" b="1" dirty="0">
                <a:solidFill>
                  <a:schemeClr val="tx1"/>
                </a:solidFill>
              </a:rPr>
              <a:t>join</a:t>
            </a:r>
            <a:r>
              <a:rPr lang="en-US" dirty="0">
                <a:solidFill>
                  <a:schemeClr val="tx1"/>
                </a:solidFill>
              </a:rPr>
              <a:t> nodes allow parallel and concurrent processes to be modeled </a:t>
            </a:r>
          </a:p>
          <a:p>
            <a:pPr algn="just"/>
            <a:r>
              <a:rPr lang="en-US" dirty="0">
                <a:solidFill>
                  <a:schemeClr val="tx1"/>
                </a:solidFill>
              </a:rPr>
              <a:t>The fork node is used to split the behavior of the business process into multiple parallel or concurrent flows. </a:t>
            </a:r>
          </a:p>
          <a:p>
            <a:pPr algn="just"/>
            <a:r>
              <a:rPr lang="en-US" dirty="0">
                <a:solidFill>
                  <a:schemeClr val="tx1"/>
                </a:solidFill>
              </a:rPr>
              <a:t>Unlike the decision node, the paths are not mutually exclusive (i.e., both paths are executed concurrently). </a:t>
            </a:r>
          </a:p>
          <a:p>
            <a:pPr lvl="1" algn="just"/>
            <a:r>
              <a:rPr lang="en-US" dirty="0">
                <a:solidFill>
                  <a:schemeClr val="tx1"/>
                </a:solidFill>
              </a:rPr>
              <a:t>For example, the fork node is used to show that two concurrent, parallel processes are to be executed.</a:t>
            </a:r>
          </a:p>
          <a:p>
            <a:pPr algn="just"/>
            <a:r>
              <a:rPr lang="en-US" dirty="0">
                <a:solidFill>
                  <a:schemeClr val="tx1"/>
                </a:solidFill>
              </a:rPr>
              <a:t>However, the purpose of the </a:t>
            </a:r>
            <a:r>
              <a:rPr lang="en-US" b="1" dirty="0">
                <a:solidFill>
                  <a:schemeClr val="tx1"/>
                </a:solidFill>
              </a:rPr>
              <a:t>join</a:t>
            </a:r>
            <a:r>
              <a:rPr lang="en-US" dirty="0">
                <a:solidFill>
                  <a:schemeClr val="tx1"/>
                </a:solidFill>
              </a:rPr>
              <a:t> node is similar to the </a:t>
            </a:r>
            <a:r>
              <a:rPr lang="en-US" b="1" dirty="0">
                <a:solidFill>
                  <a:schemeClr val="tx1"/>
                </a:solidFill>
              </a:rPr>
              <a:t>merge</a:t>
            </a:r>
            <a:r>
              <a:rPr lang="en-US" dirty="0">
                <a:solidFill>
                  <a:schemeClr val="tx1"/>
                </a:solidFill>
              </a:rPr>
              <a:t> node. </a:t>
            </a:r>
          </a:p>
          <a:p>
            <a:pPr algn="just"/>
            <a:r>
              <a:rPr lang="en-US" dirty="0">
                <a:solidFill>
                  <a:schemeClr val="tx1"/>
                </a:solidFill>
              </a:rPr>
              <a:t>The </a:t>
            </a:r>
            <a:r>
              <a:rPr lang="en-US" b="1" dirty="0">
                <a:solidFill>
                  <a:schemeClr val="tx1"/>
                </a:solidFill>
              </a:rPr>
              <a:t>join</a:t>
            </a:r>
            <a:r>
              <a:rPr lang="en-US" dirty="0">
                <a:solidFill>
                  <a:schemeClr val="tx1"/>
                </a:solidFill>
              </a:rPr>
              <a:t> </a:t>
            </a:r>
            <a:r>
              <a:rPr lang="en-US" b="1" dirty="0">
                <a:solidFill>
                  <a:schemeClr val="tx1"/>
                </a:solidFill>
              </a:rPr>
              <a:t>node</a:t>
            </a:r>
            <a:r>
              <a:rPr lang="en-US" dirty="0">
                <a:solidFill>
                  <a:schemeClr val="tx1"/>
                </a:solidFill>
              </a:rPr>
              <a:t> simply brings back together the separate parallel or concurrent flows in the business process into a single flow.</a:t>
            </a:r>
          </a:p>
        </p:txBody>
      </p:sp>
      <p:sp>
        <p:nvSpPr>
          <p:cNvPr id="3" name="Slide Number Placeholder 2"/>
          <p:cNvSpPr>
            <a:spLocks noGrp="1"/>
          </p:cNvSpPr>
          <p:nvPr>
            <p:ph type="sldNum" sz="quarter" idx="12"/>
          </p:nvPr>
        </p:nvSpPr>
        <p:spPr/>
        <p:txBody>
          <a:bodyPr/>
          <a:lstStyle/>
          <a:p>
            <a:fld id="{2CC1EA6B-E4D4-46A9-B64D-3D23E817B933}" type="slidenum">
              <a:rPr lang="en-US" smtClean="0"/>
              <a:pPr/>
              <a:t>15</a:t>
            </a:fld>
            <a:endParaRPr lang="en-US"/>
          </a:p>
        </p:txBody>
      </p:sp>
      <p:sp>
        <p:nvSpPr>
          <p:cNvPr id="4" name="Title 3"/>
          <p:cNvSpPr>
            <a:spLocks noGrp="1"/>
          </p:cNvSpPr>
          <p:nvPr>
            <p:ph type="title"/>
          </p:nvPr>
        </p:nvSpPr>
        <p:spPr/>
        <p:txBody>
          <a:bodyPr/>
          <a:lstStyle/>
          <a:p>
            <a:r>
              <a:rPr lang="en-US" dirty="0"/>
              <a:t>Control Nodes</a:t>
            </a:r>
          </a:p>
        </p:txBody>
      </p:sp>
      <p:pic>
        <p:nvPicPr>
          <p:cNvPr id="6147" name="Picture 3"/>
          <p:cNvPicPr>
            <a:picLocks noChangeAspect="1" noChangeArrowheads="1"/>
          </p:cNvPicPr>
          <p:nvPr/>
        </p:nvPicPr>
        <p:blipFill>
          <a:blip r:embed="rId2"/>
          <a:srcRect/>
          <a:stretch>
            <a:fillRect/>
          </a:stretch>
        </p:blipFill>
        <p:spPr bwMode="auto">
          <a:xfrm>
            <a:off x="8763001" y="2057400"/>
            <a:ext cx="1571625" cy="8763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8915401" y="4114800"/>
            <a:ext cx="1457325" cy="857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6440-79A5-0310-C4B7-7630DEBCF1DD}"/>
              </a:ext>
            </a:extLst>
          </p:cNvPr>
          <p:cNvSpPr>
            <a:spLocks noGrp="1"/>
          </p:cNvSpPr>
          <p:nvPr>
            <p:ph type="title"/>
          </p:nvPr>
        </p:nvSpPr>
        <p:spPr/>
        <p:txBody>
          <a:bodyPr/>
          <a:lstStyle/>
          <a:p>
            <a:r>
              <a:rPr lang="en-US" dirty="0"/>
              <a:t>Pizza order</a:t>
            </a:r>
          </a:p>
        </p:txBody>
      </p:sp>
      <p:pic>
        <p:nvPicPr>
          <p:cNvPr id="1026" name="Picture 2" descr="Decision and Merge">
            <a:extLst>
              <a:ext uri="{FF2B5EF4-FFF2-40B4-BE49-F238E27FC236}">
                <a16:creationId xmlns:a16="http://schemas.microsoft.com/office/drawing/2014/main" id="{AF1027BD-A29F-3A14-2674-7498A7364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572" y="1555933"/>
            <a:ext cx="10406742" cy="480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0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5F07-46AA-F331-7C24-B4FEE15844D6}"/>
              </a:ext>
            </a:extLst>
          </p:cNvPr>
          <p:cNvSpPr>
            <a:spLocks noGrp="1"/>
          </p:cNvSpPr>
          <p:nvPr>
            <p:ph type="title"/>
          </p:nvPr>
        </p:nvSpPr>
        <p:spPr>
          <a:xfrm>
            <a:off x="1727242" y="213328"/>
            <a:ext cx="10260107" cy="772509"/>
          </a:xfrm>
        </p:spPr>
        <p:txBody>
          <a:bodyPr/>
          <a:lstStyle/>
          <a:p>
            <a:r>
              <a:rPr lang="en-US" dirty="0"/>
              <a:t>Activity diagram for point of sale</a:t>
            </a:r>
          </a:p>
        </p:txBody>
      </p:sp>
      <p:pic>
        <p:nvPicPr>
          <p:cNvPr id="5" name="Content Placeholder 4">
            <a:extLst>
              <a:ext uri="{FF2B5EF4-FFF2-40B4-BE49-F238E27FC236}">
                <a16:creationId xmlns:a16="http://schemas.microsoft.com/office/drawing/2014/main" id="{7A5ACD85-1D12-7071-AE69-FE5A3B94E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085" y="1103086"/>
            <a:ext cx="9710057" cy="5541586"/>
          </a:xfrm>
        </p:spPr>
      </p:pic>
    </p:spTree>
    <p:extLst>
      <p:ext uri="{BB962C8B-B14F-4D97-AF65-F5344CB8AC3E}">
        <p14:creationId xmlns:p14="http://schemas.microsoft.com/office/powerpoint/2010/main" val="129067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F66D-110C-45F1-ABFD-B0D500C2FD23}"/>
              </a:ext>
            </a:extLst>
          </p:cNvPr>
          <p:cNvSpPr>
            <a:spLocks noGrp="1"/>
          </p:cNvSpPr>
          <p:nvPr>
            <p:ph type="title"/>
          </p:nvPr>
        </p:nvSpPr>
        <p:spPr/>
        <p:txBody>
          <a:bodyPr/>
          <a:lstStyle/>
          <a:p>
            <a:r>
              <a:rPr lang="en-US" dirty="0"/>
              <a:t>Activity Diagrams</a:t>
            </a:r>
            <a:endParaRPr lang="en-PK" dirty="0"/>
          </a:p>
        </p:txBody>
      </p:sp>
      <p:sp>
        <p:nvSpPr>
          <p:cNvPr id="3" name="Content Placeholder 2">
            <a:extLst>
              <a:ext uri="{FF2B5EF4-FFF2-40B4-BE49-F238E27FC236}">
                <a16:creationId xmlns:a16="http://schemas.microsoft.com/office/drawing/2014/main" id="{DDA213CD-3145-4F3B-B9D8-AAEBBA0B63C9}"/>
              </a:ext>
            </a:extLst>
          </p:cNvPr>
          <p:cNvSpPr>
            <a:spLocks noGrp="1"/>
          </p:cNvSpPr>
          <p:nvPr>
            <p:ph idx="1"/>
          </p:nvPr>
        </p:nvSpPr>
        <p:spPr/>
        <p:txBody>
          <a:bodyPr/>
          <a:lstStyle/>
          <a:p>
            <a:r>
              <a:rPr lang="en-US" sz="1800" dirty="0"/>
              <a:t>Use cases show what your system should do.</a:t>
            </a:r>
          </a:p>
          <a:p>
            <a:r>
              <a:rPr lang="en-US" sz="1800" dirty="0"/>
              <a:t>Activity diagrams allow you to specify how your system will accomplish its use cases. </a:t>
            </a:r>
          </a:p>
          <a:p>
            <a:r>
              <a:rPr lang="en-US" sz="1800" dirty="0"/>
              <a:t>Dynamically shows how process of activities are executed</a:t>
            </a:r>
          </a:p>
          <a:p>
            <a:pPr marL="0" indent="0">
              <a:buNone/>
            </a:pPr>
            <a:endParaRPr lang="en-US" sz="1800" dirty="0"/>
          </a:p>
        </p:txBody>
      </p:sp>
    </p:spTree>
    <p:extLst>
      <p:ext uri="{BB962C8B-B14F-4D97-AF65-F5344CB8AC3E}">
        <p14:creationId xmlns:p14="http://schemas.microsoft.com/office/powerpoint/2010/main" val="12267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solidFill>
                  <a:srgbClr val="002060"/>
                </a:solidFill>
              </a:rPr>
              <a:t>Actions and activities</a:t>
            </a:r>
          </a:p>
          <a:p>
            <a:r>
              <a:rPr lang="en-US" dirty="0">
                <a:solidFill>
                  <a:srgbClr val="002060"/>
                </a:solidFill>
              </a:rPr>
              <a:t>Object</a:t>
            </a:r>
            <a:r>
              <a:rPr lang="en-US" dirty="0"/>
              <a:t> </a:t>
            </a:r>
            <a:r>
              <a:rPr lang="en-US" dirty="0">
                <a:solidFill>
                  <a:srgbClr val="002060"/>
                </a:solidFill>
              </a:rPr>
              <a:t>Nodes</a:t>
            </a:r>
          </a:p>
          <a:p>
            <a:r>
              <a:rPr lang="en-US" dirty="0">
                <a:solidFill>
                  <a:srgbClr val="002060"/>
                </a:solidFill>
              </a:rPr>
              <a:t>Control</a:t>
            </a:r>
            <a:r>
              <a:rPr lang="en-US" dirty="0"/>
              <a:t> </a:t>
            </a:r>
            <a:r>
              <a:rPr lang="en-US" dirty="0">
                <a:solidFill>
                  <a:srgbClr val="002060"/>
                </a:solidFill>
              </a:rPr>
              <a:t>Flows</a:t>
            </a:r>
            <a:r>
              <a:rPr lang="en-US" dirty="0"/>
              <a:t> an</a:t>
            </a:r>
            <a:r>
              <a:rPr lang="en-US" dirty="0">
                <a:solidFill>
                  <a:srgbClr val="002060"/>
                </a:solidFill>
              </a:rPr>
              <a:t>d Object</a:t>
            </a:r>
            <a:r>
              <a:rPr lang="en-US" dirty="0"/>
              <a:t> </a:t>
            </a:r>
            <a:r>
              <a:rPr lang="en-US" dirty="0">
                <a:solidFill>
                  <a:srgbClr val="002060"/>
                </a:solidFill>
              </a:rPr>
              <a:t>Flows</a:t>
            </a:r>
          </a:p>
          <a:p>
            <a:r>
              <a:rPr lang="en-US" dirty="0">
                <a:solidFill>
                  <a:srgbClr val="002060"/>
                </a:solidFill>
              </a:rPr>
              <a:t>Control</a:t>
            </a:r>
            <a:r>
              <a:rPr lang="en-US" dirty="0"/>
              <a:t> </a:t>
            </a:r>
            <a:r>
              <a:rPr lang="en-US" dirty="0">
                <a:solidFill>
                  <a:srgbClr val="002060"/>
                </a:solidFill>
              </a:rPr>
              <a:t>Nodes</a:t>
            </a:r>
          </a:p>
          <a:p>
            <a:pPr lvl="1"/>
            <a:r>
              <a:rPr lang="en-US" dirty="0"/>
              <a:t>Initial activity, </a:t>
            </a:r>
          </a:p>
          <a:p>
            <a:pPr lvl="1"/>
            <a:r>
              <a:rPr lang="en-US" dirty="0"/>
              <a:t>final-activity, </a:t>
            </a:r>
          </a:p>
          <a:p>
            <a:pPr lvl="1"/>
            <a:r>
              <a:rPr lang="en-US" dirty="0"/>
              <a:t>final-flow, </a:t>
            </a:r>
          </a:p>
          <a:p>
            <a:pPr lvl="1"/>
            <a:r>
              <a:rPr lang="en-US" dirty="0"/>
              <a:t>decision, </a:t>
            </a:r>
          </a:p>
          <a:p>
            <a:pPr lvl="1"/>
            <a:r>
              <a:rPr lang="en-US" dirty="0"/>
              <a:t>merge, </a:t>
            </a:r>
          </a:p>
          <a:p>
            <a:pPr lvl="1"/>
            <a:r>
              <a:rPr lang="en-US" dirty="0"/>
              <a:t>fork, and join</a:t>
            </a:r>
            <a:endParaRPr lang="en-US" b="1" dirty="0"/>
          </a:p>
          <a:p>
            <a:r>
              <a:rPr lang="en-US" dirty="0" err="1">
                <a:solidFill>
                  <a:srgbClr val="002060"/>
                </a:solidFill>
              </a:rPr>
              <a:t>Swimlanes</a:t>
            </a:r>
            <a:endParaRPr lang="en-US" dirty="0">
              <a:solidFill>
                <a:srgbClr val="002060"/>
              </a:solidFill>
            </a:endParaRPr>
          </a:p>
          <a:p>
            <a:endParaRPr lang="en-US" dirty="0">
              <a:solidFill>
                <a:srgbClr val="002060"/>
              </a:solidFill>
            </a:endParaRPr>
          </a:p>
        </p:txBody>
      </p:sp>
      <p:sp>
        <p:nvSpPr>
          <p:cNvPr id="3" name="Slide Number Placeholder 2"/>
          <p:cNvSpPr>
            <a:spLocks noGrp="1"/>
          </p:cNvSpPr>
          <p:nvPr>
            <p:ph type="sldNum" sz="quarter" idx="12"/>
          </p:nvPr>
        </p:nvSpPr>
        <p:spPr/>
        <p:txBody>
          <a:bodyPr/>
          <a:lstStyle/>
          <a:p>
            <a:fld id="{2CC1EA6B-E4D4-46A9-B64D-3D23E817B933}" type="slidenum">
              <a:rPr lang="en-US" smtClean="0"/>
              <a:pPr/>
              <a:t>3</a:t>
            </a:fld>
            <a:endParaRPr lang="en-US"/>
          </a:p>
        </p:txBody>
      </p:sp>
      <p:sp>
        <p:nvSpPr>
          <p:cNvPr id="4" name="Title 3"/>
          <p:cNvSpPr>
            <a:spLocks noGrp="1"/>
          </p:cNvSpPr>
          <p:nvPr>
            <p:ph type="title"/>
          </p:nvPr>
        </p:nvSpPr>
        <p:spPr/>
        <p:txBody>
          <a:bodyPr/>
          <a:lstStyle/>
          <a:p>
            <a:r>
              <a:rPr lang="en-US" dirty="0"/>
              <a:t>Elements of an Activity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8847-DD29-43F1-90C7-995336B72364}"/>
              </a:ext>
            </a:extLst>
          </p:cNvPr>
          <p:cNvSpPr>
            <a:spLocks noGrp="1"/>
          </p:cNvSpPr>
          <p:nvPr>
            <p:ph type="title"/>
          </p:nvPr>
        </p:nvSpPr>
        <p:spPr/>
        <p:txBody>
          <a:bodyPr/>
          <a:lstStyle/>
          <a:p>
            <a:r>
              <a:rPr lang="en-US" dirty="0"/>
              <a:t>Activity Diagram: Basic Conventions</a:t>
            </a:r>
            <a:endParaRPr lang="en-PK" dirty="0"/>
          </a:p>
        </p:txBody>
      </p:sp>
      <p:sp>
        <p:nvSpPr>
          <p:cNvPr id="3" name="Content Placeholder 2">
            <a:extLst>
              <a:ext uri="{FF2B5EF4-FFF2-40B4-BE49-F238E27FC236}">
                <a16:creationId xmlns:a16="http://schemas.microsoft.com/office/drawing/2014/main" id="{B1EE9225-985C-4EA4-85A6-1849AE896A96}"/>
              </a:ext>
            </a:extLst>
          </p:cNvPr>
          <p:cNvSpPr>
            <a:spLocks noGrp="1"/>
          </p:cNvSpPr>
          <p:nvPr>
            <p:ph idx="1"/>
          </p:nvPr>
        </p:nvSpPr>
        <p:spPr>
          <a:xfrm>
            <a:off x="899539" y="1610327"/>
            <a:ext cx="10881644" cy="4869985"/>
          </a:xfrm>
        </p:spPr>
        <p:txBody>
          <a:bodyPr/>
          <a:lstStyle/>
          <a:p>
            <a:pPr algn="just"/>
            <a:r>
              <a:rPr lang="en-US" sz="1800" dirty="0">
                <a:ea typeface="Times New Roman" panose="02020603050405020304" pitchFamily="18" charset="0"/>
              </a:rPr>
              <a:t>A</a:t>
            </a:r>
            <a:r>
              <a:rPr lang="en-US" sz="1800" dirty="0">
                <a:effectLst/>
                <a:ea typeface="Times New Roman" panose="02020603050405020304" pitchFamily="18" charset="0"/>
              </a:rPr>
              <a:t> rounded rectangle shows an activity.</a:t>
            </a:r>
          </a:p>
          <a:p>
            <a:pPr algn="just"/>
            <a:r>
              <a:rPr lang="en-US" sz="1800" dirty="0">
                <a:ea typeface="Times New Roman" panose="02020603050405020304" pitchFamily="18" charset="0"/>
              </a:rPr>
              <a:t>An arrow represents the transition from an activity to another. </a:t>
            </a:r>
          </a:p>
          <a:p>
            <a:pPr algn="just"/>
            <a:r>
              <a:rPr lang="en-US" sz="1800" dirty="0">
                <a:ea typeface="Times New Roman" panose="02020603050405020304" pitchFamily="18" charset="0"/>
              </a:rPr>
              <a:t>S</a:t>
            </a:r>
            <a:r>
              <a:rPr lang="en-US" sz="1800" dirty="0">
                <a:effectLst/>
                <a:ea typeface="Times New Roman" panose="02020603050405020304" pitchFamily="18" charset="0"/>
              </a:rPr>
              <a:t>tarting point represented by a filled </a:t>
            </a:r>
            <a:r>
              <a:rPr lang="en-US" sz="1800" dirty="0">
                <a:ea typeface="Times New Roman" panose="02020603050405020304" pitchFamily="18" charset="0"/>
              </a:rPr>
              <a:t>circle and an ending point represented by a bull’s eye .</a:t>
            </a:r>
          </a:p>
          <a:p>
            <a:pPr algn="just"/>
            <a:endParaRPr lang="en-PK" sz="1800" dirty="0">
              <a:effectLst/>
              <a:ea typeface="Times New Roman" panose="02020603050405020304" pitchFamily="18" charset="0"/>
            </a:endParaRPr>
          </a:p>
          <a:p>
            <a:endParaRPr lang="en-PK" dirty="0"/>
          </a:p>
        </p:txBody>
      </p:sp>
      <p:pic>
        <p:nvPicPr>
          <p:cNvPr id="5" name="Picture 4">
            <a:extLst>
              <a:ext uri="{FF2B5EF4-FFF2-40B4-BE49-F238E27FC236}">
                <a16:creationId xmlns:a16="http://schemas.microsoft.com/office/drawing/2014/main" id="{188B27C3-8B6F-4570-A74F-C0CC66BA0565}"/>
              </a:ext>
            </a:extLst>
          </p:cNvPr>
          <p:cNvPicPr>
            <a:picLocks noChangeAspect="1"/>
          </p:cNvPicPr>
          <p:nvPr/>
        </p:nvPicPr>
        <p:blipFill>
          <a:blip r:embed="rId2"/>
          <a:stretch>
            <a:fillRect/>
          </a:stretch>
        </p:blipFill>
        <p:spPr>
          <a:xfrm>
            <a:off x="4738687" y="3066945"/>
            <a:ext cx="2714625" cy="3152775"/>
          </a:xfrm>
          <a:prstGeom prst="rect">
            <a:avLst/>
          </a:prstGeom>
        </p:spPr>
      </p:pic>
    </p:spTree>
    <p:extLst>
      <p:ext uri="{BB962C8B-B14F-4D97-AF65-F5344CB8AC3E}">
        <p14:creationId xmlns:p14="http://schemas.microsoft.com/office/powerpoint/2010/main" val="349529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9C57-43FD-4142-B275-E79D6C9FEC7A}"/>
              </a:ext>
            </a:extLst>
          </p:cNvPr>
          <p:cNvSpPr>
            <a:spLocks noGrp="1"/>
          </p:cNvSpPr>
          <p:nvPr>
            <p:ph type="title"/>
          </p:nvPr>
        </p:nvSpPr>
        <p:spPr/>
        <p:txBody>
          <a:bodyPr/>
          <a:lstStyle/>
          <a:p>
            <a:r>
              <a:rPr lang="en-US" dirty="0"/>
              <a:t>Decisions in Activity Diagrams</a:t>
            </a:r>
            <a:endParaRPr lang="en-PK" dirty="0"/>
          </a:p>
        </p:txBody>
      </p:sp>
      <p:sp>
        <p:nvSpPr>
          <p:cNvPr id="3" name="Content Placeholder 2">
            <a:extLst>
              <a:ext uri="{FF2B5EF4-FFF2-40B4-BE49-F238E27FC236}">
                <a16:creationId xmlns:a16="http://schemas.microsoft.com/office/drawing/2014/main" id="{0220DC8F-B57E-4A5B-95D8-2220BF795BBD}"/>
              </a:ext>
            </a:extLst>
          </p:cNvPr>
          <p:cNvSpPr>
            <a:spLocks noGrp="1"/>
          </p:cNvSpPr>
          <p:nvPr>
            <p:ph idx="1"/>
          </p:nvPr>
        </p:nvSpPr>
        <p:spPr>
          <a:xfrm>
            <a:off x="1032061" y="1324390"/>
            <a:ext cx="10868202" cy="5533609"/>
          </a:xfrm>
        </p:spPr>
        <p:txBody>
          <a:bodyPr>
            <a:normAutofit/>
          </a:bodyPr>
          <a:lstStyle/>
          <a:p>
            <a:pPr marL="0" indent="0">
              <a:buNone/>
            </a:pPr>
            <a:endParaRPr lang="en-US" sz="1800" dirty="0"/>
          </a:p>
          <a:p>
            <a:r>
              <a:rPr lang="en-US" sz="1800" dirty="0"/>
              <a:t>One set of conditions leads to one path, another set of conditions leads to another path and the two paths are mutually exclusive.</a:t>
            </a:r>
          </a:p>
          <a:p>
            <a:r>
              <a:rPr lang="en-US" sz="1800" dirty="0"/>
              <a:t>Decisions can be represented in two ways</a:t>
            </a:r>
          </a:p>
          <a:p>
            <a:pPr lvl="1"/>
            <a:r>
              <a:rPr lang="en-US" sz="1800" dirty="0"/>
              <a:t>Possible paths coming directly from an activity</a:t>
            </a:r>
          </a:p>
          <a:p>
            <a:pPr lvl="1"/>
            <a:r>
              <a:rPr lang="en-US" sz="1800" dirty="0"/>
              <a:t>Activity transitions into a small diamond from where possible paths flow.</a:t>
            </a:r>
            <a:endParaRPr lang="en-PK" sz="1800" dirty="0"/>
          </a:p>
        </p:txBody>
      </p:sp>
      <p:pic>
        <p:nvPicPr>
          <p:cNvPr id="5" name="Picture 4">
            <a:extLst>
              <a:ext uri="{FF2B5EF4-FFF2-40B4-BE49-F238E27FC236}">
                <a16:creationId xmlns:a16="http://schemas.microsoft.com/office/drawing/2014/main" id="{64E7EFEA-867E-4C20-9462-A458BD805F62}"/>
              </a:ext>
            </a:extLst>
          </p:cNvPr>
          <p:cNvPicPr>
            <a:picLocks noChangeAspect="1"/>
          </p:cNvPicPr>
          <p:nvPr/>
        </p:nvPicPr>
        <p:blipFill>
          <a:blip r:embed="rId2"/>
          <a:stretch>
            <a:fillRect/>
          </a:stretch>
        </p:blipFill>
        <p:spPr>
          <a:xfrm>
            <a:off x="3470671" y="3610521"/>
            <a:ext cx="4588048" cy="2927251"/>
          </a:xfrm>
          <a:prstGeom prst="rect">
            <a:avLst/>
          </a:prstGeom>
        </p:spPr>
      </p:pic>
    </p:spTree>
    <p:extLst>
      <p:ext uri="{BB962C8B-B14F-4D97-AF65-F5344CB8AC3E}">
        <p14:creationId xmlns:p14="http://schemas.microsoft.com/office/powerpoint/2010/main" val="34285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0ED4-1DB4-4E7A-BCB1-476FC254354C}"/>
              </a:ext>
            </a:extLst>
          </p:cNvPr>
          <p:cNvSpPr>
            <a:spLocks noGrp="1"/>
          </p:cNvSpPr>
          <p:nvPr>
            <p:ph type="title"/>
          </p:nvPr>
        </p:nvSpPr>
        <p:spPr>
          <a:xfrm>
            <a:off x="1714569" y="446086"/>
            <a:ext cx="4379842" cy="971897"/>
          </a:xfrm>
        </p:spPr>
        <p:txBody>
          <a:bodyPr>
            <a:normAutofit/>
          </a:bodyPr>
          <a:lstStyle/>
          <a:p>
            <a:r>
              <a:rPr lang="en-US" sz="3600" dirty="0">
                <a:latin typeface="Calibri" panose="020F0502020204030204" pitchFamily="34" charset="0"/>
                <a:cs typeface="Calibri" panose="020F0502020204030204" pitchFamily="34" charset="0"/>
              </a:rPr>
              <a:t>Concurrent Paths</a:t>
            </a:r>
            <a:endParaRPr lang="en-PK" sz="3600" dirty="0">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5574DBB4-EB78-4A27-B3A1-59C2F743B277}"/>
              </a:ext>
            </a:extLst>
          </p:cNvPr>
          <p:cNvSpPr>
            <a:spLocks noGrp="1"/>
          </p:cNvSpPr>
          <p:nvPr>
            <p:ph type="body" sz="half" idx="2"/>
          </p:nvPr>
        </p:nvSpPr>
        <p:spPr>
          <a:xfrm>
            <a:off x="1284224" y="1582116"/>
            <a:ext cx="5474385" cy="4447623"/>
          </a:xfrm>
        </p:spPr>
        <p:txBody>
          <a:bodyPr>
            <a:normAutofit/>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Sometimes a transition needs to be separated into two paths that runs concurrently and then come together again. </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split of transition in two paths is represented a solid bold line drawn perpendicular to the transition.</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paths are shown as coming out of the line. </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For merge, the paths will point at another solid bold line. </a:t>
            </a:r>
            <a:endParaRPr lang="en-PK"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AC39776-4EEC-4A7F-BEE9-68EF6BAAD3C0}"/>
              </a:ext>
            </a:extLst>
          </p:cNvPr>
          <p:cNvPicPr>
            <a:picLocks noChangeAspect="1"/>
          </p:cNvPicPr>
          <p:nvPr/>
        </p:nvPicPr>
        <p:blipFill>
          <a:blip r:embed="rId2"/>
          <a:stretch>
            <a:fillRect/>
          </a:stretch>
        </p:blipFill>
        <p:spPr>
          <a:xfrm>
            <a:off x="7061756" y="1582116"/>
            <a:ext cx="3267075" cy="4114800"/>
          </a:xfrm>
          <a:prstGeom prst="rect">
            <a:avLst/>
          </a:prstGeom>
        </p:spPr>
      </p:pic>
    </p:spTree>
    <p:extLst>
      <p:ext uri="{BB962C8B-B14F-4D97-AF65-F5344CB8AC3E}">
        <p14:creationId xmlns:p14="http://schemas.microsoft.com/office/powerpoint/2010/main" val="398699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5E29-556A-4D7F-920A-974EF8ECEA8A}"/>
              </a:ext>
            </a:extLst>
          </p:cNvPr>
          <p:cNvSpPr>
            <a:spLocks noGrp="1"/>
          </p:cNvSpPr>
          <p:nvPr>
            <p:ph type="title"/>
          </p:nvPr>
        </p:nvSpPr>
        <p:spPr/>
        <p:txBody>
          <a:bodyPr/>
          <a:lstStyle/>
          <a:p>
            <a:r>
              <a:rPr lang="en-US" dirty="0"/>
              <a:t>Sending/Receiving Signals</a:t>
            </a:r>
            <a:endParaRPr lang="en-PK" dirty="0"/>
          </a:p>
        </p:txBody>
      </p:sp>
      <p:sp>
        <p:nvSpPr>
          <p:cNvPr id="3" name="Content Placeholder 2">
            <a:extLst>
              <a:ext uri="{FF2B5EF4-FFF2-40B4-BE49-F238E27FC236}">
                <a16:creationId xmlns:a16="http://schemas.microsoft.com/office/drawing/2014/main" id="{20816D13-2485-45CF-991F-A49CC49198C3}"/>
              </a:ext>
            </a:extLst>
          </p:cNvPr>
          <p:cNvSpPr>
            <a:spLocks noGrp="1"/>
          </p:cNvSpPr>
          <p:nvPr>
            <p:ph idx="1"/>
          </p:nvPr>
        </p:nvSpPr>
        <p:spPr>
          <a:xfrm>
            <a:off x="947974" y="1410788"/>
            <a:ext cx="11071748" cy="5447211"/>
          </a:xfrm>
        </p:spPr>
        <p:txBody>
          <a:bodyPr/>
          <a:lstStyle/>
          <a:p>
            <a:pPr algn="just"/>
            <a:r>
              <a:rPr lang="en-US" dirty="0"/>
              <a:t>During the sequence of activities it is possible to send a signal. The symbol for sending a signal is a convex polygon (an output event in UML) .</a:t>
            </a:r>
          </a:p>
          <a:p>
            <a:pPr algn="just"/>
            <a:r>
              <a:rPr lang="en-US" dirty="0"/>
              <a:t>The signal when received, causes an activity to take place. This received signal is shown by a concave polygon (an input event in UML).</a:t>
            </a:r>
          </a:p>
          <a:p>
            <a:pPr algn="just"/>
            <a:endParaRPr lang="en-US" dirty="0"/>
          </a:p>
          <a:p>
            <a:pPr marL="0" indent="0" algn="just">
              <a:buNone/>
            </a:pPr>
            <a:endParaRPr lang="en-US" dirty="0"/>
          </a:p>
          <a:p>
            <a:pPr algn="just"/>
            <a:endParaRPr lang="en-PK" dirty="0"/>
          </a:p>
        </p:txBody>
      </p:sp>
      <p:pic>
        <p:nvPicPr>
          <p:cNvPr id="5" name="Picture 4">
            <a:extLst>
              <a:ext uri="{FF2B5EF4-FFF2-40B4-BE49-F238E27FC236}">
                <a16:creationId xmlns:a16="http://schemas.microsoft.com/office/drawing/2014/main" id="{E41413FF-B840-4C15-B626-D5D8020FB8A8}"/>
              </a:ext>
            </a:extLst>
          </p:cNvPr>
          <p:cNvPicPr>
            <a:picLocks noChangeAspect="1"/>
          </p:cNvPicPr>
          <p:nvPr/>
        </p:nvPicPr>
        <p:blipFill>
          <a:blip r:embed="rId2"/>
          <a:stretch>
            <a:fillRect/>
          </a:stretch>
        </p:blipFill>
        <p:spPr>
          <a:xfrm>
            <a:off x="4896057" y="2664911"/>
            <a:ext cx="3857625" cy="3752850"/>
          </a:xfrm>
          <a:prstGeom prst="rect">
            <a:avLst/>
          </a:prstGeom>
        </p:spPr>
      </p:pic>
    </p:spTree>
    <p:extLst>
      <p:ext uri="{BB962C8B-B14F-4D97-AF65-F5344CB8AC3E}">
        <p14:creationId xmlns:p14="http://schemas.microsoft.com/office/powerpoint/2010/main" val="141018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DD4FE-FDD1-47A1-A180-3F13596629BA}"/>
              </a:ext>
            </a:extLst>
          </p:cNvPr>
          <p:cNvSpPr>
            <a:spLocks noGrp="1"/>
          </p:cNvSpPr>
          <p:nvPr>
            <p:ph idx="1"/>
          </p:nvPr>
        </p:nvSpPr>
        <p:spPr>
          <a:xfrm>
            <a:off x="860680" y="1323231"/>
            <a:ext cx="11185546" cy="5382369"/>
          </a:xfrm>
        </p:spPr>
        <p:txBody>
          <a:bodyPr>
            <a:normAutofit/>
          </a:bodyPr>
          <a:lstStyle/>
          <a:p>
            <a:endParaRPr lang="en-US" dirty="0"/>
          </a:p>
          <a:p>
            <a:r>
              <a:rPr lang="en-US" dirty="0"/>
              <a:t>Sequence of activities required for using an office suit to create a document.</a:t>
            </a:r>
          </a:p>
          <a:p>
            <a:endParaRPr lang="en-PK" dirty="0"/>
          </a:p>
        </p:txBody>
      </p:sp>
      <p:sp>
        <p:nvSpPr>
          <p:cNvPr id="2" name="Title 1">
            <a:extLst>
              <a:ext uri="{FF2B5EF4-FFF2-40B4-BE49-F238E27FC236}">
                <a16:creationId xmlns:a16="http://schemas.microsoft.com/office/drawing/2014/main" id="{7F4DB4DC-9AD9-47D8-9E80-DB707558DC5E}"/>
              </a:ext>
            </a:extLst>
          </p:cNvPr>
          <p:cNvSpPr>
            <a:spLocks noGrp="1"/>
          </p:cNvSpPr>
          <p:nvPr>
            <p:ph type="title"/>
          </p:nvPr>
        </p:nvSpPr>
        <p:spPr/>
        <p:txBody>
          <a:bodyPr>
            <a:normAutofit fontScale="90000"/>
          </a:bodyPr>
          <a:lstStyle/>
          <a:p>
            <a:r>
              <a:rPr lang="en-US" b="1" dirty="0">
                <a:effectLst/>
                <a:ea typeface="Times New Roman" panose="02020603050405020304" pitchFamily="18" charset="0"/>
              </a:rPr>
              <a:t>Example: A process (Creating a Document) </a:t>
            </a:r>
            <a:br>
              <a:rPr lang="en-PK" sz="1800" dirty="0">
                <a:effectLst/>
                <a:latin typeface="Calibri" panose="020F0502020204030204" pitchFamily="34" charset="0"/>
                <a:ea typeface="Times New Roman" panose="02020603050405020304" pitchFamily="18" charset="0"/>
                <a:cs typeface="Arial" panose="020B0604020202020204" pitchFamily="34" charset="0"/>
              </a:rPr>
            </a:br>
            <a:endParaRPr lang="en-PK" dirty="0"/>
          </a:p>
        </p:txBody>
      </p:sp>
      <p:pic>
        <p:nvPicPr>
          <p:cNvPr id="8" name="Picture 7">
            <a:extLst>
              <a:ext uri="{FF2B5EF4-FFF2-40B4-BE49-F238E27FC236}">
                <a16:creationId xmlns:a16="http://schemas.microsoft.com/office/drawing/2014/main" id="{D10D53F8-3F75-410F-91C7-F110164F91F1}"/>
              </a:ext>
            </a:extLst>
          </p:cNvPr>
          <p:cNvPicPr>
            <a:picLocks noChangeAspect="1"/>
          </p:cNvPicPr>
          <p:nvPr/>
        </p:nvPicPr>
        <p:blipFill>
          <a:blip r:embed="rId2"/>
          <a:stretch>
            <a:fillRect/>
          </a:stretch>
        </p:blipFill>
        <p:spPr>
          <a:xfrm>
            <a:off x="2310020" y="2360783"/>
            <a:ext cx="7284640" cy="4013512"/>
          </a:xfrm>
          <a:prstGeom prst="rect">
            <a:avLst/>
          </a:prstGeom>
        </p:spPr>
      </p:pic>
    </p:spTree>
    <p:extLst>
      <p:ext uri="{BB962C8B-B14F-4D97-AF65-F5344CB8AC3E}">
        <p14:creationId xmlns:p14="http://schemas.microsoft.com/office/powerpoint/2010/main" val="414173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B528-B9C8-4E4B-AB7B-4E042A4D0F24}"/>
              </a:ext>
            </a:extLst>
          </p:cNvPr>
          <p:cNvSpPr>
            <a:spLocks noGrp="1"/>
          </p:cNvSpPr>
          <p:nvPr>
            <p:ph type="title"/>
          </p:nvPr>
        </p:nvSpPr>
        <p:spPr>
          <a:xfrm>
            <a:off x="1560643" y="161202"/>
            <a:ext cx="10260107" cy="772509"/>
          </a:xfrm>
        </p:spPr>
        <p:txBody>
          <a:bodyPr>
            <a:normAutofit/>
          </a:bodyPr>
          <a:lstStyle/>
          <a:p>
            <a:r>
              <a:rPr lang="en-US" sz="3200" dirty="0"/>
              <a:t>Example: </a:t>
            </a:r>
            <a:r>
              <a:rPr lang="en-US" sz="3200" dirty="0">
                <a:effectLst/>
                <a:ea typeface="Times New Roman" panose="02020603050405020304" pitchFamily="18" charset="0"/>
              </a:rPr>
              <a:t>A process (Creating a Document) </a:t>
            </a:r>
            <a:endParaRPr lang="en-PK" sz="3200" dirty="0"/>
          </a:p>
        </p:txBody>
      </p:sp>
      <p:pic>
        <p:nvPicPr>
          <p:cNvPr id="5" name="Content Placeholder 4">
            <a:extLst>
              <a:ext uri="{FF2B5EF4-FFF2-40B4-BE49-F238E27FC236}">
                <a16:creationId xmlns:a16="http://schemas.microsoft.com/office/drawing/2014/main" id="{9196B4FF-956D-4165-A5A3-13E3F54E6CC3}"/>
              </a:ext>
            </a:extLst>
          </p:cNvPr>
          <p:cNvPicPr>
            <a:picLocks noGrp="1" noChangeAspect="1"/>
          </p:cNvPicPr>
          <p:nvPr>
            <p:ph idx="1"/>
          </p:nvPr>
        </p:nvPicPr>
        <p:blipFill>
          <a:blip r:embed="rId2"/>
          <a:stretch>
            <a:fillRect/>
          </a:stretch>
        </p:blipFill>
        <p:spPr>
          <a:xfrm>
            <a:off x="2146852" y="656534"/>
            <a:ext cx="3949148" cy="3873638"/>
          </a:xfrm>
        </p:spPr>
      </p:pic>
      <p:pic>
        <p:nvPicPr>
          <p:cNvPr id="7" name="Picture 6">
            <a:extLst>
              <a:ext uri="{FF2B5EF4-FFF2-40B4-BE49-F238E27FC236}">
                <a16:creationId xmlns:a16="http://schemas.microsoft.com/office/drawing/2014/main" id="{173E8EB6-F7C5-40E2-8C5B-C6A02970B3F2}"/>
              </a:ext>
            </a:extLst>
          </p:cNvPr>
          <p:cNvPicPr>
            <a:picLocks noChangeAspect="1"/>
          </p:cNvPicPr>
          <p:nvPr/>
        </p:nvPicPr>
        <p:blipFill>
          <a:blip r:embed="rId3"/>
          <a:stretch>
            <a:fillRect/>
          </a:stretch>
        </p:blipFill>
        <p:spPr>
          <a:xfrm>
            <a:off x="2574820" y="4533900"/>
            <a:ext cx="1638300" cy="2324100"/>
          </a:xfrm>
          <a:prstGeom prst="rect">
            <a:avLst/>
          </a:prstGeom>
        </p:spPr>
      </p:pic>
    </p:spTree>
    <p:extLst>
      <p:ext uri="{BB962C8B-B14F-4D97-AF65-F5344CB8AC3E}">
        <p14:creationId xmlns:p14="http://schemas.microsoft.com/office/powerpoint/2010/main" val="13198708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858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  Activity Diagrams</vt:lpstr>
      <vt:lpstr>Activity Diagrams</vt:lpstr>
      <vt:lpstr>Elements of an Activity Diagram</vt:lpstr>
      <vt:lpstr>Activity Diagram: Basic Conventions</vt:lpstr>
      <vt:lpstr>Decisions in Activity Diagrams</vt:lpstr>
      <vt:lpstr>Concurrent Paths</vt:lpstr>
      <vt:lpstr>Sending/Receiving Signals</vt:lpstr>
      <vt:lpstr>Example: A process (Creating a Document)  </vt:lpstr>
      <vt:lpstr>Example: A process (Creating a Document) </vt:lpstr>
      <vt:lpstr>Actions and Activities</vt:lpstr>
      <vt:lpstr>Actions and Activities</vt:lpstr>
      <vt:lpstr>Control Nodes</vt:lpstr>
      <vt:lpstr>Control Nodes</vt:lpstr>
      <vt:lpstr>Control Nodes</vt:lpstr>
      <vt:lpstr>Control Nodes</vt:lpstr>
      <vt:lpstr>Pizza order</vt:lpstr>
      <vt:lpstr>Activity diagram for point of sale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Lecture 10 Use Case Diagram</dc:title>
  <dc:creator>Anam Mustaqeem</dc:creator>
  <cp:lastModifiedBy>DELL</cp:lastModifiedBy>
  <cp:revision>37</cp:revision>
  <dcterms:created xsi:type="dcterms:W3CDTF">2020-11-18T05:11:21Z</dcterms:created>
  <dcterms:modified xsi:type="dcterms:W3CDTF">2023-08-04T12:47:45Z</dcterms:modified>
</cp:coreProperties>
</file>