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437" r:id="rId4"/>
    <p:sldId id="436" r:id="rId5"/>
    <p:sldId id="258" r:id="rId6"/>
    <p:sldId id="264" r:id="rId7"/>
    <p:sldId id="265" r:id="rId8"/>
    <p:sldId id="260" r:id="rId9"/>
    <p:sldId id="263" r:id="rId10"/>
    <p:sldId id="259" r:id="rId11"/>
    <p:sldId id="261" r:id="rId12"/>
    <p:sldId id="262" r:id="rId13"/>
    <p:sldId id="266" r:id="rId14"/>
    <p:sldId id="268" r:id="rId15"/>
    <p:sldId id="267" r:id="rId16"/>
    <p:sldId id="440" r:id="rId17"/>
    <p:sldId id="438" r:id="rId18"/>
    <p:sldId id="269" r:id="rId19"/>
    <p:sldId id="439" r:id="rId20"/>
    <p:sldId id="441" r:id="rId21"/>
    <p:sldId id="442" r:id="rId22"/>
    <p:sldId id="444" r:id="rId23"/>
    <p:sldId id="445" r:id="rId24"/>
    <p:sldId id="4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7436D-D1F8-4B90-A93E-D0C4D0AFC2E6}"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2FC97-E971-44A8-9E4B-13404BA8FDDC}" type="slidenum">
              <a:rPr lang="en-US" smtClean="0"/>
              <a:t>‹#›</a:t>
            </a:fld>
            <a:endParaRPr lang="en-US"/>
          </a:p>
        </p:txBody>
      </p:sp>
    </p:spTree>
    <p:extLst>
      <p:ext uri="{BB962C8B-B14F-4D97-AF65-F5344CB8AC3E}">
        <p14:creationId xmlns:p14="http://schemas.microsoft.com/office/powerpoint/2010/main" val="204014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12E0B789-6558-F432-1026-32FE5CEAB6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fld id="{58448C00-4B1B-46D6-83B9-70382EF1AB87}" type="slidenum">
              <a:rPr lang="en-US" altLang="en-US">
                <a:latin typeface="Times New Roman" panose="02020603050405020304" pitchFamily="18" charset="0"/>
              </a:rPr>
              <a:pPr eaLnBrk="1" hangingPunct="1"/>
              <a:t>4</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B5FE5DBC-3C7E-3711-17CC-2E5EA691521D}"/>
              </a:ext>
            </a:extLst>
          </p:cNvPr>
          <p:cNvSpPr>
            <a:spLocks noGrp="1" noRot="1" noChangeAspect="1" noChangeArrowheads="1" noTextEdit="1"/>
          </p:cNvSpPr>
          <p:nvPr>
            <p:ph type="sldImg"/>
          </p:nvPr>
        </p:nvSpPr>
        <p:spPr>
          <a:xfrm>
            <a:off x="1292225" y="31750"/>
            <a:ext cx="4164013" cy="3122613"/>
          </a:xfrm>
          <a:ln/>
        </p:spPr>
      </p:sp>
      <p:sp>
        <p:nvSpPr>
          <p:cNvPr id="67588" name="Rectangle 3">
            <a:extLst>
              <a:ext uri="{FF2B5EF4-FFF2-40B4-BE49-F238E27FC236}">
                <a16:creationId xmlns:a16="http://schemas.microsoft.com/office/drawing/2014/main" id="{6871C2EE-D4C9-2BA2-89D4-2560D9569C35}"/>
              </a:ext>
            </a:extLst>
          </p:cNvPr>
          <p:cNvSpPr>
            <a:spLocks noGrp="1" noChangeArrowheads="1"/>
          </p:cNvSpPr>
          <p:nvPr>
            <p:ph type="body" idx="1"/>
          </p:nvPr>
        </p:nvSpPr>
        <p:spPr>
          <a:xfrm>
            <a:off x="457200" y="3294063"/>
            <a:ext cx="5986463"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5E680C5-8822-5FAB-03D7-08C7D5397EA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fld id="{0A041331-7E0F-43F2-A85A-49B8572FF175}" type="slidenum">
              <a:rPr lang="en-US" altLang="en-US">
                <a:latin typeface="Times New Roman" panose="02020603050405020304" pitchFamily="18" charset="0"/>
              </a:rPr>
              <a:pPr eaLnBrk="1" hangingPunct="1"/>
              <a:t>22</a:t>
            </a:fld>
            <a:endParaRPr lang="en-US" altLang="en-US">
              <a:latin typeface="Times New Roman" panose="02020603050405020304" pitchFamily="18" charset="0"/>
            </a:endParaRPr>
          </a:p>
        </p:txBody>
      </p:sp>
      <p:sp>
        <p:nvSpPr>
          <p:cNvPr id="70659" name="Rectangle 2">
            <a:extLst>
              <a:ext uri="{FF2B5EF4-FFF2-40B4-BE49-F238E27FC236}">
                <a16:creationId xmlns:a16="http://schemas.microsoft.com/office/drawing/2014/main" id="{D16DBC19-6857-9E57-071B-32D4AFD1C9EF}"/>
              </a:ext>
            </a:extLst>
          </p:cNvPr>
          <p:cNvSpPr>
            <a:spLocks noRot="1" noChangeArrowheads="1" noTextEdit="1"/>
          </p:cNvSpPr>
          <p:nvPr>
            <p:ph type="sldImg"/>
          </p:nvPr>
        </p:nvSpPr>
        <p:spPr>
          <a:xfrm>
            <a:off x="1292225" y="31750"/>
            <a:ext cx="4164013" cy="3122613"/>
          </a:xfrm>
          <a:ln/>
        </p:spPr>
      </p:sp>
      <p:sp>
        <p:nvSpPr>
          <p:cNvPr id="70660" name="Rectangle 3">
            <a:extLst>
              <a:ext uri="{FF2B5EF4-FFF2-40B4-BE49-F238E27FC236}">
                <a16:creationId xmlns:a16="http://schemas.microsoft.com/office/drawing/2014/main" id="{EE6F87FE-871F-D832-9385-B1AE732CBC1D}"/>
              </a:ext>
            </a:extLst>
          </p:cNvPr>
          <p:cNvSpPr>
            <a:spLocks noGrp="1" noChangeArrowheads="1"/>
          </p:cNvSpPr>
          <p:nvPr>
            <p:ph type="body" idx="1"/>
          </p:nvPr>
        </p:nvSpPr>
        <p:spPr>
          <a:xfrm>
            <a:off x="457200" y="3294063"/>
            <a:ext cx="5986463"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4A923536-3C25-D511-9AD6-365332426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fld id="{82CDF2BC-9BA4-4409-B2AD-15CB18EA30B5}" type="slidenum">
              <a:rPr lang="en-US" altLang="en-US">
                <a:latin typeface="Times New Roman" panose="02020603050405020304" pitchFamily="18" charset="0"/>
              </a:rPr>
              <a:pPr eaLnBrk="1" hangingPunct="1"/>
              <a:t>23</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81A84270-F082-F75F-962F-44A1CD070832}"/>
              </a:ext>
            </a:extLst>
          </p:cNvPr>
          <p:cNvSpPr>
            <a:spLocks noRot="1" noChangeArrowheads="1" noTextEdit="1"/>
          </p:cNvSpPr>
          <p:nvPr>
            <p:ph type="sldImg"/>
          </p:nvPr>
        </p:nvSpPr>
        <p:spPr>
          <a:xfrm>
            <a:off x="1292225" y="31750"/>
            <a:ext cx="4164013" cy="3122613"/>
          </a:xfrm>
          <a:ln/>
        </p:spPr>
      </p:sp>
      <p:sp>
        <p:nvSpPr>
          <p:cNvPr id="71684" name="Rectangle 3">
            <a:extLst>
              <a:ext uri="{FF2B5EF4-FFF2-40B4-BE49-F238E27FC236}">
                <a16:creationId xmlns:a16="http://schemas.microsoft.com/office/drawing/2014/main" id="{D20DD8B9-5328-7BEC-571C-2960FD704736}"/>
              </a:ext>
            </a:extLst>
          </p:cNvPr>
          <p:cNvSpPr>
            <a:spLocks noGrp="1" noChangeArrowheads="1"/>
          </p:cNvSpPr>
          <p:nvPr>
            <p:ph type="body" idx="1"/>
          </p:nvPr>
        </p:nvSpPr>
        <p:spPr>
          <a:xfrm>
            <a:off x="457200" y="3294063"/>
            <a:ext cx="5986463" cy="5240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4449-5032-0B06-A9C0-DA797EF75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3B0CBE-E689-9C17-8C56-04DE0DAE62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488080-2313-EB4C-C450-278BE3D0A922}"/>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5" name="Footer Placeholder 4">
            <a:extLst>
              <a:ext uri="{FF2B5EF4-FFF2-40B4-BE49-F238E27FC236}">
                <a16:creationId xmlns:a16="http://schemas.microsoft.com/office/drawing/2014/main" id="{F6DC6461-8427-BDC4-D153-1EC5F0F86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00370-2E01-E6D0-C9C3-B35E955131CA}"/>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35194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FA67-C1FC-2FCB-EAF0-CF787DC74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DA1661-CABE-1B1B-AA14-59AE82CC7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173AA-F84C-0E2C-02E4-F1374A726BD7}"/>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5" name="Footer Placeholder 4">
            <a:extLst>
              <a:ext uri="{FF2B5EF4-FFF2-40B4-BE49-F238E27FC236}">
                <a16:creationId xmlns:a16="http://schemas.microsoft.com/office/drawing/2014/main" id="{8E70D36B-FE0C-8D6D-3ABA-7796FFA2A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02F57-0DDC-EA43-01A0-1E0DE898FEF9}"/>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2291494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3E5B8-12C2-EFFE-8FBB-1137ABCED0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3839BD-485A-0D87-5B6A-5E1E298F0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C50E2-94DE-E904-B5F7-B1A59A53A9E9}"/>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5" name="Footer Placeholder 4">
            <a:extLst>
              <a:ext uri="{FF2B5EF4-FFF2-40B4-BE49-F238E27FC236}">
                <a16:creationId xmlns:a16="http://schemas.microsoft.com/office/drawing/2014/main" id="{BE56411D-8D49-D305-E156-9C04B45FA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CCAC5-0161-8DED-DFE8-062ED6D53476}"/>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261507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B245-0BCD-41CE-864D-689580E1F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2D1E8C-56F6-5D06-BD8F-F60B6A325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F201B-DD46-67EA-C987-3329531C1DEE}"/>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5" name="Footer Placeholder 4">
            <a:extLst>
              <a:ext uri="{FF2B5EF4-FFF2-40B4-BE49-F238E27FC236}">
                <a16:creationId xmlns:a16="http://schemas.microsoft.com/office/drawing/2014/main" id="{A0CA2BFB-6EC1-F3FA-3E36-9986F9A14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DBDC3-F404-34E7-F99C-AAB31544DC78}"/>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162242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EA76-8669-300B-6C6D-03EDBCE7D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F9A73-76CE-6BD3-0DC7-48129F137D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7D06E-0B29-9872-962E-4BF0225695C8}"/>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5" name="Footer Placeholder 4">
            <a:extLst>
              <a:ext uri="{FF2B5EF4-FFF2-40B4-BE49-F238E27FC236}">
                <a16:creationId xmlns:a16="http://schemas.microsoft.com/office/drawing/2014/main" id="{6D1498A3-AA0C-D29B-A9EE-4BBA95195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FC51FD-D6DA-8395-6728-B9E10F3602E0}"/>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216410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2CF3-F1BE-A63F-18ED-1DA7E19B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801FD-EBE4-E946-47F9-B53F0F9C05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56A3C6-DE6C-6459-A332-9A7A16DCAD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003B2-6253-2A07-585C-98936FF31C48}"/>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6" name="Footer Placeholder 5">
            <a:extLst>
              <a:ext uri="{FF2B5EF4-FFF2-40B4-BE49-F238E27FC236}">
                <a16:creationId xmlns:a16="http://schemas.microsoft.com/office/drawing/2014/main" id="{07F607AD-8934-2653-BC74-1DE29678E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98D0D-451F-B2E1-9ECA-CE45D458F5E7}"/>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334777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6986-DD35-674E-F006-10FFC67C3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5188DF-5BF7-97FE-F019-7DDAB9AA33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68A24A-ECFF-BE64-3F97-109730894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FB914B-6D48-BEEC-A8C0-1229C3916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21DAE-8FF9-E419-E19E-56F11756FD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577A2-42B5-9BE1-BE13-380B67DDFC4D}"/>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8" name="Footer Placeholder 7">
            <a:extLst>
              <a:ext uri="{FF2B5EF4-FFF2-40B4-BE49-F238E27FC236}">
                <a16:creationId xmlns:a16="http://schemas.microsoft.com/office/drawing/2014/main" id="{EBFEF0CB-1BF1-04FE-31EB-89171B9158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69119D-BEAA-6552-37C0-7726DB98980B}"/>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263248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9F62-7E5C-C899-8E21-348489C0CB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1F966-E21B-FBD5-85DD-0EAEE8779B0E}"/>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4" name="Footer Placeholder 3">
            <a:extLst>
              <a:ext uri="{FF2B5EF4-FFF2-40B4-BE49-F238E27FC236}">
                <a16:creationId xmlns:a16="http://schemas.microsoft.com/office/drawing/2014/main" id="{24A3E89A-E09F-F2EE-546C-7556A93A98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0F4CC-7725-9875-2A0D-8B25F06ECDCD}"/>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140254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0238F-A4A4-DD43-8F30-8141549B9F7B}"/>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3" name="Footer Placeholder 2">
            <a:extLst>
              <a:ext uri="{FF2B5EF4-FFF2-40B4-BE49-F238E27FC236}">
                <a16:creationId xmlns:a16="http://schemas.microsoft.com/office/drawing/2014/main" id="{6DB11F25-37C4-3F45-9AC4-86C8F700BF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0FECB-D7A7-5854-E3D8-02326380171F}"/>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102575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4E9F-8688-E10B-2F7A-2CD7471F3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D7654-05B4-A56D-8BBB-FBBAECCEE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D85FA-66B2-60DB-5EE3-3F86A4137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D63E8-51F4-44D5-775A-36E5F9A2EA08}"/>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6" name="Footer Placeholder 5">
            <a:extLst>
              <a:ext uri="{FF2B5EF4-FFF2-40B4-BE49-F238E27FC236}">
                <a16:creationId xmlns:a16="http://schemas.microsoft.com/office/drawing/2014/main" id="{8C62184A-B41E-182C-7635-EE2C65C81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71625-7A02-650C-0272-D9E9692A6D95}"/>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297738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4ADE-C0EA-9582-7761-4632E7CDD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BA4DDA-D63F-7817-5C03-AABCD2727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E53062-533E-0FA6-DBE0-902B8B9F3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87C63-B518-3F2A-C5A0-3C69F904BA97}"/>
              </a:ext>
            </a:extLst>
          </p:cNvPr>
          <p:cNvSpPr>
            <a:spLocks noGrp="1"/>
          </p:cNvSpPr>
          <p:nvPr>
            <p:ph type="dt" sz="half" idx="10"/>
          </p:nvPr>
        </p:nvSpPr>
        <p:spPr/>
        <p:txBody>
          <a:bodyPr/>
          <a:lstStyle/>
          <a:p>
            <a:fld id="{2C4B41F8-5F3E-4FBA-837D-12C6069F640D}" type="datetimeFigureOut">
              <a:rPr lang="en-US" smtClean="0"/>
              <a:t>8/3/2023</a:t>
            </a:fld>
            <a:endParaRPr lang="en-US"/>
          </a:p>
        </p:txBody>
      </p:sp>
      <p:sp>
        <p:nvSpPr>
          <p:cNvPr id="6" name="Footer Placeholder 5">
            <a:extLst>
              <a:ext uri="{FF2B5EF4-FFF2-40B4-BE49-F238E27FC236}">
                <a16:creationId xmlns:a16="http://schemas.microsoft.com/office/drawing/2014/main" id="{D3F50059-A26E-FAC4-03C9-D50BA7E51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D1EF6-A58B-EBBB-3A89-8FACC70B9F7F}"/>
              </a:ext>
            </a:extLst>
          </p:cNvPr>
          <p:cNvSpPr>
            <a:spLocks noGrp="1"/>
          </p:cNvSpPr>
          <p:nvPr>
            <p:ph type="sldNum" sz="quarter" idx="12"/>
          </p:nvPr>
        </p:nvSpPr>
        <p:spPr/>
        <p:txBody>
          <a:bodyPr/>
          <a:lstStyle/>
          <a:p>
            <a:fld id="{77834CA5-336F-4F4C-8649-573974904A71}" type="slidenum">
              <a:rPr lang="en-US" smtClean="0"/>
              <a:t>‹#›</a:t>
            </a:fld>
            <a:endParaRPr lang="en-US"/>
          </a:p>
        </p:txBody>
      </p:sp>
    </p:spTree>
    <p:extLst>
      <p:ext uri="{BB962C8B-B14F-4D97-AF65-F5344CB8AC3E}">
        <p14:creationId xmlns:p14="http://schemas.microsoft.com/office/powerpoint/2010/main" val="193756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88870-8B70-5A37-5AC7-CA12D7591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68A82-2936-3959-07E0-29D6D0ED89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DA724-59A2-B3DC-019D-215748D8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B41F8-5F3E-4FBA-837D-12C6069F640D}" type="datetimeFigureOut">
              <a:rPr lang="en-US" smtClean="0"/>
              <a:t>8/3/2023</a:t>
            </a:fld>
            <a:endParaRPr lang="en-US"/>
          </a:p>
        </p:txBody>
      </p:sp>
      <p:sp>
        <p:nvSpPr>
          <p:cNvPr id="5" name="Footer Placeholder 4">
            <a:extLst>
              <a:ext uri="{FF2B5EF4-FFF2-40B4-BE49-F238E27FC236}">
                <a16:creationId xmlns:a16="http://schemas.microsoft.com/office/drawing/2014/main" id="{899B75E4-229B-06A5-FB39-73164C3C2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73F0FF-5762-944A-47E7-4B3F19814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34CA5-336F-4F4C-8649-573974904A71}" type="slidenum">
              <a:rPr lang="en-US" smtClean="0"/>
              <a:t>‹#›</a:t>
            </a:fld>
            <a:endParaRPr lang="en-US"/>
          </a:p>
        </p:txBody>
      </p:sp>
    </p:spTree>
    <p:extLst>
      <p:ext uri="{BB962C8B-B14F-4D97-AF65-F5344CB8AC3E}">
        <p14:creationId xmlns:p14="http://schemas.microsoft.com/office/powerpoint/2010/main" val="3566392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0DA6-6920-B143-B960-971AB3D02D9A}"/>
              </a:ext>
            </a:extLst>
          </p:cNvPr>
          <p:cNvSpPr>
            <a:spLocks noGrp="1"/>
          </p:cNvSpPr>
          <p:nvPr>
            <p:ph type="ctrTitle"/>
          </p:nvPr>
        </p:nvSpPr>
        <p:spPr/>
        <p:txBody>
          <a:bodyPr/>
          <a:lstStyle/>
          <a:p>
            <a:r>
              <a:rPr lang="en-US" dirty="0"/>
              <a:t>Class Diagram / Object Oriented Analysis</a:t>
            </a:r>
          </a:p>
        </p:txBody>
      </p:sp>
      <p:sp>
        <p:nvSpPr>
          <p:cNvPr id="3" name="Subtitle 2">
            <a:extLst>
              <a:ext uri="{FF2B5EF4-FFF2-40B4-BE49-F238E27FC236}">
                <a16:creationId xmlns:a16="http://schemas.microsoft.com/office/drawing/2014/main" id="{FB0FBC4A-C1EC-B1EA-8778-2489AB506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1603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9921-77AC-1FFA-205F-62A83F007F35}"/>
              </a:ext>
            </a:extLst>
          </p:cNvPr>
          <p:cNvSpPr>
            <a:spLocks noGrp="1"/>
          </p:cNvSpPr>
          <p:nvPr>
            <p:ph type="title"/>
          </p:nvPr>
        </p:nvSpPr>
        <p:spPr/>
        <p:txBody>
          <a:bodyPr/>
          <a:lstStyle/>
          <a:p>
            <a:pPr algn="ctr"/>
            <a:r>
              <a:rPr lang="en-US" dirty="0"/>
              <a:t>AGGREGATION</a:t>
            </a:r>
          </a:p>
        </p:txBody>
      </p:sp>
      <p:sp>
        <p:nvSpPr>
          <p:cNvPr id="3" name="Content Placeholder 2">
            <a:extLst>
              <a:ext uri="{FF2B5EF4-FFF2-40B4-BE49-F238E27FC236}">
                <a16:creationId xmlns:a16="http://schemas.microsoft.com/office/drawing/2014/main" id="{9838DEDA-FFAA-5C80-B66D-62B26903E447}"/>
              </a:ext>
            </a:extLst>
          </p:cNvPr>
          <p:cNvSpPr>
            <a:spLocks noGrp="1"/>
          </p:cNvSpPr>
          <p:nvPr>
            <p:ph idx="1"/>
          </p:nvPr>
        </p:nvSpPr>
        <p:spPr/>
        <p:txBody>
          <a:bodyPr>
            <a:normAutofit/>
          </a:bodyPr>
          <a:lstStyle/>
          <a:p>
            <a:r>
              <a:rPr lang="en-US" sz="2400" i="0" dirty="0">
                <a:effectLst/>
                <a:latin typeface="Times New Roman" panose="02020603050405020304" pitchFamily="18" charset="0"/>
                <a:cs typeface="Times New Roman" panose="02020603050405020304" pitchFamily="18" charset="0"/>
              </a:rPr>
              <a:t>in aggregation, target class is a part of source class.</a:t>
            </a:r>
          </a:p>
          <a:p>
            <a:r>
              <a:rPr lang="en-US" sz="2400" dirty="0">
                <a:latin typeface="Times New Roman" panose="02020603050405020304" pitchFamily="18" charset="0"/>
                <a:cs typeface="Times New Roman" panose="02020603050405020304" pitchFamily="18" charset="0"/>
              </a:rPr>
              <a:t>In aggregation, two classes loosely combine for some task.</a:t>
            </a:r>
            <a:r>
              <a:rPr lang="en-US" sz="2400" i="0" dirty="0">
                <a:effectLst/>
                <a:latin typeface="Times New Roman" panose="02020603050405020304" pitchFamily="18" charset="0"/>
                <a:cs typeface="Times New Roman" panose="02020603050405020304" pitchFamily="18" charset="0"/>
              </a:rPr>
              <a:t> This means, two classes in aggregation can exist independently.</a:t>
            </a:r>
          </a:p>
          <a:p>
            <a:endParaRPr lang="en-US" sz="2400" dirty="0">
              <a:latin typeface="arial" panose="020B0604020202020204" pitchFamily="34" charset="0"/>
            </a:endParaRPr>
          </a:p>
          <a:p>
            <a:endParaRPr lang="en-US" sz="2400" i="0" dirty="0">
              <a:effectLst/>
              <a:latin typeface="arial" panose="020B0604020202020204" pitchFamily="34" charset="0"/>
            </a:endParaRPr>
          </a:p>
          <a:p>
            <a:endParaRPr lang="en-US" sz="2400" dirty="0"/>
          </a:p>
        </p:txBody>
      </p:sp>
      <p:pic>
        <p:nvPicPr>
          <p:cNvPr id="5" name="Content Placeholder 4">
            <a:extLst>
              <a:ext uri="{FF2B5EF4-FFF2-40B4-BE49-F238E27FC236}">
                <a16:creationId xmlns:a16="http://schemas.microsoft.com/office/drawing/2014/main" id="{5BA1ECC4-E4FD-1450-9707-CA1DFB4E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820" y="3402232"/>
            <a:ext cx="4702360" cy="2774731"/>
          </a:xfrm>
          <a:prstGeom prst="rect">
            <a:avLst/>
          </a:prstGeom>
        </p:spPr>
      </p:pic>
    </p:spTree>
    <p:extLst>
      <p:ext uri="{BB962C8B-B14F-4D97-AF65-F5344CB8AC3E}">
        <p14:creationId xmlns:p14="http://schemas.microsoft.com/office/powerpoint/2010/main" val="251055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45AB-8475-B73D-51C8-141B76621ACF}"/>
              </a:ext>
            </a:extLst>
          </p:cNvPr>
          <p:cNvSpPr>
            <a:spLocks noGrp="1"/>
          </p:cNvSpPr>
          <p:nvPr>
            <p:ph type="title"/>
          </p:nvPr>
        </p:nvSpPr>
        <p:spPr/>
        <p:txBody>
          <a:bodyPr/>
          <a:lstStyle/>
          <a:p>
            <a:pPr algn="ctr"/>
            <a:r>
              <a:rPr lang="en-US" dirty="0"/>
              <a:t>Examples of Aggregation</a:t>
            </a:r>
          </a:p>
        </p:txBody>
      </p:sp>
      <p:pic>
        <p:nvPicPr>
          <p:cNvPr id="13" name="Content Placeholder 12">
            <a:extLst>
              <a:ext uri="{FF2B5EF4-FFF2-40B4-BE49-F238E27FC236}">
                <a16:creationId xmlns:a16="http://schemas.microsoft.com/office/drawing/2014/main" id="{7CB59E0F-EF84-810E-8036-99E28FB92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0060" y="1825625"/>
            <a:ext cx="3571880" cy="4351338"/>
          </a:xfrm>
        </p:spPr>
      </p:pic>
    </p:spTree>
    <p:extLst>
      <p:ext uri="{BB962C8B-B14F-4D97-AF65-F5344CB8AC3E}">
        <p14:creationId xmlns:p14="http://schemas.microsoft.com/office/powerpoint/2010/main" val="238292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6BAD-E522-4AD6-8477-0A7EA2F54B9E}"/>
              </a:ext>
            </a:extLst>
          </p:cNvPr>
          <p:cNvSpPr>
            <a:spLocks noGrp="1"/>
          </p:cNvSpPr>
          <p:nvPr>
            <p:ph type="title"/>
          </p:nvPr>
        </p:nvSpPr>
        <p:spPr>
          <a:xfrm>
            <a:off x="838200" y="365126"/>
            <a:ext cx="10515600" cy="848820"/>
          </a:xfrm>
        </p:spPr>
        <p:txBody>
          <a:bodyPr/>
          <a:lstStyle/>
          <a:p>
            <a:r>
              <a:rPr lang="en-US" dirty="0"/>
              <a:t>Composition</a:t>
            </a:r>
          </a:p>
        </p:txBody>
      </p:sp>
      <p:sp>
        <p:nvSpPr>
          <p:cNvPr id="7" name="Content Placeholder 6">
            <a:extLst>
              <a:ext uri="{FF2B5EF4-FFF2-40B4-BE49-F238E27FC236}">
                <a16:creationId xmlns:a16="http://schemas.microsoft.com/office/drawing/2014/main" id="{CC610207-E747-DA57-B0B4-EBC402021203}"/>
              </a:ext>
            </a:extLst>
          </p:cNvPr>
          <p:cNvSpPr>
            <a:spLocks noGrp="1"/>
          </p:cNvSpPr>
          <p:nvPr>
            <p:ph idx="1"/>
          </p:nvPr>
        </p:nvSpPr>
        <p:spPr>
          <a:xfrm>
            <a:off x="838200" y="1213946"/>
            <a:ext cx="10515600" cy="5278929"/>
          </a:xfrm>
        </p:spPr>
        <p:txBody>
          <a:bodyPr/>
          <a:lstStyle/>
          <a:p>
            <a:r>
              <a:rPr lang="en-US" dirty="0"/>
              <a:t>Two classes in strong couple such that both classes can not exist independently.</a:t>
            </a:r>
          </a:p>
          <a:p>
            <a:r>
              <a:rPr lang="en-US" dirty="0"/>
              <a:t>Two classes strongly combine for single cause.</a:t>
            </a:r>
          </a:p>
          <a:p>
            <a:r>
              <a:rPr lang="en-US" dirty="0"/>
              <a:t>Target class is a part of source class</a:t>
            </a:r>
          </a:p>
        </p:txBody>
      </p:sp>
      <p:pic>
        <p:nvPicPr>
          <p:cNvPr id="8" name="Content Placeholder 4">
            <a:extLst>
              <a:ext uri="{FF2B5EF4-FFF2-40B4-BE49-F238E27FC236}">
                <a16:creationId xmlns:a16="http://schemas.microsoft.com/office/drawing/2014/main" id="{F31653ED-F165-0279-4B3C-2B1887548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125" y="3429000"/>
            <a:ext cx="4295749" cy="2585544"/>
          </a:xfrm>
          <a:prstGeom prst="rect">
            <a:avLst/>
          </a:prstGeom>
        </p:spPr>
      </p:pic>
    </p:spTree>
    <p:extLst>
      <p:ext uri="{BB962C8B-B14F-4D97-AF65-F5344CB8AC3E}">
        <p14:creationId xmlns:p14="http://schemas.microsoft.com/office/powerpoint/2010/main" val="327247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161B-7648-F8C5-A0F9-95DC691868D4}"/>
              </a:ext>
            </a:extLst>
          </p:cNvPr>
          <p:cNvSpPr>
            <a:spLocks noGrp="1"/>
          </p:cNvSpPr>
          <p:nvPr>
            <p:ph type="title"/>
          </p:nvPr>
        </p:nvSpPr>
        <p:spPr>
          <a:xfrm>
            <a:off x="838200" y="365125"/>
            <a:ext cx="10515600" cy="1337551"/>
          </a:xfrm>
        </p:spPr>
        <p:txBody>
          <a:bodyPr/>
          <a:lstStyle/>
          <a:p>
            <a:r>
              <a:rPr lang="en-US" dirty="0"/>
              <a:t>Examples of Composition classes</a:t>
            </a:r>
          </a:p>
        </p:txBody>
      </p:sp>
      <p:pic>
        <p:nvPicPr>
          <p:cNvPr id="5" name="Content Placeholder 4">
            <a:extLst>
              <a:ext uri="{FF2B5EF4-FFF2-40B4-BE49-F238E27FC236}">
                <a16:creationId xmlns:a16="http://schemas.microsoft.com/office/drawing/2014/main" id="{4B04196D-BFAB-1A1B-A620-7DA294B479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3545" y="1825625"/>
            <a:ext cx="3984909" cy="4351338"/>
          </a:xfrm>
        </p:spPr>
      </p:pic>
    </p:spTree>
    <p:extLst>
      <p:ext uri="{BB962C8B-B14F-4D97-AF65-F5344CB8AC3E}">
        <p14:creationId xmlns:p14="http://schemas.microsoft.com/office/powerpoint/2010/main" val="42725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2E0F-824D-98A7-2535-51BC88BDFD5A}"/>
              </a:ext>
            </a:extLst>
          </p:cNvPr>
          <p:cNvSpPr>
            <a:spLocks noGrp="1"/>
          </p:cNvSpPr>
          <p:nvPr>
            <p:ph type="title"/>
          </p:nvPr>
        </p:nvSpPr>
        <p:spPr/>
        <p:txBody>
          <a:bodyPr/>
          <a:lstStyle/>
          <a:p>
            <a:r>
              <a:rPr lang="en-US" dirty="0"/>
              <a:t>dependency classes</a:t>
            </a:r>
          </a:p>
        </p:txBody>
      </p:sp>
      <p:sp>
        <p:nvSpPr>
          <p:cNvPr id="3" name="Content Placeholder 2">
            <a:extLst>
              <a:ext uri="{FF2B5EF4-FFF2-40B4-BE49-F238E27FC236}">
                <a16:creationId xmlns:a16="http://schemas.microsoft.com/office/drawing/2014/main" id="{1513DC4A-C75B-F0E8-785A-3476950475BA}"/>
              </a:ext>
            </a:extLst>
          </p:cNvPr>
          <p:cNvSpPr>
            <a:spLocks noGrp="1"/>
          </p:cNvSpPr>
          <p:nvPr>
            <p:ph idx="1"/>
          </p:nvPr>
        </p:nvSpPr>
        <p:spPr/>
        <p:txBody>
          <a:bodyPr/>
          <a:lstStyle/>
          <a:p>
            <a:r>
              <a:rPr lang="en-US" dirty="0"/>
              <a:t>It is a relationship in which one class depends on other class </a:t>
            </a:r>
          </a:p>
          <a:p>
            <a:r>
              <a:rPr lang="en-US" dirty="0"/>
              <a:t>Execution of one class depends on another class</a:t>
            </a:r>
          </a:p>
          <a:p>
            <a:endParaRPr lang="en-US" dirty="0"/>
          </a:p>
          <a:p>
            <a:endParaRPr lang="en-US" dirty="0"/>
          </a:p>
        </p:txBody>
      </p:sp>
      <p:pic>
        <p:nvPicPr>
          <p:cNvPr id="5" name="Picture 4">
            <a:extLst>
              <a:ext uri="{FF2B5EF4-FFF2-40B4-BE49-F238E27FC236}">
                <a16:creationId xmlns:a16="http://schemas.microsoft.com/office/drawing/2014/main" id="{7792A6A2-8FA4-876C-77C7-FF42FE68F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521" y="3429000"/>
            <a:ext cx="5153744" cy="2000529"/>
          </a:xfrm>
          <a:prstGeom prst="rect">
            <a:avLst/>
          </a:prstGeom>
        </p:spPr>
      </p:pic>
    </p:spTree>
    <p:extLst>
      <p:ext uri="{BB962C8B-B14F-4D97-AF65-F5344CB8AC3E}">
        <p14:creationId xmlns:p14="http://schemas.microsoft.com/office/powerpoint/2010/main" val="2585982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8C25-4ABE-BD82-4514-2321D3A7E18B}"/>
              </a:ext>
            </a:extLst>
          </p:cNvPr>
          <p:cNvSpPr>
            <a:spLocks noGrp="1"/>
          </p:cNvSpPr>
          <p:nvPr>
            <p:ph type="title"/>
          </p:nvPr>
        </p:nvSpPr>
        <p:spPr/>
        <p:txBody>
          <a:bodyPr/>
          <a:lstStyle/>
          <a:p>
            <a:r>
              <a:rPr lang="en-US" dirty="0"/>
              <a:t>Examples of dependency classes</a:t>
            </a:r>
          </a:p>
        </p:txBody>
      </p:sp>
      <p:pic>
        <p:nvPicPr>
          <p:cNvPr id="5" name="Content Placeholder 4">
            <a:extLst>
              <a:ext uri="{FF2B5EF4-FFF2-40B4-BE49-F238E27FC236}">
                <a16:creationId xmlns:a16="http://schemas.microsoft.com/office/drawing/2014/main" id="{48BDC4BE-487A-A019-EAD3-A15508EF9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9916" y="1825625"/>
            <a:ext cx="4512167" cy="4351338"/>
          </a:xfrm>
        </p:spPr>
      </p:pic>
    </p:spTree>
    <p:extLst>
      <p:ext uri="{BB962C8B-B14F-4D97-AF65-F5344CB8AC3E}">
        <p14:creationId xmlns:p14="http://schemas.microsoft.com/office/powerpoint/2010/main" val="412308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C7F4-1993-E75F-4428-60EDCD2470DA}"/>
              </a:ext>
            </a:extLst>
          </p:cNvPr>
          <p:cNvSpPr>
            <a:spLocks noGrp="1"/>
          </p:cNvSpPr>
          <p:nvPr>
            <p:ph type="title"/>
          </p:nvPr>
        </p:nvSpPr>
        <p:spPr/>
        <p:txBody>
          <a:bodyPr/>
          <a:lstStyle/>
          <a:p>
            <a:r>
              <a:rPr lang="en-US" dirty="0"/>
              <a:t>Generalization</a:t>
            </a:r>
          </a:p>
        </p:txBody>
      </p:sp>
      <p:sp>
        <p:nvSpPr>
          <p:cNvPr id="3" name="Content Placeholder 2">
            <a:extLst>
              <a:ext uri="{FF2B5EF4-FFF2-40B4-BE49-F238E27FC236}">
                <a16:creationId xmlns:a16="http://schemas.microsoft.com/office/drawing/2014/main" id="{25801AFE-F788-FB9E-21E1-469FF87A6BBF}"/>
              </a:ext>
            </a:extLst>
          </p:cNvPr>
          <p:cNvSpPr>
            <a:spLocks noGrp="1"/>
          </p:cNvSpPr>
          <p:nvPr>
            <p:ph idx="1"/>
          </p:nvPr>
        </p:nvSpPr>
        <p:spPr/>
        <p:txBody>
          <a:bodyPr/>
          <a:lstStyle/>
          <a:p>
            <a:r>
              <a:rPr lang="en-US" dirty="0"/>
              <a:t>One or more child inherit property from parent class</a:t>
            </a:r>
          </a:p>
          <a:p>
            <a:r>
              <a:rPr lang="en-US" dirty="0"/>
              <a:t>Here we makes on class as generic or parent and rest as child classes</a:t>
            </a:r>
          </a:p>
          <a:p>
            <a:r>
              <a:rPr lang="en-US" dirty="0"/>
              <a:t>Generalization limits repetition of attributes and operations</a:t>
            </a:r>
          </a:p>
        </p:txBody>
      </p:sp>
    </p:spTree>
    <p:extLst>
      <p:ext uri="{BB962C8B-B14F-4D97-AF65-F5344CB8AC3E}">
        <p14:creationId xmlns:p14="http://schemas.microsoft.com/office/powerpoint/2010/main" val="290013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4263-8FBE-2771-8E46-BFE3F7363E3C}"/>
              </a:ext>
            </a:extLst>
          </p:cNvPr>
          <p:cNvSpPr>
            <a:spLocks noGrp="1"/>
          </p:cNvSpPr>
          <p:nvPr>
            <p:ph type="title"/>
          </p:nvPr>
        </p:nvSpPr>
        <p:spPr>
          <a:xfrm>
            <a:off x="838200" y="365125"/>
            <a:ext cx="10515600" cy="628103"/>
          </a:xfrm>
        </p:spPr>
        <p:txBody>
          <a:bodyPr>
            <a:normAutofit fontScale="90000"/>
          </a:bodyPr>
          <a:lstStyle/>
          <a:p>
            <a:pPr algn="ctr"/>
            <a:r>
              <a:rPr lang="en-US" dirty="0"/>
              <a:t>Generalization Examples</a:t>
            </a:r>
          </a:p>
        </p:txBody>
      </p:sp>
      <p:pic>
        <p:nvPicPr>
          <p:cNvPr id="5" name="Content Placeholder 4">
            <a:extLst>
              <a:ext uri="{FF2B5EF4-FFF2-40B4-BE49-F238E27FC236}">
                <a16:creationId xmlns:a16="http://schemas.microsoft.com/office/drawing/2014/main" id="{9BCEFDDF-A49D-DC65-28C1-3348AEBD8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4924" y="993228"/>
            <a:ext cx="8544910" cy="5691351"/>
          </a:xfrm>
        </p:spPr>
      </p:pic>
    </p:spTree>
    <p:extLst>
      <p:ext uri="{BB962C8B-B14F-4D97-AF65-F5344CB8AC3E}">
        <p14:creationId xmlns:p14="http://schemas.microsoft.com/office/powerpoint/2010/main" val="399703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FCC5-CD51-2552-B8F9-FF4E9CFB1889}"/>
              </a:ext>
            </a:extLst>
          </p:cNvPr>
          <p:cNvSpPr>
            <a:spLocks noGrp="1"/>
          </p:cNvSpPr>
          <p:nvPr>
            <p:ph type="title"/>
          </p:nvPr>
        </p:nvSpPr>
        <p:spPr>
          <a:xfrm>
            <a:off x="1011622" y="302665"/>
            <a:ext cx="10515600" cy="756744"/>
          </a:xfrm>
        </p:spPr>
        <p:txBody>
          <a:bodyPr>
            <a:normAutofit/>
          </a:bodyPr>
          <a:lstStyle/>
          <a:p>
            <a:pPr algn="ctr"/>
            <a:r>
              <a:rPr lang="en-US" sz="3200" dirty="0"/>
              <a:t>Class diagram for point of sale</a:t>
            </a:r>
          </a:p>
        </p:txBody>
      </p:sp>
      <p:pic>
        <p:nvPicPr>
          <p:cNvPr id="5" name="Content Placeholder 4">
            <a:extLst>
              <a:ext uri="{FF2B5EF4-FFF2-40B4-BE49-F238E27FC236}">
                <a16:creationId xmlns:a16="http://schemas.microsoft.com/office/drawing/2014/main" id="{B6443A2F-1AC8-167C-90CC-626D63BF2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862" y="1182414"/>
            <a:ext cx="7898524" cy="5218386"/>
          </a:xfrm>
        </p:spPr>
      </p:pic>
    </p:spTree>
    <p:extLst>
      <p:ext uri="{BB962C8B-B14F-4D97-AF65-F5344CB8AC3E}">
        <p14:creationId xmlns:p14="http://schemas.microsoft.com/office/powerpoint/2010/main" val="194817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ED0A-1FA6-4892-0B6E-6C54CE8D8FE9}"/>
              </a:ext>
            </a:extLst>
          </p:cNvPr>
          <p:cNvSpPr>
            <a:spLocks noGrp="1"/>
          </p:cNvSpPr>
          <p:nvPr>
            <p:ph type="title"/>
          </p:nvPr>
        </p:nvSpPr>
        <p:spPr>
          <a:xfrm>
            <a:off x="838200" y="365126"/>
            <a:ext cx="10515600" cy="580805"/>
          </a:xfrm>
        </p:spPr>
        <p:txBody>
          <a:bodyPr>
            <a:normAutofit fontScale="90000"/>
          </a:bodyPr>
          <a:lstStyle/>
          <a:p>
            <a:r>
              <a:rPr lang="en-US" dirty="0"/>
              <a:t>Service and product provider web application</a:t>
            </a:r>
          </a:p>
        </p:txBody>
      </p:sp>
      <p:pic>
        <p:nvPicPr>
          <p:cNvPr id="5" name="Content Placeholder 4">
            <a:extLst>
              <a:ext uri="{FF2B5EF4-FFF2-40B4-BE49-F238E27FC236}">
                <a16:creationId xmlns:a16="http://schemas.microsoft.com/office/drawing/2014/main" id="{0FC3EC00-54AA-C56B-1E98-890747D1F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2841" y="1198178"/>
            <a:ext cx="7315200" cy="5294695"/>
          </a:xfrm>
        </p:spPr>
      </p:pic>
    </p:spTree>
    <p:extLst>
      <p:ext uri="{BB962C8B-B14F-4D97-AF65-F5344CB8AC3E}">
        <p14:creationId xmlns:p14="http://schemas.microsoft.com/office/powerpoint/2010/main" val="172886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2DB9-2FB2-382F-F684-4864051D318A}"/>
              </a:ext>
            </a:extLst>
          </p:cNvPr>
          <p:cNvSpPr>
            <a:spLocks noGrp="1"/>
          </p:cNvSpPr>
          <p:nvPr>
            <p:ph type="title"/>
          </p:nvPr>
        </p:nvSpPr>
        <p:spPr/>
        <p:txBody>
          <a:bodyPr/>
          <a:lstStyle/>
          <a:p>
            <a:pPr algn="ctr"/>
            <a:r>
              <a:rPr lang="en-US" dirty="0"/>
              <a:t>Class diagram</a:t>
            </a:r>
          </a:p>
        </p:txBody>
      </p:sp>
      <p:sp>
        <p:nvSpPr>
          <p:cNvPr id="3" name="Content Placeholder 2">
            <a:extLst>
              <a:ext uri="{FF2B5EF4-FFF2-40B4-BE49-F238E27FC236}">
                <a16:creationId xmlns:a16="http://schemas.microsoft.com/office/drawing/2014/main" id="{B88E12FB-DC50-9FB0-C45D-5E14D2DFC287}"/>
              </a:ext>
            </a:extLst>
          </p:cNvPr>
          <p:cNvSpPr>
            <a:spLocks noGrp="1"/>
          </p:cNvSpPr>
          <p:nvPr>
            <p:ph idx="1"/>
          </p:nvPr>
        </p:nvSpPr>
        <p:spPr/>
        <p:txBody>
          <a:bodyPr/>
          <a:lstStyle/>
          <a:p>
            <a:r>
              <a:rPr lang="en-US" dirty="0">
                <a:solidFill>
                  <a:srgbClr val="202124"/>
                </a:solidFill>
                <a:latin typeface="Google Sans"/>
              </a:rPr>
              <a:t>C</a:t>
            </a:r>
            <a:r>
              <a:rPr lang="en-US" b="0" i="0" dirty="0">
                <a:solidFill>
                  <a:srgbClr val="202124"/>
                </a:solidFill>
                <a:effectLst/>
                <a:latin typeface="Google Sans"/>
              </a:rPr>
              <a:t>lass diagram </a:t>
            </a:r>
            <a:r>
              <a:rPr lang="en-US" b="0" i="0" dirty="0">
                <a:solidFill>
                  <a:srgbClr val="040C28"/>
                </a:solidFill>
                <a:effectLst/>
                <a:latin typeface="Google Sans"/>
              </a:rPr>
              <a:t>describes the structure of a system by presenting the system's classes, objects, their attributes, operations (or methods), and the relationships among objects.</a:t>
            </a:r>
          </a:p>
          <a:p>
            <a:r>
              <a:rPr lang="en-US" dirty="0">
                <a:solidFill>
                  <a:srgbClr val="040C28"/>
                </a:solidFill>
                <a:latin typeface="Google Sans"/>
              </a:rPr>
              <a:t>Class diagram depicts the static overview of the system</a:t>
            </a:r>
          </a:p>
          <a:p>
            <a:r>
              <a:rPr lang="en-US" dirty="0">
                <a:solidFill>
                  <a:srgbClr val="040C28"/>
                </a:solidFill>
                <a:latin typeface="Google Sans"/>
              </a:rPr>
              <a:t>Class diagram shows the object oriented analysis of the system</a:t>
            </a:r>
          </a:p>
          <a:p>
            <a:r>
              <a:rPr lang="en-US" dirty="0">
                <a:solidFill>
                  <a:srgbClr val="040C28"/>
                </a:solidFill>
                <a:latin typeface="Google Sans"/>
              </a:rPr>
              <a:t>Class diagram is the base for showing the components of the software system.</a:t>
            </a:r>
          </a:p>
          <a:p>
            <a:r>
              <a:rPr lang="en-US" dirty="0">
                <a:solidFill>
                  <a:srgbClr val="040C28"/>
                </a:solidFill>
                <a:latin typeface="Google Sans"/>
              </a:rPr>
              <a:t>Class diagram helps in reverse engineering process</a:t>
            </a:r>
            <a:endParaRPr lang="en-US" dirty="0"/>
          </a:p>
        </p:txBody>
      </p:sp>
    </p:spTree>
    <p:extLst>
      <p:ext uri="{BB962C8B-B14F-4D97-AF65-F5344CB8AC3E}">
        <p14:creationId xmlns:p14="http://schemas.microsoft.com/office/powerpoint/2010/main" val="3398625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65DD-28D2-7717-FF87-574FA11038E2}"/>
              </a:ext>
            </a:extLst>
          </p:cNvPr>
          <p:cNvSpPr>
            <a:spLocks noGrp="1"/>
          </p:cNvSpPr>
          <p:nvPr>
            <p:ph type="title"/>
          </p:nvPr>
        </p:nvSpPr>
        <p:spPr/>
        <p:txBody>
          <a:bodyPr/>
          <a:lstStyle/>
          <a:p>
            <a:r>
              <a:rPr lang="en-US" dirty="0"/>
              <a:t>Associative Class</a:t>
            </a:r>
          </a:p>
        </p:txBody>
      </p:sp>
      <p:sp>
        <p:nvSpPr>
          <p:cNvPr id="3" name="Content Placeholder 2">
            <a:extLst>
              <a:ext uri="{FF2B5EF4-FFF2-40B4-BE49-F238E27FC236}">
                <a16:creationId xmlns:a16="http://schemas.microsoft.com/office/drawing/2014/main" id="{40267F56-D989-E784-BBDD-BF524BB57391}"/>
              </a:ext>
            </a:extLst>
          </p:cNvPr>
          <p:cNvSpPr>
            <a:spLocks noGrp="1"/>
          </p:cNvSpPr>
          <p:nvPr>
            <p:ph idx="1"/>
          </p:nvPr>
        </p:nvSpPr>
        <p:spPr/>
        <p:txBody>
          <a:bodyPr/>
          <a:lstStyle/>
          <a:p>
            <a:r>
              <a:rPr lang="en-US" dirty="0"/>
              <a:t>Associative class produce association of two other classes. </a:t>
            </a:r>
          </a:p>
          <a:p>
            <a:r>
              <a:rPr lang="en-US" dirty="0"/>
              <a:t>Some times, relation of two classes is meaningless with introducing some associative class. E.g. relation of student and course. Here, this relation can be either attendance, exam, enrolment etc.</a:t>
            </a:r>
          </a:p>
        </p:txBody>
      </p:sp>
    </p:spTree>
    <p:extLst>
      <p:ext uri="{BB962C8B-B14F-4D97-AF65-F5344CB8AC3E}">
        <p14:creationId xmlns:p14="http://schemas.microsoft.com/office/powerpoint/2010/main" val="1937239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8379-FF67-EC09-3186-641521461A50}"/>
              </a:ext>
            </a:extLst>
          </p:cNvPr>
          <p:cNvSpPr>
            <a:spLocks noGrp="1"/>
          </p:cNvSpPr>
          <p:nvPr>
            <p:ph type="title"/>
          </p:nvPr>
        </p:nvSpPr>
        <p:spPr>
          <a:xfrm>
            <a:off x="838200" y="365125"/>
            <a:ext cx="10515600" cy="943413"/>
          </a:xfrm>
        </p:spPr>
        <p:txBody>
          <a:bodyPr/>
          <a:lstStyle/>
          <a:p>
            <a:r>
              <a:rPr lang="en-US" dirty="0"/>
              <a:t>Associative Class Examples</a:t>
            </a:r>
          </a:p>
        </p:txBody>
      </p:sp>
      <p:pic>
        <p:nvPicPr>
          <p:cNvPr id="5" name="Content Placeholder 4">
            <a:extLst>
              <a:ext uri="{FF2B5EF4-FFF2-40B4-BE49-F238E27FC236}">
                <a16:creationId xmlns:a16="http://schemas.microsoft.com/office/drawing/2014/main" id="{A8CEE313-4EE4-F465-6327-57E63C7B9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5641" y="1482725"/>
            <a:ext cx="6511159" cy="5010150"/>
          </a:xfrm>
        </p:spPr>
      </p:pic>
    </p:spTree>
    <p:extLst>
      <p:ext uri="{BB962C8B-B14F-4D97-AF65-F5344CB8AC3E}">
        <p14:creationId xmlns:p14="http://schemas.microsoft.com/office/powerpoint/2010/main" val="355178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11D98FF9-40D2-9DFC-9306-58C6CAFB3A4A}"/>
              </a:ext>
            </a:extLst>
          </p:cNvPr>
          <p:cNvSpPr>
            <a:spLocks noGrp="1" noChangeArrowheads="1"/>
          </p:cNvSpPr>
          <p:nvPr>
            <p:ph type="title"/>
          </p:nvPr>
        </p:nvSpPr>
        <p:spPr>
          <a:xfrm>
            <a:off x="2438400" y="292099"/>
            <a:ext cx="8229600" cy="482600"/>
          </a:xfrm>
        </p:spPr>
        <p:txBody>
          <a:bodyPr>
            <a:normAutofit fontScale="90000"/>
          </a:bodyPr>
          <a:lstStyle/>
          <a:p>
            <a:pPr eaLnBrk="1" hangingPunct="1">
              <a:defRPr/>
            </a:pPr>
            <a:r>
              <a:rPr lang="en-US" sz="4000" dirty="0"/>
              <a:t>Object Types</a:t>
            </a:r>
          </a:p>
        </p:txBody>
      </p:sp>
      <p:sp>
        <p:nvSpPr>
          <p:cNvPr id="361475" name="Rectangle 3">
            <a:extLst>
              <a:ext uri="{FF2B5EF4-FFF2-40B4-BE49-F238E27FC236}">
                <a16:creationId xmlns:a16="http://schemas.microsoft.com/office/drawing/2014/main" id="{34AB7ECA-835D-6FEA-562D-0C146D8994C0}"/>
              </a:ext>
            </a:extLst>
          </p:cNvPr>
          <p:cNvSpPr>
            <a:spLocks noGrp="1" noChangeArrowheads="1"/>
          </p:cNvSpPr>
          <p:nvPr>
            <p:ph type="body" idx="1"/>
          </p:nvPr>
        </p:nvSpPr>
        <p:spPr>
          <a:xfrm>
            <a:off x="1524000" y="977462"/>
            <a:ext cx="9144000" cy="5588439"/>
          </a:xfrm>
        </p:spPr>
        <p:txBody>
          <a:bodyPr/>
          <a:lstStyle/>
          <a:p>
            <a:pPr marL="285750" indent="-285750">
              <a:lnSpc>
                <a:spcPct val="80000"/>
              </a:lnSpc>
              <a:defRPr/>
            </a:pPr>
            <a:endParaRPr lang="en-US" dirty="0"/>
          </a:p>
          <a:p>
            <a:pPr marL="285750" indent="-285750">
              <a:lnSpc>
                <a:spcPct val="80000"/>
              </a:lnSpc>
              <a:defRPr/>
            </a:pPr>
            <a:r>
              <a:rPr lang="en-US" dirty="0"/>
              <a:t>Entity Objects</a:t>
            </a:r>
          </a:p>
          <a:p>
            <a:pPr lvl="1">
              <a:lnSpc>
                <a:spcPct val="80000"/>
              </a:lnSpc>
              <a:defRPr/>
            </a:pPr>
            <a:r>
              <a:rPr lang="en-US" dirty="0"/>
              <a:t>Represent the information tracked by the system (Application domain objects, “Business objects”)</a:t>
            </a:r>
          </a:p>
          <a:p>
            <a:pPr marL="285750" indent="-285750">
              <a:lnSpc>
                <a:spcPct val="80000"/>
              </a:lnSpc>
              <a:defRPr/>
            </a:pPr>
            <a:r>
              <a:rPr lang="en-US" dirty="0"/>
              <a:t>Boundary Objects</a:t>
            </a:r>
          </a:p>
          <a:p>
            <a:pPr lvl="1">
              <a:lnSpc>
                <a:spcPct val="80000"/>
              </a:lnSpc>
              <a:defRPr/>
            </a:pPr>
            <a:r>
              <a:rPr lang="en-US" dirty="0"/>
              <a:t>Represent the interaction between the user and the system</a:t>
            </a:r>
          </a:p>
          <a:p>
            <a:pPr marL="285750" indent="-285750">
              <a:lnSpc>
                <a:spcPct val="80000"/>
              </a:lnSpc>
              <a:defRPr/>
            </a:pPr>
            <a:r>
              <a:rPr lang="en-US" dirty="0"/>
              <a:t>Control Objects: </a:t>
            </a:r>
          </a:p>
          <a:p>
            <a:pPr lvl="1">
              <a:lnSpc>
                <a:spcPct val="80000"/>
              </a:lnSpc>
              <a:defRPr/>
            </a:pPr>
            <a:r>
              <a:rPr lang="en-US" dirty="0"/>
              <a:t>Represent the control tasks performed by the system</a:t>
            </a:r>
          </a:p>
          <a:p>
            <a:pPr lvl="1">
              <a:lnSpc>
                <a:spcPct val="80000"/>
              </a:lnSpc>
              <a:defRPr/>
            </a:pPr>
            <a:endParaRPr lang="en-US" dirty="0"/>
          </a:p>
          <a:p>
            <a:pPr marL="0" indent="0">
              <a:lnSpc>
                <a:spcPct val="80000"/>
              </a:lnSpc>
              <a:buNone/>
              <a:defRPr/>
            </a:pPr>
            <a:endParaRPr lang="en-US" sz="2000" dirty="0"/>
          </a:p>
        </p:txBody>
      </p:sp>
      <p:pic>
        <p:nvPicPr>
          <p:cNvPr id="3" name="Picture 2">
            <a:extLst>
              <a:ext uri="{FF2B5EF4-FFF2-40B4-BE49-F238E27FC236}">
                <a16:creationId xmlns:a16="http://schemas.microsoft.com/office/drawing/2014/main" id="{7CB36EC3-FFA5-3DB3-36C1-2658D32AC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326" y="4533935"/>
            <a:ext cx="3191320" cy="185763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DDF50CB3-607B-40F2-7B57-9CF20DD7137F}"/>
              </a:ext>
            </a:extLst>
          </p:cNvPr>
          <p:cNvSpPr>
            <a:spLocks noGrp="1" noChangeArrowheads="1"/>
          </p:cNvSpPr>
          <p:nvPr>
            <p:ph type="title"/>
          </p:nvPr>
        </p:nvSpPr>
        <p:spPr>
          <a:xfrm>
            <a:off x="1981200" y="279400"/>
            <a:ext cx="8229600" cy="1138238"/>
          </a:xfrm>
        </p:spPr>
        <p:txBody>
          <a:bodyPr/>
          <a:lstStyle/>
          <a:p>
            <a:pPr eaLnBrk="1" hangingPunct="1">
              <a:defRPr/>
            </a:pPr>
            <a:r>
              <a:rPr lang="en-US" dirty="0"/>
              <a:t>Example: Watch Objects</a:t>
            </a:r>
          </a:p>
        </p:txBody>
      </p:sp>
      <p:sp>
        <p:nvSpPr>
          <p:cNvPr id="21507" name="Rectangle 3">
            <a:extLst>
              <a:ext uri="{FF2B5EF4-FFF2-40B4-BE49-F238E27FC236}">
                <a16:creationId xmlns:a16="http://schemas.microsoft.com/office/drawing/2014/main" id="{CB1CAC9A-F898-04D0-6F24-5B6C567CB934}"/>
              </a:ext>
            </a:extLst>
          </p:cNvPr>
          <p:cNvSpPr>
            <a:spLocks noChangeArrowheads="1"/>
          </p:cNvSpPr>
          <p:nvPr/>
        </p:nvSpPr>
        <p:spPr bwMode="auto">
          <a:xfrm>
            <a:off x="2895600" y="2286000"/>
            <a:ext cx="1066800" cy="609600"/>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b="1">
                <a:latin typeface="Palatino" pitchFamily="18" charset="0"/>
              </a:rPr>
              <a:t>Year</a:t>
            </a:r>
          </a:p>
        </p:txBody>
      </p:sp>
      <p:sp>
        <p:nvSpPr>
          <p:cNvPr id="21508" name="Rectangle 4">
            <a:extLst>
              <a:ext uri="{FF2B5EF4-FFF2-40B4-BE49-F238E27FC236}">
                <a16:creationId xmlns:a16="http://schemas.microsoft.com/office/drawing/2014/main" id="{77C0B681-9F6A-CF00-0CBC-015744DB4805}"/>
              </a:ext>
            </a:extLst>
          </p:cNvPr>
          <p:cNvSpPr>
            <a:spLocks noChangeArrowheads="1"/>
          </p:cNvSpPr>
          <p:nvPr/>
        </p:nvSpPr>
        <p:spPr bwMode="auto">
          <a:xfrm>
            <a:off x="2895600" y="3124200"/>
            <a:ext cx="1066800" cy="609600"/>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b="1">
                <a:latin typeface="Palatino" pitchFamily="18" charset="0"/>
              </a:rPr>
              <a:t>Month</a:t>
            </a:r>
          </a:p>
        </p:txBody>
      </p:sp>
      <p:sp>
        <p:nvSpPr>
          <p:cNvPr id="21509" name="Rectangle 5">
            <a:extLst>
              <a:ext uri="{FF2B5EF4-FFF2-40B4-BE49-F238E27FC236}">
                <a16:creationId xmlns:a16="http://schemas.microsoft.com/office/drawing/2014/main" id="{A970336C-4A69-652C-9938-57027D659CEF}"/>
              </a:ext>
            </a:extLst>
          </p:cNvPr>
          <p:cNvSpPr>
            <a:spLocks noChangeArrowheads="1"/>
          </p:cNvSpPr>
          <p:nvPr/>
        </p:nvSpPr>
        <p:spPr bwMode="auto">
          <a:xfrm>
            <a:off x="2895600" y="4038600"/>
            <a:ext cx="1066800" cy="609600"/>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b="1">
                <a:latin typeface="Palatino" pitchFamily="18" charset="0"/>
              </a:rPr>
              <a:t>Day</a:t>
            </a:r>
          </a:p>
        </p:txBody>
      </p:sp>
      <p:sp>
        <p:nvSpPr>
          <p:cNvPr id="21510" name="Rectangle 6">
            <a:extLst>
              <a:ext uri="{FF2B5EF4-FFF2-40B4-BE49-F238E27FC236}">
                <a16:creationId xmlns:a16="http://schemas.microsoft.com/office/drawing/2014/main" id="{C0E7DFEC-5B64-A91A-5CE8-DB59CE423E78}"/>
              </a:ext>
            </a:extLst>
          </p:cNvPr>
          <p:cNvSpPr>
            <a:spLocks noChangeArrowheads="1"/>
          </p:cNvSpPr>
          <p:nvPr/>
        </p:nvSpPr>
        <p:spPr bwMode="auto">
          <a:xfrm>
            <a:off x="5029200" y="2514600"/>
            <a:ext cx="1447800" cy="609600"/>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b="1">
                <a:latin typeface="Palatino" pitchFamily="18" charset="0"/>
              </a:rPr>
              <a:t>ChangeDate</a:t>
            </a:r>
          </a:p>
        </p:txBody>
      </p:sp>
      <p:sp>
        <p:nvSpPr>
          <p:cNvPr id="21511" name="Rectangle 7">
            <a:extLst>
              <a:ext uri="{FF2B5EF4-FFF2-40B4-BE49-F238E27FC236}">
                <a16:creationId xmlns:a16="http://schemas.microsoft.com/office/drawing/2014/main" id="{20395185-12BD-0B83-B721-155CD153997E}"/>
              </a:ext>
            </a:extLst>
          </p:cNvPr>
          <p:cNvSpPr>
            <a:spLocks noChangeArrowheads="1"/>
          </p:cNvSpPr>
          <p:nvPr/>
        </p:nvSpPr>
        <p:spPr bwMode="auto">
          <a:xfrm>
            <a:off x="7315200" y="2209800"/>
            <a:ext cx="1447800" cy="609600"/>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b="1">
                <a:latin typeface="Palatino" pitchFamily="18" charset="0"/>
              </a:rPr>
              <a:t>Button</a:t>
            </a:r>
          </a:p>
        </p:txBody>
      </p:sp>
      <p:sp>
        <p:nvSpPr>
          <p:cNvPr id="21512" name="Rectangle 8">
            <a:extLst>
              <a:ext uri="{FF2B5EF4-FFF2-40B4-BE49-F238E27FC236}">
                <a16:creationId xmlns:a16="http://schemas.microsoft.com/office/drawing/2014/main" id="{997E62E4-18BE-9015-990C-D50B9A97D137}"/>
              </a:ext>
            </a:extLst>
          </p:cNvPr>
          <p:cNvSpPr>
            <a:spLocks noChangeArrowheads="1"/>
          </p:cNvSpPr>
          <p:nvPr/>
        </p:nvSpPr>
        <p:spPr bwMode="auto">
          <a:xfrm>
            <a:off x="7315200" y="3352800"/>
            <a:ext cx="1447800" cy="609600"/>
          </a:xfrm>
          <a:prstGeom prst="rect">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b="1">
                <a:latin typeface="Palatino" pitchFamily="18" charset="0"/>
              </a:rPr>
              <a:t>LCDDisplay</a:t>
            </a:r>
          </a:p>
        </p:txBody>
      </p:sp>
      <p:sp>
        <p:nvSpPr>
          <p:cNvPr id="21513" name="Text Box 9">
            <a:extLst>
              <a:ext uri="{FF2B5EF4-FFF2-40B4-BE49-F238E27FC236}">
                <a16:creationId xmlns:a16="http://schemas.microsoft.com/office/drawing/2014/main" id="{11835A33-7CA2-833C-F26B-D03AEA2156AE}"/>
              </a:ext>
            </a:extLst>
          </p:cNvPr>
          <p:cNvSpPr txBox="1">
            <a:spLocks noChangeArrowheads="1"/>
          </p:cNvSpPr>
          <p:nvPr/>
        </p:nvSpPr>
        <p:spPr bwMode="auto">
          <a:xfrm>
            <a:off x="2346325" y="5387976"/>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latin typeface="Palatino" pitchFamily="18" charset="0"/>
              </a:rPr>
              <a:t>Entity Objects</a:t>
            </a:r>
          </a:p>
        </p:txBody>
      </p:sp>
      <p:sp>
        <p:nvSpPr>
          <p:cNvPr id="21514" name="Text Box 10">
            <a:extLst>
              <a:ext uri="{FF2B5EF4-FFF2-40B4-BE49-F238E27FC236}">
                <a16:creationId xmlns:a16="http://schemas.microsoft.com/office/drawing/2014/main" id="{46AFF87C-B448-6FB8-1412-F6205B669BF5}"/>
              </a:ext>
            </a:extLst>
          </p:cNvPr>
          <p:cNvSpPr txBox="1">
            <a:spLocks noChangeArrowheads="1"/>
          </p:cNvSpPr>
          <p:nvPr/>
        </p:nvSpPr>
        <p:spPr bwMode="auto">
          <a:xfrm>
            <a:off x="4800600" y="5410201"/>
            <a:ext cx="184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latin typeface="Palatino" pitchFamily="18" charset="0"/>
              </a:rPr>
              <a:t>Control Objects</a:t>
            </a:r>
          </a:p>
        </p:txBody>
      </p:sp>
      <p:sp>
        <p:nvSpPr>
          <p:cNvPr id="21515" name="Text Box 11">
            <a:extLst>
              <a:ext uri="{FF2B5EF4-FFF2-40B4-BE49-F238E27FC236}">
                <a16:creationId xmlns:a16="http://schemas.microsoft.com/office/drawing/2014/main" id="{B0018481-7236-2AC5-229E-F100848D103E}"/>
              </a:ext>
            </a:extLst>
          </p:cNvPr>
          <p:cNvSpPr txBox="1">
            <a:spLocks noChangeArrowheads="1"/>
          </p:cNvSpPr>
          <p:nvPr/>
        </p:nvSpPr>
        <p:spPr bwMode="auto">
          <a:xfrm>
            <a:off x="7315200" y="5410201"/>
            <a:ext cx="1968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b="1">
                <a:latin typeface="Palatino" pitchFamily="18" charset="0"/>
              </a:rPr>
              <a:t>Interface Objects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A5FB-D791-4497-7824-7ACBD419EB78}"/>
              </a:ext>
            </a:extLst>
          </p:cNvPr>
          <p:cNvSpPr>
            <a:spLocks noGrp="1"/>
          </p:cNvSpPr>
          <p:nvPr>
            <p:ph type="title"/>
          </p:nvPr>
        </p:nvSpPr>
        <p:spPr/>
        <p:txBody>
          <a:bodyPr/>
          <a:lstStyle/>
          <a:p>
            <a:pPr algn="ctr"/>
            <a:r>
              <a:rPr lang="en-US" dirty="0"/>
              <a:t>Icons for Stereotypes</a:t>
            </a:r>
          </a:p>
        </p:txBody>
      </p:sp>
      <p:pic>
        <p:nvPicPr>
          <p:cNvPr id="5" name="Content Placeholder 4">
            <a:extLst>
              <a:ext uri="{FF2B5EF4-FFF2-40B4-BE49-F238E27FC236}">
                <a16:creationId xmlns:a16="http://schemas.microsoft.com/office/drawing/2014/main" id="{1C140F35-F17F-9F88-73B6-31A657D3B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8870" y="1690688"/>
            <a:ext cx="5644054" cy="4662815"/>
          </a:xfrm>
        </p:spPr>
      </p:pic>
    </p:spTree>
    <p:extLst>
      <p:ext uri="{BB962C8B-B14F-4D97-AF65-F5344CB8AC3E}">
        <p14:creationId xmlns:p14="http://schemas.microsoft.com/office/powerpoint/2010/main" val="334217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6A02-2C04-4047-7C51-FD32A2A4D172}"/>
              </a:ext>
            </a:extLst>
          </p:cNvPr>
          <p:cNvSpPr>
            <a:spLocks noGrp="1"/>
          </p:cNvSpPr>
          <p:nvPr>
            <p:ph type="title"/>
          </p:nvPr>
        </p:nvSpPr>
        <p:spPr/>
        <p:txBody>
          <a:bodyPr/>
          <a:lstStyle/>
          <a:p>
            <a:r>
              <a:rPr lang="en-US" dirty="0"/>
              <a:t>Importance of object oriented Analysis</a:t>
            </a:r>
          </a:p>
        </p:txBody>
      </p:sp>
      <p:sp>
        <p:nvSpPr>
          <p:cNvPr id="3" name="Content Placeholder 2">
            <a:extLst>
              <a:ext uri="{FF2B5EF4-FFF2-40B4-BE49-F238E27FC236}">
                <a16:creationId xmlns:a16="http://schemas.microsoft.com/office/drawing/2014/main" id="{D8077851-9B3C-5FDF-A9D6-4B80A7B0F9BF}"/>
              </a:ext>
            </a:extLst>
          </p:cNvPr>
          <p:cNvSpPr>
            <a:spLocks noGrp="1"/>
          </p:cNvSpPr>
          <p:nvPr>
            <p:ph idx="1"/>
          </p:nvPr>
        </p:nvSpPr>
        <p:spPr/>
        <p:txBody>
          <a:bodyPr/>
          <a:lstStyle/>
          <a:p>
            <a:r>
              <a:rPr lang="en-US" dirty="0"/>
              <a:t>Software requirements Analysis</a:t>
            </a:r>
          </a:p>
          <a:p>
            <a:r>
              <a:rPr lang="en-US" dirty="0"/>
              <a:t>Designing of software</a:t>
            </a:r>
          </a:p>
          <a:p>
            <a:r>
              <a:rPr lang="en-US" dirty="0"/>
              <a:t>Become the base for programmers </a:t>
            </a:r>
          </a:p>
        </p:txBody>
      </p:sp>
    </p:spTree>
    <p:extLst>
      <p:ext uri="{BB962C8B-B14F-4D97-AF65-F5344CB8AC3E}">
        <p14:creationId xmlns:p14="http://schemas.microsoft.com/office/powerpoint/2010/main" val="213314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6457F216-8526-59C6-339D-6869CF53FBBC}"/>
              </a:ext>
            </a:extLst>
          </p:cNvPr>
          <p:cNvSpPr>
            <a:spLocks noGrp="1" noChangeArrowheads="1"/>
          </p:cNvSpPr>
          <p:nvPr>
            <p:ph type="title"/>
          </p:nvPr>
        </p:nvSpPr>
        <p:spPr>
          <a:xfrm>
            <a:off x="1981200" y="279401"/>
            <a:ext cx="8229600" cy="815975"/>
          </a:xfrm>
        </p:spPr>
        <p:txBody>
          <a:bodyPr vert="horz" lIns="90487" tIns="44450" rIns="90487" bIns="44450" rtlCol="0" anchor="ctr" anchorCtr="0">
            <a:normAutofit/>
          </a:bodyPr>
          <a:lstStyle/>
          <a:p>
            <a:pPr eaLnBrk="1" hangingPunct="1">
              <a:defRPr/>
            </a:pPr>
            <a:r>
              <a:rPr lang="en-US"/>
              <a:t>Pieces of an Object Model</a:t>
            </a:r>
          </a:p>
        </p:txBody>
      </p:sp>
      <p:sp>
        <p:nvSpPr>
          <p:cNvPr id="353283" name="Rectangle 3">
            <a:extLst>
              <a:ext uri="{FF2B5EF4-FFF2-40B4-BE49-F238E27FC236}">
                <a16:creationId xmlns:a16="http://schemas.microsoft.com/office/drawing/2014/main" id="{0E974B7F-BF71-05F7-75EA-1FE1A6F67877}"/>
              </a:ext>
            </a:extLst>
          </p:cNvPr>
          <p:cNvSpPr>
            <a:spLocks noGrp="1" noChangeArrowheads="1"/>
          </p:cNvSpPr>
          <p:nvPr>
            <p:ph type="body" idx="1"/>
          </p:nvPr>
        </p:nvSpPr>
        <p:spPr>
          <a:xfrm>
            <a:off x="1822122" y="1330298"/>
            <a:ext cx="8255000" cy="4197403"/>
          </a:xfrm>
        </p:spPr>
        <p:txBody>
          <a:bodyPr vert="horz" lIns="90487" tIns="44450" rIns="90487" bIns="44450" rtlCol="0">
            <a:normAutofit/>
          </a:bodyPr>
          <a:lstStyle/>
          <a:p>
            <a:pPr marL="285750" indent="-285750">
              <a:defRPr/>
            </a:pPr>
            <a:r>
              <a:rPr lang="en-US" dirty="0">
                <a:solidFill>
                  <a:srgbClr val="FF0000"/>
                </a:solidFill>
              </a:rPr>
              <a:t>Classes type: </a:t>
            </a:r>
            <a:r>
              <a:rPr lang="en-US" dirty="0"/>
              <a:t>It shows particular class name with specific defined goal</a:t>
            </a:r>
          </a:p>
          <a:p>
            <a:pPr marL="285750" indent="-285750">
              <a:defRPr/>
            </a:pPr>
            <a:r>
              <a:rPr lang="en-US" dirty="0">
                <a:solidFill>
                  <a:srgbClr val="FF0000"/>
                </a:solidFill>
              </a:rPr>
              <a:t>Relations: </a:t>
            </a:r>
            <a:r>
              <a:rPr lang="en-US" dirty="0"/>
              <a:t>Relation of one class object with other class object</a:t>
            </a:r>
          </a:p>
          <a:p>
            <a:pPr marL="285750" indent="-285750">
              <a:defRPr/>
            </a:pPr>
            <a:r>
              <a:rPr lang="en-US" dirty="0">
                <a:solidFill>
                  <a:srgbClr val="FF0000"/>
                </a:solidFill>
              </a:rPr>
              <a:t>Attributes:</a:t>
            </a:r>
            <a:r>
              <a:rPr lang="en-US" dirty="0"/>
              <a:t> class is defined over its unique attributes or characteristics such as </a:t>
            </a:r>
            <a:r>
              <a:rPr lang="en-US" dirty="0" err="1"/>
              <a:t>student_id</a:t>
            </a:r>
            <a:r>
              <a:rPr lang="en-US" dirty="0"/>
              <a:t>, name, address are attributes for class student.</a:t>
            </a:r>
          </a:p>
          <a:p>
            <a:pPr marL="285750" indent="-285750">
              <a:defRPr/>
            </a:pPr>
            <a:r>
              <a:rPr lang="en-US" dirty="0">
                <a:solidFill>
                  <a:srgbClr val="FF0000"/>
                </a:solidFill>
              </a:rPr>
              <a:t>Operations:</a:t>
            </a:r>
            <a:r>
              <a:rPr lang="en-US" dirty="0"/>
              <a:t> operations are the specific detail functions of a class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2ECE-12AB-1FD1-321D-EF7E5857E449}"/>
              </a:ext>
            </a:extLst>
          </p:cNvPr>
          <p:cNvSpPr>
            <a:spLocks noGrp="1"/>
          </p:cNvSpPr>
          <p:nvPr>
            <p:ph type="title"/>
          </p:nvPr>
        </p:nvSpPr>
        <p:spPr/>
        <p:txBody>
          <a:bodyPr/>
          <a:lstStyle/>
          <a:p>
            <a:pPr algn="ctr"/>
            <a:r>
              <a:rPr lang="fr-FR" b="0" i="0" dirty="0">
                <a:solidFill>
                  <a:srgbClr val="610B38"/>
                </a:solidFill>
                <a:effectLst/>
                <a:latin typeface="erdana"/>
              </a:rPr>
              <a:t>Types of Relationship</a:t>
            </a:r>
            <a:br>
              <a:rPr lang="fr-FR"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FD27BE53-9B42-826E-2362-C2EF89F44D9E}"/>
              </a:ext>
            </a:extLst>
          </p:cNvPr>
          <p:cNvSpPr>
            <a:spLocks noGrp="1"/>
          </p:cNvSpPr>
          <p:nvPr>
            <p:ph idx="1"/>
          </p:nvPr>
        </p:nvSpPr>
        <p:spPr/>
        <p:txBody>
          <a:bodyPr/>
          <a:lstStyle/>
          <a:p>
            <a:pPr lvl="1">
              <a:buFont typeface="Wingdings" panose="05000000000000000000" pitchFamily="2" charset="2"/>
              <a:buChar char="Ø"/>
            </a:pPr>
            <a:r>
              <a:rPr lang="en-US" dirty="0">
                <a:solidFill>
                  <a:srgbClr val="FF0000"/>
                </a:solidFill>
              </a:rPr>
              <a:t>Simple association</a:t>
            </a:r>
          </a:p>
          <a:p>
            <a:pPr lvl="1">
              <a:buFont typeface="Wingdings" panose="05000000000000000000" pitchFamily="2" charset="2"/>
              <a:buChar char="Ø"/>
            </a:pPr>
            <a:r>
              <a:rPr lang="en-US" dirty="0">
                <a:solidFill>
                  <a:srgbClr val="FF0000"/>
                </a:solidFill>
              </a:rPr>
              <a:t>Directed association</a:t>
            </a:r>
          </a:p>
          <a:p>
            <a:pPr lvl="1">
              <a:buFont typeface="Wingdings" panose="05000000000000000000" pitchFamily="2" charset="2"/>
              <a:buChar char="Ø"/>
            </a:pPr>
            <a:r>
              <a:rPr lang="en-US" dirty="0">
                <a:solidFill>
                  <a:srgbClr val="FF0000"/>
                </a:solidFill>
              </a:rPr>
              <a:t>Aggregation</a:t>
            </a:r>
          </a:p>
          <a:p>
            <a:pPr lvl="1">
              <a:buFont typeface="Wingdings" panose="05000000000000000000" pitchFamily="2" charset="2"/>
              <a:buChar char="Ø"/>
            </a:pPr>
            <a:r>
              <a:rPr lang="en-US" dirty="0">
                <a:solidFill>
                  <a:srgbClr val="FF0000"/>
                </a:solidFill>
              </a:rPr>
              <a:t>Composition</a:t>
            </a:r>
          </a:p>
          <a:p>
            <a:pPr lvl="1">
              <a:buFont typeface="Wingdings" panose="05000000000000000000" pitchFamily="2" charset="2"/>
              <a:buChar char="Ø"/>
            </a:pPr>
            <a:r>
              <a:rPr lang="en-US" dirty="0">
                <a:solidFill>
                  <a:srgbClr val="FF0000"/>
                </a:solidFill>
              </a:rPr>
              <a:t>Dependency</a:t>
            </a:r>
          </a:p>
          <a:p>
            <a:pPr lvl="1">
              <a:buFont typeface="Wingdings" panose="05000000000000000000" pitchFamily="2" charset="2"/>
              <a:buChar char="Ø"/>
            </a:pPr>
            <a:r>
              <a:rPr lang="en-US" dirty="0">
                <a:solidFill>
                  <a:srgbClr val="FF0000"/>
                </a:solidFill>
              </a:rPr>
              <a:t>Generalization</a:t>
            </a:r>
          </a:p>
          <a:p>
            <a:pPr marL="0" indent="0">
              <a:buNone/>
            </a:pPr>
            <a:endParaRPr lang="en-US" dirty="0"/>
          </a:p>
        </p:txBody>
      </p:sp>
    </p:spTree>
    <p:extLst>
      <p:ext uri="{BB962C8B-B14F-4D97-AF65-F5344CB8AC3E}">
        <p14:creationId xmlns:p14="http://schemas.microsoft.com/office/powerpoint/2010/main" val="62138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4A0E-02FD-C320-B1FF-B20ABEBBAF21}"/>
              </a:ext>
            </a:extLst>
          </p:cNvPr>
          <p:cNvSpPr>
            <a:spLocks noGrp="1"/>
          </p:cNvSpPr>
          <p:nvPr>
            <p:ph type="title"/>
          </p:nvPr>
        </p:nvSpPr>
        <p:spPr>
          <a:xfrm>
            <a:off x="838200" y="365126"/>
            <a:ext cx="10515600" cy="1195660"/>
          </a:xfrm>
        </p:spPr>
        <p:txBody>
          <a:bodyPr/>
          <a:lstStyle/>
          <a:p>
            <a:pPr algn="ctr"/>
            <a:r>
              <a:rPr lang="en-US" dirty="0"/>
              <a:t>Association</a:t>
            </a:r>
          </a:p>
        </p:txBody>
      </p:sp>
      <p:sp>
        <p:nvSpPr>
          <p:cNvPr id="3" name="Content Placeholder 2">
            <a:extLst>
              <a:ext uri="{FF2B5EF4-FFF2-40B4-BE49-F238E27FC236}">
                <a16:creationId xmlns:a16="http://schemas.microsoft.com/office/drawing/2014/main" id="{09706696-D211-435A-324E-F014E5D5A2F3}"/>
              </a:ext>
            </a:extLst>
          </p:cNvPr>
          <p:cNvSpPr>
            <a:spLocks noGrp="1"/>
          </p:cNvSpPr>
          <p:nvPr>
            <p:ph idx="1"/>
          </p:nvPr>
        </p:nvSpPr>
        <p:spPr/>
        <p:txBody>
          <a:bodyPr/>
          <a:lstStyle/>
          <a:p>
            <a:pPr algn="just"/>
            <a:r>
              <a:rPr lang="en-US" sz="2400" b="0" i="0" dirty="0">
                <a:solidFill>
                  <a:srgbClr val="040C28"/>
                </a:solidFill>
                <a:effectLst/>
                <a:latin typeface="Google Sans"/>
              </a:rPr>
              <a:t>Association is used to describe that one object can be associated with another object or link between two classes. This doesn’t mean both depends on each other but only associated in bidirectional way. E.g.</a:t>
            </a:r>
          </a:p>
          <a:p>
            <a:endParaRPr lang="en-US" dirty="0">
              <a:solidFill>
                <a:srgbClr val="040C28"/>
              </a:solidFill>
              <a:latin typeface="Google Sans"/>
            </a:endParaRPr>
          </a:p>
          <a:p>
            <a:endParaRPr lang="en-US" b="0" i="0" dirty="0">
              <a:solidFill>
                <a:srgbClr val="040C28"/>
              </a:solidFill>
              <a:effectLst/>
              <a:latin typeface="Google Sans"/>
            </a:endParaRPr>
          </a:p>
          <a:p>
            <a:pPr marL="0" indent="0">
              <a:buNone/>
            </a:pPr>
            <a:r>
              <a:rPr lang="en-US" b="0" i="0" dirty="0">
                <a:solidFill>
                  <a:srgbClr val="040C28"/>
                </a:solidFill>
                <a:effectLst/>
                <a:latin typeface="Google Sans"/>
              </a:rPr>
              <a:t> </a:t>
            </a:r>
            <a:endParaRPr lang="en-US" dirty="0"/>
          </a:p>
        </p:txBody>
      </p:sp>
      <p:pic>
        <p:nvPicPr>
          <p:cNvPr id="6" name="Content Placeholder 4">
            <a:extLst>
              <a:ext uri="{FF2B5EF4-FFF2-40B4-BE49-F238E27FC236}">
                <a16:creationId xmlns:a16="http://schemas.microsoft.com/office/drawing/2014/main" id="{5272D4F3-E98A-3A55-D3DA-48614EC7C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6448" y="3429000"/>
            <a:ext cx="5439103" cy="2222937"/>
          </a:xfrm>
          <a:prstGeom prst="rect">
            <a:avLst/>
          </a:prstGeom>
        </p:spPr>
      </p:pic>
    </p:spTree>
    <p:extLst>
      <p:ext uri="{BB962C8B-B14F-4D97-AF65-F5344CB8AC3E}">
        <p14:creationId xmlns:p14="http://schemas.microsoft.com/office/powerpoint/2010/main" val="27241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0411-D5AA-DDF8-8C73-D4C91E9DDB94}"/>
              </a:ext>
            </a:extLst>
          </p:cNvPr>
          <p:cNvSpPr>
            <a:spLocks noGrp="1"/>
          </p:cNvSpPr>
          <p:nvPr>
            <p:ph type="title"/>
          </p:nvPr>
        </p:nvSpPr>
        <p:spPr/>
        <p:txBody>
          <a:bodyPr/>
          <a:lstStyle/>
          <a:p>
            <a:r>
              <a:rPr lang="en-US" dirty="0"/>
              <a:t>Examples of association</a:t>
            </a:r>
          </a:p>
        </p:txBody>
      </p:sp>
      <p:pic>
        <p:nvPicPr>
          <p:cNvPr id="4" name="Content Placeholder 3">
            <a:extLst>
              <a:ext uri="{FF2B5EF4-FFF2-40B4-BE49-F238E27FC236}">
                <a16:creationId xmlns:a16="http://schemas.microsoft.com/office/drawing/2014/main" id="{49059C1E-89B7-F25D-C2E1-4D5521669F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5494" y="1825625"/>
            <a:ext cx="3981011" cy="4351338"/>
          </a:xfrm>
          <a:prstGeom prst="rect">
            <a:avLst/>
          </a:prstGeom>
        </p:spPr>
      </p:pic>
    </p:spTree>
    <p:extLst>
      <p:ext uri="{BB962C8B-B14F-4D97-AF65-F5344CB8AC3E}">
        <p14:creationId xmlns:p14="http://schemas.microsoft.com/office/powerpoint/2010/main" val="264616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86BA-872A-E1CB-2F53-322C52DCA430}"/>
              </a:ext>
            </a:extLst>
          </p:cNvPr>
          <p:cNvSpPr>
            <a:spLocks noGrp="1"/>
          </p:cNvSpPr>
          <p:nvPr>
            <p:ph type="title"/>
          </p:nvPr>
        </p:nvSpPr>
        <p:spPr>
          <a:xfrm>
            <a:off x="838200" y="365125"/>
            <a:ext cx="10515600" cy="864585"/>
          </a:xfrm>
        </p:spPr>
        <p:txBody>
          <a:bodyPr/>
          <a:lstStyle/>
          <a:p>
            <a:pPr algn="ctr"/>
            <a:r>
              <a:rPr lang="en-US" dirty="0"/>
              <a:t>Directed Association</a:t>
            </a:r>
          </a:p>
        </p:txBody>
      </p:sp>
      <p:pic>
        <p:nvPicPr>
          <p:cNvPr id="9" name="Content Placeholder 8">
            <a:extLst>
              <a:ext uri="{FF2B5EF4-FFF2-40B4-BE49-F238E27FC236}">
                <a16:creationId xmlns:a16="http://schemas.microsoft.com/office/drawing/2014/main" id="{542B4843-D3AC-7553-70A0-93F54C748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028" y="3271344"/>
            <a:ext cx="5880538" cy="2356946"/>
          </a:xfrm>
        </p:spPr>
      </p:pic>
      <p:sp>
        <p:nvSpPr>
          <p:cNvPr id="11" name="TextBox 10">
            <a:extLst>
              <a:ext uri="{FF2B5EF4-FFF2-40B4-BE49-F238E27FC236}">
                <a16:creationId xmlns:a16="http://schemas.microsoft.com/office/drawing/2014/main" id="{495DC1E1-C87B-2936-C777-D6E554677B69}"/>
              </a:ext>
            </a:extLst>
          </p:cNvPr>
          <p:cNvSpPr txBox="1"/>
          <p:nvPr/>
        </p:nvSpPr>
        <p:spPr>
          <a:xfrm>
            <a:off x="949873" y="1229710"/>
            <a:ext cx="10515600" cy="1015663"/>
          </a:xfrm>
          <a:prstGeom prst="rect">
            <a:avLst/>
          </a:prstGeom>
          <a:noFill/>
        </p:spPr>
        <p:txBody>
          <a:bodyPr wrap="square">
            <a:spAutoFit/>
          </a:bodyPr>
          <a:lstStyle/>
          <a:p>
            <a:r>
              <a:rPr lang="en-US" sz="2000" b="0" i="0" dirty="0">
                <a:solidFill>
                  <a:srgbClr val="040C28"/>
                </a:solidFill>
                <a:effectLst/>
                <a:latin typeface="Google Sans"/>
              </a:rPr>
              <a:t>An association relationship is bilaterally by default, but a directed association shows flow of control or dependency in one direction. Here one class does not depend on other class but can be associated with it </a:t>
            </a:r>
            <a:endParaRPr lang="en-US" sz="2000" dirty="0"/>
          </a:p>
        </p:txBody>
      </p:sp>
    </p:spTree>
    <p:extLst>
      <p:ext uri="{BB962C8B-B14F-4D97-AF65-F5344CB8AC3E}">
        <p14:creationId xmlns:p14="http://schemas.microsoft.com/office/powerpoint/2010/main" val="239595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B94F-508B-D644-8572-0408F99CDB67}"/>
              </a:ext>
            </a:extLst>
          </p:cNvPr>
          <p:cNvSpPr>
            <a:spLocks noGrp="1"/>
          </p:cNvSpPr>
          <p:nvPr>
            <p:ph type="title"/>
          </p:nvPr>
        </p:nvSpPr>
        <p:spPr>
          <a:xfrm>
            <a:off x="838200" y="365125"/>
            <a:ext cx="10515600" cy="1085303"/>
          </a:xfrm>
        </p:spPr>
        <p:txBody>
          <a:bodyPr/>
          <a:lstStyle/>
          <a:p>
            <a:r>
              <a:rPr lang="en-US" dirty="0"/>
              <a:t>Examples of Directed Association</a:t>
            </a:r>
          </a:p>
        </p:txBody>
      </p:sp>
      <p:pic>
        <p:nvPicPr>
          <p:cNvPr id="9" name="Content Placeholder 8">
            <a:extLst>
              <a:ext uri="{FF2B5EF4-FFF2-40B4-BE49-F238E27FC236}">
                <a16:creationId xmlns:a16="http://schemas.microsoft.com/office/drawing/2014/main" id="{F0CB69F5-AD1E-4882-EAA0-2FB803B959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976" y="1790471"/>
            <a:ext cx="5572903" cy="3277057"/>
          </a:xfrm>
        </p:spPr>
      </p:pic>
    </p:spTree>
    <p:extLst>
      <p:ext uri="{BB962C8B-B14F-4D97-AF65-F5344CB8AC3E}">
        <p14:creationId xmlns:p14="http://schemas.microsoft.com/office/powerpoint/2010/main" val="336208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519</Words>
  <Application>Microsoft Office PowerPoint</Application>
  <PresentationFormat>Widescreen</PresentationFormat>
  <Paragraphs>79</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vt:lpstr>
      <vt:lpstr>Calibri</vt:lpstr>
      <vt:lpstr>Calibri Light</vt:lpstr>
      <vt:lpstr>erdana</vt:lpstr>
      <vt:lpstr>Google Sans</vt:lpstr>
      <vt:lpstr>Palatino</vt:lpstr>
      <vt:lpstr>Times New Roman</vt:lpstr>
      <vt:lpstr>Wingdings</vt:lpstr>
      <vt:lpstr>Office Theme</vt:lpstr>
      <vt:lpstr>Class Diagram / Object Oriented Analysis</vt:lpstr>
      <vt:lpstr>Class diagram</vt:lpstr>
      <vt:lpstr>Importance of object oriented Analysis</vt:lpstr>
      <vt:lpstr>Pieces of an Object Model</vt:lpstr>
      <vt:lpstr>Types of Relationship </vt:lpstr>
      <vt:lpstr>Association</vt:lpstr>
      <vt:lpstr>Examples of association</vt:lpstr>
      <vt:lpstr>Directed Association</vt:lpstr>
      <vt:lpstr>Examples of Directed Association</vt:lpstr>
      <vt:lpstr>AGGREGATION</vt:lpstr>
      <vt:lpstr>Examples of Aggregation</vt:lpstr>
      <vt:lpstr>Composition</vt:lpstr>
      <vt:lpstr>Examples of Composition classes</vt:lpstr>
      <vt:lpstr>dependency classes</vt:lpstr>
      <vt:lpstr>Examples of dependency classes</vt:lpstr>
      <vt:lpstr>Generalization</vt:lpstr>
      <vt:lpstr>Generalization Examples</vt:lpstr>
      <vt:lpstr>Class diagram for point of sale</vt:lpstr>
      <vt:lpstr>Service and product provider web application</vt:lpstr>
      <vt:lpstr>Associative Class</vt:lpstr>
      <vt:lpstr>Associative Class Examples</vt:lpstr>
      <vt:lpstr>Object Types</vt:lpstr>
      <vt:lpstr>Example: Watch Objects</vt:lpstr>
      <vt:lpstr>Icons for Stereotypes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52</cp:revision>
  <dcterms:created xsi:type="dcterms:W3CDTF">2023-08-02T10:04:20Z</dcterms:created>
  <dcterms:modified xsi:type="dcterms:W3CDTF">2023-08-03T09:57:04Z</dcterms:modified>
</cp:coreProperties>
</file>