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79"/>
  </p:notesMasterIdLst>
  <p:handoutMasterIdLst>
    <p:handoutMasterId r:id="rId80"/>
  </p:handoutMasterIdLst>
  <p:sldIdLst>
    <p:sldId id="397" r:id="rId2"/>
    <p:sldId id="270" r:id="rId3"/>
    <p:sldId id="281" r:id="rId4"/>
    <p:sldId id="318" r:id="rId5"/>
    <p:sldId id="319" r:id="rId6"/>
    <p:sldId id="333" r:id="rId7"/>
    <p:sldId id="282" r:id="rId8"/>
    <p:sldId id="358" r:id="rId9"/>
    <p:sldId id="257" r:id="rId10"/>
    <p:sldId id="284" r:id="rId11"/>
    <p:sldId id="285" r:id="rId12"/>
    <p:sldId id="359" r:id="rId13"/>
    <p:sldId id="352" r:id="rId14"/>
    <p:sldId id="353" r:id="rId15"/>
    <p:sldId id="355" r:id="rId16"/>
    <p:sldId id="357" r:id="rId17"/>
    <p:sldId id="394" r:id="rId18"/>
    <p:sldId id="258" r:id="rId19"/>
    <p:sldId id="288" r:id="rId20"/>
    <p:sldId id="320" r:id="rId21"/>
    <p:sldId id="289" r:id="rId22"/>
    <p:sldId id="395" r:id="rId23"/>
    <p:sldId id="364" r:id="rId24"/>
    <p:sldId id="381" r:id="rId25"/>
    <p:sldId id="382" r:id="rId26"/>
    <p:sldId id="383" r:id="rId27"/>
    <p:sldId id="384" r:id="rId28"/>
    <p:sldId id="385" r:id="rId29"/>
    <p:sldId id="386" r:id="rId30"/>
    <p:sldId id="388" r:id="rId31"/>
    <p:sldId id="392" r:id="rId32"/>
    <p:sldId id="389" r:id="rId33"/>
    <p:sldId id="396" r:id="rId34"/>
    <p:sldId id="322" r:id="rId35"/>
    <p:sldId id="259" r:id="rId36"/>
    <p:sldId id="346" r:id="rId37"/>
    <p:sldId id="347" r:id="rId38"/>
    <p:sldId id="334" r:id="rId39"/>
    <p:sldId id="272" r:id="rId40"/>
    <p:sldId id="260" r:id="rId41"/>
    <p:sldId id="291" r:id="rId42"/>
    <p:sldId id="293" r:id="rId43"/>
    <p:sldId id="261" r:id="rId44"/>
    <p:sldId id="323" r:id="rId45"/>
    <p:sldId id="348" r:id="rId46"/>
    <p:sldId id="299" r:id="rId47"/>
    <p:sldId id="262" r:id="rId48"/>
    <p:sldId id="301" r:id="rId49"/>
    <p:sldId id="263" r:id="rId50"/>
    <p:sldId id="303" r:id="rId51"/>
    <p:sldId id="264" r:id="rId52"/>
    <p:sldId id="337" r:id="rId53"/>
    <p:sldId id="273" r:id="rId54"/>
    <p:sldId id="325" r:id="rId55"/>
    <p:sldId id="349" r:id="rId56"/>
    <p:sldId id="312" r:id="rId57"/>
    <p:sldId id="313" r:id="rId58"/>
    <p:sldId id="265" r:id="rId59"/>
    <p:sldId id="328" r:id="rId60"/>
    <p:sldId id="316" r:id="rId61"/>
    <p:sldId id="305" r:id="rId62"/>
    <p:sldId id="329" r:id="rId63"/>
    <p:sldId id="266" r:id="rId64"/>
    <p:sldId id="307" r:id="rId65"/>
    <p:sldId id="326" r:id="rId66"/>
    <p:sldId id="338" r:id="rId67"/>
    <p:sldId id="339" r:id="rId68"/>
    <p:sldId id="340" r:id="rId69"/>
    <p:sldId id="341" r:id="rId70"/>
    <p:sldId id="350" r:id="rId71"/>
    <p:sldId id="342" r:id="rId72"/>
    <p:sldId id="343" r:id="rId73"/>
    <p:sldId id="344" r:id="rId74"/>
    <p:sldId id="345" r:id="rId75"/>
    <p:sldId id="335" r:id="rId76"/>
    <p:sldId id="336" r:id="rId77"/>
    <p:sldId id="280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486719449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486719449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486719449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486719449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486719449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1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486719449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486719449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486719449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25000" lnSpcReduction="20000"/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7A06-B956-B8DE-63F6-C9BA344FD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EFACB-53E0-074C-7F32-65C819488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E12C-CE55-0EF4-C9C6-BE372E8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2516-5F22-5AB4-F403-939293F9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CCA7-15B4-18FE-FA59-23B4ECDC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3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F3D2-6EC6-DEB1-8EA6-2CFBF0BC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B927-F52A-0D02-22B9-4790D621C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2E50-0ECD-58C2-2E31-99CBF761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2281-22E3-ED61-1860-20957033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395C-B774-171D-5F32-AAA4AB61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1202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2E859-E38D-9BA8-A2C6-3FFC99CA4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94289-EA57-0EBD-8413-BE190928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3AB3-C491-4E00-45D6-65DD7D78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01E1-F36B-B1C4-6957-67D1A014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4CF7-1366-2144-D29B-52F3A2BA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3527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8B0-A1E5-281C-F8C5-4946ECE6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561C-994D-FC73-596B-663EF3DE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921B-122A-3AF6-3ACA-82543BA7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13F4-AFD5-D052-BB99-AA4C6D5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A56A-E015-E7AF-30CB-6F0F140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853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A337-100C-DF6F-913A-39F0259C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E995A-8B5A-268D-CB48-2E14CDA5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C38E-01DD-91BB-D9CD-7A7F0331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D8B8-2FAB-EB59-80F6-1137BEB1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9BEC-D12B-9A79-B801-2257A087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352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2435-66B5-A648-C862-534B1C40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E03F-094E-4365-F21F-356CAADD1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86E1C-4445-9389-22D2-88A88C94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297F6-C591-4E14-90EE-6D8B0C08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8F7A7-C407-33F1-1FE3-F2A750BD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DCC08-D658-16DD-E32C-08578F57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469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1AA-1CAE-2A51-EAD3-0A50F8EF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D06D-B199-64F4-F505-5EB0567C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636B2-4F92-9B42-8407-34830A1E1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55EA3-16B5-0F56-6BBD-BAB65A5DF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87446-DAD1-9836-261C-FE7BA73CA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71729-F134-DA06-7980-1E7DA42B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531F8-4B81-ECAB-94B6-6E43DE5B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5DFA4-E478-A1BA-0C71-1E159CCA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6536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021B-1720-E60B-02E9-F5734A88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585EC-7882-0345-0941-8AD308AF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D92D1-D9BD-6928-A745-338AB8D7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DFCB-1098-11A9-9C3F-06D31A3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0416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0B85A-80EB-10F7-75FB-B4742107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3038-03C6-7AD3-89E6-080279FE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3983-2404-8F6C-94FD-35A55B66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0865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C222-3837-A0D3-EF64-9F7D4543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970B-B938-F2CB-129E-6A4AE737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D51E5-A2F6-9D0B-9515-B6518800A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B16D2-FCB7-DAC8-A946-376D7A08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905A-A331-B0C0-F94F-D27D95F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63C5-E733-80F6-D5E9-48EDFDCE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6A1B-896E-343B-B9CE-7A3749E3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E7C9A-6869-6315-9246-4FE78CA95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69F1-0963-8C43-8BF2-560406DC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9751-4367-08C5-30EE-C95F3527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C56B-213C-877C-A471-23648083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92282-B29E-09E7-9265-3035CD21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489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41E51-DC10-A148-6055-5E117D43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8E478-B854-A690-856C-570DD920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67F5-A3BB-1952-6EDC-3D51F1C3E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4472-08DF-387C-9FF9-410E3BBDC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4CBF-2A09-66DD-5301-7CFACE30C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spd="med"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019617-85A8-472D-B61D-A993A9D2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881AB-69D7-479B-A425-1A1D5E523BDC}"/>
              </a:ext>
            </a:extLst>
          </p:cNvPr>
          <p:cNvSpPr txBox="1"/>
          <p:nvPr/>
        </p:nvSpPr>
        <p:spPr>
          <a:xfrm>
            <a:off x="1899920" y="2505671"/>
            <a:ext cx="89204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Software Processes &amp; Process Models</a:t>
            </a:r>
            <a:br>
              <a:rPr lang="en-US" sz="4000" dirty="0"/>
            </a:br>
            <a:r>
              <a:rPr lang="en-US" sz="3200" dirty="0">
                <a:latin typeface="+mj-lt"/>
              </a:rPr>
              <a:t>(Chapter 2 –</a:t>
            </a:r>
            <a:r>
              <a:rPr lang="en-US" sz="3200" b="0" i="0" dirty="0">
                <a:solidFill>
                  <a:srgbClr val="231F20"/>
                </a:solidFill>
                <a:effectLst/>
                <a:latin typeface="+mj-lt"/>
              </a:rPr>
              <a:t>Software Engineering 10</a:t>
            </a:r>
            <a:r>
              <a:rPr lang="en-US" sz="3200" b="0" i="0" baseline="30000" dirty="0">
                <a:solidFill>
                  <a:srgbClr val="231F20"/>
                </a:solidFill>
                <a:effectLst/>
                <a:latin typeface="+mj-lt"/>
              </a:rPr>
              <a:t>th</a:t>
            </a:r>
            <a:r>
              <a:rPr lang="en-US" sz="3200" b="0" i="0" dirty="0">
                <a:solidFill>
                  <a:srgbClr val="231F20"/>
                </a:solidFill>
                <a:effectLst/>
                <a:latin typeface="+mj-lt"/>
              </a:rPr>
              <a:t>  </a:t>
            </a:r>
            <a:r>
              <a:rPr lang="en-US" sz="3200" b="0" i="0" dirty="0" err="1">
                <a:solidFill>
                  <a:srgbClr val="231F20"/>
                </a:solidFill>
                <a:effectLst/>
                <a:latin typeface="+mj-lt"/>
              </a:rPr>
              <a:t>ian</a:t>
            </a:r>
            <a:r>
              <a:rPr lang="en-US" sz="3200" b="0" i="0" dirty="0">
                <a:solidFill>
                  <a:srgbClr val="231F20"/>
                </a:solidFill>
                <a:effectLst/>
                <a:latin typeface="+mj-lt"/>
              </a:rPr>
              <a:t> Sommerville)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8522479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</a:t>
            </a:r>
            <a:r>
              <a:rPr lang="en-GB" sz="2400" i="1" u="sng" dirty="0">
                <a:highlight>
                  <a:srgbClr val="00FFFF"/>
                </a:highlight>
              </a:rPr>
              <a:t>In principle, a phase has to be complete before moving onto the next phase</a:t>
            </a:r>
            <a:r>
              <a:rPr lang="en-GB" sz="2400" i="1" u="sng" dirty="0"/>
              <a:t>.</a:t>
            </a:r>
            <a:endParaRPr lang="en-GB" i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35431" y="1687133"/>
            <a:ext cx="10833584" cy="4353059"/>
          </a:xfrm>
        </p:spPr>
        <p:txBody>
          <a:bodyPr>
            <a:normAutofit/>
          </a:bodyPr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pPr lvl="1"/>
            <a:endParaRPr lang="en-GB" sz="900" dirty="0"/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A062-DC26-4843-B7FC-6CCA4D8D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7127" y="6420797"/>
            <a:ext cx="883283" cy="365125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z="7200" smtClean="0"/>
              <a:pPr>
                <a:defRPr/>
              </a:pPr>
              <a:t>12</a:t>
            </a:fld>
            <a:endParaRPr lang="en-US" sz="7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CA8B2-9D0B-470C-8F33-10D73D4E43BC}"/>
              </a:ext>
            </a:extLst>
          </p:cNvPr>
          <p:cNvSpPr txBox="1"/>
          <p:nvPr/>
        </p:nvSpPr>
        <p:spPr>
          <a:xfrm>
            <a:off x="1773746" y="2602694"/>
            <a:ext cx="8644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V – Process Model</a:t>
            </a:r>
          </a:p>
        </p:txBody>
      </p:sp>
    </p:spTree>
    <p:extLst>
      <p:ext uri="{BB962C8B-B14F-4D97-AF65-F5344CB8AC3E}">
        <p14:creationId xmlns:p14="http://schemas.microsoft.com/office/powerpoint/2010/main" val="158666122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Model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035828-5531-4872-B746-24D9AD7FA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3200" y="382472"/>
            <a:ext cx="6337300" cy="6421798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BD1F7D-254D-45F5-8AEB-10BE7DDD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4676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Model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variant of the waterfall model</a:t>
            </a:r>
          </a:p>
          <a:p>
            <a:r>
              <a:rPr lang="en-GB" dirty="0"/>
              <a:t>Uses unit testing to verify procedural design</a:t>
            </a:r>
          </a:p>
          <a:p>
            <a:r>
              <a:rPr lang="en-GB" dirty="0"/>
              <a:t>Uses integration testing to verify architectural (system) design</a:t>
            </a:r>
          </a:p>
          <a:p>
            <a:r>
              <a:rPr lang="en-GB" dirty="0"/>
              <a:t>Uses acceptance testing to validate the requirements</a:t>
            </a:r>
          </a:p>
          <a:p>
            <a:r>
              <a:rPr lang="en-GB" dirty="0"/>
              <a:t>If problems are found during verification and validation, the left side of the V can be re-executed before testing on the right side is re-enacted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A7A59-CDDD-4BDE-9E46-08C940CA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926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Verification and Validation (V&amp;V)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Verification means Are we building the product right? </a:t>
            </a:r>
          </a:p>
          <a:p>
            <a:pPr lvl="1"/>
            <a:r>
              <a:rPr lang="en-US" dirty="0"/>
              <a:t>Verification is the process of checking that a software achieves its goal without any bugs. </a:t>
            </a:r>
          </a:p>
          <a:p>
            <a:pPr lvl="1"/>
            <a:r>
              <a:rPr lang="en-US" dirty="0"/>
              <a:t>It is the process to ensure whether the product that is developed is right or not. </a:t>
            </a:r>
          </a:p>
          <a:p>
            <a:pPr lvl="1"/>
            <a:r>
              <a:rPr lang="en-US" dirty="0"/>
              <a:t>It verifies whether the developed product fulfills the requirements that we have.</a:t>
            </a:r>
          </a:p>
          <a:p>
            <a:r>
              <a:rPr lang="en-US" dirty="0"/>
              <a:t>Validation means Are we building the right product? </a:t>
            </a:r>
          </a:p>
          <a:p>
            <a:pPr lvl="1"/>
            <a:r>
              <a:rPr lang="en-US" dirty="0"/>
              <a:t>Validation is the process of checking whether the software product is up to the mark or in other words product has high level requirements. </a:t>
            </a:r>
          </a:p>
          <a:p>
            <a:pPr lvl="1"/>
            <a:r>
              <a:rPr lang="en-US" dirty="0"/>
              <a:t>It is the process of checking the validation of product i.e. it checks what we are developing is the right product. </a:t>
            </a:r>
          </a:p>
          <a:p>
            <a:pPr lvl="1"/>
            <a:r>
              <a:rPr lang="en-US" dirty="0"/>
              <a:t>it is validation of actual and expected product.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000D-45E0-43F3-B0F1-838FC323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363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for the V-shaped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30" y="1996225"/>
            <a:ext cx="11306807" cy="3953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model is used in the medical development field, as it is strictly a disciplined domain</a:t>
            </a:r>
          </a:p>
          <a:p>
            <a:r>
              <a:rPr lang="en-US" dirty="0"/>
              <a:t>For the projects where an accurate product testing is required</a:t>
            </a:r>
          </a:p>
          <a:p>
            <a:r>
              <a:rPr lang="en-US" dirty="0"/>
              <a:t>For the small and mid-sized projects, where requirements are strictly predefined</a:t>
            </a:r>
          </a:p>
          <a:p>
            <a:r>
              <a:rPr lang="en-US" dirty="0"/>
              <a:t>The engineers of the required qualification, especially testers, are within easy reach.</a:t>
            </a:r>
          </a:p>
          <a:p>
            <a:r>
              <a:rPr lang="en-US" b="1" i="1" u="sng" dirty="0"/>
              <a:t>Advantage:</a:t>
            </a:r>
          </a:p>
          <a:p>
            <a:r>
              <a:rPr lang="en-US" dirty="0"/>
              <a:t>Testing and Verification take place in the early stages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2FF8-E47A-4994-A96B-0E66491A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2285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A062-DC26-4843-B7FC-6CCA4D8D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7127" y="6420797"/>
            <a:ext cx="883283" cy="365125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z="7200" smtClean="0"/>
              <a:pPr>
                <a:defRPr/>
              </a:pPr>
              <a:t>17</a:t>
            </a:fld>
            <a:endParaRPr lang="en-US" sz="7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CA8B2-9D0B-470C-8F33-10D73D4E43BC}"/>
              </a:ext>
            </a:extLst>
          </p:cNvPr>
          <p:cNvSpPr txBox="1"/>
          <p:nvPr/>
        </p:nvSpPr>
        <p:spPr>
          <a:xfrm>
            <a:off x="798492" y="2602694"/>
            <a:ext cx="11071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Incremental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4234558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41" y="1429540"/>
            <a:ext cx="8654604" cy="4664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5431" y="1733128"/>
            <a:ext cx="10717674" cy="4216911"/>
          </a:xfrm>
        </p:spPr>
        <p:txBody>
          <a:bodyPr>
            <a:normAutofit fontScale="92500"/>
          </a:bodyPr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Software Process Models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Process Activities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Coping With Change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Process Improvement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 Cond" panose="020B0506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</a:t>
            </a:r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CA8B2-9D0B-470C-8F33-10D73D4E43BC}"/>
              </a:ext>
            </a:extLst>
          </p:cNvPr>
          <p:cNvSpPr txBox="1"/>
          <p:nvPr/>
        </p:nvSpPr>
        <p:spPr>
          <a:xfrm>
            <a:off x="2097110" y="2409511"/>
            <a:ext cx="8154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Prototyping Model</a:t>
            </a:r>
          </a:p>
        </p:txBody>
      </p:sp>
    </p:spTree>
    <p:extLst>
      <p:ext uri="{BB962C8B-B14F-4D97-AF65-F5344CB8AC3E}">
        <p14:creationId xmlns:p14="http://schemas.microsoft.com/office/powerpoint/2010/main" val="2907717132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Prototyping Model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3535F-F013-42A7-BB0F-6C38CFFA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29" y="1436914"/>
            <a:ext cx="4200607" cy="451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6847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PROTOTYPING</a:t>
            </a:r>
          </a:p>
        </p:txBody>
      </p:sp>
      <p:sp>
        <p:nvSpPr>
          <p:cNvPr id="4099" name="object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74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600"/>
              </a:spcAft>
            </a:pPr>
            <a:fld id="{E53091EA-422B-47CA-A3C1-8C5C1B3500B9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2463" y="1564368"/>
            <a:ext cx="11096737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22860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tx1"/>
              </a:buClr>
              <a:buSzPct val="149000"/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Aharoni" panose="02010803020104030203" pitchFamily="2" charset="-79"/>
              </a:rPr>
              <a:t>A limited representation	of a design that allows users	to interact with it and to explore its suitability</a:t>
            </a:r>
          </a:p>
          <a:p>
            <a:pPr marL="742950" indent="-22860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tx1"/>
              </a:buClr>
              <a:buSzPct val="149000"/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Aharoni" panose="02010803020104030203" pitchFamily="2" charset="-79"/>
              </a:rPr>
              <a:t>Allows stakeholders to interact with the envisioned product, gain some experience of using and explore imagined uses</a:t>
            </a:r>
          </a:p>
          <a:p>
            <a:pPr marL="742950" indent="-22860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tx1"/>
              </a:buClr>
              <a:buSzPct val="149000"/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Aharoni" panose="02010803020104030203" pitchFamily="2" charset="-79"/>
              </a:rPr>
              <a:t>Production of an intermediary product to be used as a basis for testing</a:t>
            </a:r>
          </a:p>
          <a:p>
            <a:pPr marL="742950" indent="-22860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tx1"/>
              </a:buClr>
              <a:buSzPct val="149000"/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Aharoni" panose="02010803020104030203" pitchFamily="2" charset="-79"/>
              </a:rPr>
              <a:t>Aim is to save on time and money</a:t>
            </a:r>
          </a:p>
          <a:p>
            <a:pPr marL="742950" indent="-22860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tx1"/>
              </a:buClr>
              <a:buSzPct val="149000"/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202020204" pitchFamily="34" charset="0"/>
                <a:cs typeface="Aharoni" panose="02010803020104030203" pitchFamily="2" charset="-79"/>
              </a:rPr>
              <a:t>Aim is to have something that can be tested with real users</a:t>
            </a:r>
          </a:p>
        </p:txBody>
      </p:sp>
    </p:spTree>
    <p:extLst>
      <p:ext uri="{BB962C8B-B14F-4D97-AF65-F5344CB8AC3E}">
        <p14:creationId xmlns:p14="http://schemas.microsoft.com/office/powerpoint/2010/main" val="150134789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5146" name="object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74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35EEC14-A8F9-4703-89AE-A60AED5D47C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43709" y="1873957"/>
            <a:ext cx="7156379" cy="1061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Wingdings" pitchFamily="2" charset="2"/>
              <a:buChar char="§"/>
              <a:tabLst>
                <a:tab pos="287020" algn="l"/>
              </a:tabLst>
              <a:defRPr/>
            </a:pPr>
            <a:r>
              <a:rPr sz="3200" spc="-24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Y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o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u</a:t>
            </a:r>
            <a:r>
              <a:rPr sz="3200" spc="5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nev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e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r</a:t>
            </a:r>
            <a:r>
              <a:rPr sz="3200" spc="7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ge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</a:t>
            </a:r>
            <a:r>
              <a:rPr sz="3200" spc="6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i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</a:t>
            </a:r>
            <a:r>
              <a:rPr sz="3200" spc="6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right</a:t>
            </a:r>
            <a:r>
              <a:rPr sz="3200" spc="6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firs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</a:t>
            </a:r>
            <a:r>
              <a:rPr sz="3200" spc="55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time</a:t>
            </a:r>
          </a:p>
          <a:p>
            <a:pPr marL="355600" indent="-342900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Wingdings" pitchFamily="2" charset="2"/>
              <a:buChar char="§"/>
              <a:tabLst>
                <a:tab pos="287020" algn="l"/>
              </a:tabLst>
              <a:defRPr/>
            </a:pPr>
            <a:r>
              <a:rPr sz="3200" spc="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I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</a:t>
            </a:r>
            <a:r>
              <a:rPr sz="3200" spc="4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at</a:t>
            </a:r>
            <a:r>
              <a:rPr sz="32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first you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sz="3200" spc="-8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don</a:t>
            </a:r>
            <a:r>
              <a:rPr sz="3200" spc="-6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‟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</a:t>
            </a:r>
            <a:r>
              <a:rPr sz="3200" spc="5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suc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c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e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e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d</a:t>
            </a:r>
            <a:r>
              <a:rPr sz="3200" spc="1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…</a:t>
            </a:r>
          </a:p>
        </p:txBody>
      </p:sp>
      <p:sp>
        <p:nvSpPr>
          <p:cNvPr id="5124" name="object 4"/>
          <p:cNvSpPr>
            <a:spLocks noChangeArrowheads="1"/>
          </p:cNvSpPr>
          <p:nvPr/>
        </p:nvSpPr>
        <p:spPr bwMode="auto">
          <a:xfrm>
            <a:off x="3991709" y="3698875"/>
            <a:ext cx="2278185" cy="7302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object 5"/>
          <p:cNvSpPr>
            <a:spLocks noChangeArrowheads="1"/>
          </p:cNvSpPr>
          <p:nvPr/>
        </p:nvSpPr>
        <p:spPr bwMode="auto">
          <a:xfrm>
            <a:off x="4064000" y="3733800"/>
            <a:ext cx="2133600" cy="609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064000" y="3733800"/>
            <a:ext cx="2133600" cy="276999"/>
          </a:xfrm>
          <a:prstGeom prst="rect">
            <a:avLst/>
          </a:prstGeom>
          <a:ln w="12700">
            <a:solidFill>
              <a:srgbClr val="00A7FF"/>
            </a:solidFill>
          </a:ln>
        </p:spPr>
        <p:txBody>
          <a:bodyPr lIns="0" tIns="0" rIns="0" bIns="0">
            <a:spAutoFit/>
          </a:bodyPr>
          <a:lstStyle/>
          <a:p>
            <a:pPr marL="38608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Times New Roman"/>
                <a:cs typeface="Times New Roman"/>
              </a:rPr>
              <a:t>p</a:t>
            </a:r>
            <a:r>
              <a:rPr b="1" spc="-40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otot</a:t>
            </a:r>
            <a:r>
              <a:rPr b="1" spc="10" dirty="0">
                <a:latin typeface="Times New Roman"/>
                <a:cs typeface="Times New Roman"/>
              </a:rPr>
              <a:t>y</a:t>
            </a:r>
            <a:r>
              <a:rPr b="1" dirty="0">
                <a:latin typeface="Times New Roman"/>
                <a:cs typeface="Times New Roman"/>
              </a:rPr>
              <a:t>pe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127" name="object 7"/>
          <p:cNvSpPr>
            <a:spLocks noChangeArrowheads="1"/>
          </p:cNvSpPr>
          <p:nvPr/>
        </p:nvSpPr>
        <p:spPr bwMode="auto">
          <a:xfrm>
            <a:off x="7141309" y="3698875"/>
            <a:ext cx="2176585" cy="7302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object 8"/>
          <p:cNvSpPr>
            <a:spLocks noChangeArrowheads="1"/>
          </p:cNvSpPr>
          <p:nvPr/>
        </p:nvSpPr>
        <p:spPr bwMode="auto">
          <a:xfrm>
            <a:off x="7494954" y="3803651"/>
            <a:ext cx="1471247" cy="4492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9" name="object 9"/>
          <p:cNvSpPr>
            <a:spLocks noChangeArrowheads="1"/>
          </p:cNvSpPr>
          <p:nvPr/>
        </p:nvSpPr>
        <p:spPr bwMode="auto">
          <a:xfrm>
            <a:off x="7213600" y="3733800"/>
            <a:ext cx="2032000" cy="6096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object 10"/>
          <p:cNvSpPr>
            <a:spLocks/>
          </p:cNvSpPr>
          <p:nvPr/>
        </p:nvSpPr>
        <p:spPr bwMode="auto">
          <a:xfrm>
            <a:off x="7213600" y="3733800"/>
            <a:ext cx="2032000" cy="609600"/>
          </a:xfrm>
          <a:custGeom>
            <a:avLst/>
            <a:gdLst>
              <a:gd name="T0" fmla="*/ 0 w 1651000"/>
              <a:gd name="T1" fmla="*/ 304799 h 609600"/>
              <a:gd name="T2" fmla="*/ 330189 w 1651000"/>
              <a:gd name="T3" fmla="*/ 0 h 609600"/>
              <a:gd name="T4" fmla="*/ 1320789 w 1651000"/>
              <a:gd name="T5" fmla="*/ 0 h 609600"/>
              <a:gd name="T6" fmla="*/ 1650979 w 1651000"/>
              <a:gd name="T7" fmla="*/ 304799 h 609600"/>
              <a:gd name="T8" fmla="*/ 1320789 w 1651000"/>
              <a:gd name="T9" fmla="*/ 609599 h 609600"/>
              <a:gd name="T10" fmla="*/ 330189 w 1651000"/>
              <a:gd name="T11" fmla="*/ 609599 h 609600"/>
              <a:gd name="T12" fmla="*/ 0 w 1651000"/>
              <a:gd name="T13" fmla="*/ 304799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51000" h="609600">
                <a:moveTo>
                  <a:pt x="0" y="304799"/>
                </a:moveTo>
                <a:lnTo>
                  <a:pt x="330189" y="0"/>
                </a:lnTo>
                <a:lnTo>
                  <a:pt x="1320789" y="0"/>
                </a:lnTo>
                <a:lnTo>
                  <a:pt x="1650979" y="304799"/>
                </a:lnTo>
                <a:lnTo>
                  <a:pt x="1320789" y="609599"/>
                </a:lnTo>
                <a:lnTo>
                  <a:pt x="330189" y="609599"/>
                </a:lnTo>
                <a:lnTo>
                  <a:pt x="0" y="304799"/>
                </a:lnTo>
                <a:close/>
              </a:path>
            </a:pathLst>
          </a:custGeom>
          <a:noFill/>
          <a:ln w="12700">
            <a:solidFill>
              <a:srgbClr val="00A7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7715740" y="3933825"/>
            <a:ext cx="1033584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Times New Roman"/>
                <a:cs typeface="Times New Roman"/>
              </a:rPr>
              <a:t>eva</a:t>
            </a:r>
            <a:r>
              <a:rPr b="1" spc="5" dirty="0">
                <a:latin typeface="Times New Roman"/>
                <a:cs typeface="Times New Roman"/>
              </a:rPr>
              <a:t>l</a:t>
            </a:r>
            <a:r>
              <a:rPr b="1" dirty="0">
                <a:latin typeface="Times New Roman"/>
                <a:cs typeface="Times New Roman"/>
              </a:rPr>
              <a:t>uate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132" name="object 12"/>
          <p:cNvSpPr>
            <a:spLocks noChangeArrowheads="1"/>
          </p:cNvSpPr>
          <p:nvPr/>
        </p:nvSpPr>
        <p:spPr bwMode="auto">
          <a:xfrm>
            <a:off x="943709" y="3698875"/>
            <a:ext cx="2176585" cy="7302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object 13"/>
          <p:cNvSpPr>
            <a:spLocks noChangeArrowheads="1"/>
          </p:cNvSpPr>
          <p:nvPr/>
        </p:nvSpPr>
        <p:spPr bwMode="auto">
          <a:xfrm>
            <a:off x="1016000" y="3733800"/>
            <a:ext cx="2032000" cy="6096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object 14"/>
          <p:cNvSpPr>
            <a:spLocks/>
          </p:cNvSpPr>
          <p:nvPr/>
        </p:nvSpPr>
        <p:spPr bwMode="auto">
          <a:xfrm>
            <a:off x="1016000" y="3733800"/>
            <a:ext cx="2032000" cy="609600"/>
          </a:xfrm>
          <a:custGeom>
            <a:avLst/>
            <a:gdLst>
              <a:gd name="T0" fmla="*/ 0 w 1651000"/>
              <a:gd name="T1" fmla="*/ 101595 h 609600"/>
              <a:gd name="T2" fmla="*/ 8945 w 1651000"/>
              <a:gd name="T3" fmla="*/ 59848 h 609600"/>
              <a:gd name="T4" fmla="*/ 33182 w 1651000"/>
              <a:gd name="T5" fmla="*/ 26487 h 609600"/>
              <a:gd name="T6" fmla="*/ 68809 w 1651000"/>
              <a:gd name="T7" fmla="*/ 5408 h 609600"/>
              <a:gd name="T8" fmla="*/ 101608 w 1651000"/>
              <a:gd name="T9" fmla="*/ 0 h 609600"/>
              <a:gd name="T10" fmla="*/ 1549408 w 1651000"/>
              <a:gd name="T11" fmla="*/ 0 h 609600"/>
              <a:gd name="T12" fmla="*/ 1564017 w 1651000"/>
              <a:gd name="T13" fmla="*/ 1041 h 609600"/>
              <a:gd name="T14" fmla="*/ 1577983 w 1651000"/>
              <a:gd name="T15" fmla="*/ 4071 h 609600"/>
              <a:gd name="T16" fmla="*/ 1614574 w 1651000"/>
              <a:gd name="T17" fmla="*/ 23641 h 609600"/>
              <a:gd name="T18" fmla="*/ 1640178 w 1651000"/>
              <a:gd name="T19" fmla="*/ 55903 h 609600"/>
              <a:gd name="T20" fmla="*/ 1650900 w 1651000"/>
              <a:gd name="T21" fmla="*/ 96959 h 609600"/>
              <a:gd name="T22" fmla="*/ 1651004 w 1651000"/>
              <a:gd name="T23" fmla="*/ 101595 h 609600"/>
              <a:gd name="T24" fmla="*/ 1651004 w 1651000"/>
              <a:gd name="T25" fmla="*/ 508004 h 609600"/>
              <a:gd name="T26" fmla="*/ 1649962 w 1651000"/>
              <a:gd name="T27" fmla="*/ 522613 h 609600"/>
              <a:gd name="T28" fmla="*/ 1646933 w 1651000"/>
              <a:gd name="T29" fmla="*/ 536579 h 609600"/>
              <a:gd name="T30" fmla="*/ 1627364 w 1651000"/>
              <a:gd name="T31" fmla="*/ 573170 h 609600"/>
              <a:gd name="T32" fmla="*/ 1595103 w 1651000"/>
              <a:gd name="T33" fmla="*/ 598774 h 609600"/>
              <a:gd name="T34" fmla="*/ 1554045 w 1651000"/>
              <a:gd name="T35" fmla="*/ 609496 h 609600"/>
              <a:gd name="T36" fmla="*/ 1549408 w 1651000"/>
              <a:gd name="T37" fmla="*/ 609599 h 609600"/>
              <a:gd name="T38" fmla="*/ 101608 w 1651000"/>
              <a:gd name="T39" fmla="*/ 609599 h 609600"/>
              <a:gd name="T40" fmla="*/ 87001 w 1651000"/>
              <a:gd name="T41" fmla="*/ 608558 h 609600"/>
              <a:gd name="T42" fmla="*/ 73038 w 1651000"/>
              <a:gd name="T43" fmla="*/ 605529 h 609600"/>
              <a:gd name="T44" fmla="*/ 36444 w 1651000"/>
              <a:gd name="T45" fmla="*/ 585963 h 609600"/>
              <a:gd name="T46" fmla="*/ 10833 w 1651000"/>
              <a:gd name="T47" fmla="*/ 553705 h 609600"/>
              <a:gd name="T48" fmla="*/ 104 w 1651000"/>
              <a:gd name="T49" fmla="*/ 512650 h 609600"/>
              <a:gd name="T50" fmla="*/ 0 w 1651000"/>
              <a:gd name="T51" fmla="*/ 508004 h 609600"/>
              <a:gd name="T52" fmla="*/ 0 w 1651000"/>
              <a:gd name="T53" fmla="*/ 101595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51000" h="609600">
                <a:moveTo>
                  <a:pt x="0" y="101595"/>
                </a:moveTo>
                <a:lnTo>
                  <a:pt x="8945" y="59848"/>
                </a:lnTo>
                <a:lnTo>
                  <a:pt x="33182" y="26487"/>
                </a:lnTo>
                <a:lnTo>
                  <a:pt x="68809" y="5408"/>
                </a:lnTo>
                <a:lnTo>
                  <a:pt x="101608" y="0"/>
                </a:lnTo>
                <a:lnTo>
                  <a:pt x="1549408" y="0"/>
                </a:lnTo>
                <a:lnTo>
                  <a:pt x="1564017" y="1041"/>
                </a:lnTo>
                <a:lnTo>
                  <a:pt x="1577983" y="4071"/>
                </a:lnTo>
                <a:lnTo>
                  <a:pt x="1614574" y="23641"/>
                </a:lnTo>
                <a:lnTo>
                  <a:pt x="1640178" y="55903"/>
                </a:lnTo>
                <a:lnTo>
                  <a:pt x="1650900" y="96959"/>
                </a:lnTo>
                <a:lnTo>
                  <a:pt x="1651004" y="101595"/>
                </a:lnTo>
                <a:lnTo>
                  <a:pt x="1651004" y="508004"/>
                </a:lnTo>
                <a:lnTo>
                  <a:pt x="1649962" y="522613"/>
                </a:lnTo>
                <a:lnTo>
                  <a:pt x="1646933" y="536579"/>
                </a:lnTo>
                <a:lnTo>
                  <a:pt x="1627364" y="573170"/>
                </a:lnTo>
                <a:lnTo>
                  <a:pt x="1595103" y="598774"/>
                </a:lnTo>
                <a:lnTo>
                  <a:pt x="1554045" y="609496"/>
                </a:lnTo>
                <a:lnTo>
                  <a:pt x="1549408" y="609599"/>
                </a:lnTo>
                <a:lnTo>
                  <a:pt x="101608" y="609599"/>
                </a:lnTo>
                <a:lnTo>
                  <a:pt x="87001" y="608558"/>
                </a:lnTo>
                <a:lnTo>
                  <a:pt x="73038" y="605529"/>
                </a:lnTo>
                <a:lnTo>
                  <a:pt x="36444" y="585963"/>
                </a:lnTo>
                <a:lnTo>
                  <a:pt x="10833" y="553705"/>
                </a:lnTo>
                <a:lnTo>
                  <a:pt x="104" y="512650"/>
                </a:lnTo>
                <a:lnTo>
                  <a:pt x="0" y="508004"/>
                </a:lnTo>
                <a:lnTo>
                  <a:pt x="0" y="101595"/>
                </a:lnTo>
                <a:close/>
              </a:path>
            </a:pathLst>
          </a:custGeom>
          <a:noFill/>
          <a:ln w="12700">
            <a:solidFill>
              <a:srgbClr val="00A7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5" name="object 15"/>
          <p:cNvSpPr txBox="1">
            <a:spLocks noChangeArrowheads="1"/>
          </p:cNvSpPr>
          <p:nvPr/>
        </p:nvSpPr>
        <p:spPr bwMode="auto">
          <a:xfrm>
            <a:off x="1633415" y="3933825"/>
            <a:ext cx="799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design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36" name="object 16"/>
          <p:cNvSpPr>
            <a:spLocks noChangeArrowheads="1"/>
          </p:cNvSpPr>
          <p:nvPr/>
        </p:nvSpPr>
        <p:spPr bwMode="auto">
          <a:xfrm>
            <a:off x="4042509" y="4841875"/>
            <a:ext cx="2176585" cy="7302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7" name="object 17"/>
          <p:cNvSpPr>
            <a:spLocks noChangeArrowheads="1"/>
          </p:cNvSpPr>
          <p:nvPr/>
        </p:nvSpPr>
        <p:spPr bwMode="auto">
          <a:xfrm>
            <a:off x="4114800" y="4876800"/>
            <a:ext cx="2032000" cy="6096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8" name="object 18"/>
          <p:cNvSpPr>
            <a:spLocks/>
          </p:cNvSpPr>
          <p:nvPr/>
        </p:nvSpPr>
        <p:spPr bwMode="auto">
          <a:xfrm>
            <a:off x="4114800" y="4876800"/>
            <a:ext cx="2032000" cy="609600"/>
          </a:xfrm>
          <a:custGeom>
            <a:avLst/>
            <a:gdLst>
              <a:gd name="T0" fmla="*/ 0 w 1651000"/>
              <a:gd name="T1" fmla="*/ 101595 h 609600"/>
              <a:gd name="T2" fmla="*/ 8939 w 1651000"/>
              <a:gd name="T3" fmla="*/ 59842 h 609600"/>
              <a:gd name="T4" fmla="*/ 33166 w 1651000"/>
              <a:gd name="T5" fmla="*/ 26479 h 609600"/>
              <a:gd name="T6" fmla="*/ 68792 w 1651000"/>
              <a:gd name="T7" fmla="*/ 5404 h 609600"/>
              <a:gd name="T8" fmla="*/ 101589 w 1651000"/>
              <a:gd name="T9" fmla="*/ 0 h 609600"/>
              <a:gd name="T10" fmla="*/ 1549389 w 1651000"/>
              <a:gd name="T11" fmla="*/ 0 h 609600"/>
              <a:gd name="T12" fmla="*/ 1564003 w 1651000"/>
              <a:gd name="T13" fmla="*/ 1041 h 609600"/>
              <a:gd name="T14" fmla="*/ 1577971 w 1651000"/>
              <a:gd name="T15" fmla="*/ 4071 h 609600"/>
              <a:gd name="T16" fmla="*/ 1614562 w 1651000"/>
              <a:gd name="T17" fmla="*/ 23640 h 609600"/>
              <a:gd name="T18" fmla="*/ 1640160 w 1651000"/>
              <a:gd name="T19" fmla="*/ 55903 h 609600"/>
              <a:gd name="T20" fmla="*/ 1650876 w 1651000"/>
              <a:gd name="T21" fmla="*/ 96963 h 609600"/>
              <a:gd name="T22" fmla="*/ 1650979 w 1651000"/>
              <a:gd name="T23" fmla="*/ 101595 h 609600"/>
              <a:gd name="T24" fmla="*/ 1650979 w 1651000"/>
              <a:gd name="T25" fmla="*/ 508004 h 609600"/>
              <a:gd name="T26" fmla="*/ 1649938 w 1651000"/>
              <a:gd name="T27" fmla="*/ 522613 h 609600"/>
              <a:gd name="T28" fmla="*/ 1646910 w 1651000"/>
              <a:gd name="T29" fmla="*/ 536579 h 609600"/>
              <a:gd name="T30" fmla="*/ 1627347 w 1651000"/>
              <a:gd name="T31" fmla="*/ 573172 h 609600"/>
              <a:gd name="T32" fmla="*/ 1595089 w 1651000"/>
              <a:gd name="T33" fmla="*/ 598776 h 609600"/>
              <a:gd name="T34" fmla="*/ 1554023 w 1651000"/>
              <a:gd name="T35" fmla="*/ 609496 h 609600"/>
              <a:gd name="T36" fmla="*/ 1549389 w 1651000"/>
              <a:gd name="T37" fmla="*/ 609599 h 609600"/>
              <a:gd name="T38" fmla="*/ 101589 w 1651000"/>
              <a:gd name="T39" fmla="*/ 609599 h 609600"/>
              <a:gd name="T40" fmla="*/ 86976 w 1651000"/>
              <a:gd name="T41" fmla="*/ 608558 h 609600"/>
              <a:gd name="T42" fmla="*/ 73007 w 1651000"/>
              <a:gd name="T43" fmla="*/ 605528 h 609600"/>
              <a:gd name="T44" fmla="*/ 36416 w 1651000"/>
              <a:gd name="T45" fmla="*/ 585959 h 609600"/>
              <a:gd name="T46" fmla="*/ 10819 w 1651000"/>
              <a:gd name="T47" fmla="*/ 553696 h 609600"/>
              <a:gd name="T48" fmla="*/ 103 w 1651000"/>
              <a:gd name="T49" fmla="*/ 512636 h 609600"/>
              <a:gd name="T50" fmla="*/ 0 w 1651000"/>
              <a:gd name="T51" fmla="*/ 508004 h 609600"/>
              <a:gd name="T52" fmla="*/ 0 w 1651000"/>
              <a:gd name="T53" fmla="*/ 101595 h 609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51000" h="609600">
                <a:moveTo>
                  <a:pt x="0" y="101595"/>
                </a:moveTo>
                <a:lnTo>
                  <a:pt x="8939" y="59842"/>
                </a:lnTo>
                <a:lnTo>
                  <a:pt x="33166" y="26479"/>
                </a:lnTo>
                <a:lnTo>
                  <a:pt x="68792" y="5404"/>
                </a:lnTo>
                <a:lnTo>
                  <a:pt x="101589" y="0"/>
                </a:lnTo>
                <a:lnTo>
                  <a:pt x="1549389" y="0"/>
                </a:lnTo>
                <a:lnTo>
                  <a:pt x="1564003" y="1041"/>
                </a:lnTo>
                <a:lnTo>
                  <a:pt x="1577971" y="4071"/>
                </a:lnTo>
                <a:lnTo>
                  <a:pt x="1614562" y="23640"/>
                </a:lnTo>
                <a:lnTo>
                  <a:pt x="1640160" y="55903"/>
                </a:lnTo>
                <a:lnTo>
                  <a:pt x="1650876" y="96963"/>
                </a:lnTo>
                <a:lnTo>
                  <a:pt x="1650979" y="101595"/>
                </a:lnTo>
                <a:lnTo>
                  <a:pt x="1650979" y="508004"/>
                </a:lnTo>
                <a:lnTo>
                  <a:pt x="1649938" y="522613"/>
                </a:lnTo>
                <a:lnTo>
                  <a:pt x="1646910" y="536579"/>
                </a:lnTo>
                <a:lnTo>
                  <a:pt x="1627347" y="573172"/>
                </a:lnTo>
                <a:lnTo>
                  <a:pt x="1595089" y="598776"/>
                </a:lnTo>
                <a:lnTo>
                  <a:pt x="1554023" y="609496"/>
                </a:lnTo>
                <a:lnTo>
                  <a:pt x="1549389" y="609599"/>
                </a:lnTo>
                <a:lnTo>
                  <a:pt x="101589" y="609599"/>
                </a:lnTo>
                <a:lnTo>
                  <a:pt x="86976" y="608558"/>
                </a:lnTo>
                <a:lnTo>
                  <a:pt x="73007" y="605528"/>
                </a:lnTo>
                <a:lnTo>
                  <a:pt x="36416" y="585959"/>
                </a:lnTo>
                <a:lnTo>
                  <a:pt x="10819" y="553696"/>
                </a:lnTo>
                <a:lnTo>
                  <a:pt x="103" y="512636"/>
                </a:lnTo>
                <a:lnTo>
                  <a:pt x="0" y="508004"/>
                </a:lnTo>
                <a:lnTo>
                  <a:pt x="0" y="101595"/>
                </a:lnTo>
                <a:close/>
              </a:path>
            </a:pathLst>
          </a:custGeom>
          <a:noFill/>
          <a:ln w="12700">
            <a:solidFill>
              <a:srgbClr val="00A7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4562232" y="5076825"/>
            <a:ext cx="1137138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35" dirty="0">
                <a:latin typeface="Times New Roman"/>
                <a:cs typeface="Times New Roman"/>
              </a:rPr>
              <a:t>r</a:t>
            </a:r>
            <a:r>
              <a:rPr b="1" dirty="0">
                <a:latin typeface="Times New Roman"/>
                <a:cs typeface="Times New Roman"/>
              </a:rPr>
              <a:t>e-design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140" name="object 20"/>
          <p:cNvSpPr>
            <a:spLocks/>
          </p:cNvSpPr>
          <p:nvPr/>
        </p:nvSpPr>
        <p:spPr bwMode="auto">
          <a:xfrm>
            <a:off x="6197600" y="4000500"/>
            <a:ext cx="1016000" cy="76200"/>
          </a:xfrm>
          <a:custGeom>
            <a:avLst/>
            <a:gdLst>
              <a:gd name="T0" fmla="*/ 749320 w 826135"/>
              <a:gd name="T1" fmla="*/ 0 h 76200"/>
              <a:gd name="T2" fmla="*/ 749320 w 826135"/>
              <a:gd name="T3" fmla="*/ 76199 h 76200"/>
              <a:gd name="T4" fmla="*/ 812828 w 826135"/>
              <a:gd name="T5" fmla="*/ 44446 h 76200"/>
              <a:gd name="T6" fmla="*/ 761999 w 826135"/>
              <a:gd name="T7" fmla="*/ 44446 h 76200"/>
              <a:gd name="T8" fmla="*/ 761999 w 826135"/>
              <a:gd name="T9" fmla="*/ 31754 h 76200"/>
              <a:gd name="T10" fmla="*/ 812828 w 826135"/>
              <a:gd name="T11" fmla="*/ 31754 h 76200"/>
              <a:gd name="T12" fmla="*/ 749320 w 826135"/>
              <a:gd name="T13" fmla="*/ 0 h 76200"/>
              <a:gd name="T14" fmla="*/ 749320 w 826135"/>
              <a:gd name="T15" fmla="*/ 31754 h 76200"/>
              <a:gd name="T16" fmla="*/ 0 w 826135"/>
              <a:gd name="T17" fmla="*/ 31754 h 76200"/>
              <a:gd name="T18" fmla="*/ 0 w 826135"/>
              <a:gd name="T19" fmla="*/ 44446 h 76200"/>
              <a:gd name="T20" fmla="*/ 749320 w 826135"/>
              <a:gd name="T21" fmla="*/ 44446 h 76200"/>
              <a:gd name="T22" fmla="*/ 749320 w 826135"/>
              <a:gd name="T23" fmla="*/ 31754 h 76200"/>
              <a:gd name="T24" fmla="*/ 812828 w 826135"/>
              <a:gd name="T25" fmla="*/ 31754 h 76200"/>
              <a:gd name="T26" fmla="*/ 761999 w 826135"/>
              <a:gd name="T27" fmla="*/ 31754 h 76200"/>
              <a:gd name="T28" fmla="*/ 761999 w 826135"/>
              <a:gd name="T29" fmla="*/ 44446 h 76200"/>
              <a:gd name="T30" fmla="*/ 812828 w 826135"/>
              <a:gd name="T31" fmla="*/ 44446 h 76200"/>
              <a:gd name="T32" fmla="*/ 825520 w 826135"/>
              <a:gd name="T33" fmla="*/ 38099 h 76200"/>
              <a:gd name="T34" fmla="*/ 812828 w 826135"/>
              <a:gd name="T35" fmla="*/ 31754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6135" h="76200">
                <a:moveTo>
                  <a:pt x="749320" y="0"/>
                </a:moveTo>
                <a:lnTo>
                  <a:pt x="749320" y="76199"/>
                </a:lnTo>
                <a:lnTo>
                  <a:pt x="812828" y="44446"/>
                </a:lnTo>
                <a:lnTo>
                  <a:pt x="761999" y="44446"/>
                </a:lnTo>
                <a:lnTo>
                  <a:pt x="761999" y="31754"/>
                </a:lnTo>
                <a:lnTo>
                  <a:pt x="812828" y="31754"/>
                </a:lnTo>
                <a:lnTo>
                  <a:pt x="749320" y="0"/>
                </a:lnTo>
                <a:close/>
              </a:path>
              <a:path w="826135" h="76200">
                <a:moveTo>
                  <a:pt x="749320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749320" y="44446"/>
                </a:lnTo>
                <a:lnTo>
                  <a:pt x="749320" y="31754"/>
                </a:lnTo>
                <a:close/>
              </a:path>
              <a:path w="826135" h="76200">
                <a:moveTo>
                  <a:pt x="812828" y="31754"/>
                </a:moveTo>
                <a:lnTo>
                  <a:pt x="761999" y="31754"/>
                </a:lnTo>
                <a:lnTo>
                  <a:pt x="761999" y="44446"/>
                </a:lnTo>
                <a:lnTo>
                  <a:pt x="812828" y="44446"/>
                </a:lnTo>
                <a:lnTo>
                  <a:pt x="825520" y="38099"/>
                </a:lnTo>
                <a:lnTo>
                  <a:pt x="812828" y="317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1" name="object 21"/>
          <p:cNvSpPr>
            <a:spLocks/>
          </p:cNvSpPr>
          <p:nvPr/>
        </p:nvSpPr>
        <p:spPr bwMode="auto">
          <a:xfrm>
            <a:off x="3048000" y="4000500"/>
            <a:ext cx="1016000" cy="76200"/>
          </a:xfrm>
          <a:custGeom>
            <a:avLst/>
            <a:gdLst>
              <a:gd name="T0" fmla="*/ 749289 w 825500"/>
              <a:gd name="T1" fmla="*/ 0 h 76200"/>
              <a:gd name="T2" fmla="*/ 749289 w 825500"/>
              <a:gd name="T3" fmla="*/ 76199 h 76200"/>
              <a:gd name="T4" fmla="*/ 812797 w 825500"/>
              <a:gd name="T5" fmla="*/ 44446 h 76200"/>
              <a:gd name="T6" fmla="*/ 761999 w 825500"/>
              <a:gd name="T7" fmla="*/ 44446 h 76200"/>
              <a:gd name="T8" fmla="*/ 761999 w 825500"/>
              <a:gd name="T9" fmla="*/ 31754 h 76200"/>
              <a:gd name="T10" fmla="*/ 812797 w 825500"/>
              <a:gd name="T11" fmla="*/ 31754 h 76200"/>
              <a:gd name="T12" fmla="*/ 749289 w 825500"/>
              <a:gd name="T13" fmla="*/ 0 h 76200"/>
              <a:gd name="T14" fmla="*/ 749289 w 825500"/>
              <a:gd name="T15" fmla="*/ 31754 h 76200"/>
              <a:gd name="T16" fmla="*/ 0 w 825500"/>
              <a:gd name="T17" fmla="*/ 31754 h 76200"/>
              <a:gd name="T18" fmla="*/ 0 w 825500"/>
              <a:gd name="T19" fmla="*/ 44446 h 76200"/>
              <a:gd name="T20" fmla="*/ 749289 w 825500"/>
              <a:gd name="T21" fmla="*/ 44446 h 76200"/>
              <a:gd name="T22" fmla="*/ 749289 w 825500"/>
              <a:gd name="T23" fmla="*/ 31754 h 76200"/>
              <a:gd name="T24" fmla="*/ 812797 w 825500"/>
              <a:gd name="T25" fmla="*/ 31754 h 76200"/>
              <a:gd name="T26" fmla="*/ 761999 w 825500"/>
              <a:gd name="T27" fmla="*/ 31754 h 76200"/>
              <a:gd name="T28" fmla="*/ 761999 w 825500"/>
              <a:gd name="T29" fmla="*/ 44446 h 76200"/>
              <a:gd name="T30" fmla="*/ 812797 w 825500"/>
              <a:gd name="T31" fmla="*/ 44446 h 76200"/>
              <a:gd name="T32" fmla="*/ 825489 w 825500"/>
              <a:gd name="T33" fmla="*/ 38099 h 76200"/>
              <a:gd name="T34" fmla="*/ 812797 w 825500"/>
              <a:gd name="T35" fmla="*/ 31754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5500" h="76200">
                <a:moveTo>
                  <a:pt x="749289" y="0"/>
                </a:moveTo>
                <a:lnTo>
                  <a:pt x="749289" y="76199"/>
                </a:lnTo>
                <a:lnTo>
                  <a:pt x="812797" y="44446"/>
                </a:lnTo>
                <a:lnTo>
                  <a:pt x="761999" y="44446"/>
                </a:lnTo>
                <a:lnTo>
                  <a:pt x="761999" y="31754"/>
                </a:lnTo>
                <a:lnTo>
                  <a:pt x="812797" y="31754"/>
                </a:lnTo>
                <a:lnTo>
                  <a:pt x="749289" y="0"/>
                </a:lnTo>
                <a:close/>
              </a:path>
              <a:path w="825500" h="76200">
                <a:moveTo>
                  <a:pt x="749289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749289" y="44446"/>
                </a:lnTo>
                <a:lnTo>
                  <a:pt x="749289" y="31754"/>
                </a:lnTo>
                <a:close/>
              </a:path>
              <a:path w="825500" h="76200">
                <a:moveTo>
                  <a:pt x="812797" y="31754"/>
                </a:moveTo>
                <a:lnTo>
                  <a:pt x="761999" y="31754"/>
                </a:lnTo>
                <a:lnTo>
                  <a:pt x="761999" y="44446"/>
                </a:lnTo>
                <a:lnTo>
                  <a:pt x="812797" y="44446"/>
                </a:lnTo>
                <a:lnTo>
                  <a:pt x="825489" y="38099"/>
                </a:lnTo>
                <a:lnTo>
                  <a:pt x="812797" y="317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2" name="object 22"/>
          <p:cNvSpPr>
            <a:spLocks/>
          </p:cNvSpPr>
          <p:nvPr/>
        </p:nvSpPr>
        <p:spPr bwMode="auto">
          <a:xfrm>
            <a:off x="6146801" y="4343401"/>
            <a:ext cx="2090615" cy="874713"/>
          </a:xfrm>
          <a:custGeom>
            <a:avLst/>
            <a:gdLst>
              <a:gd name="T0" fmla="*/ 0 w 1698625"/>
              <a:gd name="T1" fmla="*/ 838580 h 875664"/>
              <a:gd name="T2" fmla="*/ 76372 w 1698625"/>
              <a:gd name="T3" fmla="*/ 843914 h 875664"/>
              <a:gd name="T4" fmla="*/ 63520 w 1698625"/>
              <a:gd name="T5" fmla="*/ 831210 h 875664"/>
              <a:gd name="T6" fmla="*/ 75712 w 1698625"/>
              <a:gd name="T7" fmla="*/ 799337 h 875664"/>
              <a:gd name="T8" fmla="*/ 63520 w 1698625"/>
              <a:gd name="T9" fmla="*/ 831210 h 875664"/>
              <a:gd name="T10" fmla="*/ 76369 w 1698625"/>
              <a:gd name="T11" fmla="*/ 843716 h 875664"/>
              <a:gd name="T12" fmla="*/ 76369 w 1698625"/>
              <a:gd name="T13" fmla="*/ 843716 h 875664"/>
              <a:gd name="T14" fmla="*/ 76372 w 1698625"/>
              <a:gd name="T15" fmla="*/ 843914 h 875664"/>
              <a:gd name="T16" fmla="*/ 1685940 w 1698625"/>
              <a:gd name="T17" fmla="*/ 0 h 875664"/>
              <a:gd name="T18" fmla="*/ 1676278 w 1698625"/>
              <a:gd name="T19" fmla="*/ 77723 h 875664"/>
              <a:gd name="T20" fmla="*/ 1648480 w 1698625"/>
              <a:gd name="T21" fmla="*/ 154173 h 875664"/>
              <a:gd name="T22" fmla="*/ 1603369 w 1698625"/>
              <a:gd name="T23" fmla="*/ 229874 h 875664"/>
              <a:gd name="T24" fmla="*/ 1542044 w 1698625"/>
              <a:gd name="T25" fmla="*/ 303906 h 875664"/>
              <a:gd name="T26" fmla="*/ 1465966 w 1698625"/>
              <a:gd name="T27" fmla="*/ 375797 h 875664"/>
              <a:gd name="T28" fmla="*/ 1376171 w 1698625"/>
              <a:gd name="T29" fmla="*/ 444626 h 875664"/>
              <a:gd name="T30" fmla="*/ 1273942 w 1698625"/>
              <a:gd name="T31" fmla="*/ 510027 h 875664"/>
              <a:gd name="T32" fmla="*/ 1160525 w 1698625"/>
              <a:gd name="T33" fmla="*/ 570987 h 875664"/>
              <a:gd name="T34" fmla="*/ 1037203 w 1698625"/>
              <a:gd name="T35" fmla="*/ 627257 h 875664"/>
              <a:gd name="T36" fmla="*/ 905134 w 1698625"/>
              <a:gd name="T37" fmla="*/ 677930 h 875664"/>
              <a:gd name="T38" fmla="*/ 765688 w 1698625"/>
              <a:gd name="T39" fmla="*/ 722507 h 875664"/>
              <a:gd name="T40" fmla="*/ 619902 w 1698625"/>
              <a:gd name="T41" fmla="*/ 760344 h 875664"/>
              <a:gd name="T42" fmla="*/ 469270 w 1698625"/>
              <a:gd name="T43" fmla="*/ 790955 h 875664"/>
              <a:gd name="T44" fmla="*/ 314827 w 1698625"/>
              <a:gd name="T45" fmla="*/ 813434 h 875664"/>
              <a:gd name="T46" fmla="*/ 158008 w 1698625"/>
              <a:gd name="T47" fmla="*/ 827531 h 875664"/>
              <a:gd name="T48" fmla="*/ 76181 w 1698625"/>
              <a:gd name="T49" fmla="*/ 831008 h 875664"/>
              <a:gd name="T50" fmla="*/ 158892 w 1698625"/>
              <a:gd name="T51" fmla="*/ 840104 h 875664"/>
              <a:gd name="T52" fmla="*/ 316504 w 1698625"/>
              <a:gd name="T53" fmla="*/ 826007 h 875664"/>
              <a:gd name="T54" fmla="*/ 471556 w 1698625"/>
              <a:gd name="T55" fmla="*/ 803397 h 875664"/>
              <a:gd name="T56" fmla="*/ 622950 w 1698625"/>
              <a:gd name="T57" fmla="*/ 772799 h 875664"/>
              <a:gd name="T58" fmla="*/ 769376 w 1698625"/>
              <a:gd name="T59" fmla="*/ 734699 h 875664"/>
              <a:gd name="T60" fmla="*/ 909584 w 1698625"/>
              <a:gd name="T61" fmla="*/ 689859 h 875664"/>
              <a:gd name="T62" fmla="*/ 1042294 w 1698625"/>
              <a:gd name="T63" fmla="*/ 638805 h 875664"/>
              <a:gd name="T64" fmla="*/ 1166378 w 1698625"/>
              <a:gd name="T65" fmla="*/ 582299 h 875664"/>
              <a:gd name="T66" fmla="*/ 1280556 w 1698625"/>
              <a:gd name="T67" fmla="*/ 520826 h 875664"/>
              <a:gd name="T68" fmla="*/ 1383670 w 1698625"/>
              <a:gd name="T69" fmla="*/ 454913 h 875664"/>
              <a:gd name="T70" fmla="*/ 1474469 w 1698625"/>
              <a:gd name="T71" fmla="*/ 385322 h 875664"/>
              <a:gd name="T72" fmla="*/ 1551553 w 1698625"/>
              <a:gd name="T73" fmla="*/ 312288 h 875664"/>
              <a:gd name="T74" fmla="*/ 1613915 w 1698625"/>
              <a:gd name="T75" fmla="*/ 236850 h 875664"/>
              <a:gd name="T76" fmla="*/ 1660154 w 1698625"/>
              <a:gd name="T77" fmla="*/ 159126 h 875664"/>
              <a:gd name="T78" fmla="*/ 1688866 w 1698625"/>
              <a:gd name="T79" fmla="*/ 80009 h 875664"/>
              <a:gd name="T80" fmla="*/ 1698619 w 1698625"/>
              <a:gd name="T81" fmla="*/ 761 h 875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98625" h="875664">
                <a:moveTo>
                  <a:pt x="75712" y="799337"/>
                </a:moveTo>
                <a:lnTo>
                  <a:pt x="0" y="838580"/>
                </a:lnTo>
                <a:lnTo>
                  <a:pt x="76840" y="875537"/>
                </a:lnTo>
                <a:lnTo>
                  <a:pt x="76372" y="843914"/>
                </a:lnTo>
                <a:lnTo>
                  <a:pt x="63642" y="843914"/>
                </a:lnTo>
                <a:lnTo>
                  <a:pt x="63520" y="831210"/>
                </a:lnTo>
                <a:lnTo>
                  <a:pt x="76181" y="831008"/>
                </a:lnTo>
                <a:lnTo>
                  <a:pt x="75712" y="799337"/>
                </a:lnTo>
                <a:close/>
              </a:path>
              <a:path w="1698625" h="875664">
                <a:moveTo>
                  <a:pt x="76181" y="831008"/>
                </a:moveTo>
                <a:lnTo>
                  <a:pt x="63520" y="831210"/>
                </a:lnTo>
                <a:lnTo>
                  <a:pt x="63642" y="843914"/>
                </a:lnTo>
                <a:lnTo>
                  <a:pt x="76369" y="843716"/>
                </a:lnTo>
                <a:lnTo>
                  <a:pt x="76181" y="831008"/>
                </a:lnTo>
                <a:close/>
              </a:path>
              <a:path w="1698625" h="875664">
                <a:moveTo>
                  <a:pt x="76369" y="843716"/>
                </a:moveTo>
                <a:lnTo>
                  <a:pt x="63642" y="843914"/>
                </a:lnTo>
                <a:lnTo>
                  <a:pt x="76372" y="843914"/>
                </a:lnTo>
                <a:lnTo>
                  <a:pt x="76369" y="843716"/>
                </a:lnTo>
                <a:close/>
              </a:path>
              <a:path w="1698625" h="875664">
                <a:moveTo>
                  <a:pt x="1685940" y="0"/>
                </a:moveTo>
                <a:lnTo>
                  <a:pt x="1683532" y="39242"/>
                </a:lnTo>
                <a:lnTo>
                  <a:pt x="1676278" y="77723"/>
                </a:lnTo>
                <a:lnTo>
                  <a:pt x="1664604" y="116073"/>
                </a:lnTo>
                <a:lnTo>
                  <a:pt x="1648480" y="154173"/>
                </a:lnTo>
                <a:lnTo>
                  <a:pt x="1627906" y="192273"/>
                </a:lnTo>
                <a:lnTo>
                  <a:pt x="1603369" y="229874"/>
                </a:lnTo>
                <a:lnTo>
                  <a:pt x="1574688" y="267080"/>
                </a:lnTo>
                <a:lnTo>
                  <a:pt x="1542044" y="303906"/>
                </a:lnTo>
                <a:lnTo>
                  <a:pt x="1505833" y="340232"/>
                </a:lnTo>
                <a:lnTo>
                  <a:pt x="1465966" y="375797"/>
                </a:lnTo>
                <a:lnTo>
                  <a:pt x="1422775" y="410586"/>
                </a:lnTo>
                <a:lnTo>
                  <a:pt x="1376171" y="444626"/>
                </a:lnTo>
                <a:lnTo>
                  <a:pt x="1326520" y="477773"/>
                </a:lnTo>
                <a:lnTo>
                  <a:pt x="1273942" y="510027"/>
                </a:lnTo>
                <a:lnTo>
                  <a:pt x="1218559" y="541019"/>
                </a:lnTo>
                <a:lnTo>
                  <a:pt x="1160525" y="570987"/>
                </a:lnTo>
                <a:lnTo>
                  <a:pt x="1100084" y="599825"/>
                </a:lnTo>
                <a:lnTo>
                  <a:pt x="1037203" y="627257"/>
                </a:lnTo>
                <a:lnTo>
                  <a:pt x="972190" y="653283"/>
                </a:lnTo>
                <a:lnTo>
                  <a:pt x="905134" y="677930"/>
                </a:lnTo>
                <a:lnTo>
                  <a:pt x="836310" y="701039"/>
                </a:lnTo>
                <a:lnTo>
                  <a:pt x="765688" y="722507"/>
                </a:lnTo>
                <a:lnTo>
                  <a:pt x="693419" y="742319"/>
                </a:lnTo>
                <a:lnTo>
                  <a:pt x="619902" y="760344"/>
                </a:lnTo>
                <a:lnTo>
                  <a:pt x="545104" y="776609"/>
                </a:lnTo>
                <a:lnTo>
                  <a:pt x="469270" y="790955"/>
                </a:lnTo>
                <a:lnTo>
                  <a:pt x="392429" y="803279"/>
                </a:lnTo>
                <a:lnTo>
                  <a:pt x="314827" y="813434"/>
                </a:lnTo>
                <a:lnTo>
                  <a:pt x="236738" y="821567"/>
                </a:lnTo>
                <a:lnTo>
                  <a:pt x="158008" y="827531"/>
                </a:lnTo>
                <a:lnTo>
                  <a:pt x="79126" y="830960"/>
                </a:lnTo>
                <a:lnTo>
                  <a:pt x="76181" y="831008"/>
                </a:lnTo>
                <a:lnTo>
                  <a:pt x="76369" y="843716"/>
                </a:lnTo>
                <a:lnTo>
                  <a:pt x="158892" y="840104"/>
                </a:lnTo>
                <a:lnTo>
                  <a:pt x="238018" y="834258"/>
                </a:lnTo>
                <a:lnTo>
                  <a:pt x="316504" y="826007"/>
                </a:lnTo>
                <a:lnTo>
                  <a:pt x="394472" y="815852"/>
                </a:lnTo>
                <a:lnTo>
                  <a:pt x="471556" y="803397"/>
                </a:lnTo>
                <a:lnTo>
                  <a:pt x="547756" y="788919"/>
                </a:lnTo>
                <a:lnTo>
                  <a:pt x="622950" y="772799"/>
                </a:lnTo>
                <a:lnTo>
                  <a:pt x="696742" y="754629"/>
                </a:lnTo>
                <a:lnTo>
                  <a:pt x="769376" y="734699"/>
                </a:lnTo>
                <a:lnTo>
                  <a:pt x="840242" y="713100"/>
                </a:lnTo>
                <a:lnTo>
                  <a:pt x="909584" y="689859"/>
                </a:lnTo>
                <a:lnTo>
                  <a:pt x="976883" y="664976"/>
                </a:lnTo>
                <a:lnTo>
                  <a:pt x="1042294" y="638805"/>
                </a:lnTo>
                <a:lnTo>
                  <a:pt x="1105540" y="611255"/>
                </a:lnTo>
                <a:lnTo>
                  <a:pt x="1166378" y="582299"/>
                </a:lnTo>
                <a:lnTo>
                  <a:pt x="1224808" y="552068"/>
                </a:lnTo>
                <a:lnTo>
                  <a:pt x="1280556" y="520826"/>
                </a:lnTo>
                <a:lnTo>
                  <a:pt x="1333499" y="488310"/>
                </a:lnTo>
                <a:lnTo>
                  <a:pt x="1383670" y="454913"/>
                </a:lnTo>
                <a:lnTo>
                  <a:pt x="1430670" y="420492"/>
                </a:lnTo>
                <a:lnTo>
                  <a:pt x="1474469" y="385322"/>
                </a:lnTo>
                <a:lnTo>
                  <a:pt x="1514855" y="349245"/>
                </a:lnTo>
                <a:lnTo>
                  <a:pt x="1551553" y="312288"/>
                </a:lnTo>
                <a:lnTo>
                  <a:pt x="1584716" y="274832"/>
                </a:lnTo>
                <a:lnTo>
                  <a:pt x="1613915" y="236850"/>
                </a:lnTo>
                <a:lnTo>
                  <a:pt x="1639061" y="198251"/>
                </a:lnTo>
                <a:lnTo>
                  <a:pt x="1660154" y="159126"/>
                </a:lnTo>
                <a:lnTo>
                  <a:pt x="1676796" y="119765"/>
                </a:lnTo>
                <a:lnTo>
                  <a:pt x="1688866" y="80009"/>
                </a:lnTo>
                <a:lnTo>
                  <a:pt x="1696090" y="40004"/>
                </a:lnTo>
                <a:lnTo>
                  <a:pt x="1698619" y="761"/>
                </a:lnTo>
                <a:lnTo>
                  <a:pt x="16859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3" name="object 23"/>
          <p:cNvSpPr>
            <a:spLocks/>
          </p:cNvSpPr>
          <p:nvPr/>
        </p:nvSpPr>
        <p:spPr bwMode="auto">
          <a:xfrm>
            <a:off x="5083908" y="4343400"/>
            <a:ext cx="93785" cy="533400"/>
          </a:xfrm>
          <a:custGeom>
            <a:avLst/>
            <a:gdLst>
              <a:gd name="T0" fmla="*/ 44464 w 76200"/>
              <a:gd name="T1" fmla="*/ 63495 h 533400"/>
              <a:gd name="T2" fmla="*/ 31760 w 76200"/>
              <a:gd name="T3" fmla="*/ 63495 h 533400"/>
              <a:gd name="T4" fmla="*/ 31760 w 76200"/>
              <a:gd name="T5" fmla="*/ 533399 h 533400"/>
              <a:gd name="T6" fmla="*/ 44464 w 76200"/>
              <a:gd name="T7" fmla="*/ 533399 h 533400"/>
              <a:gd name="T8" fmla="*/ 44464 w 76200"/>
              <a:gd name="T9" fmla="*/ 63495 h 533400"/>
              <a:gd name="T10" fmla="*/ 38099 w 76200"/>
              <a:gd name="T11" fmla="*/ 0 h 533400"/>
              <a:gd name="T12" fmla="*/ 0 w 76200"/>
              <a:gd name="T13" fmla="*/ 76199 h 533400"/>
              <a:gd name="T14" fmla="*/ 31760 w 76200"/>
              <a:gd name="T15" fmla="*/ 76199 h 533400"/>
              <a:gd name="T16" fmla="*/ 31760 w 76200"/>
              <a:gd name="T17" fmla="*/ 63495 h 533400"/>
              <a:gd name="T18" fmla="*/ 69847 w 76200"/>
              <a:gd name="T19" fmla="*/ 63495 h 533400"/>
              <a:gd name="T20" fmla="*/ 38099 w 76200"/>
              <a:gd name="T21" fmla="*/ 0 h 533400"/>
              <a:gd name="T22" fmla="*/ 69847 w 76200"/>
              <a:gd name="T23" fmla="*/ 63495 h 533400"/>
              <a:gd name="T24" fmla="*/ 44464 w 76200"/>
              <a:gd name="T25" fmla="*/ 63495 h 533400"/>
              <a:gd name="T26" fmla="*/ 44464 w 76200"/>
              <a:gd name="T27" fmla="*/ 76199 h 533400"/>
              <a:gd name="T28" fmla="*/ 76199 w 76200"/>
              <a:gd name="T29" fmla="*/ 76199 h 533400"/>
              <a:gd name="T30" fmla="*/ 69847 w 76200"/>
              <a:gd name="T31" fmla="*/ 63495 h 533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200" h="533400">
                <a:moveTo>
                  <a:pt x="44464" y="63495"/>
                </a:moveTo>
                <a:lnTo>
                  <a:pt x="31760" y="63495"/>
                </a:lnTo>
                <a:lnTo>
                  <a:pt x="31760" y="533399"/>
                </a:lnTo>
                <a:lnTo>
                  <a:pt x="44464" y="533399"/>
                </a:lnTo>
                <a:lnTo>
                  <a:pt x="44464" y="63495"/>
                </a:lnTo>
                <a:close/>
              </a:path>
              <a:path w="76200" h="533400">
                <a:moveTo>
                  <a:pt x="38099" y="0"/>
                </a:moveTo>
                <a:lnTo>
                  <a:pt x="0" y="76199"/>
                </a:lnTo>
                <a:lnTo>
                  <a:pt x="31760" y="76199"/>
                </a:lnTo>
                <a:lnTo>
                  <a:pt x="31760" y="63495"/>
                </a:lnTo>
                <a:lnTo>
                  <a:pt x="69847" y="63495"/>
                </a:lnTo>
                <a:lnTo>
                  <a:pt x="38099" y="0"/>
                </a:lnTo>
                <a:close/>
              </a:path>
              <a:path w="76200" h="533400">
                <a:moveTo>
                  <a:pt x="69847" y="63495"/>
                </a:moveTo>
                <a:lnTo>
                  <a:pt x="44464" y="63495"/>
                </a:lnTo>
                <a:lnTo>
                  <a:pt x="44464" y="76199"/>
                </a:lnTo>
                <a:lnTo>
                  <a:pt x="76199" y="76199"/>
                </a:lnTo>
                <a:lnTo>
                  <a:pt x="69847" y="634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44" name="object 24"/>
          <p:cNvSpPr>
            <a:spLocks/>
          </p:cNvSpPr>
          <p:nvPr/>
        </p:nvSpPr>
        <p:spPr bwMode="auto">
          <a:xfrm>
            <a:off x="9245600" y="4000500"/>
            <a:ext cx="812800" cy="76200"/>
          </a:xfrm>
          <a:custGeom>
            <a:avLst/>
            <a:gdLst>
              <a:gd name="T0" fmla="*/ 584210 w 660400"/>
              <a:gd name="T1" fmla="*/ 0 h 76200"/>
              <a:gd name="T2" fmla="*/ 584210 w 660400"/>
              <a:gd name="T3" fmla="*/ 76199 h 76200"/>
              <a:gd name="T4" fmla="*/ 647717 w 660400"/>
              <a:gd name="T5" fmla="*/ 44446 h 76200"/>
              <a:gd name="T6" fmla="*/ 596908 w 660400"/>
              <a:gd name="T7" fmla="*/ 44446 h 76200"/>
              <a:gd name="T8" fmla="*/ 596908 w 660400"/>
              <a:gd name="T9" fmla="*/ 31754 h 76200"/>
              <a:gd name="T10" fmla="*/ 647718 w 660400"/>
              <a:gd name="T11" fmla="*/ 31754 h 76200"/>
              <a:gd name="T12" fmla="*/ 584210 w 660400"/>
              <a:gd name="T13" fmla="*/ 0 h 76200"/>
              <a:gd name="T14" fmla="*/ 584210 w 660400"/>
              <a:gd name="T15" fmla="*/ 31754 h 76200"/>
              <a:gd name="T16" fmla="*/ 0 w 660400"/>
              <a:gd name="T17" fmla="*/ 31754 h 76200"/>
              <a:gd name="T18" fmla="*/ 0 w 660400"/>
              <a:gd name="T19" fmla="*/ 44446 h 76200"/>
              <a:gd name="T20" fmla="*/ 584210 w 660400"/>
              <a:gd name="T21" fmla="*/ 44446 h 76200"/>
              <a:gd name="T22" fmla="*/ 584210 w 660400"/>
              <a:gd name="T23" fmla="*/ 31754 h 76200"/>
              <a:gd name="T24" fmla="*/ 647718 w 660400"/>
              <a:gd name="T25" fmla="*/ 31754 h 76200"/>
              <a:gd name="T26" fmla="*/ 596908 w 660400"/>
              <a:gd name="T27" fmla="*/ 31754 h 76200"/>
              <a:gd name="T28" fmla="*/ 596908 w 660400"/>
              <a:gd name="T29" fmla="*/ 44446 h 76200"/>
              <a:gd name="T30" fmla="*/ 647717 w 660400"/>
              <a:gd name="T31" fmla="*/ 44446 h 76200"/>
              <a:gd name="T32" fmla="*/ 660410 w 660400"/>
              <a:gd name="T33" fmla="*/ 38099 h 76200"/>
              <a:gd name="T34" fmla="*/ 647718 w 660400"/>
              <a:gd name="T35" fmla="*/ 31754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60400" h="76200">
                <a:moveTo>
                  <a:pt x="584210" y="0"/>
                </a:moveTo>
                <a:lnTo>
                  <a:pt x="584210" y="76199"/>
                </a:lnTo>
                <a:lnTo>
                  <a:pt x="647717" y="44446"/>
                </a:lnTo>
                <a:lnTo>
                  <a:pt x="596908" y="44446"/>
                </a:lnTo>
                <a:lnTo>
                  <a:pt x="596908" y="31754"/>
                </a:lnTo>
                <a:lnTo>
                  <a:pt x="647718" y="31754"/>
                </a:lnTo>
                <a:lnTo>
                  <a:pt x="584210" y="0"/>
                </a:lnTo>
                <a:close/>
              </a:path>
              <a:path w="660400" h="76200">
                <a:moveTo>
                  <a:pt x="584210" y="31754"/>
                </a:moveTo>
                <a:lnTo>
                  <a:pt x="0" y="31754"/>
                </a:lnTo>
                <a:lnTo>
                  <a:pt x="0" y="44446"/>
                </a:lnTo>
                <a:lnTo>
                  <a:pt x="584210" y="44446"/>
                </a:lnTo>
                <a:lnTo>
                  <a:pt x="584210" y="31754"/>
                </a:lnTo>
                <a:close/>
              </a:path>
              <a:path w="660400" h="76200">
                <a:moveTo>
                  <a:pt x="647718" y="31754"/>
                </a:moveTo>
                <a:lnTo>
                  <a:pt x="596908" y="31754"/>
                </a:lnTo>
                <a:lnTo>
                  <a:pt x="596908" y="44446"/>
                </a:lnTo>
                <a:lnTo>
                  <a:pt x="647717" y="44446"/>
                </a:lnTo>
                <a:lnTo>
                  <a:pt x="660410" y="38099"/>
                </a:lnTo>
                <a:lnTo>
                  <a:pt x="647718" y="317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10257692" y="3889375"/>
            <a:ext cx="703385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Times New Roman"/>
                <a:cs typeface="Times New Roman"/>
              </a:rPr>
              <a:t>do</a:t>
            </a:r>
            <a:r>
              <a:rPr b="1" spc="-10" dirty="0">
                <a:latin typeface="Times New Roman"/>
                <a:cs typeface="Times New Roman"/>
              </a:rPr>
              <a:t>n</a:t>
            </a:r>
            <a:r>
              <a:rPr b="1" dirty="0">
                <a:latin typeface="Times New Roman"/>
                <a:cs typeface="Times New Roman"/>
              </a:rPr>
              <a:t>e!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147" name="object 26"/>
          <p:cNvSpPr txBox="1">
            <a:spLocks noChangeArrowheads="1"/>
          </p:cNvSpPr>
          <p:nvPr/>
        </p:nvSpPr>
        <p:spPr bwMode="auto">
          <a:xfrm>
            <a:off x="9241693" y="3675063"/>
            <a:ext cx="6135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OK?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0298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/>
          <p:cNvSpPr>
            <a:spLocks noChangeArrowheads="1"/>
          </p:cNvSpPr>
          <p:nvPr/>
        </p:nvSpPr>
        <p:spPr bwMode="auto">
          <a:xfrm>
            <a:off x="4593493" y="825500"/>
            <a:ext cx="6099908" cy="4948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object 3"/>
          <p:cNvSpPr>
            <a:spLocks noChangeArrowheads="1"/>
          </p:cNvSpPr>
          <p:nvPr/>
        </p:nvSpPr>
        <p:spPr bwMode="auto">
          <a:xfrm>
            <a:off x="787401" y="1190626"/>
            <a:ext cx="3432907" cy="45815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" name="object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74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7259EC17-C4B4-49C4-9D30-671289F7F4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732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PROTOTYPE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889920-89FD-49A8-B879-78D9AF84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interaction design it can be any of the following (and more):</a:t>
            </a:r>
          </a:p>
          <a:p>
            <a:pPr lvl="1"/>
            <a:r>
              <a:rPr lang="en-US" dirty="0"/>
              <a:t>A series of screen sketches</a:t>
            </a:r>
          </a:p>
          <a:p>
            <a:pPr lvl="1"/>
            <a:r>
              <a:rPr lang="en-US" dirty="0"/>
              <a:t>A storyboard, i.e. a cartoon-like series of scenes</a:t>
            </a:r>
          </a:p>
          <a:p>
            <a:pPr lvl="1"/>
            <a:r>
              <a:rPr lang="en-US" dirty="0"/>
              <a:t>A PowerPoint slide show</a:t>
            </a:r>
          </a:p>
          <a:p>
            <a:pPr lvl="1"/>
            <a:r>
              <a:rPr lang="en-US" dirty="0"/>
              <a:t>A video simulating the use of a system</a:t>
            </a:r>
          </a:p>
          <a:p>
            <a:pPr lvl="1"/>
            <a:r>
              <a:rPr lang="en-US" dirty="0"/>
              <a:t>A piece of software with limited functionality written in the target language or in another language</a:t>
            </a:r>
          </a:p>
        </p:txBody>
      </p:sp>
      <p:sp>
        <p:nvSpPr>
          <p:cNvPr id="7171" name="object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74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891F00D9-4D80-43C2-85A5-521D47531F0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6274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E7FD68-66DE-4D6F-8AE0-2C7CCC58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ts val="2588"/>
              </a:lnSpc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b="1" dirty="0">
                <a:latin typeface="+mn-lt"/>
              </a:rPr>
              <a:t>Build</a:t>
            </a:r>
            <a:r>
              <a:rPr lang="en-US" sz="2800" b="1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prototype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of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the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basic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functionality,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especially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the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interface</a:t>
            </a:r>
            <a:endParaRPr lang="en-US" sz="3200" dirty="0">
              <a:latin typeface="+mn-lt"/>
              <a:cs typeface="Times New Roman" pitchFamily="18" charset="0"/>
            </a:endParaRPr>
          </a:p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b="1" dirty="0">
                <a:latin typeface="+mn-lt"/>
              </a:rPr>
              <a:t>Test</a:t>
            </a:r>
            <a:r>
              <a:rPr lang="en-US" sz="2800" b="1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the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prototype,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which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will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uncover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design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errors</a:t>
            </a:r>
            <a:endParaRPr lang="en-US" sz="3200" dirty="0">
              <a:latin typeface="+mn-lt"/>
              <a:cs typeface="Times New Roman" pitchFamily="18" charset="0"/>
            </a:endParaRPr>
          </a:p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b="1" dirty="0">
                <a:latin typeface="+mn-lt"/>
              </a:rPr>
              <a:t>Correct</a:t>
            </a:r>
            <a:r>
              <a:rPr lang="en-US" sz="2800" b="1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the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errors</a:t>
            </a:r>
            <a:endParaRPr lang="en-US" sz="3200" dirty="0">
              <a:latin typeface="+mn-lt"/>
              <a:cs typeface="Times New Roman" pitchFamily="18" charset="0"/>
            </a:endParaRPr>
          </a:p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b="1" dirty="0">
                <a:latin typeface="+mn-lt"/>
              </a:rPr>
              <a:t>Repeat</a:t>
            </a:r>
            <a:r>
              <a:rPr lang="en-US" sz="2800" b="1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until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you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have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clean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49DF90-81BC-4B82-A5AD-87B69835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t>28</a:t>
            </a:fld>
            <a:endParaRPr lang="en-GB"/>
          </a:p>
        </p:txBody>
      </p:sp>
      <p:sp>
        <p:nvSpPr>
          <p:cNvPr id="5" name="object 5"/>
          <p:cNvSpPr txBox="1"/>
          <p:nvPr/>
        </p:nvSpPr>
        <p:spPr>
          <a:xfrm>
            <a:off x="11261969" y="5905500"/>
            <a:ext cx="252047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557178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898B00-A3AB-4FCE-8F4E-14137D52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PROTOTYPE …….?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68787-C88F-41DE-A6EC-9FC08252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0" y="1996225"/>
            <a:ext cx="11306807" cy="3953814"/>
          </a:xfrm>
        </p:spPr>
        <p:txBody>
          <a:bodyPr>
            <a:normAutofit fontScale="92500" lnSpcReduction="20000"/>
          </a:bodyPr>
          <a:lstStyle/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Evaluation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and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feedback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are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central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to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interaction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design</a:t>
            </a:r>
          </a:p>
          <a:p>
            <a:pPr marL="355600" indent="-3429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Stakeholders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can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see,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hold,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interact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with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prototype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more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easily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than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document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or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drawing</a:t>
            </a:r>
            <a:endParaRPr lang="en-US" sz="2800" dirty="0">
              <a:latin typeface="+mn-lt"/>
              <a:cs typeface="Times New Roman" pitchFamily="18" charset="0"/>
            </a:endParaRPr>
          </a:p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Team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members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can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communicate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effectively</a:t>
            </a:r>
            <a:endParaRPr lang="en-US" sz="2800" dirty="0">
              <a:latin typeface="+mn-lt"/>
              <a:cs typeface="Times New Roman" pitchFamily="18" charset="0"/>
            </a:endParaRPr>
          </a:p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You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can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test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out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ideas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for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yourself</a:t>
            </a:r>
            <a:endParaRPr lang="en-US" sz="2800" dirty="0">
              <a:latin typeface="+mn-lt"/>
              <a:cs typeface="Times New Roman" pitchFamily="18" charset="0"/>
            </a:endParaRPr>
          </a:p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It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encourages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reflection: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very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important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aspect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of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design</a:t>
            </a:r>
          </a:p>
          <a:p>
            <a:pPr marL="355600" indent="-3429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800" dirty="0">
                <a:latin typeface="+mn-lt"/>
              </a:rPr>
              <a:t>Prototypes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answer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questions,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and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support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designers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in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choosing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between</a:t>
            </a:r>
            <a:r>
              <a:rPr 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sz="2800" dirty="0">
                <a:latin typeface="+mn-lt"/>
              </a:rPr>
              <a:t>alternatives</a:t>
            </a:r>
          </a:p>
        </p:txBody>
      </p:sp>
      <p:sp>
        <p:nvSpPr>
          <p:cNvPr id="15363" name="object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963C571-A4EB-4CAF-8369-2AC9214EFD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764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structured set of activities required to develop a </a:t>
            </a:r>
            <a:br>
              <a:rPr lang="en-GB" dirty="0"/>
            </a:br>
            <a:r>
              <a:rPr lang="en-GB" dirty="0"/>
              <a:t>software system. </a:t>
            </a:r>
          </a:p>
          <a:p>
            <a:r>
              <a:rPr lang="en-GB" dirty="0"/>
              <a:t>Many different software processes but all involve:</a:t>
            </a:r>
          </a:p>
          <a:p>
            <a:pPr lvl="1"/>
            <a:r>
              <a:rPr lang="en-GB" b="1" i="1" u="sng" dirty="0">
                <a:highlight>
                  <a:srgbClr val="FFFF00"/>
                </a:highlight>
              </a:rPr>
              <a:t>Specification</a:t>
            </a:r>
            <a:r>
              <a:rPr lang="en-GB" dirty="0"/>
              <a:t> – defining what the system should do;</a:t>
            </a:r>
          </a:p>
          <a:p>
            <a:pPr lvl="1"/>
            <a:r>
              <a:rPr lang="en-GB" b="1" i="1" u="sng" dirty="0">
                <a:highlight>
                  <a:srgbClr val="FFFF00"/>
                </a:highlight>
              </a:rPr>
              <a:t>Design and implementation</a:t>
            </a:r>
            <a:r>
              <a:rPr lang="en-GB" u="sng" dirty="0">
                <a:highlight>
                  <a:srgbClr val="FFFF00"/>
                </a:highlight>
              </a:rPr>
              <a:t> </a:t>
            </a:r>
            <a:r>
              <a:rPr lang="en-GB" dirty="0"/>
              <a:t>– defining the organization of the system and implementing the system;</a:t>
            </a:r>
          </a:p>
          <a:p>
            <a:pPr lvl="1"/>
            <a:r>
              <a:rPr lang="en-GB" b="1" i="1" u="sng" dirty="0">
                <a:highlight>
                  <a:srgbClr val="FFFF00"/>
                </a:highlight>
              </a:rPr>
              <a:t>Validation </a:t>
            </a:r>
            <a:r>
              <a:rPr lang="en-GB" dirty="0"/>
              <a:t>– checking that it does what the customer wants;</a:t>
            </a:r>
          </a:p>
          <a:p>
            <a:pPr lvl="1"/>
            <a:r>
              <a:rPr lang="en-GB" b="1" i="1" u="sng" dirty="0">
                <a:highlight>
                  <a:srgbClr val="FFFF00"/>
                </a:highlight>
              </a:rPr>
              <a:t>Evolution</a:t>
            </a:r>
            <a:r>
              <a:rPr lang="en-GB" dirty="0"/>
              <a:t> – changing the system in response to changing customer needs.</a:t>
            </a:r>
          </a:p>
          <a:p>
            <a:r>
              <a:rPr lang="en-GB" dirty="0"/>
              <a:t>A software process model is an abstract representation of a process. It presents a description of a process from some particular perspective.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PROTOTYPING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257BE-04C8-4823-9246-9711B7F7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Wingdings" pitchFamily="2" charset="2"/>
              <a:buChar char="§"/>
              <a:tabLst>
                <a:tab pos="287020" algn="l"/>
              </a:tabLst>
              <a:defRPr/>
            </a:pPr>
            <a:r>
              <a:rPr lang="en-US" sz="2800" spc="-5" dirty="0">
                <a:cs typeface="Arial"/>
              </a:rPr>
              <a:t>C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n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b</a:t>
            </a:r>
            <a:r>
              <a:rPr lang="en-US" sz="2800" dirty="0">
                <a:cs typeface="Arial"/>
              </a:rPr>
              <a:t>e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use</a:t>
            </a:r>
            <a:r>
              <a:rPr lang="en-US" sz="2800" dirty="0">
                <a:cs typeface="Arial"/>
              </a:rPr>
              <a:t>d</a:t>
            </a:r>
            <a:r>
              <a:rPr lang="en-US" sz="2800" spc="75" dirty="0">
                <a:cs typeface="Times New Roman"/>
              </a:rPr>
              <a:t> </a:t>
            </a:r>
            <a:r>
              <a:rPr lang="en-US" sz="2800" spc="-10" dirty="0">
                <a:cs typeface="Arial"/>
              </a:rPr>
              <a:t>to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10" dirty="0">
                <a:cs typeface="Arial"/>
              </a:rPr>
              <a:t>test</a:t>
            </a:r>
            <a:r>
              <a:rPr lang="en-US" sz="2800" spc="4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ever</a:t>
            </a:r>
            <a:r>
              <a:rPr lang="en-US" sz="2800" dirty="0">
                <a:cs typeface="Arial"/>
              </a:rPr>
              <a:t>y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1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etai</a:t>
            </a:r>
            <a:r>
              <a:rPr lang="en-US" sz="2800" dirty="0">
                <a:cs typeface="Arial"/>
              </a:rPr>
              <a:t>l</a:t>
            </a:r>
            <a:r>
              <a:rPr lang="en-US" sz="2800" spc="80" dirty="0">
                <a:cs typeface="Times New Roman"/>
              </a:rPr>
              <a:t> </a:t>
            </a:r>
            <a:r>
              <a:rPr lang="en-US" sz="2800" spc="-20" dirty="0">
                <a:cs typeface="Arial"/>
              </a:rPr>
              <a:t>o</a:t>
            </a:r>
            <a:r>
              <a:rPr lang="en-US" sz="2800" spc="-10" dirty="0">
                <a:cs typeface="Arial"/>
              </a:rPr>
              <a:t>f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50" dirty="0">
                <a:cs typeface="Times New Roman"/>
              </a:rPr>
              <a:t> </a:t>
            </a:r>
            <a:r>
              <a:rPr lang="en-US" sz="2800" dirty="0">
                <a:cs typeface="Arial"/>
              </a:rPr>
              <a:t>final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product</a:t>
            </a:r>
            <a:r>
              <a:rPr lang="en-US" sz="2800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b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fore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50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prod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ct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s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bu</a:t>
            </a:r>
            <a:r>
              <a:rPr lang="en-US" sz="2800" spc="-10" dirty="0">
                <a:cs typeface="Arial"/>
              </a:rPr>
              <a:t>i</a:t>
            </a:r>
            <a:r>
              <a:rPr lang="en-US" sz="2800" spc="-5" dirty="0">
                <a:cs typeface="Arial"/>
              </a:rPr>
              <a:t>lt</a:t>
            </a:r>
            <a:endParaRPr lang="en-US" sz="2800" dirty="0">
              <a:cs typeface="Arial"/>
            </a:endParaRPr>
          </a:p>
          <a:p>
            <a:pPr marL="355600" indent="-342900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Wingdings" pitchFamily="2" charset="2"/>
              <a:buChar char="§"/>
              <a:tabLst>
                <a:tab pos="287020" algn="l"/>
              </a:tabLst>
              <a:defRPr/>
            </a:pPr>
            <a:r>
              <a:rPr lang="en-US" sz="2800" spc="-5" dirty="0">
                <a:cs typeface="Arial"/>
              </a:rPr>
              <a:t>R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su</a:t>
            </a:r>
            <a:r>
              <a:rPr lang="en-US" sz="2800" spc="-10" dirty="0">
                <a:cs typeface="Arial"/>
              </a:rPr>
              <a:t>lts</a:t>
            </a:r>
            <a:r>
              <a:rPr lang="en-US" sz="2800" spc="70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</a:t>
            </a:r>
            <a:r>
              <a:rPr lang="en-US" sz="2800" spc="5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hig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spc="-5" dirty="0">
                <a:cs typeface="Arial"/>
              </a:rPr>
              <a:t>e</a:t>
            </a:r>
            <a:r>
              <a:rPr lang="en-US" sz="2800" dirty="0">
                <a:cs typeface="Arial"/>
              </a:rPr>
              <a:t>r</a:t>
            </a:r>
            <a:r>
              <a:rPr lang="en-US" sz="2800" spc="9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use</a:t>
            </a:r>
            <a:r>
              <a:rPr lang="en-US" sz="2800" dirty="0">
                <a:cs typeface="Arial"/>
              </a:rPr>
              <a:t>r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15" dirty="0">
                <a:cs typeface="Arial"/>
              </a:rPr>
              <a:t>sat</a:t>
            </a:r>
            <a:r>
              <a:rPr lang="en-US" sz="2800" spc="-5" dirty="0">
                <a:cs typeface="Arial"/>
              </a:rPr>
              <a:t>isfaction</a:t>
            </a:r>
            <a:endParaRPr lang="en-US" sz="2800" dirty="0">
              <a:cs typeface="Arial"/>
            </a:endParaRPr>
          </a:p>
          <a:p>
            <a:pPr marL="342900" indent="-342900" fontAlgn="auto">
              <a:spcBef>
                <a:spcPts val="3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Wingdings" pitchFamily="2" charset="2"/>
              <a:buChar char="§"/>
              <a:defRPr/>
            </a:pPr>
            <a:endParaRPr lang="en-US" sz="2800" dirty="0"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Wingdings" pitchFamily="2" charset="2"/>
              <a:buChar char="§"/>
              <a:tabLst>
                <a:tab pos="287020" algn="l"/>
              </a:tabLst>
              <a:defRPr/>
            </a:pPr>
            <a:r>
              <a:rPr lang="en-US" sz="2800" spc="-5" dirty="0">
                <a:cs typeface="Arial"/>
              </a:rPr>
              <a:t>Us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rs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ar</a:t>
            </a:r>
            <a:r>
              <a:rPr lang="en-US" sz="2800" dirty="0">
                <a:cs typeface="Arial"/>
              </a:rPr>
              <a:t>e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20" dirty="0">
                <a:cs typeface="Arial"/>
              </a:rPr>
              <a:t>bet</a:t>
            </a:r>
            <a:r>
              <a:rPr lang="en-US" sz="2800" spc="-5" dirty="0">
                <a:cs typeface="Arial"/>
              </a:rPr>
              <a:t>te</a:t>
            </a:r>
            <a:r>
              <a:rPr lang="en-US" sz="2800" dirty="0">
                <a:cs typeface="Arial"/>
              </a:rPr>
              <a:t>r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10" dirty="0">
                <a:cs typeface="Arial"/>
              </a:rPr>
              <a:t>at</a:t>
            </a:r>
            <a:r>
              <a:rPr lang="en-US" sz="2800" spc="50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eva</a:t>
            </a:r>
            <a:r>
              <a:rPr lang="en-US" sz="2800" spc="-10" dirty="0">
                <a:cs typeface="Arial"/>
              </a:rPr>
              <a:t>l</a:t>
            </a:r>
            <a:r>
              <a:rPr lang="en-US" sz="2800" spc="-5" dirty="0">
                <a:cs typeface="Arial"/>
              </a:rPr>
              <a:t>uati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g</a:t>
            </a:r>
            <a:r>
              <a:rPr lang="en-US" sz="2800" spc="100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a</a:t>
            </a:r>
            <a:r>
              <a:rPr lang="en-US" sz="2800" dirty="0">
                <a:cs typeface="Arial"/>
              </a:rPr>
              <a:t>n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e</a:t>
            </a:r>
            <a:r>
              <a:rPr lang="en-US" sz="2800" spc="-15" dirty="0">
                <a:cs typeface="Arial"/>
              </a:rPr>
              <a:t>x</a:t>
            </a:r>
            <a:r>
              <a:rPr lang="en-US" sz="2800" spc="-5" dirty="0">
                <a:cs typeface="Arial"/>
              </a:rPr>
              <a:t>isti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g</a:t>
            </a:r>
            <a:r>
              <a:rPr lang="en-US" sz="2800" spc="100" dirty="0">
                <a:cs typeface="Times New Roman"/>
              </a:rPr>
              <a:t> </a:t>
            </a:r>
            <a:r>
              <a:rPr lang="en-US" sz="2800" spc="15" dirty="0">
                <a:cs typeface="Arial"/>
              </a:rPr>
              <a:t>(</a:t>
            </a:r>
            <a:r>
              <a:rPr lang="en-US" sz="2800" dirty="0">
                <a:cs typeface="Arial"/>
              </a:rPr>
              <a:t>vs</a:t>
            </a:r>
            <a:r>
              <a:rPr lang="en-US" sz="2800" spc="60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describ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d)</a:t>
            </a:r>
            <a:r>
              <a:rPr lang="en-US" sz="2800" dirty="0">
                <a:cs typeface="Arial"/>
              </a:rPr>
              <a:t> system</a:t>
            </a:r>
          </a:p>
          <a:p>
            <a:pPr marL="342900" indent="-342900" fontAlgn="auto">
              <a:spcBef>
                <a:spcPts val="3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Wingdings" pitchFamily="2" charset="2"/>
              <a:buChar char="§"/>
              <a:defRPr/>
            </a:pPr>
            <a:endParaRPr lang="en-US" sz="2800" dirty="0">
              <a:cs typeface="Times New Roman"/>
            </a:endParaRPr>
          </a:p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Wingdings" pitchFamily="2" charset="2"/>
              <a:buChar char="§"/>
              <a:tabLst>
                <a:tab pos="287020" algn="l"/>
              </a:tabLst>
              <a:defRPr/>
            </a:pPr>
            <a:r>
              <a:rPr lang="en-US" sz="2800" spc="-10" dirty="0">
                <a:cs typeface="Arial"/>
              </a:rPr>
              <a:t>It</a:t>
            </a:r>
            <a:r>
              <a:rPr lang="en-US" sz="2800" spc="40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brin</a:t>
            </a:r>
            <a:r>
              <a:rPr lang="en-US" sz="2800" spc="-10" dirty="0">
                <a:cs typeface="Arial"/>
              </a:rPr>
              <a:t>g</a:t>
            </a:r>
            <a:r>
              <a:rPr lang="en-US" sz="2800" dirty="0">
                <a:cs typeface="Arial"/>
              </a:rPr>
              <a:t>s</a:t>
            </a:r>
            <a:r>
              <a:rPr lang="en-US" sz="2800" spc="80" dirty="0">
                <a:cs typeface="Times New Roman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5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user</a:t>
            </a:r>
            <a:r>
              <a:rPr lang="en-US" sz="2800" dirty="0">
                <a:cs typeface="Arial"/>
              </a:rPr>
              <a:t>s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int</a:t>
            </a:r>
            <a:r>
              <a:rPr lang="en-US" sz="2800" dirty="0">
                <a:cs typeface="Arial"/>
              </a:rPr>
              <a:t>o</a:t>
            </a:r>
            <a:r>
              <a:rPr lang="en-US" sz="2800" spc="6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th</a:t>
            </a:r>
            <a:r>
              <a:rPr lang="en-US" sz="2800" dirty="0">
                <a:cs typeface="Arial"/>
              </a:rPr>
              <a:t>e</a:t>
            </a:r>
            <a:r>
              <a:rPr lang="en-US" sz="2800" spc="55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proces</a:t>
            </a:r>
            <a:r>
              <a:rPr lang="en-US" sz="2800" dirty="0">
                <a:cs typeface="Arial"/>
              </a:rPr>
              <a:t>s</a:t>
            </a:r>
            <a:r>
              <a:rPr lang="en-US" sz="2800" spc="80" dirty="0">
                <a:cs typeface="Times New Roman"/>
              </a:rPr>
              <a:t> </a:t>
            </a:r>
            <a:r>
              <a:rPr lang="en-US" sz="2800" spc="-5" dirty="0">
                <a:cs typeface="Arial"/>
              </a:rPr>
              <a:t>early</a:t>
            </a:r>
            <a:endParaRPr lang="en-US" sz="2800" dirty="0">
              <a:cs typeface="Arial"/>
            </a:endParaRPr>
          </a:p>
        </p:txBody>
      </p:sp>
      <p:sp>
        <p:nvSpPr>
          <p:cNvPr id="24579" name="object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254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AC43C9A8-8787-4511-AE45-270355B527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4951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 Model (Contd.)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  <a:p>
            <a:pPr lvl="1"/>
            <a:r>
              <a:rPr lang="en-GB" dirty="0"/>
              <a:t>User involvement?</a:t>
            </a:r>
          </a:p>
          <a:p>
            <a:pPr lvl="1"/>
            <a:r>
              <a:rPr lang="en-GB" dirty="0"/>
              <a:t>Smaller projects?</a:t>
            </a:r>
          </a:p>
          <a:p>
            <a:pPr lvl="1"/>
            <a:endParaRPr lang="en-GB" dirty="0"/>
          </a:p>
          <a:p>
            <a:r>
              <a:rPr lang="en-GB" dirty="0"/>
              <a:t>Types:</a:t>
            </a:r>
          </a:p>
          <a:p>
            <a:pPr lvl="1"/>
            <a:r>
              <a:rPr lang="en-GB" dirty="0"/>
              <a:t>Evolutionary </a:t>
            </a:r>
          </a:p>
          <a:p>
            <a:pPr lvl="1"/>
            <a:r>
              <a:rPr lang="en-GB" dirty="0"/>
              <a:t>Throwaway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4D50-47A2-471F-AF23-A9EB7AD8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8783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THROWAWAY and EVOLUTIONARY Prototypes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DCA63A-C121-4F19-BCA1-11A71D11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200" dirty="0">
                <a:latin typeface="+mn-lt"/>
              </a:rPr>
              <a:t>Throwaway</a:t>
            </a:r>
            <a:r>
              <a:rPr lang="en-US" sz="2200" dirty="0">
                <a:latin typeface="+mn-lt"/>
                <a:cs typeface="Times New Roman" pitchFamily="18" charset="0"/>
              </a:rPr>
              <a:t> </a:t>
            </a:r>
            <a:r>
              <a:rPr lang="en-US" sz="2200" dirty="0">
                <a:latin typeface="+mn-lt"/>
              </a:rPr>
              <a:t>(or</a:t>
            </a:r>
            <a:r>
              <a:rPr lang="en-US" sz="2200" dirty="0">
                <a:latin typeface="+mn-lt"/>
                <a:cs typeface="Times New Roman" pitchFamily="18" charset="0"/>
              </a:rPr>
              <a:t> </a:t>
            </a:r>
            <a:r>
              <a:rPr lang="en-US" sz="2200" dirty="0">
                <a:latin typeface="+mn-lt"/>
              </a:rPr>
              <a:t>revolutionary)</a:t>
            </a:r>
            <a:r>
              <a:rPr lang="en-US" sz="2200" dirty="0">
                <a:latin typeface="+mn-lt"/>
                <a:cs typeface="Times New Roman" pitchFamily="18" charset="0"/>
              </a:rPr>
              <a:t> </a:t>
            </a:r>
            <a:r>
              <a:rPr lang="en-US" sz="2200" dirty="0">
                <a:latin typeface="+mn-lt"/>
              </a:rPr>
              <a:t>prototypes</a:t>
            </a:r>
          </a:p>
          <a:p>
            <a:pPr marL="722313" lvl="1" indent="-342900">
              <a:spcBef>
                <a:spcPts val="238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1900" dirty="0">
                <a:latin typeface="+mn-lt"/>
              </a:rPr>
              <a:t>are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built,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tested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and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thrown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away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(useful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in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early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stages)</a:t>
            </a:r>
          </a:p>
          <a:p>
            <a:pPr marL="722313" lvl="1" indent="-342900">
              <a:spcBef>
                <a:spcPts val="225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1900" dirty="0">
                <a:latin typeface="+mn-lt"/>
              </a:rPr>
              <a:t>knowledge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gained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contributes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to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final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system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/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next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prototype</a:t>
            </a:r>
          </a:p>
          <a:p>
            <a:pPr marL="722313" lvl="1" indent="-342900">
              <a:spcBef>
                <a:spcPts val="225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1900" dirty="0">
                <a:latin typeface="+mn-lt"/>
              </a:rPr>
              <a:t>can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be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expensive</a:t>
            </a:r>
          </a:p>
          <a:p>
            <a:pPr marL="722313" lvl="1" indent="-342900">
              <a:spcBef>
                <a:spcPts val="225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1900" dirty="0">
                <a:latin typeface="+mn-lt"/>
              </a:rPr>
              <a:t>The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prototype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is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used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to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get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the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specs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right,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then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discarded!!</a:t>
            </a:r>
          </a:p>
          <a:p>
            <a:pPr marL="722313" lvl="1" indent="-342900">
              <a:spcBef>
                <a:spcPts val="50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endParaRPr lang="en-US" sz="2400" dirty="0">
              <a:latin typeface="+mn-lt"/>
              <a:cs typeface="Times New Roman" pitchFamily="18" charset="0"/>
            </a:endParaRPr>
          </a:p>
          <a:p>
            <a:pPr marL="355600" indent="-342900"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2200" dirty="0">
                <a:latin typeface="+mn-lt"/>
              </a:rPr>
              <a:t>Evolutionary</a:t>
            </a:r>
            <a:r>
              <a:rPr lang="en-US" sz="2200" dirty="0">
                <a:latin typeface="+mn-lt"/>
                <a:cs typeface="Times New Roman" pitchFamily="18" charset="0"/>
              </a:rPr>
              <a:t> </a:t>
            </a:r>
            <a:r>
              <a:rPr lang="en-US" sz="2200" dirty="0">
                <a:latin typeface="+mn-lt"/>
              </a:rPr>
              <a:t>prototypes</a:t>
            </a:r>
          </a:p>
          <a:p>
            <a:pPr marL="722313" lvl="1" indent="-342900">
              <a:spcBef>
                <a:spcPts val="238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1900" dirty="0">
                <a:latin typeface="+mn-lt"/>
              </a:rPr>
              <a:t>are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not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discarded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but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serve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as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basis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for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next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iteration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of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the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design</a:t>
            </a:r>
          </a:p>
          <a:p>
            <a:pPr marL="722313" lvl="1" indent="-342900">
              <a:spcBef>
                <a:spcPts val="225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1900" dirty="0">
                <a:latin typeface="+mn-lt"/>
              </a:rPr>
              <a:t>danger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of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initially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bad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designs</a:t>
            </a:r>
            <a:r>
              <a:rPr lang="en-US" sz="1900" dirty="0">
                <a:latin typeface="+mn-lt"/>
                <a:cs typeface="Times New Roman" pitchFamily="18" charset="0"/>
              </a:rPr>
              <a:t> </a:t>
            </a:r>
            <a:r>
              <a:rPr lang="en-US" sz="1900" dirty="0">
                <a:latin typeface="+mn-lt"/>
              </a:rPr>
              <a:t>persisting</a:t>
            </a:r>
          </a:p>
          <a:p>
            <a:pPr marL="722313" lvl="1" indent="-342900">
              <a:spcBef>
                <a:spcPts val="225"/>
              </a:spcBef>
              <a:buClr>
                <a:schemeClr val="tx1"/>
              </a:buClr>
              <a:buSzPct val="130000"/>
              <a:buFont typeface="Wingdings" pitchFamily="2" charset="2"/>
              <a:buChar char="§"/>
            </a:pPr>
            <a:r>
              <a:rPr lang="en-US" sz="1900" spc="-15" dirty="0">
                <a:latin typeface="Arial"/>
                <a:cs typeface="Arial"/>
              </a:rPr>
              <a:t>T</a:t>
            </a:r>
            <a:r>
              <a:rPr lang="en-US" sz="1900" spc="-10" dirty="0">
                <a:latin typeface="Arial"/>
                <a:cs typeface="Arial"/>
              </a:rPr>
              <a:t>h</a:t>
            </a:r>
            <a:r>
              <a:rPr lang="en-US" sz="1900" spc="-15" dirty="0">
                <a:latin typeface="Arial"/>
                <a:cs typeface="Arial"/>
              </a:rPr>
              <a:t>e</a:t>
            </a:r>
            <a:r>
              <a:rPr lang="en-US" sz="1900" spc="50" dirty="0">
                <a:latin typeface="Times New Roman"/>
                <a:cs typeface="Times New Roman"/>
              </a:rPr>
              <a:t> </a:t>
            </a:r>
            <a:r>
              <a:rPr lang="en-US" sz="1900" spc="-20" dirty="0">
                <a:latin typeface="Arial"/>
                <a:cs typeface="Arial"/>
              </a:rPr>
              <a:t>p</a:t>
            </a:r>
            <a:r>
              <a:rPr lang="en-US" sz="1900" spc="-5" dirty="0">
                <a:latin typeface="Arial"/>
                <a:cs typeface="Arial"/>
              </a:rPr>
              <a:t>r</a:t>
            </a:r>
            <a:r>
              <a:rPr lang="en-US" sz="1900" spc="-15" dirty="0">
                <a:latin typeface="Arial"/>
                <a:cs typeface="Arial"/>
              </a:rPr>
              <a:t>ototy</a:t>
            </a:r>
            <a:r>
              <a:rPr lang="en-US" sz="1900" spc="-10" dirty="0">
                <a:latin typeface="Arial"/>
                <a:cs typeface="Arial"/>
              </a:rPr>
              <a:t>p</a:t>
            </a:r>
            <a:r>
              <a:rPr lang="en-US" sz="1900" spc="-15" dirty="0">
                <a:latin typeface="Arial"/>
                <a:cs typeface="Arial"/>
              </a:rPr>
              <a:t>e</a:t>
            </a:r>
            <a:r>
              <a:rPr lang="en-US" sz="1900" spc="75" dirty="0">
                <a:latin typeface="Times New Roman"/>
                <a:cs typeface="Times New Roman"/>
              </a:rPr>
              <a:t> </a:t>
            </a:r>
            <a:r>
              <a:rPr lang="en-US" sz="1900" spc="-20" dirty="0">
                <a:latin typeface="Arial"/>
                <a:cs typeface="Arial"/>
              </a:rPr>
              <a:t>even</a:t>
            </a:r>
            <a:r>
              <a:rPr lang="en-US" sz="1900" spc="-10" dirty="0">
                <a:latin typeface="Arial"/>
                <a:cs typeface="Arial"/>
              </a:rPr>
              <a:t>t</a:t>
            </a:r>
            <a:r>
              <a:rPr lang="en-US" sz="1900" spc="-15" dirty="0">
                <a:latin typeface="Arial"/>
                <a:cs typeface="Arial"/>
              </a:rPr>
              <a:t>uall</a:t>
            </a:r>
            <a:r>
              <a:rPr lang="en-US" sz="1900" spc="-10" dirty="0">
                <a:latin typeface="Arial"/>
                <a:cs typeface="Arial"/>
              </a:rPr>
              <a:t>y</a:t>
            </a:r>
            <a:r>
              <a:rPr lang="en-US" sz="1900" spc="85" dirty="0">
                <a:latin typeface="Times New Roman"/>
                <a:cs typeface="Times New Roman"/>
              </a:rPr>
              <a:t> </a:t>
            </a:r>
            <a:r>
              <a:rPr lang="en-US" sz="1900" spc="-20" dirty="0">
                <a:latin typeface="Arial"/>
                <a:cs typeface="Arial"/>
              </a:rPr>
              <a:t>beco</a:t>
            </a:r>
            <a:r>
              <a:rPr lang="en-US" sz="1900" spc="-15" dirty="0">
                <a:latin typeface="Arial"/>
                <a:cs typeface="Arial"/>
              </a:rPr>
              <a:t>m</a:t>
            </a:r>
            <a:r>
              <a:rPr lang="en-US" sz="1900" spc="-20" dirty="0">
                <a:latin typeface="Arial"/>
                <a:cs typeface="Arial"/>
              </a:rPr>
              <a:t>e</a:t>
            </a:r>
            <a:r>
              <a:rPr lang="en-US" sz="1900" spc="-10" dirty="0">
                <a:latin typeface="Arial"/>
                <a:cs typeface="Arial"/>
              </a:rPr>
              <a:t>s</a:t>
            </a:r>
            <a:r>
              <a:rPr lang="en-US" sz="1900" spc="85" dirty="0">
                <a:latin typeface="Times New Roman"/>
                <a:cs typeface="Times New Roman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the</a:t>
            </a:r>
            <a:r>
              <a:rPr lang="en-US" sz="1900" spc="50" dirty="0">
                <a:latin typeface="Times New Roman"/>
                <a:cs typeface="Times New Roman"/>
              </a:rPr>
              <a:t> </a:t>
            </a:r>
            <a:r>
              <a:rPr lang="en-US" sz="1900" spc="-10" dirty="0">
                <a:latin typeface="Arial"/>
                <a:cs typeface="Arial"/>
              </a:rPr>
              <a:t>pro</a:t>
            </a:r>
            <a:r>
              <a:rPr lang="en-US" sz="1900" spc="-15" dirty="0">
                <a:latin typeface="Arial"/>
                <a:cs typeface="Arial"/>
              </a:rPr>
              <a:t>duct</a:t>
            </a:r>
            <a:endParaRPr lang="en-US" sz="1900" dirty="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401B2D-19A5-4452-BD6E-F2616439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F8A4-A9E9-4D9F-8AA4-57B6F1DE9603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object 5"/>
          <p:cNvSpPr txBox="1"/>
          <p:nvPr/>
        </p:nvSpPr>
        <p:spPr>
          <a:xfrm>
            <a:off x="11107616" y="5903914"/>
            <a:ext cx="275492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682434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A062-DC26-4843-B7FC-6CCA4D8D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7127" y="6420797"/>
            <a:ext cx="883283" cy="365125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z="7200" smtClean="0"/>
              <a:pPr>
                <a:defRPr/>
              </a:pPr>
              <a:t>33</a:t>
            </a:fld>
            <a:endParaRPr lang="en-US" sz="7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CA8B2-9D0B-470C-8F33-10D73D4E43BC}"/>
              </a:ext>
            </a:extLst>
          </p:cNvPr>
          <p:cNvSpPr txBox="1"/>
          <p:nvPr/>
        </p:nvSpPr>
        <p:spPr>
          <a:xfrm>
            <a:off x="2097110" y="2409511"/>
            <a:ext cx="8154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Reusable Software</a:t>
            </a:r>
          </a:p>
        </p:txBody>
      </p:sp>
    </p:spTree>
    <p:extLst>
      <p:ext uri="{BB962C8B-B14F-4D97-AF65-F5344CB8AC3E}">
        <p14:creationId xmlns:p14="http://schemas.microsoft.com/office/powerpoint/2010/main" val="4241579124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20AD-0A16-4141-82CA-5619F80A2B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4510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2" y="2382591"/>
            <a:ext cx="11295137" cy="4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40830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08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2163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1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Process Activities</a:t>
            </a:r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describe and discuss processes, we usually talk about the activities in these processes such as specifying a data model, designing a user interface, etc. and the ordering of these activities.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20AD-0A16-4141-82CA-5619F80A2BC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requirements engineering process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2" y="1720553"/>
            <a:ext cx="6339334" cy="439281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20AD-0A16-4141-82CA-5619F80A2BC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general model of the design process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20AD-0A16-4141-82CA-5619F80A2BC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44" y="1573996"/>
            <a:ext cx="6211739" cy="46380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Stages of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99" y="2296045"/>
            <a:ext cx="8681802" cy="236084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58" y="2186304"/>
            <a:ext cx="8647437" cy="298801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78" y="2563931"/>
            <a:ext cx="7567072" cy="232833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75" y="2608353"/>
            <a:ext cx="7627164" cy="216292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70138"/>
            <a:ext cx="10523538" cy="211772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Software Process Models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2A13D8-1D65-4D42-BFA0-561639F292AA}"/>
              </a:ext>
            </a:extLst>
          </p:cNvPr>
          <p:cNvSpPr txBox="1">
            <a:spLocks/>
          </p:cNvSpPr>
          <p:nvPr/>
        </p:nvSpPr>
        <p:spPr>
          <a:xfrm>
            <a:off x="628509" y="2649105"/>
            <a:ext cx="10522857" cy="148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algn="ctr"/>
            <a:r>
              <a:rPr lang="en-US" sz="6000" dirty="0"/>
              <a:t>Software Process Models</a:t>
            </a:r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2353036"/>
            <a:ext cx="8172017" cy="276724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800" y="1600201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3284332" y="1698510"/>
            <a:ext cx="4876799" cy="41106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35430" y="1700011"/>
            <a:ext cx="11306807" cy="425002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b="1" dirty="0"/>
              <a:t>V- Process Model</a:t>
            </a:r>
          </a:p>
          <a:p>
            <a:pPr lvl="1"/>
            <a:r>
              <a:rPr lang="en-US" dirty="0"/>
              <a:t>V-model provides a way of visualizing how verification and validation actions</a:t>
            </a:r>
            <a:endParaRPr lang="en-GB" dirty="0"/>
          </a:p>
          <a:p>
            <a:r>
              <a:rPr lang="en-GB" b="1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b="1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 anchor="ctr">
            <a:normAutofit/>
          </a:bodyPr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2462696" y="1567572"/>
            <a:ext cx="6681304" cy="50086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Initial</a:t>
            </a:r>
          </a:p>
          <a:p>
            <a:pPr lvl="1"/>
            <a:r>
              <a:rPr lang="en-GB"/>
              <a:t>Essentially uncontrolled</a:t>
            </a:r>
          </a:p>
          <a:p>
            <a:r>
              <a:rPr lang="en-GB"/>
              <a:t>Repeatable</a:t>
            </a:r>
          </a:p>
          <a:p>
            <a:pPr lvl="1"/>
            <a:r>
              <a:rPr lang="en-GB"/>
              <a:t>Product management procedures defined and used</a:t>
            </a:r>
          </a:p>
          <a:p>
            <a:r>
              <a:rPr lang="en-GB"/>
              <a:t>Defined</a:t>
            </a:r>
          </a:p>
          <a:p>
            <a:pPr lvl="1"/>
            <a:r>
              <a:rPr lang="en-GB"/>
              <a:t>Process management procedures and strategies defined </a:t>
            </a:r>
            <a:br>
              <a:rPr lang="en-GB"/>
            </a:br>
            <a:r>
              <a:rPr lang="en-GB"/>
              <a:t>and used</a:t>
            </a:r>
          </a:p>
          <a:p>
            <a:r>
              <a:rPr lang="en-GB"/>
              <a:t>Managed</a:t>
            </a:r>
          </a:p>
          <a:p>
            <a:pPr lvl="1"/>
            <a:r>
              <a:rPr lang="en-GB"/>
              <a:t>Quality management strategies defined and used</a:t>
            </a:r>
          </a:p>
          <a:p>
            <a:r>
              <a:rPr lang="en-GB"/>
              <a:t>Optimising</a:t>
            </a:r>
          </a:p>
          <a:p>
            <a:pPr lvl="1"/>
            <a:r>
              <a:rPr lang="en-GB"/>
              <a:t>Process improvement strategies defined and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A062-DC26-4843-B7FC-6CCA4D8D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7127" y="6420797"/>
            <a:ext cx="883283" cy="365125"/>
          </a:xfrm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z="7200" smtClean="0"/>
              <a:pPr>
                <a:defRPr/>
              </a:pPr>
              <a:t>8</a:t>
            </a:fld>
            <a:endParaRPr lang="en-US" sz="7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CA8B2-9D0B-470C-8F33-10D73D4E43BC}"/>
              </a:ext>
            </a:extLst>
          </p:cNvPr>
          <p:cNvSpPr txBox="1"/>
          <p:nvPr/>
        </p:nvSpPr>
        <p:spPr>
          <a:xfrm>
            <a:off x="2002051" y="1887062"/>
            <a:ext cx="81878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Water Fall</a:t>
            </a:r>
          </a:p>
          <a:p>
            <a:pPr algn="ctr"/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Process Model</a:t>
            </a:r>
          </a:p>
        </p:txBody>
      </p:sp>
    </p:spTree>
    <p:extLst>
      <p:ext uri="{BB962C8B-B14F-4D97-AF65-F5344CB8AC3E}">
        <p14:creationId xmlns:p14="http://schemas.microsoft.com/office/powerpoint/2010/main" val="220130231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 waterfall model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0" y="1637781"/>
            <a:ext cx="8073286" cy="453968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9192</TotalTime>
  <Words>3466</Words>
  <Application>Microsoft Office PowerPoint</Application>
  <PresentationFormat>Widescreen</PresentationFormat>
  <Paragraphs>421</Paragraphs>
  <Slides>77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Abadi</vt:lpstr>
      <vt:lpstr>Aharoni</vt:lpstr>
      <vt:lpstr>Arial</vt:lpstr>
      <vt:lpstr>Arial Nova Cond</vt:lpstr>
      <vt:lpstr>Calibri</vt:lpstr>
      <vt:lpstr>Calibri Light</vt:lpstr>
      <vt:lpstr>Times New Roman</vt:lpstr>
      <vt:lpstr>Wingdings</vt:lpstr>
      <vt:lpstr>Office Theme</vt:lpstr>
      <vt:lpstr>PowerPoint Presentation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PowerPoint Presentation</vt:lpstr>
      <vt:lpstr>The waterfall model</vt:lpstr>
      <vt:lpstr>Waterfall model phases</vt:lpstr>
      <vt:lpstr>Waterfall model problems</vt:lpstr>
      <vt:lpstr>PowerPoint Presentation</vt:lpstr>
      <vt:lpstr>V Model</vt:lpstr>
      <vt:lpstr>V Model</vt:lpstr>
      <vt:lpstr>Verification and Validation (V&amp;V)</vt:lpstr>
      <vt:lpstr>Use cases for the V-shaped model </vt:lpstr>
      <vt:lpstr>PowerPoint Presentation</vt:lpstr>
      <vt:lpstr>Incremental development</vt:lpstr>
      <vt:lpstr>Incremental development benefits</vt:lpstr>
      <vt:lpstr>Incremental development problems</vt:lpstr>
      <vt:lpstr>Integration and configuration</vt:lpstr>
      <vt:lpstr>PowerPoint Presentation</vt:lpstr>
      <vt:lpstr>Prototyping Model</vt:lpstr>
      <vt:lpstr>PROTOTYPING</vt:lpstr>
      <vt:lpstr>PROTOTYPING</vt:lpstr>
      <vt:lpstr>PowerPoint Presentation</vt:lpstr>
      <vt:lpstr>WHAT IS A PROTOTYPE</vt:lpstr>
      <vt:lpstr>Steps</vt:lpstr>
      <vt:lpstr>WHY PROTOTYPE …….?</vt:lpstr>
      <vt:lpstr>BENEFITS OF PROTOTYPING</vt:lpstr>
      <vt:lpstr>Prototyping Model (Contd.)</vt:lpstr>
      <vt:lpstr>THROWAWAY and EVOLUTIONARY Prototypes</vt:lpstr>
      <vt:lpstr>PowerPoint Presentation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</vt:lpstr>
      <vt:lpstr>Software specification</vt:lpstr>
      <vt:lpstr>Software design and implementation</vt:lpstr>
      <vt:lpstr>A general model of the design process</vt:lpstr>
      <vt:lpstr>Design activities</vt:lpstr>
      <vt:lpstr>System implementation</vt:lpstr>
      <vt:lpstr>Software validation</vt:lpstr>
      <vt:lpstr>Stages of testing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ATIKA ISLAM</cp:lastModifiedBy>
  <cp:revision>63</cp:revision>
  <dcterms:created xsi:type="dcterms:W3CDTF">2010-01-06T19:57:16Z</dcterms:created>
  <dcterms:modified xsi:type="dcterms:W3CDTF">2023-10-12T07:36:43Z</dcterms:modified>
</cp:coreProperties>
</file>