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63" r:id="rId3"/>
    <p:sldId id="364" r:id="rId4"/>
    <p:sldId id="365" r:id="rId5"/>
    <p:sldId id="366" r:id="rId6"/>
    <p:sldId id="367" r:id="rId7"/>
    <p:sldId id="368" r:id="rId8"/>
    <p:sldId id="371" r:id="rId9"/>
    <p:sldId id="369" r:id="rId10"/>
    <p:sldId id="372" r:id="rId11"/>
    <p:sldId id="370" r:id="rId12"/>
    <p:sldId id="373" r:id="rId13"/>
    <p:sldId id="374" r:id="rId14"/>
    <p:sldId id="375" r:id="rId15"/>
    <p:sldId id="376" r:id="rId16"/>
    <p:sldId id="377" r:id="rId17"/>
    <p:sldId id="378" r:id="rId18"/>
    <p:sldId id="379" r:id="rId19"/>
    <p:sldId id="380" r:id="rId20"/>
    <p:sldId id="381" r:id="rId21"/>
    <p:sldId id="382" r:id="rId22"/>
    <p:sldId id="383" r:id="rId23"/>
    <p:sldId id="272" r:id="rId2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5EDEF-E651-468E-BFB5-2E716DB36D9D}" type="datetimeFigureOut">
              <a:rPr lang="en-PK" smtClean="0"/>
              <a:t>17/05/2023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0BF72-E50A-462E-BA3D-9C5EBDBA1DCD}" type="slidenum">
              <a:rPr lang="en-PK" smtClean="0"/>
              <a:t>‹#›</a:t>
            </a:fld>
            <a:endParaRPr lang="en-PK"/>
          </a:p>
        </p:txBody>
      </p:sp>
    </p:spTree>
    <p:extLst>
      <p:ext uri="{BB962C8B-B14F-4D97-AF65-F5344CB8AC3E}">
        <p14:creationId xmlns:p14="http://schemas.microsoft.com/office/powerpoint/2010/main" val="1854854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4BBC-9FE3-31C6-5F26-27F96C490C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B4642853-407F-FBCC-542F-49B5CFBC7B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A30BE15A-421A-594D-0848-479BFF91917C}"/>
              </a:ext>
            </a:extLst>
          </p:cNvPr>
          <p:cNvSpPr>
            <a:spLocks noGrp="1"/>
          </p:cNvSpPr>
          <p:nvPr>
            <p:ph type="dt" sz="half" idx="10"/>
          </p:nvPr>
        </p:nvSpPr>
        <p:spPr/>
        <p:txBody>
          <a:bodyPr/>
          <a:lstStyle/>
          <a:p>
            <a:fld id="{95A95CA2-6212-4846-9F94-1C90C811D699}" type="datetime8">
              <a:rPr lang="en-PK" smtClean="0"/>
              <a:t>17/05/2023 11:53 AM</a:t>
            </a:fld>
            <a:endParaRPr lang="en-PK"/>
          </a:p>
        </p:txBody>
      </p:sp>
      <p:sp>
        <p:nvSpPr>
          <p:cNvPr id="5" name="Footer Placeholder 4">
            <a:extLst>
              <a:ext uri="{FF2B5EF4-FFF2-40B4-BE49-F238E27FC236}">
                <a16:creationId xmlns:a16="http://schemas.microsoft.com/office/drawing/2014/main" id="{8C7E672F-1428-A82B-4480-5AF18D90F33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5AA359B-038A-0D0F-5B30-BDF7B09B2858}"/>
              </a:ext>
            </a:extLst>
          </p:cNvPr>
          <p:cNvSpPr>
            <a:spLocks noGrp="1"/>
          </p:cNvSpPr>
          <p:nvPr>
            <p:ph type="sldNum" sz="quarter" idx="12"/>
          </p:nvPr>
        </p:nvSpPr>
        <p:spPr/>
        <p:txBody>
          <a:bodyPr/>
          <a:lstStyle/>
          <a:p>
            <a:fld id="{6804156C-767B-4600-88D9-DB58F887D9D8}" type="slidenum">
              <a:rPr lang="en-PK" smtClean="0"/>
              <a:t>‹#›</a:t>
            </a:fld>
            <a:endParaRPr lang="en-PK"/>
          </a:p>
        </p:txBody>
      </p:sp>
      <p:sp>
        <p:nvSpPr>
          <p:cNvPr id="8" name="Rectangle 7">
            <a:extLst>
              <a:ext uri="{FF2B5EF4-FFF2-40B4-BE49-F238E27FC236}">
                <a16:creationId xmlns:a16="http://schemas.microsoft.com/office/drawing/2014/main" id="{91BBC3C5-99B5-7AF0-EE05-2D842D543C17}"/>
              </a:ext>
            </a:extLst>
          </p:cNvPr>
          <p:cNvSpPr/>
          <p:nvPr userDrawn="1"/>
        </p:nvSpPr>
        <p:spPr>
          <a:xfrm>
            <a:off x="0" y="6731203"/>
            <a:ext cx="12192000" cy="124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sz="1000" dirty="0"/>
          </a:p>
        </p:txBody>
      </p:sp>
      <p:sp>
        <p:nvSpPr>
          <p:cNvPr id="9" name="Oval 8">
            <a:extLst>
              <a:ext uri="{FF2B5EF4-FFF2-40B4-BE49-F238E27FC236}">
                <a16:creationId xmlns:a16="http://schemas.microsoft.com/office/drawing/2014/main" id="{144C60C3-B760-CC88-403F-21BD8451F93A}"/>
              </a:ext>
            </a:extLst>
          </p:cNvPr>
          <p:cNvSpPr/>
          <p:nvPr userDrawn="1"/>
        </p:nvSpPr>
        <p:spPr>
          <a:xfrm>
            <a:off x="11414992" y="5996372"/>
            <a:ext cx="736600" cy="725055"/>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0" name="Rectangle 9">
            <a:extLst>
              <a:ext uri="{FF2B5EF4-FFF2-40B4-BE49-F238E27FC236}">
                <a16:creationId xmlns:a16="http://schemas.microsoft.com/office/drawing/2014/main" id="{B62A53E0-81BD-C9DA-4CEE-3EE9A2E66026}"/>
              </a:ext>
            </a:extLst>
          </p:cNvPr>
          <p:cNvSpPr/>
          <p:nvPr userDrawn="1"/>
        </p:nvSpPr>
        <p:spPr>
          <a:xfrm>
            <a:off x="0" y="4357"/>
            <a:ext cx="12192000" cy="124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sz="1100" dirty="0"/>
          </a:p>
        </p:txBody>
      </p:sp>
    </p:spTree>
    <p:extLst>
      <p:ext uri="{BB962C8B-B14F-4D97-AF65-F5344CB8AC3E}">
        <p14:creationId xmlns:p14="http://schemas.microsoft.com/office/powerpoint/2010/main" val="3622880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2FF0-B429-8C90-B08A-E9B9C93DE531}"/>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8B44410-4139-1615-C1F0-EE051BBDCF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2C16F18-1A23-F785-8AD6-12F3970D8193}"/>
              </a:ext>
            </a:extLst>
          </p:cNvPr>
          <p:cNvSpPr>
            <a:spLocks noGrp="1"/>
          </p:cNvSpPr>
          <p:nvPr>
            <p:ph type="dt" sz="half" idx="10"/>
          </p:nvPr>
        </p:nvSpPr>
        <p:spPr/>
        <p:txBody>
          <a:bodyPr/>
          <a:lstStyle/>
          <a:p>
            <a:fld id="{8933B0FE-1393-4D0C-BC8A-049DF719D354}" type="datetime8">
              <a:rPr lang="en-PK" smtClean="0"/>
              <a:t>17/05/2023 11:53 AM</a:t>
            </a:fld>
            <a:endParaRPr lang="en-PK"/>
          </a:p>
        </p:txBody>
      </p:sp>
      <p:sp>
        <p:nvSpPr>
          <p:cNvPr id="5" name="Footer Placeholder 4">
            <a:extLst>
              <a:ext uri="{FF2B5EF4-FFF2-40B4-BE49-F238E27FC236}">
                <a16:creationId xmlns:a16="http://schemas.microsoft.com/office/drawing/2014/main" id="{1C13307F-A545-C99F-8816-899B28C6ED5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21A5FA5-700B-E6E3-69B5-0C0601A21EBE}"/>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328459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EC9F7E-9C9B-40E4-F1A5-AD81D8E76B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B85ADE2-4FFB-18D4-1503-129536ADEB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5230DFC-C3EB-A23F-47E2-87F91CC38164}"/>
              </a:ext>
            </a:extLst>
          </p:cNvPr>
          <p:cNvSpPr>
            <a:spLocks noGrp="1"/>
          </p:cNvSpPr>
          <p:nvPr>
            <p:ph type="dt" sz="half" idx="10"/>
          </p:nvPr>
        </p:nvSpPr>
        <p:spPr/>
        <p:txBody>
          <a:bodyPr/>
          <a:lstStyle/>
          <a:p>
            <a:fld id="{70A2194E-338B-4074-9F2E-27B79E440A0C}" type="datetime8">
              <a:rPr lang="en-PK" smtClean="0"/>
              <a:t>17/05/2023 11:53 AM</a:t>
            </a:fld>
            <a:endParaRPr lang="en-PK"/>
          </a:p>
        </p:txBody>
      </p:sp>
      <p:sp>
        <p:nvSpPr>
          <p:cNvPr id="5" name="Footer Placeholder 4">
            <a:extLst>
              <a:ext uri="{FF2B5EF4-FFF2-40B4-BE49-F238E27FC236}">
                <a16:creationId xmlns:a16="http://schemas.microsoft.com/office/drawing/2014/main" id="{E2D3EDEA-5A07-A8D3-ACCD-AFAC6EA1605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BCB576C-F14F-82D8-9AAC-3332B99EDEB7}"/>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1887431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9D694-9EAE-7AE6-6577-04765EAD45C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98F3A34-A146-D928-5685-766A6403EA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E41A11B-B379-E799-F303-2023FDC0B7E2}"/>
              </a:ext>
            </a:extLst>
          </p:cNvPr>
          <p:cNvSpPr>
            <a:spLocks noGrp="1"/>
          </p:cNvSpPr>
          <p:nvPr>
            <p:ph type="dt" sz="half" idx="10"/>
          </p:nvPr>
        </p:nvSpPr>
        <p:spPr/>
        <p:txBody>
          <a:bodyPr/>
          <a:lstStyle/>
          <a:p>
            <a:fld id="{F7ED76AA-C00C-4E30-A81D-99A2691ACB73}" type="datetime8">
              <a:rPr lang="en-PK" smtClean="0"/>
              <a:t>17/05/2023 11:53 AM</a:t>
            </a:fld>
            <a:endParaRPr lang="en-PK"/>
          </a:p>
        </p:txBody>
      </p:sp>
      <p:sp>
        <p:nvSpPr>
          <p:cNvPr id="5" name="Footer Placeholder 4">
            <a:extLst>
              <a:ext uri="{FF2B5EF4-FFF2-40B4-BE49-F238E27FC236}">
                <a16:creationId xmlns:a16="http://schemas.microsoft.com/office/drawing/2014/main" id="{B595A303-E81E-AD33-BDF3-516146E5AA9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9DD31B1-C5D0-2BA9-AD68-48BF25A48B78}"/>
              </a:ext>
            </a:extLst>
          </p:cNvPr>
          <p:cNvSpPr>
            <a:spLocks noGrp="1"/>
          </p:cNvSpPr>
          <p:nvPr>
            <p:ph type="sldNum" sz="quarter" idx="12"/>
          </p:nvPr>
        </p:nvSpPr>
        <p:spPr/>
        <p:txBody>
          <a:bodyPr/>
          <a:lstStyle/>
          <a:p>
            <a:fld id="{6804156C-767B-4600-88D9-DB58F887D9D8}" type="slidenum">
              <a:rPr lang="en-PK" smtClean="0"/>
              <a:t>‹#›</a:t>
            </a:fld>
            <a:endParaRPr lang="en-PK"/>
          </a:p>
        </p:txBody>
      </p:sp>
      <p:sp>
        <p:nvSpPr>
          <p:cNvPr id="11" name="Rectangle 10">
            <a:extLst>
              <a:ext uri="{FF2B5EF4-FFF2-40B4-BE49-F238E27FC236}">
                <a16:creationId xmlns:a16="http://schemas.microsoft.com/office/drawing/2014/main" id="{7881CBB6-E66C-49D0-A1D0-F416896C18E0}"/>
              </a:ext>
            </a:extLst>
          </p:cNvPr>
          <p:cNvSpPr/>
          <p:nvPr userDrawn="1"/>
        </p:nvSpPr>
        <p:spPr>
          <a:xfrm>
            <a:off x="0" y="6731203"/>
            <a:ext cx="12192000" cy="124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sz="1000" dirty="0"/>
          </a:p>
        </p:txBody>
      </p:sp>
      <p:sp>
        <p:nvSpPr>
          <p:cNvPr id="13" name="Oval 12">
            <a:extLst>
              <a:ext uri="{FF2B5EF4-FFF2-40B4-BE49-F238E27FC236}">
                <a16:creationId xmlns:a16="http://schemas.microsoft.com/office/drawing/2014/main" id="{EEAE09C0-4132-5752-2AF9-1FF79BC29386}"/>
              </a:ext>
            </a:extLst>
          </p:cNvPr>
          <p:cNvSpPr/>
          <p:nvPr userDrawn="1"/>
        </p:nvSpPr>
        <p:spPr>
          <a:xfrm>
            <a:off x="11414992" y="5996372"/>
            <a:ext cx="736600" cy="725055"/>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777521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AB52-2438-8D33-F0B5-556E8D9B0E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857836A6-7DD9-64BB-1841-0A91DCAF76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6B8035-53D2-6016-FF0E-F5187CE2CE9E}"/>
              </a:ext>
            </a:extLst>
          </p:cNvPr>
          <p:cNvSpPr>
            <a:spLocks noGrp="1"/>
          </p:cNvSpPr>
          <p:nvPr>
            <p:ph type="dt" sz="half" idx="10"/>
          </p:nvPr>
        </p:nvSpPr>
        <p:spPr/>
        <p:txBody>
          <a:bodyPr/>
          <a:lstStyle/>
          <a:p>
            <a:fld id="{BECA52EB-BA5B-440A-8B6D-1D132A55D274}" type="datetime8">
              <a:rPr lang="en-PK" smtClean="0"/>
              <a:t>17/05/2023 11:53 AM</a:t>
            </a:fld>
            <a:endParaRPr lang="en-PK"/>
          </a:p>
        </p:txBody>
      </p:sp>
      <p:sp>
        <p:nvSpPr>
          <p:cNvPr id="5" name="Footer Placeholder 4">
            <a:extLst>
              <a:ext uri="{FF2B5EF4-FFF2-40B4-BE49-F238E27FC236}">
                <a16:creationId xmlns:a16="http://schemas.microsoft.com/office/drawing/2014/main" id="{8FFDD51F-5FD3-4C32-EA63-A84EC6450A8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FBEC47C-9EC2-C868-DEBD-928C6F1D1E42}"/>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1818531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B6D6-AE8D-ECB1-A0AC-5CD16A26EE3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49079A74-D87B-5440-A1FC-B0254A8C40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0AA61DB-1A2F-DFC8-833D-826EFC72EF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E01B4F78-7E4C-9432-B4E4-D956786FDE45}"/>
              </a:ext>
            </a:extLst>
          </p:cNvPr>
          <p:cNvSpPr>
            <a:spLocks noGrp="1"/>
          </p:cNvSpPr>
          <p:nvPr>
            <p:ph type="dt" sz="half" idx="10"/>
          </p:nvPr>
        </p:nvSpPr>
        <p:spPr/>
        <p:txBody>
          <a:bodyPr/>
          <a:lstStyle/>
          <a:p>
            <a:fld id="{E0D1DB9D-8697-4328-8F71-EF957070D89A}" type="datetime8">
              <a:rPr lang="en-PK" smtClean="0"/>
              <a:t>17/05/2023 11:53 AM</a:t>
            </a:fld>
            <a:endParaRPr lang="en-PK"/>
          </a:p>
        </p:txBody>
      </p:sp>
      <p:sp>
        <p:nvSpPr>
          <p:cNvPr id="6" name="Footer Placeholder 5">
            <a:extLst>
              <a:ext uri="{FF2B5EF4-FFF2-40B4-BE49-F238E27FC236}">
                <a16:creationId xmlns:a16="http://schemas.microsoft.com/office/drawing/2014/main" id="{22BD9FDD-4B88-DF21-40AA-D4AD059C10D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914FA05-3FD7-7DE3-CFC4-77F17F5BA249}"/>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28134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83F44-13F5-6F4A-4FD6-4873147EA27F}"/>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645D4EB9-77F5-A98C-CEC7-1A56802717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9FC8E2-2A54-A296-A4CC-AB4E170CF1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098CF3C6-4286-07F1-73BC-A3C5645BB9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FDBE51-A8A0-C21B-C2AB-D2A8348CD2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44567074-FFE1-5F4D-F511-776DDACE8C91}"/>
              </a:ext>
            </a:extLst>
          </p:cNvPr>
          <p:cNvSpPr>
            <a:spLocks noGrp="1"/>
          </p:cNvSpPr>
          <p:nvPr>
            <p:ph type="dt" sz="half" idx="10"/>
          </p:nvPr>
        </p:nvSpPr>
        <p:spPr/>
        <p:txBody>
          <a:bodyPr/>
          <a:lstStyle/>
          <a:p>
            <a:fld id="{C12B8D0E-1DAF-42F3-993A-C055CDF88E1B}" type="datetime8">
              <a:rPr lang="en-PK" smtClean="0"/>
              <a:t>17/05/2023 11:53 AM</a:t>
            </a:fld>
            <a:endParaRPr lang="en-PK"/>
          </a:p>
        </p:txBody>
      </p:sp>
      <p:sp>
        <p:nvSpPr>
          <p:cNvPr id="8" name="Footer Placeholder 7">
            <a:extLst>
              <a:ext uri="{FF2B5EF4-FFF2-40B4-BE49-F238E27FC236}">
                <a16:creationId xmlns:a16="http://schemas.microsoft.com/office/drawing/2014/main" id="{19696F0E-6D0E-7FDF-DF2E-E0C31BF05C7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56CE098A-0490-566E-A4F2-6618C35543B6}"/>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2905299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3B02-DC86-BDF4-5033-DEF38BFD7536}"/>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68E7F6FB-2708-B97C-343A-89D0C8103180}"/>
              </a:ext>
            </a:extLst>
          </p:cNvPr>
          <p:cNvSpPr>
            <a:spLocks noGrp="1"/>
          </p:cNvSpPr>
          <p:nvPr>
            <p:ph type="dt" sz="half" idx="10"/>
          </p:nvPr>
        </p:nvSpPr>
        <p:spPr/>
        <p:txBody>
          <a:bodyPr/>
          <a:lstStyle/>
          <a:p>
            <a:fld id="{6210825D-7748-47F8-A6E5-F721E6A91450}" type="datetime8">
              <a:rPr lang="en-PK" smtClean="0"/>
              <a:t>17/05/2023 11:53 AM</a:t>
            </a:fld>
            <a:endParaRPr lang="en-PK"/>
          </a:p>
        </p:txBody>
      </p:sp>
      <p:sp>
        <p:nvSpPr>
          <p:cNvPr id="4" name="Footer Placeholder 3">
            <a:extLst>
              <a:ext uri="{FF2B5EF4-FFF2-40B4-BE49-F238E27FC236}">
                <a16:creationId xmlns:a16="http://schemas.microsoft.com/office/drawing/2014/main" id="{66D81FD6-DA01-BDBA-9848-34E825626E85}"/>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A997A3A2-3A27-8875-3855-72B84B5F0764}"/>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415236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15CCDB-01DB-4B5F-09FC-0276189ED26F}"/>
              </a:ext>
            </a:extLst>
          </p:cNvPr>
          <p:cNvSpPr>
            <a:spLocks noGrp="1"/>
          </p:cNvSpPr>
          <p:nvPr>
            <p:ph type="dt" sz="half" idx="10"/>
          </p:nvPr>
        </p:nvSpPr>
        <p:spPr/>
        <p:txBody>
          <a:bodyPr/>
          <a:lstStyle/>
          <a:p>
            <a:fld id="{C34C52B4-5AC2-4906-8DAC-ACF20532ACA6}" type="datetime8">
              <a:rPr lang="en-PK" smtClean="0"/>
              <a:t>17/05/2023 11:53 AM</a:t>
            </a:fld>
            <a:endParaRPr lang="en-PK"/>
          </a:p>
        </p:txBody>
      </p:sp>
      <p:sp>
        <p:nvSpPr>
          <p:cNvPr id="3" name="Footer Placeholder 2">
            <a:extLst>
              <a:ext uri="{FF2B5EF4-FFF2-40B4-BE49-F238E27FC236}">
                <a16:creationId xmlns:a16="http://schemas.microsoft.com/office/drawing/2014/main" id="{81FDD405-3F9A-1EE8-7DD3-34C9B2D75983}"/>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0B36357B-1871-A2C7-D41A-9D2311183D3E}"/>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4260686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1AD5-B24B-3365-B968-AB79D77271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6C00D5B6-40CA-A713-A095-7F0C90DFF1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8F2904ED-E52E-496B-A9B7-56441F495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5A9744-7E7B-2413-9A3E-14218ACA669D}"/>
              </a:ext>
            </a:extLst>
          </p:cNvPr>
          <p:cNvSpPr>
            <a:spLocks noGrp="1"/>
          </p:cNvSpPr>
          <p:nvPr>
            <p:ph type="dt" sz="half" idx="10"/>
          </p:nvPr>
        </p:nvSpPr>
        <p:spPr/>
        <p:txBody>
          <a:bodyPr/>
          <a:lstStyle/>
          <a:p>
            <a:fld id="{117BCC77-609D-4438-BCBC-687C39AB3A5C}" type="datetime8">
              <a:rPr lang="en-PK" smtClean="0"/>
              <a:t>17/05/2023 11:53 AM</a:t>
            </a:fld>
            <a:endParaRPr lang="en-PK"/>
          </a:p>
        </p:txBody>
      </p:sp>
      <p:sp>
        <p:nvSpPr>
          <p:cNvPr id="6" name="Footer Placeholder 5">
            <a:extLst>
              <a:ext uri="{FF2B5EF4-FFF2-40B4-BE49-F238E27FC236}">
                <a16:creationId xmlns:a16="http://schemas.microsoft.com/office/drawing/2014/main" id="{35E0934E-C3DA-6215-8FC6-448FA27FF1B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03D72E9-5AE4-1783-8879-2384F3B6C728}"/>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148459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9080-DAA7-F2B4-8252-F67C794D04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14BACF6D-8D65-5F26-AC78-C950EE87A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284BEF71-F867-BFBD-4D75-BC6E695FE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76F08-BB8B-AAA8-6865-CBF2CDE291F0}"/>
              </a:ext>
            </a:extLst>
          </p:cNvPr>
          <p:cNvSpPr>
            <a:spLocks noGrp="1"/>
          </p:cNvSpPr>
          <p:nvPr>
            <p:ph type="dt" sz="half" idx="10"/>
          </p:nvPr>
        </p:nvSpPr>
        <p:spPr/>
        <p:txBody>
          <a:bodyPr/>
          <a:lstStyle/>
          <a:p>
            <a:fld id="{66B85C72-F4DA-47D4-9904-5908E4E713CE}" type="datetime8">
              <a:rPr lang="en-PK" smtClean="0"/>
              <a:t>17/05/2023 11:53 AM</a:t>
            </a:fld>
            <a:endParaRPr lang="en-PK"/>
          </a:p>
        </p:txBody>
      </p:sp>
      <p:sp>
        <p:nvSpPr>
          <p:cNvPr id="6" name="Footer Placeholder 5">
            <a:extLst>
              <a:ext uri="{FF2B5EF4-FFF2-40B4-BE49-F238E27FC236}">
                <a16:creationId xmlns:a16="http://schemas.microsoft.com/office/drawing/2014/main" id="{36523B07-84F2-5017-B3D5-F76F81FDB9E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84F67AB-F051-0FD9-99F7-D157912F1BE3}"/>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281055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33D5FB-A3FA-FFB4-8F35-FA8B5187AF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005C1DC-A822-2C48-8F6A-3F1C89200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E67207E-ECEC-264B-255D-9F5075F1A6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B59D0-CEBF-4B62-9B61-17C4F41AC0A7}" type="datetime8">
              <a:rPr lang="en-PK" smtClean="0"/>
              <a:t>17/05/2023 11:53 AM</a:t>
            </a:fld>
            <a:endParaRPr lang="en-PK"/>
          </a:p>
        </p:txBody>
      </p:sp>
      <p:sp>
        <p:nvSpPr>
          <p:cNvPr id="5" name="Footer Placeholder 4">
            <a:extLst>
              <a:ext uri="{FF2B5EF4-FFF2-40B4-BE49-F238E27FC236}">
                <a16:creationId xmlns:a16="http://schemas.microsoft.com/office/drawing/2014/main" id="{E6640892-A41A-60FA-4142-34325CB8DB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58F341C5-5DD7-D101-C22E-91FC60CE18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4156C-767B-4600-88D9-DB58F887D9D8}" type="slidenum">
              <a:rPr lang="en-PK" smtClean="0"/>
              <a:t>‹#›</a:t>
            </a:fld>
            <a:endParaRPr lang="en-PK"/>
          </a:p>
        </p:txBody>
      </p:sp>
    </p:spTree>
    <p:extLst>
      <p:ext uri="{BB962C8B-B14F-4D97-AF65-F5344CB8AC3E}">
        <p14:creationId xmlns:p14="http://schemas.microsoft.com/office/powerpoint/2010/main" val="3422531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EA98E-EC23-8FCF-5B71-4B0A26B89CF1}"/>
              </a:ext>
            </a:extLst>
          </p:cNvPr>
          <p:cNvSpPr>
            <a:spLocks noGrp="1"/>
          </p:cNvSpPr>
          <p:nvPr>
            <p:ph type="ctrTitle"/>
          </p:nvPr>
        </p:nvSpPr>
        <p:spPr/>
        <p:txBody>
          <a:bodyPr/>
          <a:lstStyle/>
          <a:p>
            <a:r>
              <a:rPr lang="en-US" dirty="0"/>
              <a:t>Software Engineering</a:t>
            </a:r>
            <a:endParaRPr lang="en-PK" dirty="0"/>
          </a:p>
        </p:txBody>
      </p:sp>
      <p:sp>
        <p:nvSpPr>
          <p:cNvPr id="3" name="Subtitle 2">
            <a:extLst>
              <a:ext uri="{FF2B5EF4-FFF2-40B4-BE49-F238E27FC236}">
                <a16:creationId xmlns:a16="http://schemas.microsoft.com/office/drawing/2014/main" id="{2019B709-8CB4-DB1F-77EE-E233EC985312}"/>
              </a:ext>
            </a:extLst>
          </p:cNvPr>
          <p:cNvSpPr>
            <a:spLocks noGrp="1"/>
          </p:cNvSpPr>
          <p:nvPr>
            <p:ph type="subTitle" idx="1"/>
          </p:nvPr>
        </p:nvSpPr>
        <p:spPr/>
        <p:txBody>
          <a:bodyPr/>
          <a:lstStyle/>
          <a:p>
            <a:r>
              <a:rPr lang="en-US" dirty="0"/>
              <a:t>Lecture 6</a:t>
            </a:r>
            <a:endParaRPr lang="en-PK" dirty="0"/>
          </a:p>
        </p:txBody>
      </p:sp>
      <p:sp>
        <p:nvSpPr>
          <p:cNvPr id="7" name="Slide Number Placeholder 6">
            <a:extLst>
              <a:ext uri="{FF2B5EF4-FFF2-40B4-BE49-F238E27FC236}">
                <a16:creationId xmlns:a16="http://schemas.microsoft.com/office/drawing/2014/main" id="{E336E67B-E185-EE19-6C09-C5AC09C08645}"/>
              </a:ext>
            </a:extLst>
          </p:cNvPr>
          <p:cNvSpPr>
            <a:spLocks noGrp="1"/>
          </p:cNvSpPr>
          <p:nvPr>
            <p:ph type="sldNum" sz="quarter" idx="12"/>
          </p:nvPr>
        </p:nvSpPr>
        <p:spPr/>
        <p:txBody>
          <a:bodyPr/>
          <a:lstStyle/>
          <a:p>
            <a:fld id="{6804156C-767B-4600-88D9-DB58F887D9D8}" type="slidenum">
              <a:rPr lang="en-PK" smtClean="0"/>
              <a:t>1</a:t>
            </a:fld>
            <a:endParaRPr lang="en-PK"/>
          </a:p>
        </p:txBody>
      </p:sp>
    </p:spTree>
    <p:extLst>
      <p:ext uri="{BB962C8B-B14F-4D97-AF65-F5344CB8AC3E}">
        <p14:creationId xmlns:p14="http://schemas.microsoft.com/office/powerpoint/2010/main" val="1556076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DF7B-63A1-4D58-F244-C2C79454900D}"/>
              </a:ext>
            </a:extLst>
          </p:cNvPr>
          <p:cNvSpPr>
            <a:spLocks noGrp="1"/>
          </p:cNvSpPr>
          <p:nvPr>
            <p:ph type="title"/>
          </p:nvPr>
        </p:nvSpPr>
        <p:spPr/>
        <p:txBody>
          <a:bodyPr/>
          <a:lstStyle/>
          <a:p>
            <a:r>
              <a:rPr lang="en-US" dirty="0"/>
              <a:t>The structure of a requirements document</a:t>
            </a:r>
            <a:endParaRPr lang="en-PK" dirty="0"/>
          </a:p>
        </p:txBody>
      </p:sp>
      <p:sp>
        <p:nvSpPr>
          <p:cNvPr id="3" name="Content Placeholder 2">
            <a:extLst>
              <a:ext uri="{FF2B5EF4-FFF2-40B4-BE49-F238E27FC236}">
                <a16:creationId xmlns:a16="http://schemas.microsoft.com/office/drawing/2014/main" id="{FFF0B085-E0F6-1EB2-E9B3-C9CF84B76C89}"/>
              </a:ext>
            </a:extLst>
          </p:cNvPr>
          <p:cNvSpPr>
            <a:spLocks noGrp="1"/>
          </p:cNvSpPr>
          <p:nvPr>
            <p:ph idx="1"/>
          </p:nvPr>
        </p:nvSpPr>
        <p:spPr/>
        <p:txBody>
          <a:bodyPr>
            <a:normAutofit fontScale="77500" lnSpcReduction="20000"/>
          </a:bodyPr>
          <a:lstStyle/>
          <a:p>
            <a:pPr algn="just"/>
            <a:r>
              <a:rPr lang="en-US" dirty="0"/>
              <a:t>Naturally, the information included in a requirements document depends on the type of software being developed and the approach to development that is to be used.</a:t>
            </a:r>
          </a:p>
          <a:p>
            <a:pPr algn="just"/>
            <a:r>
              <a:rPr lang="en-US" dirty="0"/>
              <a:t>A requirements document with a structure like that shown previous slide might be produced for a complex engineering system that includes hardware and software developed by different companies.</a:t>
            </a:r>
          </a:p>
          <a:p>
            <a:pPr algn="just"/>
            <a:r>
              <a:rPr lang="en-US" dirty="0"/>
              <a:t>The requirements document is likely to belong and detailed. It is therefore important that a comprehensive table of contents and document index be included so that readers can easily find the information they need.</a:t>
            </a:r>
          </a:p>
          <a:p>
            <a:pPr algn="just"/>
            <a:r>
              <a:rPr lang="en-US" dirty="0"/>
              <a:t>By contrast, the requirements document for an in-house software product will leave out many of the detailed chapters suggested above. The focus will be on defining the user requirements and high-level, nonfunctional system requirements.</a:t>
            </a:r>
          </a:p>
          <a:p>
            <a:pPr algn="just"/>
            <a:r>
              <a:rPr lang="en-US" dirty="0"/>
              <a:t>The system designers and programmers use their judgment to decide how to meet the outline user requirements for the system.</a:t>
            </a:r>
            <a:endParaRPr lang="en-PK" dirty="0"/>
          </a:p>
        </p:txBody>
      </p:sp>
    </p:spTree>
    <p:extLst>
      <p:ext uri="{BB962C8B-B14F-4D97-AF65-F5344CB8AC3E}">
        <p14:creationId xmlns:p14="http://schemas.microsoft.com/office/powerpoint/2010/main" val="1821744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533C-1B54-C54A-1943-2840C66E71F1}"/>
              </a:ext>
            </a:extLst>
          </p:cNvPr>
          <p:cNvSpPr>
            <a:spLocks noGrp="1"/>
          </p:cNvSpPr>
          <p:nvPr>
            <p:ph type="title"/>
          </p:nvPr>
        </p:nvSpPr>
        <p:spPr/>
        <p:txBody>
          <a:bodyPr/>
          <a:lstStyle/>
          <a:p>
            <a:r>
              <a:rPr lang="en-US" dirty="0"/>
              <a:t>Why SRS is Important?</a:t>
            </a:r>
            <a:endParaRPr lang="en-PK" dirty="0"/>
          </a:p>
        </p:txBody>
      </p:sp>
      <p:sp>
        <p:nvSpPr>
          <p:cNvPr id="3" name="Content Placeholder 2">
            <a:extLst>
              <a:ext uri="{FF2B5EF4-FFF2-40B4-BE49-F238E27FC236}">
                <a16:creationId xmlns:a16="http://schemas.microsoft.com/office/drawing/2014/main" id="{715D49C7-452E-6B73-A64C-DBA1B865F897}"/>
              </a:ext>
            </a:extLst>
          </p:cNvPr>
          <p:cNvSpPr>
            <a:spLocks noGrp="1"/>
          </p:cNvSpPr>
          <p:nvPr>
            <p:ph idx="1"/>
          </p:nvPr>
        </p:nvSpPr>
        <p:spPr/>
        <p:txBody>
          <a:bodyPr>
            <a:normAutofit lnSpcReduction="10000"/>
          </a:bodyPr>
          <a:lstStyle/>
          <a:p>
            <a:pPr algn="just"/>
            <a:r>
              <a:rPr lang="en-US" dirty="0"/>
              <a:t>The SRS is an essential document for all development activities from the initiation to the completion of the project because it reflects the most relevant information that the software development team needs to understand and implement the project.</a:t>
            </a:r>
          </a:p>
          <a:p>
            <a:pPr algn="just"/>
            <a:r>
              <a:rPr lang="en-US" dirty="0"/>
              <a:t>The more precise and detailed the requirements, the easier it will be for developers to implement their tasks. An effective SRS will help in:</a:t>
            </a:r>
          </a:p>
          <a:p>
            <a:pPr lvl="1" algn="just"/>
            <a:r>
              <a:rPr lang="en-US" dirty="0"/>
              <a:t>Provide necessary information to </a:t>
            </a:r>
            <a:r>
              <a:rPr lang="en-US" b="1" dirty="0"/>
              <a:t>accurately estimate the project costs, risks, and delivery timeline.</a:t>
            </a:r>
          </a:p>
          <a:p>
            <a:pPr lvl="1" algn="just"/>
            <a:r>
              <a:rPr lang="en-US" dirty="0"/>
              <a:t>Give the team a </a:t>
            </a:r>
            <a:r>
              <a:rPr lang="en-US" b="1" dirty="0"/>
              <a:t>clear roadmap </a:t>
            </a:r>
            <a:r>
              <a:rPr lang="en-US" dirty="0"/>
              <a:t>to follow and achieve project objectives.</a:t>
            </a:r>
          </a:p>
          <a:p>
            <a:pPr lvl="1" algn="just"/>
            <a:r>
              <a:rPr lang="en-US" dirty="0"/>
              <a:t>Ensure </a:t>
            </a:r>
            <a:r>
              <a:rPr lang="en-US" b="1" dirty="0"/>
              <a:t>information transparency </a:t>
            </a:r>
            <a:r>
              <a:rPr lang="en-US" dirty="0"/>
              <a:t>across teams and parties.</a:t>
            </a:r>
          </a:p>
          <a:p>
            <a:pPr lvl="1" algn="just"/>
            <a:r>
              <a:rPr lang="en-US" dirty="0"/>
              <a:t>Serve as a </a:t>
            </a:r>
            <a:r>
              <a:rPr lang="en-US" b="1" dirty="0"/>
              <a:t>source of information </a:t>
            </a:r>
            <a:r>
              <a:rPr lang="en-US" dirty="0"/>
              <a:t>for user acceptance testing.</a:t>
            </a:r>
          </a:p>
          <a:p>
            <a:pPr lvl="1" algn="just"/>
            <a:r>
              <a:rPr lang="en-US" dirty="0"/>
              <a:t>Build a stable foundation </a:t>
            </a:r>
            <a:r>
              <a:rPr lang="en-US" b="1" dirty="0"/>
              <a:t>for future customization and enhancement</a:t>
            </a:r>
            <a:r>
              <a:rPr lang="en-US" dirty="0"/>
              <a:t>. </a:t>
            </a:r>
          </a:p>
        </p:txBody>
      </p:sp>
    </p:spTree>
    <p:extLst>
      <p:ext uri="{BB962C8B-B14F-4D97-AF65-F5344CB8AC3E}">
        <p14:creationId xmlns:p14="http://schemas.microsoft.com/office/powerpoint/2010/main" val="2141948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60798-168C-8788-96E7-9F04B1CDD2DC}"/>
              </a:ext>
            </a:extLst>
          </p:cNvPr>
          <p:cNvSpPr>
            <a:spLocks noGrp="1"/>
          </p:cNvSpPr>
          <p:nvPr>
            <p:ph type="title"/>
          </p:nvPr>
        </p:nvSpPr>
        <p:spPr/>
        <p:txBody>
          <a:bodyPr/>
          <a:lstStyle/>
          <a:p>
            <a:r>
              <a:rPr lang="en-US" dirty="0"/>
              <a:t>Why SRS is Important?</a:t>
            </a:r>
            <a:endParaRPr lang="en-PK" dirty="0"/>
          </a:p>
        </p:txBody>
      </p:sp>
      <p:sp>
        <p:nvSpPr>
          <p:cNvPr id="3" name="Content Placeholder 2">
            <a:extLst>
              <a:ext uri="{FF2B5EF4-FFF2-40B4-BE49-F238E27FC236}">
                <a16:creationId xmlns:a16="http://schemas.microsoft.com/office/drawing/2014/main" id="{B857AE8C-B4A3-DFB8-8DC3-A4ED5A07DE37}"/>
              </a:ext>
            </a:extLst>
          </p:cNvPr>
          <p:cNvSpPr>
            <a:spLocks noGrp="1"/>
          </p:cNvSpPr>
          <p:nvPr>
            <p:ph idx="1"/>
          </p:nvPr>
        </p:nvSpPr>
        <p:spPr/>
        <p:txBody>
          <a:bodyPr/>
          <a:lstStyle/>
          <a:p>
            <a:pPr algn="just"/>
            <a:r>
              <a:rPr lang="en-US" dirty="0"/>
              <a:t>It’s used to provide critical information to multiple teams, development, quality assurance, operations, and maintenance. This keeps everyone on the same page.</a:t>
            </a:r>
          </a:p>
          <a:p>
            <a:pPr algn="just"/>
            <a:r>
              <a:rPr lang="en-US" dirty="0"/>
              <a:t>“Partner” with the customer in developing the software requirements</a:t>
            </a:r>
          </a:p>
          <a:p>
            <a:pPr algn="just"/>
            <a:r>
              <a:rPr lang="en-US" dirty="0"/>
              <a:t>The SRS is your contract with the customer.</a:t>
            </a:r>
          </a:p>
          <a:p>
            <a:pPr algn="just"/>
            <a:r>
              <a:rPr lang="en-US" dirty="0"/>
              <a:t>It is also an additional source of information. If the customer is unhappy, you will hear about it.</a:t>
            </a:r>
          </a:p>
          <a:p>
            <a:pPr algn="just"/>
            <a:r>
              <a:rPr lang="en-US" dirty="0"/>
              <a:t>Inconsistent and incomplete requirements are the most frequent causes of system problems.</a:t>
            </a:r>
          </a:p>
          <a:p>
            <a:pPr algn="just"/>
            <a:endParaRPr lang="en-US" dirty="0"/>
          </a:p>
        </p:txBody>
      </p:sp>
    </p:spTree>
    <p:extLst>
      <p:ext uri="{BB962C8B-B14F-4D97-AF65-F5344CB8AC3E}">
        <p14:creationId xmlns:p14="http://schemas.microsoft.com/office/powerpoint/2010/main" val="714792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60798-168C-8788-96E7-9F04B1CDD2DC}"/>
              </a:ext>
            </a:extLst>
          </p:cNvPr>
          <p:cNvSpPr>
            <a:spLocks noGrp="1"/>
          </p:cNvSpPr>
          <p:nvPr>
            <p:ph type="title"/>
          </p:nvPr>
        </p:nvSpPr>
        <p:spPr/>
        <p:txBody>
          <a:bodyPr/>
          <a:lstStyle/>
          <a:p>
            <a:r>
              <a:rPr lang="en-US" dirty="0"/>
              <a:t>Why SRS is Important?</a:t>
            </a:r>
            <a:endParaRPr lang="en-PK" dirty="0"/>
          </a:p>
        </p:txBody>
      </p:sp>
      <p:pic>
        <p:nvPicPr>
          <p:cNvPr id="5" name="Content Placeholder 4">
            <a:extLst>
              <a:ext uri="{FF2B5EF4-FFF2-40B4-BE49-F238E27FC236}">
                <a16:creationId xmlns:a16="http://schemas.microsoft.com/office/drawing/2014/main" id="{F72D84E9-3C45-3CE0-0720-DABD384B64B4}"/>
              </a:ext>
            </a:extLst>
          </p:cNvPr>
          <p:cNvPicPr>
            <a:picLocks noGrp="1" noChangeAspect="1"/>
          </p:cNvPicPr>
          <p:nvPr>
            <p:ph idx="1"/>
          </p:nvPr>
        </p:nvPicPr>
        <p:blipFill>
          <a:blip r:embed="rId2"/>
          <a:stretch>
            <a:fillRect/>
          </a:stretch>
        </p:blipFill>
        <p:spPr>
          <a:xfrm>
            <a:off x="2990850" y="2124869"/>
            <a:ext cx="6210300" cy="3752850"/>
          </a:xfrm>
        </p:spPr>
      </p:pic>
    </p:spTree>
    <p:extLst>
      <p:ext uri="{BB962C8B-B14F-4D97-AF65-F5344CB8AC3E}">
        <p14:creationId xmlns:p14="http://schemas.microsoft.com/office/powerpoint/2010/main" val="1696591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2B88D-0879-287D-18E7-4802B24E56A9}"/>
              </a:ext>
            </a:extLst>
          </p:cNvPr>
          <p:cNvSpPr>
            <a:spLocks noGrp="1"/>
          </p:cNvSpPr>
          <p:nvPr>
            <p:ph type="title"/>
          </p:nvPr>
        </p:nvSpPr>
        <p:spPr/>
        <p:txBody>
          <a:bodyPr/>
          <a:lstStyle/>
          <a:p>
            <a:r>
              <a:rPr lang="en-US" dirty="0"/>
              <a:t>Need for SRS</a:t>
            </a:r>
            <a:endParaRPr lang="en-PK" dirty="0"/>
          </a:p>
        </p:txBody>
      </p:sp>
      <p:sp>
        <p:nvSpPr>
          <p:cNvPr id="3" name="Content Placeholder 2">
            <a:extLst>
              <a:ext uri="{FF2B5EF4-FFF2-40B4-BE49-F238E27FC236}">
                <a16:creationId xmlns:a16="http://schemas.microsoft.com/office/drawing/2014/main" id="{4FFEECA2-D423-7309-D523-4C4911D03CCC}"/>
              </a:ext>
            </a:extLst>
          </p:cNvPr>
          <p:cNvSpPr>
            <a:spLocks noGrp="1"/>
          </p:cNvSpPr>
          <p:nvPr>
            <p:ph idx="1"/>
          </p:nvPr>
        </p:nvSpPr>
        <p:spPr/>
        <p:txBody>
          <a:bodyPr/>
          <a:lstStyle/>
          <a:p>
            <a:pPr algn="just"/>
            <a:r>
              <a:rPr lang="en-US" dirty="0"/>
              <a:t>SRS provides a reference for validation of the final product.</a:t>
            </a:r>
          </a:p>
          <a:p>
            <a:pPr algn="just"/>
            <a:r>
              <a:rPr lang="en-US" dirty="0"/>
              <a:t>Streamlining the development process.</a:t>
            </a:r>
          </a:p>
          <a:p>
            <a:pPr algn="just"/>
            <a:r>
              <a:rPr lang="en-US" dirty="0"/>
              <a:t> High-quality SRS essential for high-quality software.</a:t>
            </a:r>
          </a:p>
          <a:p>
            <a:pPr algn="just"/>
            <a:r>
              <a:rPr lang="en-US" dirty="0"/>
              <a:t>Good SRS reduces the development cost.</a:t>
            </a:r>
          </a:p>
          <a:p>
            <a:pPr algn="just"/>
            <a:r>
              <a:rPr lang="en-US" dirty="0"/>
              <a:t>Cost of fixing errors in requirements, design, coding, acceptance testing, and operation are 2, 5, 15, 50, and 150 person-months.</a:t>
            </a:r>
          </a:p>
        </p:txBody>
      </p:sp>
    </p:spTree>
    <p:extLst>
      <p:ext uri="{BB962C8B-B14F-4D97-AF65-F5344CB8AC3E}">
        <p14:creationId xmlns:p14="http://schemas.microsoft.com/office/powerpoint/2010/main" val="318858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69F0-CB5F-9000-D55B-DFB0343DB8F3}"/>
              </a:ext>
            </a:extLst>
          </p:cNvPr>
          <p:cNvSpPr>
            <a:spLocks noGrp="1"/>
          </p:cNvSpPr>
          <p:nvPr>
            <p:ph type="title"/>
          </p:nvPr>
        </p:nvSpPr>
        <p:spPr/>
        <p:txBody>
          <a:bodyPr/>
          <a:lstStyle/>
          <a:p>
            <a:r>
              <a:rPr lang="en-US" dirty="0"/>
              <a:t>Specification Techniques</a:t>
            </a:r>
            <a:endParaRPr lang="en-PK" dirty="0"/>
          </a:p>
        </p:txBody>
      </p:sp>
      <p:sp>
        <p:nvSpPr>
          <p:cNvPr id="3" name="Content Placeholder 2">
            <a:extLst>
              <a:ext uri="{FF2B5EF4-FFF2-40B4-BE49-F238E27FC236}">
                <a16:creationId xmlns:a16="http://schemas.microsoft.com/office/drawing/2014/main" id="{13084831-C86B-2FB8-B3A8-84D2405D69D4}"/>
              </a:ext>
            </a:extLst>
          </p:cNvPr>
          <p:cNvSpPr>
            <a:spLocks noGrp="1"/>
          </p:cNvSpPr>
          <p:nvPr>
            <p:ph idx="1"/>
          </p:nvPr>
        </p:nvSpPr>
        <p:spPr/>
        <p:txBody>
          <a:bodyPr>
            <a:normAutofit fontScale="92500" lnSpcReduction="20000"/>
          </a:bodyPr>
          <a:lstStyle/>
          <a:p>
            <a:pPr algn="just"/>
            <a:r>
              <a:rPr lang="en-US" b="1" dirty="0"/>
              <a:t>Informal Specifications</a:t>
            </a:r>
          </a:p>
          <a:p>
            <a:pPr lvl="1" algn="just"/>
            <a:r>
              <a:rPr lang="en-US" dirty="0"/>
              <a:t>Textual descriptions and informal diagrams are easy for understanding </a:t>
            </a:r>
          </a:p>
          <a:p>
            <a:pPr lvl="1" algn="just"/>
            <a:r>
              <a:rPr lang="en-US" dirty="0"/>
              <a:t>These specifications are often ambiguous, over flexible, imprecise, and lengthy</a:t>
            </a:r>
          </a:p>
          <a:p>
            <a:pPr algn="just"/>
            <a:r>
              <a:rPr lang="en-US" b="1" dirty="0"/>
              <a:t>Semi-formal (graphical, tabular)</a:t>
            </a:r>
          </a:p>
          <a:p>
            <a:pPr lvl="1" algn="just"/>
            <a:r>
              <a:rPr lang="en-US" dirty="0"/>
              <a:t>Most of the semiformal specifications are based on UML</a:t>
            </a:r>
          </a:p>
          <a:p>
            <a:pPr algn="just"/>
            <a:r>
              <a:rPr lang="en-US" b="1" dirty="0"/>
              <a:t>Formal Specifications</a:t>
            </a:r>
          </a:p>
          <a:p>
            <a:pPr lvl="1" algn="just"/>
            <a:r>
              <a:rPr lang="en-US" dirty="0"/>
              <a:t>Formal specification forces a very details analysis of the system requirements at an early stage. Correcting errors at this stage is cheaper.</a:t>
            </a:r>
          </a:p>
          <a:p>
            <a:pPr algn="just"/>
            <a:r>
              <a:rPr lang="en-US" b="1" dirty="0"/>
              <a:t>Algebraic approach</a:t>
            </a:r>
          </a:p>
          <a:p>
            <a:pPr lvl="1" algn="just"/>
            <a:r>
              <a:rPr lang="en-US" dirty="0"/>
              <a:t>The system is specified in terms of its operations and their relationships</a:t>
            </a:r>
          </a:p>
          <a:p>
            <a:pPr algn="just"/>
            <a:r>
              <a:rPr lang="en-US" b="1" dirty="0"/>
              <a:t>Model-based approach</a:t>
            </a:r>
          </a:p>
          <a:p>
            <a:pPr lvl="1" algn="just"/>
            <a:r>
              <a:rPr lang="en-US" dirty="0"/>
              <a:t>The system is specified in terms of a state model that is constructed using mathematical constructs such as sets and sequences. </a:t>
            </a:r>
          </a:p>
          <a:p>
            <a:pPr algn="just"/>
            <a:endParaRPr lang="en-US" dirty="0"/>
          </a:p>
          <a:p>
            <a:pPr algn="just"/>
            <a:endParaRPr lang="en-PK" dirty="0"/>
          </a:p>
        </p:txBody>
      </p:sp>
    </p:spTree>
    <p:extLst>
      <p:ext uri="{BB962C8B-B14F-4D97-AF65-F5344CB8AC3E}">
        <p14:creationId xmlns:p14="http://schemas.microsoft.com/office/powerpoint/2010/main" val="869139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B99E-D940-8D19-82CA-79A4A440BEC1}"/>
              </a:ext>
            </a:extLst>
          </p:cNvPr>
          <p:cNvSpPr>
            <a:spLocks noGrp="1"/>
          </p:cNvSpPr>
          <p:nvPr>
            <p:ph type="title"/>
          </p:nvPr>
        </p:nvSpPr>
        <p:spPr/>
        <p:txBody>
          <a:bodyPr/>
          <a:lstStyle/>
          <a:p>
            <a:r>
              <a:rPr lang="en-US" dirty="0"/>
              <a:t>Advantages of High-Quality SRS</a:t>
            </a:r>
            <a:endParaRPr lang="en-PK" dirty="0"/>
          </a:p>
        </p:txBody>
      </p:sp>
      <p:sp>
        <p:nvSpPr>
          <p:cNvPr id="3" name="Content Placeholder 2">
            <a:extLst>
              <a:ext uri="{FF2B5EF4-FFF2-40B4-BE49-F238E27FC236}">
                <a16:creationId xmlns:a16="http://schemas.microsoft.com/office/drawing/2014/main" id="{A0946FF4-4CDF-E77D-6071-6DCF6206352C}"/>
              </a:ext>
            </a:extLst>
          </p:cNvPr>
          <p:cNvSpPr>
            <a:spLocks noGrp="1"/>
          </p:cNvSpPr>
          <p:nvPr>
            <p:ph idx="1"/>
          </p:nvPr>
        </p:nvSpPr>
        <p:spPr/>
        <p:txBody>
          <a:bodyPr/>
          <a:lstStyle/>
          <a:p>
            <a:pPr algn="just"/>
            <a:r>
              <a:rPr lang="en-US" b="1" dirty="0"/>
              <a:t>Structures and formalizes the project’s ideas.</a:t>
            </a:r>
          </a:p>
          <a:p>
            <a:pPr lvl="1" algn="just"/>
            <a:r>
              <a:rPr lang="en-US" dirty="0"/>
              <a:t>Original requirements may be fragmented, inconsistent, or incomplete. When preparing an SRS, BAs structure requirements, identify gaps or unclear demands and elicit requirements from stakeholders.</a:t>
            </a:r>
          </a:p>
          <a:p>
            <a:pPr algn="just"/>
            <a:r>
              <a:rPr lang="en-US" b="1" dirty="0"/>
              <a:t>Creates agreement between all parties.</a:t>
            </a:r>
          </a:p>
          <a:p>
            <a:pPr lvl="1" algn="just"/>
            <a:r>
              <a:rPr lang="en-US" dirty="0"/>
              <a:t>An SRS contains all requirements that the client and the development company have discussed and agreed upon. If either party has doubts about the agreement, they can simply check the SRS.</a:t>
            </a:r>
          </a:p>
          <a:p>
            <a:pPr algn="just"/>
            <a:r>
              <a:rPr lang="en-US" b="1" dirty="0"/>
              <a:t>Clearly defines the project scope.</a:t>
            </a:r>
          </a:p>
          <a:p>
            <a:pPr lvl="1" algn="just"/>
            <a:r>
              <a:rPr lang="en-US" dirty="0"/>
              <a:t>An SRS outlines the priority of the requirements, which helps the development team plan project iterations, releases, and the scope of work.</a:t>
            </a:r>
          </a:p>
          <a:p>
            <a:pPr algn="just"/>
            <a:endParaRPr lang="en-PK" dirty="0"/>
          </a:p>
        </p:txBody>
      </p:sp>
    </p:spTree>
    <p:extLst>
      <p:ext uri="{BB962C8B-B14F-4D97-AF65-F5344CB8AC3E}">
        <p14:creationId xmlns:p14="http://schemas.microsoft.com/office/powerpoint/2010/main" val="3455564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F7A3-3FFD-7B4B-33BE-033567353DDF}"/>
              </a:ext>
            </a:extLst>
          </p:cNvPr>
          <p:cNvSpPr>
            <a:spLocks noGrp="1"/>
          </p:cNvSpPr>
          <p:nvPr>
            <p:ph type="title"/>
          </p:nvPr>
        </p:nvSpPr>
        <p:spPr/>
        <p:txBody>
          <a:bodyPr/>
          <a:lstStyle/>
          <a:p>
            <a:r>
              <a:rPr lang="en-US" dirty="0"/>
              <a:t>Advantages of High-Quality SRS</a:t>
            </a:r>
            <a:endParaRPr lang="en-PK" dirty="0"/>
          </a:p>
        </p:txBody>
      </p:sp>
      <p:sp>
        <p:nvSpPr>
          <p:cNvPr id="3" name="Content Placeholder 2">
            <a:extLst>
              <a:ext uri="{FF2B5EF4-FFF2-40B4-BE49-F238E27FC236}">
                <a16:creationId xmlns:a16="http://schemas.microsoft.com/office/drawing/2014/main" id="{8606B148-ABBE-DF2F-4865-9A3BC68B73C6}"/>
              </a:ext>
            </a:extLst>
          </p:cNvPr>
          <p:cNvSpPr>
            <a:spLocks noGrp="1"/>
          </p:cNvSpPr>
          <p:nvPr>
            <p:ph idx="1"/>
          </p:nvPr>
        </p:nvSpPr>
        <p:spPr/>
        <p:txBody>
          <a:bodyPr/>
          <a:lstStyle/>
          <a:p>
            <a:pPr algn="just"/>
            <a:r>
              <a:rPr lang="en-US" b="1" dirty="0"/>
              <a:t>Allows for precise schedule and budget estimates.</a:t>
            </a:r>
          </a:p>
          <a:p>
            <a:pPr lvl="1" algn="just"/>
            <a:r>
              <a:rPr lang="en-US" dirty="0"/>
              <a:t>The development team can analyze SRS contents to draw up the budget and accurately estimate the project.</a:t>
            </a:r>
          </a:p>
          <a:p>
            <a:pPr algn="just"/>
            <a:r>
              <a:rPr lang="en-US" b="1" dirty="0"/>
              <a:t>Provides the basis for software testing.</a:t>
            </a:r>
          </a:p>
          <a:p>
            <a:pPr lvl="1" algn="just"/>
            <a:r>
              <a:rPr lang="en-US" dirty="0"/>
              <a:t>Quality assurance (QA) engineers test software against the SRS to determine if the developed solution complies with the client’s requirements or not.</a:t>
            </a:r>
          </a:p>
          <a:p>
            <a:pPr algn="just"/>
            <a:r>
              <a:rPr lang="en-US" b="1" dirty="0"/>
              <a:t>Simplifies future software improvements.</a:t>
            </a:r>
          </a:p>
          <a:p>
            <a:pPr lvl="1" algn="just"/>
            <a:r>
              <a:rPr lang="en-US" dirty="0"/>
              <a:t>If the client needs to upgrade the developed software, it’s easier for a new contractor to study it by analyzing the SRS than by investigating or reverse-engineering the software itself.</a:t>
            </a:r>
          </a:p>
        </p:txBody>
      </p:sp>
    </p:spTree>
    <p:extLst>
      <p:ext uri="{BB962C8B-B14F-4D97-AF65-F5344CB8AC3E}">
        <p14:creationId xmlns:p14="http://schemas.microsoft.com/office/powerpoint/2010/main" val="2320469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D502-7FA7-8CB4-13D5-37E3363C878A}"/>
              </a:ext>
            </a:extLst>
          </p:cNvPr>
          <p:cNvSpPr>
            <a:spLocks noGrp="1"/>
          </p:cNvSpPr>
          <p:nvPr>
            <p:ph type="title"/>
          </p:nvPr>
        </p:nvSpPr>
        <p:spPr/>
        <p:txBody>
          <a:bodyPr/>
          <a:lstStyle/>
          <a:p>
            <a:r>
              <a:rPr lang="en-US" dirty="0"/>
              <a:t>Risks of Developing a Low-Quality SRS</a:t>
            </a:r>
            <a:endParaRPr lang="en-PK" dirty="0"/>
          </a:p>
        </p:txBody>
      </p:sp>
      <p:sp>
        <p:nvSpPr>
          <p:cNvPr id="3" name="Content Placeholder 2">
            <a:extLst>
              <a:ext uri="{FF2B5EF4-FFF2-40B4-BE49-F238E27FC236}">
                <a16:creationId xmlns:a16="http://schemas.microsoft.com/office/drawing/2014/main" id="{CB0F851C-F0FB-679F-9AA5-22706AD64138}"/>
              </a:ext>
            </a:extLst>
          </p:cNvPr>
          <p:cNvSpPr>
            <a:spLocks noGrp="1"/>
          </p:cNvSpPr>
          <p:nvPr>
            <p:ph idx="1"/>
          </p:nvPr>
        </p:nvSpPr>
        <p:spPr/>
        <p:txBody>
          <a:bodyPr>
            <a:normAutofit lnSpcReduction="10000"/>
          </a:bodyPr>
          <a:lstStyle/>
          <a:p>
            <a:pPr algn="just"/>
            <a:r>
              <a:rPr lang="en-US" b="1" dirty="0"/>
              <a:t>Inaccurate schedule and budget estimates.</a:t>
            </a:r>
          </a:p>
          <a:p>
            <a:pPr lvl="1" algn="just"/>
            <a:r>
              <a:rPr lang="en-US" dirty="0"/>
              <a:t>Without a clear and complete requirements specification, a development company can’t provide accurate estimates of a project’s duration and budget, which might result in financial losses for the client.</a:t>
            </a:r>
          </a:p>
          <a:p>
            <a:pPr algn="just"/>
            <a:r>
              <a:rPr lang="en-US" b="1" dirty="0"/>
              <a:t>Developed software doesn’t meet all the client’s needs.</a:t>
            </a:r>
          </a:p>
          <a:p>
            <a:pPr lvl="1" algn="just"/>
            <a:r>
              <a:rPr lang="en-US" dirty="0"/>
              <a:t>An overcomplicated or ambiguous SRS can confuse developers instead of guiding them. Developers may misunderstand the stakeholder’s requirements and the client may end up with software that doesn’t meet their needs.</a:t>
            </a:r>
          </a:p>
          <a:p>
            <a:pPr algn="just"/>
            <a:r>
              <a:rPr lang="en-US" b="1" dirty="0"/>
              <a:t>Communication overhead for all project participants.</a:t>
            </a:r>
          </a:p>
          <a:p>
            <a:pPr lvl="1" algn="just"/>
            <a:r>
              <a:rPr lang="en-US" dirty="0"/>
              <a:t>A low-quality SRS doesn’t provide the project team with complete requirements. In this case, project BAs, developers, and stakeholders will have to hold many meetings to negotiate and clarify each next step.</a:t>
            </a:r>
          </a:p>
          <a:p>
            <a:pPr algn="just"/>
            <a:endParaRPr lang="en-PK" dirty="0"/>
          </a:p>
        </p:txBody>
      </p:sp>
    </p:spTree>
    <p:extLst>
      <p:ext uri="{BB962C8B-B14F-4D97-AF65-F5344CB8AC3E}">
        <p14:creationId xmlns:p14="http://schemas.microsoft.com/office/powerpoint/2010/main" val="635053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6352-3629-1237-BB80-73EF93226ABB}"/>
              </a:ext>
            </a:extLst>
          </p:cNvPr>
          <p:cNvSpPr>
            <a:spLocks noGrp="1"/>
          </p:cNvSpPr>
          <p:nvPr>
            <p:ph type="title"/>
          </p:nvPr>
        </p:nvSpPr>
        <p:spPr/>
        <p:txBody>
          <a:bodyPr/>
          <a:lstStyle/>
          <a:p>
            <a:r>
              <a:rPr lang="en-US" dirty="0"/>
              <a:t>Characteristics of a good SRS</a:t>
            </a:r>
            <a:endParaRPr lang="en-PK" dirty="0"/>
          </a:p>
        </p:txBody>
      </p:sp>
      <p:pic>
        <p:nvPicPr>
          <p:cNvPr id="5" name="Content Placeholder 4">
            <a:extLst>
              <a:ext uri="{FF2B5EF4-FFF2-40B4-BE49-F238E27FC236}">
                <a16:creationId xmlns:a16="http://schemas.microsoft.com/office/drawing/2014/main" id="{BF134242-E9CF-0356-EBDC-DB288728D2A1}"/>
              </a:ext>
            </a:extLst>
          </p:cNvPr>
          <p:cNvPicPr>
            <a:picLocks noGrp="1" noChangeAspect="1"/>
          </p:cNvPicPr>
          <p:nvPr>
            <p:ph idx="1"/>
          </p:nvPr>
        </p:nvPicPr>
        <p:blipFill>
          <a:blip r:embed="rId2"/>
          <a:stretch>
            <a:fillRect/>
          </a:stretch>
        </p:blipFill>
        <p:spPr>
          <a:xfrm>
            <a:off x="3612003" y="1825625"/>
            <a:ext cx="4967994" cy="4351338"/>
          </a:xfrm>
        </p:spPr>
      </p:pic>
    </p:spTree>
    <p:extLst>
      <p:ext uri="{BB962C8B-B14F-4D97-AF65-F5344CB8AC3E}">
        <p14:creationId xmlns:p14="http://schemas.microsoft.com/office/powerpoint/2010/main" val="300763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C1B0-E170-473D-AB2A-F51ACA39D2B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57391BE-53A7-4A05-BF1B-B2E76B7E281C}"/>
              </a:ext>
            </a:extLst>
          </p:cNvPr>
          <p:cNvSpPr>
            <a:spLocks noGrp="1"/>
          </p:cNvSpPr>
          <p:nvPr>
            <p:ph idx="1"/>
          </p:nvPr>
        </p:nvSpPr>
        <p:spPr/>
        <p:txBody>
          <a:bodyPr/>
          <a:lstStyle/>
          <a:p>
            <a:r>
              <a:rPr lang="en-US" dirty="0"/>
              <a:t>The software requirements specification</a:t>
            </a:r>
          </a:p>
        </p:txBody>
      </p:sp>
    </p:spTree>
    <p:extLst>
      <p:ext uri="{BB962C8B-B14F-4D97-AF65-F5344CB8AC3E}">
        <p14:creationId xmlns:p14="http://schemas.microsoft.com/office/powerpoint/2010/main" val="3266910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11D8-E9C8-03CB-0450-0DDFEFDD8535}"/>
              </a:ext>
            </a:extLst>
          </p:cNvPr>
          <p:cNvSpPr>
            <a:spLocks noGrp="1"/>
          </p:cNvSpPr>
          <p:nvPr>
            <p:ph type="title"/>
          </p:nvPr>
        </p:nvSpPr>
        <p:spPr/>
        <p:txBody>
          <a:bodyPr/>
          <a:lstStyle/>
          <a:p>
            <a:r>
              <a:rPr lang="en-US" dirty="0"/>
              <a:t>Characteristics of a good SRS</a:t>
            </a:r>
            <a:endParaRPr lang="en-PK" dirty="0"/>
          </a:p>
        </p:txBody>
      </p:sp>
      <p:sp>
        <p:nvSpPr>
          <p:cNvPr id="3" name="Content Placeholder 2">
            <a:extLst>
              <a:ext uri="{FF2B5EF4-FFF2-40B4-BE49-F238E27FC236}">
                <a16:creationId xmlns:a16="http://schemas.microsoft.com/office/drawing/2014/main" id="{A8A494FD-AE21-CC1B-32A7-1D69E3F836B9}"/>
              </a:ext>
            </a:extLst>
          </p:cNvPr>
          <p:cNvSpPr>
            <a:spLocks noGrp="1"/>
          </p:cNvSpPr>
          <p:nvPr>
            <p:ph idx="1"/>
          </p:nvPr>
        </p:nvSpPr>
        <p:spPr/>
        <p:txBody>
          <a:bodyPr>
            <a:normAutofit fontScale="85000" lnSpcReduction="10000"/>
          </a:bodyPr>
          <a:lstStyle/>
          <a:p>
            <a:r>
              <a:rPr lang="en-US" b="1" dirty="0"/>
              <a:t>Complete</a:t>
            </a:r>
          </a:p>
          <a:p>
            <a:pPr lvl="1"/>
            <a:r>
              <a:rPr lang="en-US" dirty="0"/>
              <a:t>Description of all major requirements relating to functionality, performance, etc.</a:t>
            </a:r>
          </a:p>
          <a:p>
            <a:r>
              <a:rPr lang="en-US" b="1" dirty="0"/>
              <a:t>Consistent</a:t>
            </a:r>
          </a:p>
          <a:p>
            <a:pPr lvl="1"/>
            <a:r>
              <a:rPr lang="en-US" dirty="0"/>
              <a:t>A software requirement specification is consistent if none of the requirements conflict</a:t>
            </a:r>
          </a:p>
          <a:p>
            <a:r>
              <a:rPr lang="en-US" b="1" dirty="0"/>
              <a:t>Traceable</a:t>
            </a:r>
          </a:p>
          <a:p>
            <a:pPr lvl="1"/>
            <a:r>
              <a:rPr lang="en-US" dirty="0"/>
              <a:t>Origin and all references are available</a:t>
            </a:r>
          </a:p>
          <a:p>
            <a:r>
              <a:rPr lang="en-US" b="1" dirty="0"/>
              <a:t>Unambiguous</a:t>
            </a:r>
          </a:p>
          <a:p>
            <a:pPr lvl="1"/>
            <a:r>
              <a:rPr lang="en-US" dirty="0"/>
              <a:t>Having two or more meanings</a:t>
            </a:r>
          </a:p>
          <a:p>
            <a:r>
              <a:rPr lang="en-US" b="1" dirty="0"/>
              <a:t>Verifiable</a:t>
            </a:r>
          </a:p>
          <a:p>
            <a:pPr lvl="1"/>
            <a:r>
              <a:rPr lang="en-US" dirty="0"/>
              <a:t>All requirements are verifiable</a:t>
            </a:r>
          </a:p>
          <a:p>
            <a:r>
              <a:rPr lang="en-US" b="1" dirty="0"/>
              <a:t>Modifiable</a:t>
            </a:r>
          </a:p>
          <a:p>
            <a:pPr lvl="1"/>
            <a:r>
              <a:rPr lang="en-US" dirty="0"/>
              <a:t>Should be flexible for modifications</a:t>
            </a:r>
          </a:p>
          <a:p>
            <a:endParaRPr lang="en-US" dirty="0"/>
          </a:p>
          <a:p>
            <a:endParaRPr lang="en-PK" dirty="0"/>
          </a:p>
        </p:txBody>
      </p:sp>
    </p:spTree>
    <p:extLst>
      <p:ext uri="{BB962C8B-B14F-4D97-AF65-F5344CB8AC3E}">
        <p14:creationId xmlns:p14="http://schemas.microsoft.com/office/powerpoint/2010/main" val="126984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0399-4AD1-880F-E35E-821CA96AFF82}"/>
              </a:ext>
            </a:extLst>
          </p:cNvPr>
          <p:cNvSpPr>
            <a:spLocks noGrp="1"/>
          </p:cNvSpPr>
          <p:nvPr>
            <p:ph type="title"/>
          </p:nvPr>
        </p:nvSpPr>
        <p:spPr/>
        <p:txBody>
          <a:bodyPr/>
          <a:lstStyle/>
          <a:p>
            <a:r>
              <a:rPr lang="en-US" dirty="0"/>
              <a:t>What not to include in SRS</a:t>
            </a:r>
            <a:endParaRPr lang="en-PK" dirty="0"/>
          </a:p>
        </p:txBody>
      </p:sp>
      <p:sp>
        <p:nvSpPr>
          <p:cNvPr id="3" name="Content Placeholder 2">
            <a:extLst>
              <a:ext uri="{FF2B5EF4-FFF2-40B4-BE49-F238E27FC236}">
                <a16:creationId xmlns:a16="http://schemas.microsoft.com/office/drawing/2014/main" id="{0CEDEDE7-C1AA-2C40-4B36-DECA9D861A19}"/>
              </a:ext>
            </a:extLst>
          </p:cNvPr>
          <p:cNvSpPr>
            <a:spLocks noGrp="1"/>
          </p:cNvSpPr>
          <p:nvPr>
            <p:ph idx="1"/>
          </p:nvPr>
        </p:nvSpPr>
        <p:spPr/>
        <p:txBody>
          <a:bodyPr/>
          <a:lstStyle/>
          <a:p>
            <a:r>
              <a:rPr lang="en-US" b="1" dirty="0"/>
              <a:t>Project development plans</a:t>
            </a:r>
          </a:p>
          <a:p>
            <a:pPr lvl="1"/>
            <a:r>
              <a:rPr lang="en-US" dirty="0"/>
              <a:t>Staffing, Methods, Tools, etc.</a:t>
            </a:r>
          </a:p>
          <a:p>
            <a:r>
              <a:rPr lang="en-US" b="1" dirty="0"/>
              <a:t>Product quality assurance plans</a:t>
            </a:r>
          </a:p>
          <a:p>
            <a:pPr lvl="1"/>
            <a:r>
              <a:rPr lang="en-US" dirty="0"/>
              <a:t>Configuration Management, Verification &amp; Validation</a:t>
            </a:r>
          </a:p>
          <a:p>
            <a:r>
              <a:rPr lang="en-US" dirty="0"/>
              <a:t> </a:t>
            </a:r>
            <a:r>
              <a:rPr lang="en-US" b="1" dirty="0"/>
              <a:t>Design information </a:t>
            </a:r>
          </a:p>
          <a:p>
            <a:pPr lvl="1"/>
            <a:r>
              <a:rPr lang="en-US" dirty="0"/>
              <a:t>Requirements and designs have different audiences</a:t>
            </a:r>
          </a:p>
          <a:p>
            <a:endParaRPr lang="en-US" dirty="0"/>
          </a:p>
          <a:p>
            <a:endParaRPr lang="en-PK" dirty="0"/>
          </a:p>
        </p:txBody>
      </p:sp>
    </p:spTree>
    <p:extLst>
      <p:ext uri="{BB962C8B-B14F-4D97-AF65-F5344CB8AC3E}">
        <p14:creationId xmlns:p14="http://schemas.microsoft.com/office/powerpoint/2010/main" val="2169964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362A-03A1-4E23-39FE-E86B401B2D51}"/>
              </a:ext>
            </a:extLst>
          </p:cNvPr>
          <p:cNvSpPr>
            <a:spLocks noGrp="1"/>
          </p:cNvSpPr>
          <p:nvPr>
            <p:ph type="title"/>
          </p:nvPr>
        </p:nvSpPr>
        <p:spPr/>
        <p:txBody>
          <a:bodyPr/>
          <a:lstStyle/>
          <a:p>
            <a:r>
              <a:rPr lang="en-US" dirty="0"/>
              <a:t>Challenges of SRS development</a:t>
            </a:r>
            <a:endParaRPr lang="en-PK" dirty="0"/>
          </a:p>
        </p:txBody>
      </p:sp>
      <p:sp>
        <p:nvSpPr>
          <p:cNvPr id="3" name="Content Placeholder 2">
            <a:extLst>
              <a:ext uri="{FF2B5EF4-FFF2-40B4-BE49-F238E27FC236}">
                <a16:creationId xmlns:a16="http://schemas.microsoft.com/office/drawing/2014/main" id="{3553A7B6-A0E2-F049-C05C-809C6BF9A7DF}"/>
              </a:ext>
            </a:extLst>
          </p:cNvPr>
          <p:cNvSpPr>
            <a:spLocks noGrp="1"/>
          </p:cNvSpPr>
          <p:nvPr>
            <p:ph idx="1"/>
          </p:nvPr>
        </p:nvSpPr>
        <p:spPr/>
        <p:txBody>
          <a:bodyPr/>
          <a:lstStyle/>
          <a:p>
            <a:pPr algn="just"/>
            <a:r>
              <a:rPr lang="en-US" dirty="0"/>
              <a:t>Creating a high-quality software requirements specification in software engineering is challenging even for an experienced requirement engineer or business analyst.</a:t>
            </a:r>
          </a:p>
          <a:p>
            <a:pPr lvl="1" algn="just"/>
            <a:r>
              <a:rPr lang="en-US" dirty="0"/>
              <a:t>Extensive and overcomplicated requirements</a:t>
            </a:r>
          </a:p>
          <a:p>
            <a:pPr lvl="1" algn="just"/>
            <a:r>
              <a:rPr lang="en-US" dirty="0"/>
              <a:t>Constant changes in the requirements</a:t>
            </a:r>
          </a:p>
          <a:p>
            <a:pPr lvl="1" algn="just"/>
            <a:r>
              <a:rPr lang="en-US" dirty="0"/>
              <a:t>Conflicting requirements</a:t>
            </a:r>
          </a:p>
          <a:p>
            <a:pPr lvl="1" algn="just"/>
            <a:r>
              <a:rPr lang="en-US" dirty="0"/>
              <a:t>Misunderstanding of the desired functionality</a:t>
            </a:r>
          </a:p>
          <a:p>
            <a:pPr algn="just"/>
            <a:endParaRPr lang="en-US" dirty="0"/>
          </a:p>
          <a:p>
            <a:pPr algn="just"/>
            <a:endParaRPr lang="en-PK" dirty="0"/>
          </a:p>
        </p:txBody>
      </p:sp>
    </p:spTree>
    <p:extLst>
      <p:ext uri="{BB962C8B-B14F-4D97-AF65-F5344CB8AC3E}">
        <p14:creationId xmlns:p14="http://schemas.microsoft.com/office/powerpoint/2010/main" val="1290275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2FB46D-D5DB-1618-1F64-C3E0ADBF13A9}"/>
              </a:ext>
            </a:extLst>
          </p:cNvPr>
          <p:cNvSpPr>
            <a:spLocks noGrp="1"/>
          </p:cNvSpPr>
          <p:nvPr>
            <p:ph type="ctrTitle"/>
          </p:nvPr>
        </p:nvSpPr>
        <p:spPr/>
        <p:txBody>
          <a:bodyPr/>
          <a:lstStyle/>
          <a:p>
            <a:r>
              <a:rPr lang="en-US" dirty="0"/>
              <a:t>Questions?</a:t>
            </a:r>
            <a:endParaRPr lang="en-PK" dirty="0"/>
          </a:p>
        </p:txBody>
      </p:sp>
      <p:sp>
        <p:nvSpPr>
          <p:cNvPr id="6" name="Subtitle 5">
            <a:extLst>
              <a:ext uri="{FF2B5EF4-FFF2-40B4-BE49-F238E27FC236}">
                <a16:creationId xmlns:a16="http://schemas.microsoft.com/office/drawing/2014/main" id="{8056983E-6BC5-F393-488F-C223D931E599}"/>
              </a:ext>
            </a:extLst>
          </p:cNvPr>
          <p:cNvSpPr>
            <a:spLocks noGrp="1"/>
          </p:cNvSpPr>
          <p:nvPr>
            <p:ph type="subTitle" idx="1"/>
          </p:nvPr>
        </p:nvSpPr>
        <p:spPr/>
        <p:txBody>
          <a:bodyPr/>
          <a:lstStyle/>
          <a:p>
            <a:endParaRPr lang="en-PK"/>
          </a:p>
        </p:txBody>
      </p:sp>
      <p:sp>
        <p:nvSpPr>
          <p:cNvPr id="4" name="Slide Number Placeholder 3">
            <a:extLst>
              <a:ext uri="{FF2B5EF4-FFF2-40B4-BE49-F238E27FC236}">
                <a16:creationId xmlns:a16="http://schemas.microsoft.com/office/drawing/2014/main" id="{E924AAEA-4ECC-E722-2A86-0D69ADAF343F}"/>
              </a:ext>
            </a:extLst>
          </p:cNvPr>
          <p:cNvSpPr>
            <a:spLocks noGrp="1"/>
          </p:cNvSpPr>
          <p:nvPr>
            <p:ph type="sldNum" sz="quarter" idx="12"/>
          </p:nvPr>
        </p:nvSpPr>
        <p:spPr/>
        <p:txBody>
          <a:bodyPr/>
          <a:lstStyle/>
          <a:p>
            <a:fld id="{6804156C-767B-4600-88D9-DB58F887D9D8}" type="slidenum">
              <a:rPr lang="en-PK" smtClean="0"/>
              <a:t>23</a:t>
            </a:fld>
            <a:endParaRPr lang="en-PK"/>
          </a:p>
        </p:txBody>
      </p:sp>
    </p:spTree>
    <p:extLst>
      <p:ext uri="{BB962C8B-B14F-4D97-AF65-F5344CB8AC3E}">
        <p14:creationId xmlns:p14="http://schemas.microsoft.com/office/powerpoint/2010/main" val="426314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562A-EB40-E902-E74E-B8FFFE626510}"/>
              </a:ext>
            </a:extLst>
          </p:cNvPr>
          <p:cNvSpPr>
            <a:spLocks noGrp="1"/>
          </p:cNvSpPr>
          <p:nvPr>
            <p:ph type="title"/>
          </p:nvPr>
        </p:nvSpPr>
        <p:spPr/>
        <p:txBody>
          <a:bodyPr/>
          <a:lstStyle/>
          <a:p>
            <a:r>
              <a:rPr lang="en-US" dirty="0"/>
              <a:t>Software Requirements Specification</a:t>
            </a:r>
            <a:endParaRPr lang="en-PK" dirty="0"/>
          </a:p>
        </p:txBody>
      </p:sp>
      <p:sp>
        <p:nvSpPr>
          <p:cNvPr id="3" name="Content Placeholder 2">
            <a:extLst>
              <a:ext uri="{FF2B5EF4-FFF2-40B4-BE49-F238E27FC236}">
                <a16:creationId xmlns:a16="http://schemas.microsoft.com/office/drawing/2014/main" id="{A5C54C29-1360-7541-BAAD-C56E9E9F6ECF}"/>
              </a:ext>
            </a:extLst>
          </p:cNvPr>
          <p:cNvSpPr>
            <a:spLocks noGrp="1"/>
          </p:cNvSpPr>
          <p:nvPr>
            <p:ph idx="1"/>
          </p:nvPr>
        </p:nvSpPr>
        <p:spPr/>
        <p:txBody>
          <a:bodyPr>
            <a:normAutofit fontScale="92500" lnSpcReduction="10000"/>
          </a:bodyPr>
          <a:lstStyle/>
          <a:p>
            <a:pPr algn="just"/>
            <a:r>
              <a:rPr lang="en-US" dirty="0"/>
              <a:t>The software requirements specification (sometimes called the software requirements document or SRS) is an official statement of what the system developer</a:t>
            </a:r>
          </a:p>
          <a:p>
            <a:pPr algn="just"/>
            <a:r>
              <a:rPr lang="en-US" dirty="0"/>
              <a:t>It may include both the user requirements for a system and a detailed specification of the system requirements.</a:t>
            </a:r>
          </a:p>
          <a:p>
            <a:pPr lvl="1" algn="just"/>
            <a:r>
              <a:rPr lang="en-US" dirty="0"/>
              <a:t>Sometimes the user and system requirements are integrated into a single description.</a:t>
            </a:r>
          </a:p>
          <a:p>
            <a:pPr algn="just"/>
            <a:r>
              <a:rPr lang="en-US" dirty="0"/>
              <a:t>Requirements documents are essential when systems are outsourced for development, when different teams develop different parts of the system, and when a detailed analysis of the requirements is mandatory.</a:t>
            </a:r>
          </a:p>
          <a:p>
            <a:pPr algn="just"/>
            <a:r>
              <a:rPr lang="en-US" dirty="0"/>
              <a:t>In other circumstances, such as software product or business system development, a detailed requirements document may not be needed.</a:t>
            </a:r>
            <a:endParaRPr lang="en-PK" dirty="0"/>
          </a:p>
        </p:txBody>
      </p:sp>
    </p:spTree>
    <p:extLst>
      <p:ext uri="{BB962C8B-B14F-4D97-AF65-F5344CB8AC3E}">
        <p14:creationId xmlns:p14="http://schemas.microsoft.com/office/powerpoint/2010/main" val="3996697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4264-8C5D-3F41-6FF4-9D5D8C197760}"/>
              </a:ext>
            </a:extLst>
          </p:cNvPr>
          <p:cNvSpPr>
            <a:spLocks noGrp="1"/>
          </p:cNvSpPr>
          <p:nvPr>
            <p:ph type="title"/>
          </p:nvPr>
        </p:nvSpPr>
        <p:spPr/>
        <p:txBody>
          <a:bodyPr/>
          <a:lstStyle/>
          <a:p>
            <a:r>
              <a:rPr lang="en-US" dirty="0"/>
              <a:t>Software Requirements Specification</a:t>
            </a:r>
            <a:endParaRPr lang="en-PK" dirty="0"/>
          </a:p>
        </p:txBody>
      </p:sp>
      <p:sp>
        <p:nvSpPr>
          <p:cNvPr id="3" name="Content Placeholder 2">
            <a:extLst>
              <a:ext uri="{FF2B5EF4-FFF2-40B4-BE49-F238E27FC236}">
                <a16:creationId xmlns:a16="http://schemas.microsoft.com/office/drawing/2014/main" id="{A050ED43-EF37-DF7D-EF51-081958AC0C0D}"/>
              </a:ext>
            </a:extLst>
          </p:cNvPr>
          <p:cNvSpPr>
            <a:spLocks noGrp="1"/>
          </p:cNvSpPr>
          <p:nvPr>
            <p:ph idx="1"/>
          </p:nvPr>
        </p:nvSpPr>
        <p:spPr/>
        <p:txBody>
          <a:bodyPr/>
          <a:lstStyle/>
          <a:p>
            <a:pPr algn="just"/>
            <a:r>
              <a:rPr lang="en-US" dirty="0"/>
              <a:t>Agile methods argue that requirements change so rapidly that a requirements document is out of date as soon as it is written, so the effort is largely wasted.</a:t>
            </a:r>
          </a:p>
          <a:p>
            <a:pPr algn="just"/>
            <a:r>
              <a:rPr lang="en-US" dirty="0"/>
              <a:t>Rather than a formal document, agile approaches often collect user requirements incrementally and write these on cards or whiteboards as short user stories.</a:t>
            </a:r>
          </a:p>
          <a:p>
            <a:pPr algn="just"/>
            <a:r>
              <a:rPr lang="en-US" dirty="0"/>
              <a:t>For business systems where requirements are unstable, this approach is a good one, but it is still useful to write a short supporting document that defines the business and dependability requirements for the system</a:t>
            </a:r>
          </a:p>
          <a:p>
            <a:pPr algn="just"/>
            <a:endParaRPr lang="en-PK" dirty="0"/>
          </a:p>
        </p:txBody>
      </p:sp>
    </p:spTree>
    <p:extLst>
      <p:ext uri="{BB962C8B-B14F-4D97-AF65-F5344CB8AC3E}">
        <p14:creationId xmlns:p14="http://schemas.microsoft.com/office/powerpoint/2010/main" val="2291574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C076-BAA1-736D-75BD-42165073CC7E}"/>
              </a:ext>
            </a:extLst>
          </p:cNvPr>
          <p:cNvSpPr>
            <a:spLocks noGrp="1"/>
          </p:cNvSpPr>
          <p:nvPr>
            <p:ph type="title"/>
          </p:nvPr>
        </p:nvSpPr>
        <p:spPr/>
        <p:txBody>
          <a:bodyPr/>
          <a:lstStyle/>
          <a:p>
            <a:r>
              <a:rPr lang="en-US" dirty="0"/>
              <a:t>Users of a Requirements Document</a:t>
            </a:r>
            <a:endParaRPr lang="en-PK" dirty="0"/>
          </a:p>
        </p:txBody>
      </p:sp>
      <p:sp>
        <p:nvSpPr>
          <p:cNvPr id="3" name="Content Placeholder 2">
            <a:extLst>
              <a:ext uri="{FF2B5EF4-FFF2-40B4-BE49-F238E27FC236}">
                <a16:creationId xmlns:a16="http://schemas.microsoft.com/office/drawing/2014/main" id="{5227D251-57EE-2611-3BE8-C0C1C3A7EA9E}"/>
              </a:ext>
            </a:extLst>
          </p:cNvPr>
          <p:cNvSpPr>
            <a:spLocks noGrp="1"/>
          </p:cNvSpPr>
          <p:nvPr>
            <p:ph idx="1"/>
          </p:nvPr>
        </p:nvSpPr>
        <p:spPr/>
        <p:txBody>
          <a:bodyPr>
            <a:normAutofit fontScale="85000" lnSpcReduction="20000"/>
          </a:bodyPr>
          <a:lstStyle/>
          <a:p>
            <a:pPr algn="just"/>
            <a:r>
              <a:rPr lang="en-US" dirty="0"/>
              <a:t>The requirements document has a diverse set of users, ranging from the senior management of the organization that is paying for the system to the engineers responsible for developing the software</a:t>
            </a:r>
          </a:p>
          <a:p>
            <a:pPr algn="just"/>
            <a:r>
              <a:rPr lang="en-US" dirty="0"/>
              <a:t> Following are the possible users of the document and how they use it.</a:t>
            </a:r>
          </a:p>
          <a:p>
            <a:pPr lvl="1" algn="just"/>
            <a:r>
              <a:rPr lang="en-US" dirty="0"/>
              <a:t>System Customers</a:t>
            </a:r>
          </a:p>
          <a:p>
            <a:pPr lvl="1" algn="just"/>
            <a:r>
              <a:rPr lang="en-US" dirty="0"/>
              <a:t>Managers</a:t>
            </a:r>
          </a:p>
          <a:p>
            <a:pPr lvl="1" algn="just"/>
            <a:r>
              <a:rPr lang="en-US" dirty="0"/>
              <a:t>System Engineers</a:t>
            </a:r>
          </a:p>
          <a:p>
            <a:pPr lvl="1" algn="just"/>
            <a:r>
              <a:rPr lang="en-US" dirty="0"/>
              <a:t>System test Engineers</a:t>
            </a:r>
          </a:p>
          <a:p>
            <a:pPr lvl="1" algn="just"/>
            <a:r>
              <a:rPr lang="en-US" dirty="0"/>
              <a:t>System maintenance Engineers</a:t>
            </a:r>
          </a:p>
          <a:p>
            <a:pPr algn="just"/>
            <a:r>
              <a:rPr lang="en-US" dirty="0"/>
              <a:t>The diversity of possible users means that the requirements document has to be a compromise.</a:t>
            </a:r>
          </a:p>
          <a:p>
            <a:pPr algn="just"/>
            <a:r>
              <a:rPr lang="en-US" dirty="0"/>
              <a:t>It has to describe the requirements for customers, define the requirements in precise detail for developers and testers, as well as include information about future system evolution.</a:t>
            </a:r>
          </a:p>
          <a:p>
            <a:pPr algn="just"/>
            <a:endParaRPr lang="en-PK" dirty="0"/>
          </a:p>
          <a:p>
            <a:pPr lvl="1" algn="just"/>
            <a:endParaRPr lang="en-PK" dirty="0"/>
          </a:p>
        </p:txBody>
      </p:sp>
    </p:spTree>
    <p:extLst>
      <p:ext uri="{BB962C8B-B14F-4D97-AF65-F5344CB8AC3E}">
        <p14:creationId xmlns:p14="http://schemas.microsoft.com/office/powerpoint/2010/main" val="286315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4EAF-670C-7328-DFDB-5A090E54D6EC}"/>
              </a:ext>
            </a:extLst>
          </p:cNvPr>
          <p:cNvSpPr>
            <a:spLocks noGrp="1"/>
          </p:cNvSpPr>
          <p:nvPr>
            <p:ph type="title"/>
          </p:nvPr>
        </p:nvSpPr>
        <p:spPr/>
        <p:txBody>
          <a:bodyPr/>
          <a:lstStyle/>
          <a:p>
            <a:r>
              <a:rPr lang="en-US" dirty="0"/>
              <a:t>Users of a Requirements Document</a:t>
            </a:r>
            <a:endParaRPr lang="en-PK" dirty="0"/>
          </a:p>
        </p:txBody>
      </p:sp>
      <p:pic>
        <p:nvPicPr>
          <p:cNvPr id="5" name="Content Placeholder 4">
            <a:extLst>
              <a:ext uri="{FF2B5EF4-FFF2-40B4-BE49-F238E27FC236}">
                <a16:creationId xmlns:a16="http://schemas.microsoft.com/office/drawing/2014/main" id="{72F5A900-1554-A194-AD94-9507555C8EB1}"/>
              </a:ext>
            </a:extLst>
          </p:cNvPr>
          <p:cNvPicPr>
            <a:picLocks noGrp="1" noChangeAspect="1"/>
          </p:cNvPicPr>
          <p:nvPr>
            <p:ph idx="1"/>
          </p:nvPr>
        </p:nvPicPr>
        <p:blipFill>
          <a:blip r:embed="rId2"/>
          <a:stretch>
            <a:fillRect/>
          </a:stretch>
        </p:blipFill>
        <p:spPr>
          <a:xfrm>
            <a:off x="4277575" y="1825625"/>
            <a:ext cx="3636851" cy="4351338"/>
          </a:xfrm>
        </p:spPr>
      </p:pic>
    </p:spTree>
    <p:extLst>
      <p:ext uri="{BB962C8B-B14F-4D97-AF65-F5344CB8AC3E}">
        <p14:creationId xmlns:p14="http://schemas.microsoft.com/office/powerpoint/2010/main" val="1050649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662A-9CDD-0C73-AAF4-63E4E3CA49BC}"/>
              </a:ext>
            </a:extLst>
          </p:cNvPr>
          <p:cNvSpPr>
            <a:spLocks noGrp="1"/>
          </p:cNvSpPr>
          <p:nvPr>
            <p:ph type="title"/>
          </p:nvPr>
        </p:nvSpPr>
        <p:spPr/>
        <p:txBody>
          <a:bodyPr/>
          <a:lstStyle/>
          <a:p>
            <a:r>
              <a:rPr lang="en-US" dirty="0"/>
              <a:t>Details included in SRS</a:t>
            </a:r>
            <a:endParaRPr lang="en-PK" dirty="0"/>
          </a:p>
        </p:txBody>
      </p:sp>
      <p:sp>
        <p:nvSpPr>
          <p:cNvPr id="3" name="Content Placeholder 2">
            <a:extLst>
              <a:ext uri="{FF2B5EF4-FFF2-40B4-BE49-F238E27FC236}">
                <a16:creationId xmlns:a16="http://schemas.microsoft.com/office/drawing/2014/main" id="{48EF9275-AC53-9644-F32A-9B7B7C5E9167}"/>
              </a:ext>
            </a:extLst>
          </p:cNvPr>
          <p:cNvSpPr>
            <a:spLocks noGrp="1"/>
          </p:cNvSpPr>
          <p:nvPr>
            <p:ph idx="1"/>
          </p:nvPr>
        </p:nvSpPr>
        <p:spPr/>
        <p:txBody>
          <a:bodyPr>
            <a:normAutofit fontScale="92500"/>
          </a:bodyPr>
          <a:lstStyle/>
          <a:p>
            <a:pPr algn="just"/>
            <a:r>
              <a:rPr lang="en-US" dirty="0"/>
              <a:t>The level of detail that you should include in a requirements document depends on the type of system that is being developed and the development process used.</a:t>
            </a:r>
          </a:p>
          <a:p>
            <a:pPr algn="just"/>
            <a:r>
              <a:rPr lang="en-US" dirty="0"/>
              <a:t>Critical systems need detailed requirements because safety and security have to be analyzed in detail to find possible requirements errors.</a:t>
            </a:r>
          </a:p>
          <a:p>
            <a:pPr algn="just"/>
            <a:r>
              <a:rPr lang="en-US" dirty="0"/>
              <a:t>When the system is to be developed by a separate company (e.g., through outsourcing), the system specifications need to be detailed and precise.</a:t>
            </a:r>
          </a:p>
          <a:p>
            <a:pPr algn="just"/>
            <a:r>
              <a:rPr lang="en-US" dirty="0"/>
              <a:t>If an in-house, iterative development process is used, the requirements document can be less detailed. Details can be added to the requirements and ambiguities resolved during the development of the system.</a:t>
            </a:r>
            <a:endParaRPr lang="en-PK" dirty="0"/>
          </a:p>
        </p:txBody>
      </p:sp>
    </p:spTree>
    <p:extLst>
      <p:ext uri="{BB962C8B-B14F-4D97-AF65-F5344CB8AC3E}">
        <p14:creationId xmlns:p14="http://schemas.microsoft.com/office/powerpoint/2010/main" val="2628935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08C7A-B994-697D-9E4F-6CFD2B54FB3E}"/>
              </a:ext>
            </a:extLst>
          </p:cNvPr>
          <p:cNvSpPr>
            <a:spLocks noGrp="1"/>
          </p:cNvSpPr>
          <p:nvPr>
            <p:ph type="title"/>
          </p:nvPr>
        </p:nvSpPr>
        <p:spPr/>
        <p:txBody>
          <a:bodyPr/>
          <a:lstStyle/>
          <a:p>
            <a:r>
              <a:rPr lang="en-US" dirty="0"/>
              <a:t>Requirements document standards</a:t>
            </a:r>
            <a:endParaRPr lang="en-PK" dirty="0"/>
          </a:p>
        </p:txBody>
      </p:sp>
      <p:sp>
        <p:nvSpPr>
          <p:cNvPr id="3" name="Content Placeholder 2">
            <a:extLst>
              <a:ext uri="{FF2B5EF4-FFF2-40B4-BE49-F238E27FC236}">
                <a16:creationId xmlns:a16="http://schemas.microsoft.com/office/drawing/2014/main" id="{BE66C17E-8F18-ED02-3258-F284A5AACE61}"/>
              </a:ext>
            </a:extLst>
          </p:cNvPr>
          <p:cNvSpPr>
            <a:spLocks noGrp="1"/>
          </p:cNvSpPr>
          <p:nvPr>
            <p:ph idx="1"/>
          </p:nvPr>
        </p:nvSpPr>
        <p:spPr/>
        <p:txBody>
          <a:bodyPr/>
          <a:lstStyle/>
          <a:p>
            <a:r>
              <a:rPr lang="fi-FI" b="1" dirty="0"/>
              <a:t>IEEE/ANSI 830-1998 (IEEE, 1998)</a:t>
            </a:r>
          </a:p>
          <a:p>
            <a:r>
              <a:rPr lang="en-US" dirty="0"/>
              <a:t>BS 6719: 1986</a:t>
            </a:r>
          </a:p>
          <a:p>
            <a:r>
              <a:rPr lang="en-US" dirty="0"/>
              <a:t>European Space Agency Standards</a:t>
            </a:r>
          </a:p>
          <a:p>
            <a:r>
              <a:rPr lang="en-US" dirty="0"/>
              <a:t>(ESA PSS-05-0, Jan 1987)</a:t>
            </a:r>
          </a:p>
          <a:p>
            <a:r>
              <a:rPr lang="en-US" dirty="0"/>
              <a:t>US DoD-Std-7935A</a:t>
            </a:r>
          </a:p>
          <a:p>
            <a:r>
              <a:rPr lang="en-US" dirty="0"/>
              <a:t>NASA Standard</a:t>
            </a:r>
          </a:p>
          <a:p>
            <a:r>
              <a:rPr lang="en-US" dirty="0"/>
              <a:t>Canadian Standard (Z242.15.4-1979) </a:t>
            </a:r>
          </a:p>
          <a:p>
            <a:r>
              <a:rPr lang="en-US" dirty="0"/>
              <a:t>Vlore Standard</a:t>
            </a:r>
          </a:p>
          <a:p>
            <a:endParaRPr lang="en-PK" dirty="0"/>
          </a:p>
        </p:txBody>
      </p:sp>
    </p:spTree>
    <p:extLst>
      <p:ext uri="{BB962C8B-B14F-4D97-AF65-F5344CB8AC3E}">
        <p14:creationId xmlns:p14="http://schemas.microsoft.com/office/powerpoint/2010/main" val="1730093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A506-746F-917C-59CE-47FB7C89EE00}"/>
              </a:ext>
            </a:extLst>
          </p:cNvPr>
          <p:cNvSpPr>
            <a:spLocks noGrp="1"/>
          </p:cNvSpPr>
          <p:nvPr>
            <p:ph type="title"/>
          </p:nvPr>
        </p:nvSpPr>
        <p:spPr/>
        <p:txBody>
          <a:bodyPr/>
          <a:lstStyle/>
          <a:p>
            <a:r>
              <a:rPr lang="en-US" dirty="0"/>
              <a:t>The structure of a requirements document</a:t>
            </a:r>
            <a:endParaRPr lang="en-PK" dirty="0"/>
          </a:p>
        </p:txBody>
      </p:sp>
      <p:pic>
        <p:nvPicPr>
          <p:cNvPr id="5" name="Content Placeholder 4">
            <a:extLst>
              <a:ext uri="{FF2B5EF4-FFF2-40B4-BE49-F238E27FC236}">
                <a16:creationId xmlns:a16="http://schemas.microsoft.com/office/drawing/2014/main" id="{99BF11D8-A0A6-3EC7-E5B7-C4D901D20FC6}"/>
              </a:ext>
            </a:extLst>
          </p:cNvPr>
          <p:cNvPicPr>
            <a:picLocks noGrp="1" noChangeAspect="1"/>
          </p:cNvPicPr>
          <p:nvPr>
            <p:ph idx="1"/>
          </p:nvPr>
        </p:nvPicPr>
        <p:blipFill>
          <a:blip r:embed="rId2"/>
          <a:stretch>
            <a:fillRect/>
          </a:stretch>
        </p:blipFill>
        <p:spPr>
          <a:xfrm>
            <a:off x="3638252" y="1825625"/>
            <a:ext cx="4915497" cy="4351338"/>
          </a:xfrm>
        </p:spPr>
      </p:pic>
    </p:spTree>
    <p:extLst>
      <p:ext uri="{BB962C8B-B14F-4D97-AF65-F5344CB8AC3E}">
        <p14:creationId xmlns:p14="http://schemas.microsoft.com/office/powerpoint/2010/main" val="1813401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1120</TotalTime>
  <Words>1522</Words>
  <Application>Microsoft Office PowerPoint</Application>
  <PresentationFormat>Widescreen</PresentationFormat>
  <Paragraphs>130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Software Engineering</vt:lpstr>
      <vt:lpstr>Agenda</vt:lpstr>
      <vt:lpstr>Software Requirements Specification</vt:lpstr>
      <vt:lpstr>Software Requirements Specification</vt:lpstr>
      <vt:lpstr>Users of a Requirements Document</vt:lpstr>
      <vt:lpstr>Users of a Requirements Document</vt:lpstr>
      <vt:lpstr>Details included in SRS</vt:lpstr>
      <vt:lpstr>Requirements document standards</vt:lpstr>
      <vt:lpstr>The structure of a requirements document</vt:lpstr>
      <vt:lpstr>The structure of a requirements document</vt:lpstr>
      <vt:lpstr>Why SRS is Important?</vt:lpstr>
      <vt:lpstr>Why SRS is Important?</vt:lpstr>
      <vt:lpstr>Why SRS is Important?</vt:lpstr>
      <vt:lpstr>Need for SRS</vt:lpstr>
      <vt:lpstr>Specification Techniques</vt:lpstr>
      <vt:lpstr>Advantages of High-Quality SRS</vt:lpstr>
      <vt:lpstr>Advantages of High-Quality SRS</vt:lpstr>
      <vt:lpstr>Risks of Developing a Low-Quality SRS</vt:lpstr>
      <vt:lpstr>Characteristics of a good SRS</vt:lpstr>
      <vt:lpstr>Characteristics of a good SRS</vt:lpstr>
      <vt:lpstr>What not to include in SRS</vt:lpstr>
      <vt:lpstr>Challenges of SRS development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Muhammad Fawad</dc:creator>
  <cp:lastModifiedBy>Muhammad Fawad</cp:lastModifiedBy>
  <cp:revision>54</cp:revision>
  <dcterms:created xsi:type="dcterms:W3CDTF">2023-02-18T09:49:08Z</dcterms:created>
  <dcterms:modified xsi:type="dcterms:W3CDTF">2023-05-17T08:20:31Z</dcterms:modified>
</cp:coreProperties>
</file>