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84" r:id="rId3"/>
    <p:sldId id="285" r:id="rId4"/>
    <p:sldId id="286" r:id="rId5"/>
    <p:sldId id="287" r:id="rId6"/>
    <p:sldId id="404" r:id="rId7"/>
    <p:sldId id="405" r:id="rId8"/>
    <p:sldId id="406" r:id="rId9"/>
    <p:sldId id="407" r:id="rId10"/>
    <p:sldId id="288" r:id="rId11"/>
    <p:sldId id="408" r:id="rId12"/>
    <p:sldId id="409" r:id="rId13"/>
    <p:sldId id="410" r:id="rId14"/>
    <p:sldId id="411" r:id="rId15"/>
    <p:sldId id="412" r:id="rId16"/>
    <p:sldId id="291" r:id="rId17"/>
    <p:sldId id="386" r:id="rId18"/>
    <p:sldId id="290" r:id="rId19"/>
    <p:sldId id="385" r:id="rId20"/>
    <p:sldId id="305"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403" r:id="rId38"/>
    <p:sldId id="272" r:id="rId3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216" y="-1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5EDEF-E651-468E-BFB5-2E716DB36D9D}" type="datetimeFigureOut">
              <a:rPr lang="en-PK" smtClean="0"/>
              <a:t>11/29/2023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0BF72-E50A-462E-BA3D-9C5EBDBA1DCD}" type="slidenum">
              <a:rPr lang="en-PK" smtClean="0"/>
              <a:t>‹#›</a:t>
            </a:fld>
            <a:endParaRPr lang="en-PK"/>
          </a:p>
        </p:txBody>
      </p:sp>
    </p:spTree>
    <p:extLst>
      <p:ext uri="{BB962C8B-B14F-4D97-AF65-F5344CB8AC3E}">
        <p14:creationId xmlns:p14="http://schemas.microsoft.com/office/powerpoint/2010/main" val="185485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Symbol</a:t>
            </a:r>
            <a:endParaRPr lang="en-PK" dirty="0"/>
          </a:p>
        </p:txBody>
      </p:sp>
      <p:sp>
        <p:nvSpPr>
          <p:cNvPr id="4" name="Slide Number Placeholder 3"/>
          <p:cNvSpPr>
            <a:spLocks noGrp="1"/>
          </p:cNvSpPr>
          <p:nvPr>
            <p:ph type="sldNum" sz="quarter" idx="5"/>
          </p:nvPr>
        </p:nvSpPr>
        <p:spPr/>
        <p:txBody>
          <a:bodyPr/>
          <a:lstStyle/>
          <a:p>
            <a:fld id="{3AFF02EC-DE8E-42C4-B7FD-EF03713727C5}" type="slidenum">
              <a:rPr lang="en-US" smtClean="0"/>
              <a:t>36</a:t>
            </a:fld>
            <a:endParaRPr lang="en-US" dirty="0"/>
          </a:p>
        </p:txBody>
      </p:sp>
    </p:spTree>
    <p:extLst>
      <p:ext uri="{BB962C8B-B14F-4D97-AF65-F5344CB8AC3E}">
        <p14:creationId xmlns:p14="http://schemas.microsoft.com/office/powerpoint/2010/main" val="2978883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4BBC-9FE3-31C6-5F26-27F96C490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4642853-407F-FBCC-542F-49B5CFBC7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30BE15A-421A-594D-0848-479BFF91917C}"/>
              </a:ext>
            </a:extLst>
          </p:cNvPr>
          <p:cNvSpPr>
            <a:spLocks noGrp="1"/>
          </p:cNvSpPr>
          <p:nvPr>
            <p:ph type="dt" sz="half" idx="10"/>
          </p:nvPr>
        </p:nvSpPr>
        <p:spPr/>
        <p:txBody>
          <a:bodyPr/>
          <a:lstStyle/>
          <a:p>
            <a:fld id="{95A95CA2-6212-4846-9F94-1C90C811D699}" type="datetime8">
              <a:rPr lang="en-PK" smtClean="0"/>
              <a:t>11/29/2023 13:04</a:t>
            </a:fld>
            <a:endParaRPr lang="en-PK"/>
          </a:p>
        </p:txBody>
      </p:sp>
      <p:sp>
        <p:nvSpPr>
          <p:cNvPr id="5" name="Footer Placeholder 4">
            <a:extLst>
              <a:ext uri="{FF2B5EF4-FFF2-40B4-BE49-F238E27FC236}">
                <a16:creationId xmlns:a16="http://schemas.microsoft.com/office/drawing/2014/main" id="{8C7E672F-1428-A82B-4480-5AF18D90F33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AA359B-038A-0D0F-5B30-BDF7B09B2858}"/>
              </a:ext>
            </a:extLst>
          </p:cNvPr>
          <p:cNvSpPr>
            <a:spLocks noGrp="1"/>
          </p:cNvSpPr>
          <p:nvPr>
            <p:ph type="sldNum" sz="quarter" idx="12"/>
          </p:nvPr>
        </p:nvSpPr>
        <p:spPr/>
        <p:txBody>
          <a:bodyPr/>
          <a:lstStyle/>
          <a:p>
            <a:fld id="{6804156C-767B-4600-88D9-DB58F887D9D8}" type="slidenum">
              <a:rPr lang="en-PK" smtClean="0"/>
              <a:t>‹#›</a:t>
            </a:fld>
            <a:endParaRPr lang="en-PK"/>
          </a:p>
        </p:txBody>
      </p:sp>
      <p:sp>
        <p:nvSpPr>
          <p:cNvPr id="8" name="Rectangle 7">
            <a:extLst>
              <a:ext uri="{FF2B5EF4-FFF2-40B4-BE49-F238E27FC236}">
                <a16:creationId xmlns:a16="http://schemas.microsoft.com/office/drawing/2014/main" id="{91BBC3C5-99B5-7AF0-EE05-2D842D543C17}"/>
              </a:ext>
            </a:extLst>
          </p:cNvPr>
          <p:cNvSpPr/>
          <p:nvPr userDrawn="1"/>
        </p:nvSpPr>
        <p:spPr>
          <a:xfrm>
            <a:off x="0" y="6731203"/>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p>
        </p:txBody>
      </p:sp>
      <p:sp>
        <p:nvSpPr>
          <p:cNvPr id="9" name="Oval 8">
            <a:extLst>
              <a:ext uri="{FF2B5EF4-FFF2-40B4-BE49-F238E27FC236}">
                <a16:creationId xmlns:a16="http://schemas.microsoft.com/office/drawing/2014/main" id="{144C60C3-B760-CC88-403F-21BD8451F93A}"/>
              </a:ext>
            </a:extLst>
          </p:cNvPr>
          <p:cNvSpPr/>
          <p:nvPr userDrawn="1"/>
        </p:nvSpPr>
        <p:spPr>
          <a:xfrm>
            <a:off x="11414992" y="5996372"/>
            <a:ext cx="736600" cy="72505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Rectangle 9">
            <a:extLst>
              <a:ext uri="{FF2B5EF4-FFF2-40B4-BE49-F238E27FC236}">
                <a16:creationId xmlns:a16="http://schemas.microsoft.com/office/drawing/2014/main" id="{B62A53E0-81BD-C9DA-4CEE-3EE9A2E66026}"/>
              </a:ext>
            </a:extLst>
          </p:cNvPr>
          <p:cNvSpPr/>
          <p:nvPr userDrawn="1"/>
        </p:nvSpPr>
        <p:spPr>
          <a:xfrm>
            <a:off x="0" y="4357"/>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100" dirty="0"/>
          </a:p>
        </p:txBody>
      </p:sp>
    </p:spTree>
    <p:extLst>
      <p:ext uri="{BB962C8B-B14F-4D97-AF65-F5344CB8AC3E}">
        <p14:creationId xmlns:p14="http://schemas.microsoft.com/office/powerpoint/2010/main" val="362288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2FF0-B429-8C90-B08A-E9B9C93DE53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8B44410-4139-1615-C1F0-EE051BBDC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2C16F18-1A23-F785-8AD6-12F3970D8193}"/>
              </a:ext>
            </a:extLst>
          </p:cNvPr>
          <p:cNvSpPr>
            <a:spLocks noGrp="1"/>
          </p:cNvSpPr>
          <p:nvPr>
            <p:ph type="dt" sz="half" idx="10"/>
          </p:nvPr>
        </p:nvSpPr>
        <p:spPr/>
        <p:txBody>
          <a:bodyPr/>
          <a:lstStyle/>
          <a:p>
            <a:fld id="{8933B0FE-1393-4D0C-BC8A-049DF719D354}" type="datetime8">
              <a:rPr lang="en-PK" smtClean="0"/>
              <a:t>11/29/2023 13:04</a:t>
            </a:fld>
            <a:endParaRPr lang="en-PK"/>
          </a:p>
        </p:txBody>
      </p:sp>
      <p:sp>
        <p:nvSpPr>
          <p:cNvPr id="5" name="Footer Placeholder 4">
            <a:extLst>
              <a:ext uri="{FF2B5EF4-FFF2-40B4-BE49-F238E27FC236}">
                <a16:creationId xmlns:a16="http://schemas.microsoft.com/office/drawing/2014/main" id="{1C13307F-A545-C99F-8816-899B28C6ED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1A5FA5-700B-E6E3-69B5-0C0601A21EBE}"/>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328459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C9F7E-9C9B-40E4-F1A5-AD81D8E76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B85ADE2-4FFB-18D4-1503-129536ADE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5230DFC-C3EB-A23F-47E2-87F91CC38164}"/>
              </a:ext>
            </a:extLst>
          </p:cNvPr>
          <p:cNvSpPr>
            <a:spLocks noGrp="1"/>
          </p:cNvSpPr>
          <p:nvPr>
            <p:ph type="dt" sz="half" idx="10"/>
          </p:nvPr>
        </p:nvSpPr>
        <p:spPr/>
        <p:txBody>
          <a:bodyPr/>
          <a:lstStyle/>
          <a:p>
            <a:fld id="{70A2194E-338B-4074-9F2E-27B79E440A0C}" type="datetime8">
              <a:rPr lang="en-PK" smtClean="0"/>
              <a:t>11/29/2023 13:04</a:t>
            </a:fld>
            <a:endParaRPr lang="en-PK"/>
          </a:p>
        </p:txBody>
      </p:sp>
      <p:sp>
        <p:nvSpPr>
          <p:cNvPr id="5" name="Footer Placeholder 4">
            <a:extLst>
              <a:ext uri="{FF2B5EF4-FFF2-40B4-BE49-F238E27FC236}">
                <a16:creationId xmlns:a16="http://schemas.microsoft.com/office/drawing/2014/main" id="{E2D3EDEA-5A07-A8D3-ACCD-AFAC6EA160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CB576C-F14F-82D8-9AAC-3332B99EDEB7}"/>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88743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D694-9EAE-7AE6-6577-04765EAD45C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98F3A34-A146-D928-5685-766A6403E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E41A11B-B379-E799-F303-2023FDC0B7E2}"/>
              </a:ext>
            </a:extLst>
          </p:cNvPr>
          <p:cNvSpPr>
            <a:spLocks noGrp="1"/>
          </p:cNvSpPr>
          <p:nvPr>
            <p:ph type="dt" sz="half" idx="10"/>
          </p:nvPr>
        </p:nvSpPr>
        <p:spPr/>
        <p:txBody>
          <a:bodyPr/>
          <a:lstStyle/>
          <a:p>
            <a:fld id="{F7ED76AA-C00C-4E30-A81D-99A2691ACB73}" type="datetime8">
              <a:rPr lang="en-PK" smtClean="0"/>
              <a:t>11/29/2023 13:04</a:t>
            </a:fld>
            <a:endParaRPr lang="en-PK"/>
          </a:p>
        </p:txBody>
      </p:sp>
      <p:sp>
        <p:nvSpPr>
          <p:cNvPr id="5" name="Footer Placeholder 4">
            <a:extLst>
              <a:ext uri="{FF2B5EF4-FFF2-40B4-BE49-F238E27FC236}">
                <a16:creationId xmlns:a16="http://schemas.microsoft.com/office/drawing/2014/main" id="{B595A303-E81E-AD33-BDF3-516146E5AA9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9DD31B1-C5D0-2BA9-AD68-48BF25A48B78}"/>
              </a:ext>
            </a:extLst>
          </p:cNvPr>
          <p:cNvSpPr>
            <a:spLocks noGrp="1"/>
          </p:cNvSpPr>
          <p:nvPr>
            <p:ph type="sldNum" sz="quarter" idx="12"/>
          </p:nvPr>
        </p:nvSpPr>
        <p:spPr/>
        <p:txBody>
          <a:bodyPr/>
          <a:lstStyle/>
          <a:p>
            <a:fld id="{6804156C-767B-4600-88D9-DB58F887D9D8}" type="slidenum">
              <a:rPr lang="en-PK" smtClean="0"/>
              <a:t>‹#›</a:t>
            </a:fld>
            <a:endParaRPr lang="en-PK"/>
          </a:p>
        </p:txBody>
      </p:sp>
      <p:sp>
        <p:nvSpPr>
          <p:cNvPr id="11" name="Rectangle 10">
            <a:extLst>
              <a:ext uri="{FF2B5EF4-FFF2-40B4-BE49-F238E27FC236}">
                <a16:creationId xmlns:a16="http://schemas.microsoft.com/office/drawing/2014/main" id="{7881CBB6-E66C-49D0-A1D0-F416896C18E0}"/>
              </a:ext>
            </a:extLst>
          </p:cNvPr>
          <p:cNvSpPr/>
          <p:nvPr userDrawn="1"/>
        </p:nvSpPr>
        <p:spPr>
          <a:xfrm>
            <a:off x="0" y="6731203"/>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p>
        </p:txBody>
      </p:sp>
      <p:sp>
        <p:nvSpPr>
          <p:cNvPr id="13" name="Oval 12">
            <a:extLst>
              <a:ext uri="{FF2B5EF4-FFF2-40B4-BE49-F238E27FC236}">
                <a16:creationId xmlns:a16="http://schemas.microsoft.com/office/drawing/2014/main" id="{EEAE09C0-4132-5752-2AF9-1FF79BC29386}"/>
              </a:ext>
            </a:extLst>
          </p:cNvPr>
          <p:cNvSpPr/>
          <p:nvPr userDrawn="1"/>
        </p:nvSpPr>
        <p:spPr>
          <a:xfrm>
            <a:off x="11414992" y="5996372"/>
            <a:ext cx="736600" cy="72505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7752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AB52-2438-8D33-F0B5-556E8D9B0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57836A6-7DD9-64BB-1841-0A91DCAF7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B8035-53D2-6016-FF0E-F5187CE2CE9E}"/>
              </a:ext>
            </a:extLst>
          </p:cNvPr>
          <p:cNvSpPr>
            <a:spLocks noGrp="1"/>
          </p:cNvSpPr>
          <p:nvPr>
            <p:ph type="dt" sz="half" idx="10"/>
          </p:nvPr>
        </p:nvSpPr>
        <p:spPr/>
        <p:txBody>
          <a:bodyPr/>
          <a:lstStyle/>
          <a:p>
            <a:fld id="{BECA52EB-BA5B-440A-8B6D-1D132A55D274}" type="datetime8">
              <a:rPr lang="en-PK" smtClean="0"/>
              <a:t>11/29/2023 13:04</a:t>
            </a:fld>
            <a:endParaRPr lang="en-PK"/>
          </a:p>
        </p:txBody>
      </p:sp>
      <p:sp>
        <p:nvSpPr>
          <p:cNvPr id="5" name="Footer Placeholder 4">
            <a:extLst>
              <a:ext uri="{FF2B5EF4-FFF2-40B4-BE49-F238E27FC236}">
                <a16:creationId xmlns:a16="http://schemas.microsoft.com/office/drawing/2014/main" id="{8FFDD51F-5FD3-4C32-EA63-A84EC6450A8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FBEC47C-9EC2-C868-DEBD-928C6F1D1E42}"/>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81853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B6D6-AE8D-ECB1-A0AC-5CD16A26EE3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9079A74-D87B-5440-A1FC-B0254A8C4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0AA61DB-1A2F-DFC8-833D-826EFC72EF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01B4F78-7E4C-9432-B4E4-D956786FDE45}"/>
              </a:ext>
            </a:extLst>
          </p:cNvPr>
          <p:cNvSpPr>
            <a:spLocks noGrp="1"/>
          </p:cNvSpPr>
          <p:nvPr>
            <p:ph type="dt" sz="half" idx="10"/>
          </p:nvPr>
        </p:nvSpPr>
        <p:spPr/>
        <p:txBody>
          <a:bodyPr/>
          <a:lstStyle/>
          <a:p>
            <a:fld id="{E0D1DB9D-8697-4328-8F71-EF957070D89A}" type="datetime8">
              <a:rPr lang="en-PK" smtClean="0"/>
              <a:t>11/29/2023 13:04</a:t>
            </a:fld>
            <a:endParaRPr lang="en-PK"/>
          </a:p>
        </p:txBody>
      </p:sp>
      <p:sp>
        <p:nvSpPr>
          <p:cNvPr id="6" name="Footer Placeholder 5">
            <a:extLst>
              <a:ext uri="{FF2B5EF4-FFF2-40B4-BE49-F238E27FC236}">
                <a16:creationId xmlns:a16="http://schemas.microsoft.com/office/drawing/2014/main" id="{22BD9FDD-4B88-DF21-40AA-D4AD059C10D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914FA05-3FD7-7DE3-CFC4-77F17F5BA249}"/>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8134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3F44-13F5-6F4A-4FD6-4873147EA27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45D4EB9-77F5-A98C-CEC7-1A5680271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9FC8E2-2A54-A296-A4CC-AB4E170CF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98CF3C6-4286-07F1-73BC-A3C5645BB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DBE51-A8A0-C21B-C2AB-D2A8348CD2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4567074-FFE1-5F4D-F511-776DDACE8C91}"/>
              </a:ext>
            </a:extLst>
          </p:cNvPr>
          <p:cNvSpPr>
            <a:spLocks noGrp="1"/>
          </p:cNvSpPr>
          <p:nvPr>
            <p:ph type="dt" sz="half" idx="10"/>
          </p:nvPr>
        </p:nvSpPr>
        <p:spPr/>
        <p:txBody>
          <a:bodyPr/>
          <a:lstStyle/>
          <a:p>
            <a:fld id="{C12B8D0E-1DAF-42F3-993A-C055CDF88E1B}" type="datetime8">
              <a:rPr lang="en-PK" smtClean="0"/>
              <a:t>11/29/2023 13:04</a:t>
            </a:fld>
            <a:endParaRPr lang="en-PK"/>
          </a:p>
        </p:txBody>
      </p:sp>
      <p:sp>
        <p:nvSpPr>
          <p:cNvPr id="8" name="Footer Placeholder 7">
            <a:extLst>
              <a:ext uri="{FF2B5EF4-FFF2-40B4-BE49-F238E27FC236}">
                <a16:creationId xmlns:a16="http://schemas.microsoft.com/office/drawing/2014/main" id="{19696F0E-6D0E-7FDF-DF2E-E0C31BF05C7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6CE098A-0490-566E-A4F2-6618C35543B6}"/>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90529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3B02-DC86-BDF4-5033-DEF38BFD753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8E7F6FB-2708-B97C-343A-89D0C8103180}"/>
              </a:ext>
            </a:extLst>
          </p:cNvPr>
          <p:cNvSpPr>
            <a:spLocks noGrp="1"/>
          </p:cNvSpPr>
          <p:nvPr>
            <p:ph type="dt" sz="half" idx="10"/>
          </p:nvPr>
        </p:nvSpPr>
        <p:spPr/>
        <p:txBody>
          <a:bodyPr/>
          <a:lstStyle/>
          <a:p>
            <a:fld id="{6210825D-7748-47F8-A6E5-F721E6A91450}" type="datetime8">
              <a:rPr lang="en-PK" smtClean="0"/>
              <a:t>11/29/2023 13:04</a:t>
            </a:fld>
            <a:endParaRPr lang="en-PK"/>
          </a:p>
        </p:txBody>
      </p:sp>
      <p:sp>
        <p:nvSpPr>
          <p:cNvPr id="4" name="Footer Placeholder 3">
            <a:extLst>
              <a:ext uri="{FF2B5EF4-FFF2-40B4-BE49-F238E27FC236}">
                <a16:creationId xmlns:a16="http://schemas.microsoft.com/office/drawing/2014/main" id="{66D81FD6-DA01-BDBA-9848-34E825626E8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997A3A2-3A27-8875-3855-72B84B5F0764}"/>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41523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5CCDB-01DB-4B5F-09FC-0276189ED26F}"/>
              </a:ext>
            </a:extLst>
          </p:cNvPr>
          <p:cNvSpPr>
            <a:spLocks noGrp="1"/>
          </p:cNvSpPr>
          <p:nvPr>
            <p:ph type="dt" sz="half" idx="10"/>
          </p:nvPr>
        </p:nvSpPr>
        <p:spPr/>
        <p:txBody>
          <a:bodyPr/>
          <a:lstStyle/>
          <a:p>
            <a:fld id="{C34C52B4-5AC2-4906-8DAC-ACF20532ACA6}" type="datetime8">
              <a:rPr lang="en-PK" smtClean="0"/>
              <a:t>11/29/2023 13:04</a:t>
            </a:fld>
            <a:endParaRPr lang="en-PK"/>
          </a:p>
        </p:txBody>
      </p:sp>
      <p:sp>
        <p:nvSpPr>
          <p:cNvPr id="3" name="Footer Placeholder 2">
            <a:extLst>
              <a:ext uri="{FF2B5EF4-FFF2-40B4-BE49-F238E27FC236}">
                <a16:creationId xmlns:a16="http://schemas.microsoft.com/office/drawing/2014/main" id="{81FDD405-3F9A-1EE8-7DD3-34C9B2D7598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B36357B-1871-A2C7-D41A-9D2311183D3E}"/>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426068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1AD5-B24B-3365-B968-AB79D7727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C00D5B6-40CA-A713-A095-7F0C90DFF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F2904ED-E52E-496B-A9B7-56441F495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A9744-7E7B-2413-9A3E-14218ACA669D}"/>
              </a:ext>
            </a:extLst>
          </p:cNvPr>
          <p:cNvSpPr>
            <a:spLocks noGrp="1"/>
          </p:cNvSpPr>
          <p:nvPr>
            <p:ph type="dt" sz="half" idx="10"/>
          </p:nvPr>
        </p:nvSpPr>
        <p:spPr/>
        <p:txBody>
          <a:bodyPr/>
          <a:lstStyle/>
          <a:p>
            <a:fld id="{117BCC77-609D-4438-BCBC-687C39AB3A5C}" type="datetime8">
              <a:rPr lang="en-PK" smtClean="0"/>
              <a:t>11/29/2023 13:04</a:t>
            </a:fld>
            <a:endParaRPr lang="en-PK"/>
          </a:p>
        </p:txBody>
      </p:sp>
      <p:sp>
        <p:nvSpPr>
          <p:cNvPr id="6" name="Footer Placeholder 5">
            <a:extLst>
              <a:ext uri="{FF2B5EF4-FFF2-40B4-BE49-F238E27FC236}">
                <a16:creationId xmlns:a16="http://schemas.microsoft.com/office/drawing/2014/main" id="{35E0934E-C3DA-6215-8FC6-448FA27FF1B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03D72E9-5AE4-1783-8879-2384F3B6C728}"/>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48459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080-DAA7-F2B4-8252-F67C794D0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BACF6D-8D65-5F26-AC78-C950EE87A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84BEF71-F867-BFBD-4D75-BC6E695FE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76F08-BB8B-AAA8-6865-CBF2CDE291F0}"/>
              </a:ext>
            </a:extLst>
          </p:cNvPr>
          <p:cNvSpPr>
            <a:spLocks noGrp="1"/>
          </p:cNvSpPr>
          <p:nvPr>
            <p:ph type="dt" sz="half" idx="10"/>
          </p:nvPr>
        </p:nvSpPr>
        <p:spPr/>
        <p:txBody>
          <a:bodyPr/>
          <a:lstStyle/>
          <a:p>
            <a:fld id="{66B85C72-F4DA-47D4-9904-5908E4E713CE}" type="datetime8">
              <a:rPr lang="en-PK" smtClean="0"/>
              <a:t>11/29/2023 13:04</a:t>
            </a:fld>
            <a:endParaRPr lang="en-PK"/>
          </a:p>
        </p:txBody>
      </p:sp>
      <p:sp>
        <p:nvSpPr>
          <p:cNvPr id="6" name="Footer Placeholder 5">
            <a:extLst>
              <a:ext uri="{FF2B5EF4-FFF2-40B4-BE49-F238E27FC236}">
                <a16:creationId xmlns:a16="http://schemas.microsoft.com/office/drawing/2014/main" id="{36523B07-84F2-5017-B3D5-F76F81FDB9E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84F67AB-F051-0FD9-99F7-D157912F1BE3}"/>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81055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3D5FB-A3FA-FFB4-8F35-FA8B5187A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005C1DC-A822-2C48-8F6A-3F1C89200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E67207E-ECEC-264B-255D-9F5075F1A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B59D0-CEBF-4B62-9B61-17C4F41AC0A7}" type="datetime8">
              <a:rPr lang="en-PK" smtClean="0"/>
              <a:t>11/29/2023 13:04</a:t>
            </a:fld>
            <a:endParaRPr lang="en-PK"/>
          </a:p>
        </p:txBody>
      </p:sp>
      <p:sp>
        <p:nvSpPr>
          <p:cNvPr id="5" name="Footer Placeholder 4">
            <a:extLst>
              <a:ext uri="{FF2B5EF4-FFF2-40B4-BE49-F238E27FC236}">
                <a16:creationId xmlns:a16="http://schemas.microsoft.com/office/drawing/2014/main" id="{E6640892-A41A-60FA-4142-34325CB8D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8F341C5-5DD7-D101-C22E-91FC60CE1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4156C-767B-4600-88D9-DB58F887D9D8}" type="slidenum">
              <a:rPr lang="en-PK" smtClean="0"/>
              <a:t>‹#›</a:t>
            </a:fld>
            <a:endParaRPr lang="en-PK"/>
          </a:p>
        </p:txBody>
      </p:sp>
    </p:spTree>
    <p:extLst>
      <p:ext uri="{BB962C8B-B14F-4D97-AF65-F5344CB8AC3E}">
        <p14:creationId xmlns:p14="http://schemas.microsoft.com/office/powerpoint/2010/main" val="342253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A98E-EC23-8FCF-5B71-4B0A26B89CF1}"/>
              </a:ext>
            </a:extLst>
          </p:cNvPr>
          <p:cNvSpPr>
            <a:spLocks noGrp="1"/>
          </p:cNvSpPr>
          <p:nvPr>
            <p:ph type="ctrTitle"/>
          </p:nvPr>
        </p:nvSpPr>
        <p:spPr/>
        <p:txBody>
          <a:bodyPr/>
          <a:lstStyle/>
          <a:p>
            <a:r>
              <a:rPr lang="en-US" dirty="0"/>
              <a:t>Software Engineering</a:t>
            </a:r>
            <a:endParaRPr lang="en-PK" dirty="0"/>
          </a:p>
        </p:txBody>
      </p:sp>
      <p:sp>
        <p:nvSpPr>
          <p:cNvPr id="3" name="Subtitle 2">
            <a:extLst>
              <a:ext uri="{FF2B5EF4-FFF2-40B4-BE49-F238E27FC236}">
                <a16:creationId xmlns:a16="http://schemas.microsoft.com/office/drawing/2014/main" id="{2019B709-8CB4-DB1F-77EE-E233EC985312}"/>
              </a:ext>
            </a:extLst>
          </p:cNvPr>
          <p:cNvSpPr>
            <a:spLocks noGrp="1"/>
          </p:cNvSpPr>
          <p:nvPr>
            <p:ph type="subTitle" idx="1"/>
          </p:nvPr>
        </p:nvSpPr>
        <p:spPr/>
        <p:txBody>
          <a:bodyPr/>
          <a:lstStyle/>
          <a:p>
            <a:r>
              <a:rPr lang="en-US" dirty="0"/>
              <a:t>Lecture 7</a:t>
            </a:r>
            <a:endParaRPr lang="en-PK" dirty="0"/>
          </a:p>
        </p:txBody>
      </p:sp>
      <p:sp>
        <p:nvSpPr>
          <p:cNvPr id="7" name="Slide Number Placeholder 6">
            <a:extLst>
              <a:ext uri="{FF2B5EF4-FFF2-40B4-BE49-F238E27FC236}">
                <a16:creationId xmlns:a16="http://schemas.microsoft.com/office/drawing/2014/main" id="{E336E67B-E185-EE19-6C09-C5AC09C08645}"/>
              </a:ext>
            </a:extLst>
          </p:cNvPr>
          <p:cNvSpPr>
            <a:spLocks noGrp="1"/>
          </p:cNvSpPr>
          <p:nvPr>
            <p:ph type="sldNum" sz="quarter" idx="12"/>
          </p:nvPr>
        </p:nvSpPr>
        <p:spPr/>
        <p:txBody>
          <a:bodyPr/>
          <a:lstStyle/>
          <a:p>
            <a:fld id="{6804156C-767B-4600-88D9-DB58F887D9D8}" type="slidenum">
              <a:rPr lang="en-PK" smtClean="0"/>
              <a:t>1</a:t>
            </a:fld>
            <a:endParaRPr lang="en-PK"/>
          </a:p>
        </p:txBody>
      </p:sp>
    </p:spTree>
    <p:extLst>
      <p:ext uri="{BB962C8B-B14F-4D97-AF65-F5344CB8AC3E}">
        <p14:creationId xmlns:p14="http://schemas.microsoft.com/office/powerpoint/2010/main" val="155607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A69C-6A8C-438A-95A8-B3EE186CD286}"/>
              </a:ext>
            </a:extLst>
          </p:cNvPr>
          <p:cNvSpPr>
            <a:spLocks noGrp="1"/>
          </p:cNvSpPr>
          <p:nvPr>
            <p:ph type="title"/>
          </p:nvPr>
        </p:nvSpPr>
        <p:spPr/>
        <p:txBody>
          <a:bodyPr/>
          <a:lstStyle/>
          <a:p>
            <a:r>
              <a:rPr lang="en-US" dirty="0"/>
              <a:t>Types of System Models</a:t>
            </a:r>
          </a:p>
        </p:txBody>
      </p:sp>
      <p:sp>
        <p:nvSpPr>
          <p:cNvPr id="3" name="Content Placeholder 2">
            <a:extLst>
              <a:ext uri="{FF2B5EF4-FFF2-40B4-BE49-F238E27FC236}">
                <a16:creationId xmlns:a16="http://schemas.microsoft.com/office/drawing/2014/main" id="{58FD3D7A-9545-4411-9B62-DC2455C0873C}"/>
              </a:ext>
            </a:extLst>
          </p:cNvPr>
          <p:cNvSpPr>
            <a:spLocks noGrp="1"/>
          </p:cNvSpPr>
          <p:nvPr>
            <p:ph idx="1"/>
          </p:nvPr>
        </p:nvSpPr>
        <p:spPr/>
        <p:txBody>
          <a:bodyPr>
            <a:normAutofit/>
          </a:bodyPr>
          <a:lstStyle/>
          <a:p>
            <a:pPr algn="just"/>
            <a:r>
              <a:rPr lang="en-US" dirty="0"/>
              <a:t>Different types of system models are based on different approaches to abstraction.</a:t>
            </a:r>
          </a:p>
          <a:p>
            <a:pPr algn="just"/>
            <a:r>
              <a:rPr lang="en-US" dirty="0"/>
              <a:t>Examples of the types of system models that you might create during the analysis process are:</a:t>
            </a:r>
          </a:p>
          <a:p>
            <a:pPr lvl="1" algn="just"/>
            <a:r>
              <a:rPr lang="en-US" b="1" dirty="0"/>
              <a:t>A data-flow model</a:t>
            </a:r>
          </a:p>
          <a:p>
            <a:pPr lvl="1" algn="just"/>
            <a:r>
              <a:rPr lang="en-US" b="1" dirty="0"/>
              <a:t>A composition model</a:t>
            </a:r>
          </a:p>
          <a:p>
            <a:pPr lvl="1" algn="just"/>
            <a:r>
              <a:rPr lang="en-US" b="1" dirty="0"/>
              <a:t>An architectural model</a:t>
            </a:r>
          </a:p>
          <a:p>
            <a:pPr lvl="1" algn="just"/>
            <a:r>
              <a:rPr lang="en-US" b="1" dirty="0"/>
              <a:t>A classification model</a:t>
            </a:r>
          </a:p>
          <a:p>
            <a:pPr lvl="1" algn="just"/>
            <a:r>
              <a:rPr lang="en-US" b="1" dirty="0"/>
              <a:t>A stimulus-response model</a:t>
            </a:r>
          </a:p>
        </p:txBody>
      </p:sp>
      <p:sp>
        <p:nvSpPr>
          <p:cNvPr id="4" name="Slide Number Placeholder 3">
            <a:extLst>
              <a:ext uri="{FF2B5EF4-FFF2-40B4-BE49-F238E27FC236}">
                <a16:creationId xmlns:a16="http://schemas.microsoft.com/office/drawing/2014/main" id="{5AC9EB43-7DA3-4D2D-9A36-F51A1897F14B}"/>
              </a:ext>
            </a:extLst>
          </p:cNvPr>
          <p:cNvSpPr>
            <a:spLocks noGrp="1"/>
          </p:cNvSpPr>
          <p:nvPr>
            <p:ph type="sldNum" sz="quarter" idx="12"/>
          </p:nvPr>
        </p:nvSpPr>
        <p:spPr/>
        <p:txBody>
          <a:bodyPr/>
          <a:lstStyle/>
          <a:p>
            <a:pPr>
              <a:defRPr/>
            </a:pPr>
            <a:fld id="{D2DAE361-2791-45FB-A285-949B8BFAF817}" type="slidenum">
              <a:rPr lang="en-US" smtClean="0"/>
              <a:pPr>
                <a:defRPr/>
              </a:pPr>
              <a:t>10</a:t>
            </a:fld>
            <a:endParaRPr lang="en-US"/>
          </a:p>
        </p:txBody>
      </p:sp>
    </p:spTree>
    <p:extLst>
      <p:ext uri="{BB962C8B-B14F-4D97-AF65-F5344CB8AC3E}">
        <p14:creationId xmlns:p14="http://schemas.microsoft.com/office/powerpoint/2010/main" val="73284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E099-256F-2756-E639-706B79027B08}"/>
              </a:ext>
            </a:extLst>
          </p:cNvPr>
          <p:cNvSpPr>
            <a:spLocks noGrp="1"/>
          </p:cNvSpPr>
          <p:nvPr>
            <p:ph type="title"/>
          </p:nvPr>
        </p:nvSpPr>
        <p:spPr/>
        <p:txBody>
          <a:bodyPr/>
          <a:lstStyle/>
          <a:p>
            <a:r>
              <a:rPr lang="en-US" dirty="0"/>
              <a:t>Data-Flow Model</a:t>
            </a:r>
            <a:endParaRPr lang="en-PK" dirty="0"/>
          </a:p>
        </p:txBody>
      </p:sp>
      <p:sp>
        <p:nvSpPr>
          <p:cNvPr id="3" name="Content Placeholder 2">
            <a:extLst>
              <a:ext uri="{FF2B5EF4-FFF2-40B4-BE49-F238E27FC236}">
                <a16:creationId xmlns:a16="http://schemas.microsoft.com/office/drawing/2014/main" id="{F1820E8F-A811-E188-14CD-D3EF9F7B4AA4}"/>
              </a:ext>
            </a:extLst>
          </p:cNvPr>
          <p:cNvSpPr>
            <a:spLocks noGrp="1"/>
          </p:cNvSpPr>
          <p:nvPr>
            <p:ph idx="1"/>
          </p:nvPr>
        </p:nvSpPr>
        <p:spPr/>
        <p:txBody>
          <a:bodyPr/>
          <a:lstStyle/>
          <a:p>
            <a:r>
              <a:rPr lang="en-US" dirty="0"/>
              <a:t>A data-flow model represents how data moves and is processed within a system.</a:t>
            </a:r>
          </a:p>
          <a:p>
            <a:r>
              <a:rPr lang="en-US" dirty="0"/>
              <a:t>It focuses on the flow of data between different components or processes in the system.</a:t>
            </a:r>
          </a:p>
          <a:p>
            <a:r>
              <a:rPr lang="en-US" dirty="0"/>
              <a:t>Data-flow diagrams (DFDs) are commonly used to depict the flow of data through various processes, data stores, and external entities.</a:t>
            </a:r>
          </a:p>
          <a:p>
            <a:r>
              <a:rPr lang="en-US" dirty="0"/>
              <a:t>DFDs illustrate the inputs, outputs, and transformations of data, providing a visual representation of how information is exchanged and processed within the system.</a:t>
            </a:r>
            <a:endParaRPr lang="en-PK" dirty="0"/>
          </a:p>
        </p:txBody>
      </p:sp>
      <p:sp>
        <p:nvSpPr>
          <p:cNvPr id="4" name="Slide Number Placeholder 3">
            <a:extLst>
              <a:ext uri="{FF2B5EF4-FFF2-40B4-BE49-F238E27FC236}">
                <a16:creationId xmlns:a16="http://schemas.microsoft.com/office/drawing/2014/main" id="{0C9834AD-A96A-1B55-B3A2-8DD95FCD1AD3}"/>
              </a:ext>
            </a:extLst>
          </p:cNvPr>
          <p:cNvSpPr>
            <a:spLocks noGrp="1"/>
          </p:cNvSpPr>
          <p:nvPr>
            <p:ph type="sldNum" sz="quarter" idx="12"/>
          </p:nvPr>
        </p:nvSpPr>
        <p:spPr/>
        <p:txBody>
          <a:bodyPr/>
          <a:lstStyle/>
          <a:p>
            <a:fld id="{6804156C-767B-4600-88D9-DB58F887D9D8}" type="slidenum">
              <a:rPr lang="en-PK" smtClean="0"/>
              <a:t>11</a:t>
            </a:fld>
            <a:endParaRPr lang="en-PK"/>
          </a:p>
        </p:txBody>
      </p:sp>
    </p:spTree>
    <p:extLst>
      <p:ext uri="{BB962C8B-B14F-4D97-AF65-F5344CB8AC3E}">
        <p14:creationId xmlns:p14="http://schemas.microsoft.com/office/powerpoint/2010/main" val="255443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E8B6-1DE6-BFAE-1512-84ADB8CB6DE5}"/>
              </a:ext>
            </a:extLst>
          </p:cNvPr>
          <p:cNvSpPr>
            <a:spLocks noGrp="1"/>
          </p:cNvSpPr>
          <p:nvPr>
            <p:ph type="title"/>
          </p:nvPr>
        </p:nvSpPr>
        <p:spPr/>
        <p:txBody>
          <a:bodyPr/>
          <a:lstStyle/>
          <a:p>
            <a:r>
              <a:rPr lang="en-US" dirty="0"/>
              <a:t>Composition Model</a:t>
            </a:r>
            <a:endParaRPr lang="en-PK" dirty="0"/>
          </a:p>
        </p:txBody>
      </p:sp>
      <p:sp>
        <p:nvSpPr>
          <p:cNvPr id="3" name="Content Placeholder 2">
            <a:extLst>
              <a:ext uri="{FF2B5EF4-FFF2-40B4-BE49-F238E27FC236}">
                <a16:creationId xmlns:a16="http://schemas.microsoft.com/office/drawing/2014/main" id="{D41DB2C4-1FAC-762C-524C-842F39CE90C3}"/>
              </a:ext>
            </a:extLst>
          </p:cNvPr>
          <p:cNvSpPr>
            <a:spLocks noGrp="1"/>
          </p:cNvSpPr>
          <p:nvPr>
            <p:ph idx="1"/>
          </p:nvPr>
        </p:nvSpPr>
        <p:spPr/>
        <p:txBody>
          <a:bodyPr/>
          <a:lstStyle/>
          <a:p>
            <a:pPr algn="just"/>
            <a:r>
              <a:rPr lang="en-US" dirty="0"/>
              <a:t>A composition or aggregation model shows how entities in the system are composed of other entities.</a:t>
            </a:r>
          </a:p>
          <a:p>
            <a:pPr algn="just"/>
            <a:r>
              <a:rPr lang="en-US" dirty="0"/>
              <a:t>It focuses on the hierarchical structure or relationships between system components.</a:t>
            </a:r>
          </a:p>
          <a:p>
            <a:pPr algn="just"/>
            <a:r>
              <a:rPr lang="en-US" dirty="0"/>
              <a:t>In object-oriented design, composition models can be represented using class diagrams, where classes represent entities, and their relationships indicate how they are composed or aggregated.</a:t>
            </a:r>
          </a:p>
          <a:p>
            <a:pPr algn="just"/>
            <a:r>
              <a:rPr lang="en-US" dirty="0"/>
              <a:t>This model helps in understanding the organization and composition of system components, providing insights into their interactions and dependencies.</a:t>
            </a:r>
            <a:endParaRPr lang="en-PK" dirty="0"/>
          </a:p>
        </p:txBody>
      </p:sp>
      <p:sp>
        <p:nvSpPr>
          <p:cNvPr id="4" name="Slide Number Placeholder 3">
            <a:extLst>
              <a:ext uri="{FF2B5EF4-FFF2-40B4-BE49-F238E27FC236}">
                <a16:creationId xmlns:a16="http://schemas.microsoft.com/office/drawing/2014/main" id="{0DB937B7-3344-6775-E00E-2B9A30CF3403}"/>
              </a:ext>
            </a:extLst>
          </p:cNvPr>
          <p:cNvSpPr>
            <a:spLocks noGrp="1"/>
          </p:cNvSpPr>
          <p:nvPr>
            <p:ph type="sldNum" sz="quarter" idx="12"/>
          </p:nvPr>
        </p:nvSpPr>
        <p:spPr/>
        <p:txBody>
          <a:bodyPr/>
          <a:lstStyle/>
          <a:p>
            <a:fld id="{6804156C-767B-4600-88D9-DB58F887D9D8}" type="slidenum">
              <a:rPr lang="en-PK" smtClean="0"/>
              <a:t>12</a:t>
            </a:fld>
            <a:endParaRPr lang="en-PK"/>
          </a:p>
        </p:txBody>
      </p:sp>
    </p:spTree>
    <p:extLst>
      <p:ext uri="{BB962C8B-B14F-4D97-AF65-F5344CB8AC3E}">
        <p14:creationId xmlns:p14="http://schemas.microsoft.com/office/powerpoint/2010/main" val="419669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6470-2155-E278-DD4C-AD7A3F478C39}"/>
              </a:ext>
            </a:extLst>
          </p:cNvPr>
          <p:cNvSpPr>
            <a:spLocks noGrp="1"/>
          </p:cNvSpPr>
          <p:nvPr>
            <p:ph type="title"/>
          </p:nvPr>
        </p:nvSpPr>
        <p:spPr/>
        <p:txBody>
          <a:bodyPr/>
          <a:lstStyle/>
          <a:p>
            <a:r>
              <a:rPr lang="en-US" dirty="0"/>
              <a:t>Architectural Model</a:t>
            </a:r>
            <a:endParaRPr lang="en-PK" dirty="0"/>
          </a:p>
        </p:txBody>
      </p:sp>
      <p:sp>
        <p:nvSpPr>
          <p:cNvPr id="3" name="Content Placeholder 2">
            <a:extLst>
              <a:ext uri="{FF2B5EF4-FFF2-40B4-BE49-F238E27FC236}">
                <a16:creationId xmlns:a16="http://schemas.microsoft.com/office/drawing/2014/main" id="{E8866FBE-4690-F291-C2F6-166CBBEBD658}"/>
              </a:ext>
            </a:extLst>
          </p:cNvPr>
          <p:cNvSpPr>
            <a:spLocks noGrp="1"/>
          </p:cNvSpPr>
          <p:nvPr>
            <p:ph idx="1"/>
          </p:nvPr>
        </p:nvSpPr>
        <p:spPr/>
        <p:txBody>
          <a:bodyPr/>
          <a:lstStyle/>
          <a:p>
            <a:pPr algn="just"/>
            <a:r>
              <a:rPr lang="en-US" dirty="0"/>
              <a:t>An architectural model represents the high-level structure and organization of a system.</a:t>
            </a:r>
          </a:p>
          <a:p>
            <a:pPr algn="just"/>
            <a:r>
              <a:rPr lang="en-US" dirty="0"/>
              <a:t>It highlights the principal sub-systems or modules that make up the system and shows how they interact with each other.</a:t>
            </a:r>
          </a:p>
          <a:p>
            <a:pPr algn="just"/>
            <a:r>
              <a:rPr lang="en-US" dirty="0"/>
              <a:t>Architectural models help in understanding the system's overall design, the distribution of responsibilities, and the communication paths between different components.</a:t>
            </a:r>
          </a:p>
          <a:p>
            <a:pPr algn="just"/>
            <a:r>
              <a:rPr lang="en-US" dirty="0"/>
              <a:t>Diagrams like block diagrams or component diagrams are often used to visualize the architecture of a system.</a:t>
            </a:r>
            <a:endParaRPr lang="en-PK" dirty="0"/>
          </a:p>
        </p:txBody>
      </p:sp>
      <p:sp>
        <p:nvSpPr>
          <p:cNvPr id="4" name="Slide Number Placeholder 3">
            <a:extLst>
              <a:ext uri="{FF2B5EF4-FFF2-40B4-BE49-F238E27FC236}">
                <a16:creationId xmlns:a16="http://schemas.microsoft.com/office/drawing/2014/main" id="{F7308418-2FE7-2A01-23F3-575881FDCADF}"/>
              </a:ext>
            </a:extLst>
          </p:cNvPr>
          <p:cNvSpPr>
            <a:spLocks noGrp="1"/>
          </p:cNvSpPr>
          <p:nvPr>
            <p:ph type="sldNum" sz="quarter" idx="12"/>
          </p:nvPr>
        </p:nvSpPr>
        <p:spPr/>
        <p:txBody>
          <a:bodyPr/>
          <a:lstStyle/>
          <a:p>
            <a:fld id="{6804156C-767B-4600-88D9-DB58F887D9D8}" type="slidenum">
              <a:rPr lang="en-PK" smtClean="0"/>
              <a:t>13</a:t>
            </a:fld>
            <a:endParaRPr lang="en-PK"/>
          </a:p>
        </p:txBody>
      </p:sp>
    </p:spTree>
    <p:extLst>
      <p:ext uri="{BB962C8B-B14F-4D97-AF65-F5344CB8AC3E}">
        <p14:creationId xmlns:p14="http://schemas.microsoft.com/office/powerpoint/2010/main" val="72693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ED5A-7CEC-9CF5-C846-8A2C122170E8}"/>
              </a:ext>
            </a:extLst>
          </p:cNvPr>
          <p:cNvSpPr>
            <a:spLocks noGrp="1"/>
          </p:cNvSpPr>
          <p:nvPr>
            <p:ph type="title"/>
          </p:nvPr>
        </p:nvSpPr>
        <p:spPr/>
        <p:txBody>
          <a:bodyPr/>
          <a:lstStyle/>
          <a:p>
            <a:r>
              <a:rPr lang="en-US" dirty="0"/>
              <a:t>Classification Model</a:t>
            </a:r>
            <a:endParaRPr lang="en-PK" dirty="0"/>
          </a:p>
        </p:txBody>
      </p:sp>
      <p:sp>
        <p:nvSpPr>
          <p:cNvPr id="3" name="Content Placeholder 2">
            <a:extLst>
              <a:ext uri="{FF2B5EF4-FFF2-40B4-BE49-F238E27FC236}">
                <a16:creationId xmlns:a16="http://schemas.microsoft.com/office/drawing/2014/main" id="{D6C99D14-6260-4D54-21C0-D7DD7C403827}"/>
              </a:ext>
            </a:extLst>
          </p:cNvPr>
          <p:cNvSpPr>
            <a:spLocks noGrp="1"/>
          </p:cNvSpPr>
          <p:nvPr>
            <p:ph idx="1"/>
          </p:nvPr>
        </p:nvSpPr>
        <p:spPr/>
        <p:txBody>
          <a:bodyPr/>
          <a:lstStyle/>
          <a:p>
            <a:pPr algn="just"/>
            <a:r>
              <a:rPr lang="en-US" dirty="0"/>
              <a:t>A classification model, such as an object class or inheritance diagram, represents how entities in the system are classified or organized based on their common characteristics.</a:t>
            </a:r>
          </a:p>
          <a:p>
            <a:pPr algn="just"/>
            <a:r>
              <a:rPr lang="en-US" dirty="0"/>
              <a:t>It focuses on the inheritance relationships and the hierarchy of classes or objects in an object-oriented system.</a:t>
            </a:r>
          </a:p>
          <a:p>
            <a:pPr algn="just"/>
            <a:r>
              <a:rPr lang="en-US" dirty="0"/>
              <a:t>This model helps in understanding the classification and categorization of entities, their attributes, and the inheritance of properties and behaviors from parent classes.</a:t>
            </a:r>
            <a:endParaRPr lang="en-PK" dirty="0"/>
          </a:p>
        </p:txBody>
      </p:sp>
      <p:sp>
        <p:nvSpPr>
          <p:cNvPr id="4" name="Slide Number Placeholder 3">
            <a:extLst>
              <a:ext uri="{FF2B5EF4-FFF2-40B4-BE49-F238E27FC236}">
                <a16:creationId xmlns:a16="http://schemas.microsoft.com/office/drawing/2014/main" id="{D8B8AF93-A479-15C5-191E-766DD57C0A74}"/>
              </a:ext>
            </a:extLst>
          </p:cNvPr>
          <p:cNvSpPr>
            <a:spLocks noGrp="1"/>
          </p:cNvSpPr>
          <p:nvPr>
            <p:ph type="sldNum" sz="quarter" idx="12"/>
          </p:nvPr>
        </p:nvSpPr>
        <p:spPr/>
        <p:txBody>
          <a:bodyPr/>
          <a:lstStyle/>
          <a:p>
            <a:fld id="{6804156C-767B-4600-88D9-DB58F887D9D8}" type="slidenum">
              <a:rPr lang="en-PK" smtClean="0"/>
              <a:t>14</a:t>
            </a:fld>
            <a:endParaRPr lang="en-PK"/>
          </a:p>
        </p:txBody>
      </p:sp>
    </p:spTree>
    <p:extLst>
      <p:ext uri="{BB962C8B-B14F-4D97-AF65-F5344CB8AC3E}">
        <p14:creationId xmlns:p14="http://schemas.microsoft.com/office/powerpoint/2010/main" val="2149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8CF4-6003-59EF-CDCE-80CFF1BFC702}"/>
              </a:ext>
            </a:extLst>
          </p:cNvPr>
          <p:cNvSpPr>
            <a:spLocks noGrp="1"/>
          </p:cNvSpPr>
          <p:nvPr>
            <p:ph type="title"/>
          </p:nvPr>
        </p:nvSpPr>
        <p:spPr/>
        <p:txBody>
          <a:bodyPr/>
          <a:lstStyle/>
          <a:p>
            <a:r>
              <a:rPr lang="en-US" dirty="0"/>
              <a:t>Stimulus-Response Model</a:t>
            </a:r>
            <a:endParaRPr lang="en-PK" dirty="0"/>
          </a:p>
        </p:txBody>
      </p:sp>
      <p:sp>
        <p:nvSpPr>
          <p:cNvPr id="3" name="Content Placeholder 2">
            <a:extLst>
              <a:ext uri="{FF2B5EF4-FFF2-40B4-BE49-F238E27FC236}">
                <a16:creationId xmlns:a16="http://schemas.microsoft.com/office/drawing/2014/main" id="{6C3DA746-C6CF-BC65-2CDC-79975277BEAB}"/>
              </a:ext>
            </a:extLst>
          </p:cNvPr>
          <p:cNvSpPr>
            <a:spLocks noGrp="1"/>
          </p:cNvSpPr>
          <p:nvPr>
            <p:ph idx="1"/>
          </p:nvPr>
        </p:nvSpPr>
        <p:spPr/>
        <p:txBody>
          <a:bodyPr/>
          <a:lstStyle/>
          <a:p>
            <a:pPr algn="just"/>
            <a:r>
              <a:rPr lang="en-US" dirty="0"/>
              <a:t>A stimulus-response model, also known as a state transition diagram or state machine diagram, shows how the system reacts to internal and external events.</a:t>
            </a:r>
          </a:p>
          <a:p>
            <a:pPr algn="just"/>
            <a:r>
              <a:rPr lang="en-US" dirty="0"/>
              <a:t>It represents the different states that a system can be in and the transitions between those states triggered by events.</a:t>
            </a:r>
          </a:p>
          <a:p>
            <a:pPr algn="just"/>
            <a:r>
              <a:rPr lang="en-US" dirty="0"/>
              <a:t>This model captures the system's behavior and how it responds to various inputs or conditions.</a:t>
            </a:r>
          </a:p>
          <a:p>
            <a:pPr algn="just"/>
            <a:r>
              <a:rPr lang="en-US" dirty="0"/>
              <a:t>State transition diagrams are useful for understanding the dynamic behavior and temporal aspects of a system.</a:t>
            </a:r>
            <a:endParaRPr lang="en-PK" dirty="0"/>
          </a:p>
        </p:txBody>
      </p:sp>
      <p:sp>
        <p:nvSpPr>
          <p:cNvPr id="4" name="Slide Number Placeholder 3">
            <a:extLst>
              <a:ext uri="{FF2B5EF4-FFF2-40B4-BE49-F238E27FC236}">
                <a16:creationId xmlns:a16="http://schemas.microsoft.com/office/drawing/2014/main" id="{3D2B5247-4702-BB78-D266-619E70CAB771}"/>
              </a:ext>
            </a:extLst>
          </p:cNvPr>
          <p:cNvSpPr>
            <a:spLocks noGrp="1"/>
          </p:cNvSpPr>
          <p:nvPr>
            <p:ph type="sldNum" sz="quarter" idx="12"/>
          </p:nvPr>
        </p:nvSpPr>
        <p:spPr/>
        <p:txBody>
          <a:bodyPr/>
          <a:lstStyle/>
          <a:p>
            <a:fld id="{6804156C-767B-4600-88D9-DB58F887D9D8}" type="slidenum">
              <a:rPr lang="en-PK" smtClean="0"/>
              <a:t>15</a:t>
            </a:fld>
            <a:endParaRPr lang="en-PK"/>
          </a:p>
        </p:txBody>
      </p:sp>
    </p:spTree>
    <p:extLst>
      <p:ext uri="{BB962C8B-B14F-4D97-AF65-F5344CB8AC3E}">
        <p14:creationId xmlns:p14="http://schemas.microsoft.com/office/powerpoint/2010/main" val="227713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B898-03F5-4FA6-9FD8-A87E715D7FDC}"/>
              </a:ext>
            </a:extLst>
          </p:cNvPr>
          <p:cNvSpPr>
            <a:spLocks noGrp="1"/>
          </p:cNvSpPr>
          <p:nvPr>
            <p:ph type="title"/>
          </p:nvPr>
        </p:nvSpPr>
        <p:spPr/>
        <p:txBody>
          <a:bodyPr/>
          <a:lstStyle/>
          <a:p>
            <a:r>
              <a:rPr lang="en-US" dirty="0"/>
              <a:t>Unified Modeling Language</a:t>
            </a:r>
          </a:p>
        </p:txBody>
      </p:sp>
      <p:sp>
        <p:nvSpPr>
          <p:cNvPr id="3" name="Content Placeholder 2">
            <a:extLst>
              <a:ext uri="{FF2B5EF4-FFF2-40B4-BE49-F238E27FC236}">
                <a16:creationId xmlns:a16="http://schemas.microsoft.com/office/drawing/2014/main" id="{724BE14B-2699-4A14-84C2-007B9DE83EC7}"/>
              </a:ext>
            </a:extLst>
          </p:cNvPr>
          <p:cNvSpPr>
            <a:spLocks noGrp="1"/>
          </p:cNvSpPr>
          <p:nvPr>
            <p:ph idx="1"/>
          </p:nvPr>
        </p:nvSpPr>
        <p:spPr/>
        <p:txBody>
          <a:bodyPr>
            <a:normAutofit lnSpcReduction="10000"/>
          </a:bodyPr>
          <a:lstStyle/>
          <a:p>
            <a:pPr algn="just"/>
            <a:r>
              <a:rPr lang="en-US" dirty="0"/>
              <a:t>UML stands for Unified Modeling Language.</a:t>
            </a:r>
          </a:p>
          <a:p>
            <a:pPr algn="just"/>
            <a:r>
              <a:rPr lang="en-US" dirty="0"/>
              <a:t>It is a standardized visual modeling language used in software engineering to design, specify, visualize, and document software systems.</a:t>
            </a:r>
          </a:p>
          <a:p>
            <a:pPr algn="just"/>
            <a:r>
              <a:rPr lang="en-US" dirty="0"/>
              <a:t>UML provides a set of graphical notations that represent different aspects of a system, allowing software developers, analysts, and designers to communicate and understand the system's structure, behavior, and interactions.</a:t>
            </a:r>
          </a:p>
          <a:p>
            <a:pPr algn="just"/>
            <a:r>
              <a:rPr lang="en-US" dirty="0"/>
              <a:t>UML diagrams are used to depict various perspectives of a software system, including its static structure, dynamic behavior, and the interactions between different components.</a:t>
            </a:r>
          </a:p>
        </p:txBody>
      </p:sp>
      <p:sp>
        <p:nvSpPr>
          <p:cNvPr id="4" name="Slide Number Placeholder 3">
            <a:extLst>
              <a:ext uri="{FF2B5EF4-FFF2-40B4-BE49-F238E27FC236}">
                <a16:creationId xmlns:a16="http://schemas.microsoft.com/office/drawing/2014/main" id="{B98B2815-AE31-44AB-A12E-B208D503A667}"/>
              </a:ext>
            </a:extLst>
          </p:cNvPr>
          <p:cNvSpPr>
            <a:spLocks noGrp="1"/>
          </p:cNvSpPr>
          <p:nvPr>
            <p:ph type="sldNum" sz="quarter" idx="12"/>
          </p:nvPr>
        </p:nvSpPr>
        <p:spPr/>
        <p:txBody>
          <a:bodyPr/>
          <a:lstStyle/>
          <a:p>
            <a:pPr>
              <a:defRPr/>
            </a:pPr>
            <a:fld id="{D2DAE361-2791-45FB-A285-949B8BFAF817}" type="slidenum">
              <a:rPr lang="en-US" smtClean="0"/>
              <a:pPr>
                <a:defRPr/>
              </a:pPr>
              <a:t>16</a:t>
            </a:fld>
            <a:endParaRPr lang="en-US"/>
          </a:p>
        </p:txBody>
      </p:sp>
    </p:spTree>
    <p:extLst>
      <p:ext uri="{BB962C8B-B14F-4D97-AF65-F5344CB8AC3E}">
        <p14:creationId xmlns:p14="http://schemas.microsoft.com/office/powerpoint/2010/main" val="241108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C72E-BC33-E1BD-1264-7F1817B18075}"/>
              </a:ext>
            </a:extLst>
          </p:cNvPr>
          <p:cNvSpPr>
            <a:spLocks noGrp="1"/>
          </p:cNvSpPr>
          <p:nvPr>
            <p:ph type="title"/>
          </p:nvPr>
        </p:nvSpPr>
        <p:spPr/>
        <p:txBody>
          <a:bodyPr/>
          <a:lstStyle/>
          <a:p>
            <a:r>
              <a:rPr lang="en-US" dirty="0"/>
              <a:t>UML Diagrams for System Modeling</a:t>
            </a:r>
            <a:endParaRPr lang="en-PK" dirty="0"/>
          </a:p>
        </p:txBody>
      </p:sp>
      <p:pic>
        <p:nvPicPr>
          <p:cNvPr id="5" name="Content Placeholder 4" descr="Diagram&#10;&#10;Description automatically generated">
            <a:extLst>
              <a:ext uri="{FF2B5EF4-FFF2-40B4-BE49-F238E27FC236}">
                <a16:creationId xmlns:a16="http://schemas.microsoft.com/office/drawing/2014/main" id="{567123B4-EDFE-5B79-2597-5E8B01F62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286" y="1825625"/>
            <a:ext cx="7237429" cy="4351338"/>
          </a:xfrm>
        </p:spPr>
      </p:pic>
    </p:spTree>
    <p:extLst>
      <p:ext uri="{BB962C8B-B14F-4D97-AF65-F5344CB8AC3E}">
        <p14:creationId xmlns:p14="http://schemas.microsoft.com/office/powerpoint/2010/main" val="2361046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E473-360B-4008-8F76-8509BE8B2AA1}"/>
              </a:ext>
            </a:extLst>
          </p:cNvPr>
          <p:cNvSpPr>
            <a:spLocks noGrp="1"/>
          </p:cNvSpPr>
          <p:nvPr>
            <p:ph type="title"/>
          </p:nvPr>
        </p:nvSpPr>
        <p:spPr/>
        <p:txBody>
          <a:bodyPr/>
          <a:lstStyle/>
          <a:p>
            <a:r>
              <a:rPr lang="en-US" dirty="0"/>
              <a:t>UML Diagrams for System Modeling</a:t>
            </a:r>
          </a:p>
        </p:txBody>
      </p:sp>
      <p:sp>
        <p:nvSpPr>
          <p:cNvPr id="3" name="Content Placeholder 2">
            <a:extLst>
              <a:ext uri="{FF2B5EF4-FFF2-40B4-BE49-F238E27FC236}">
                <a16:creationId xmlns:a16="http://schemas.microsoft.com/office/drawing/2014/main" id="{574136A4-93A6-4B27-9D50-5B7E61040982}"/>
              </a:ext>
            </a:extLst>
          </p:cNvPr>
          <p:cNvSpPr>
            <a:spLocks noGrp="1"/>
          </p:cNvSpPr>
          <p:nvPr>
            <p:ph idx="1"/>
          </p:nvPr>
        </p:nvSpPr>
        <p:spPr/>
        <p:txBody>
          <a:bodyPr>
            <a:normAutofit fontScale="92500"/>
          </a:bodyPr>
          <a:lstStyle/>
          <a:p>
            <a:pPr algn="just"/>
            <a:r>
              <a:rPr lang="en-US" b="0" i="0" dirty="0">
                <a:solidFill>
                  <a:srgbClr val="000000"/>
                </a:solidFill>
                <a:effectLst/>
                <a:latin typeface="Tahoma" panose="020B0604030504040204" pitchFamily="34" charset="0"/>
              </a:rPr>
              <a:t>Five types of UML diagrams that are the most useful for system modeling:</a:t>
            </a:r>
          </a:p>
          <a:p>
            <a:pPr lvl="1" algn="just"/>
            <a:r>
              <a:rPr lang="en-US" b="1" dirty="0"/>
              <a:t>Activity diagrams</a:t>
            </a:r>
          </a:p>
          <a:p>
            <a:pPr lvl="2" algn="just"/>
            <a:r>
              <a:rPr lang="en-US" dirty="0"/>
              <a:t>which show the activities involved in a process or in the data processing.</a:t>
            </a:r>
          </a:p>
          <a:p>
            <a:pPr lvl="1" algn="just"/>
            <a:r>
              <a:rPr lang="en-US" b="1" dirty="0"/>
              <a:t>Use case diagrams</a:t>
            </a:r>
          </a:p>
          <a:p>
            <a:pPr lvl="2" algn="just"/>
            <a:r>
              <a:rPr lang="en-US" dirty="0"/>
              <a:t>which show the interactions between a system and its environment.</a:t>
            </a:r>
          </a:p>
          <a:p>
            <a:pPr lvl="1" algn="just"/>
            <a:r>
              <a:rPr lang="en-US" b="1" dirty="0"/>
              <a:t>Sequence diagrams</a:t>
            </a:r>
          </a:p>
          <a:p>
            <a:pPr lvl="2" algn="just"/>
            <a:r>
              <a:rPr lang="en-US" dirty="0"/>
              <a:t>which show interactions between actors and the system and between system components.</a:t>
            </a:r>
          </a:p>
          <a:p>
            <a:pPr lvl="1" algn="just"/>
            <a:r>
              <a:rPr lang="en-US" b="1" dirty="0"/>
              <a:t>Class diagrams</a:t>
            </a:r>
          </a:p>
          <a:p>
            <a:pPr lvl="2" algn="just"/>
            <a:r>
              <a:rPr lang="en-US" dirty="0"/>
              <a:t>which shows the object classes in the system and the associations between these classes.</a:t>
            </a:r>
          </a:p>
          <a:p>
            <a:pPr lvl="1" algn="just"/>
            <a:r>
              <a:rPr lang="en-US" b="1" dirty="0"/>
              <a:t>State diagrams</a:t>
            </a:r>
          </a:p>
          <a:p>
            <a:pPr lvl="2" algn="just"/>
            <a:r>
              <a:rPr lang="en-US" dirty="0"/>
              <a:t>which show how the system reacts to internal and external events.</a:t>
            </a:r>
          </a:p>
        </p:txBody>
      </p:sp>
      <p:sp>
        <p:nvSpPr>
          <p:cNvPr id="4" name="Slide Number Placeholder 3">
            <a:extLst>
              <a:ext uri="{FF2B5EF4-FFF2-40B4-BE49-F238E27FC236}">
                <a16:creationId xmlns:a16="http://schemas.microsoft.com/office/drawing/2014/main" id="{4DCCB789-3C8E-4F9D-A4F3-093D033125EE}"/>
              </a:ext>
            </a:extLst>
          </p:cNvPr>
          <p:cNvSpPr>
            <a:spLocks noGrp="1"/>
          </p:cNvSpPr>
          <p:nvPr>
            <p:ph type="sldNum" sz="quarter" idx="12"/>
          </p:nvPr>
        </p:nvSpPr>
        <p:spPr/>
        <p:txBody>
          <a:bodyPr/>
          <a:lstStyle/>
          <a:p>
            <a:pPr>
              <a:defRPr/>
            </a:pPr>
            <a:fld id="{D2DAE361-2791-45FB-A285-949B8BFAF817}" type="slidenum">
              <a:rPr lang="en-US" smtClean="0"/>
              <a:pPr>
                <a:defRPr/>
              </a:pPr>
              <a:t>18</a:t>
            </a:fld>
            <a:endParaRPr lang="en-US"/>
          </a:p>
        </p:txBody>
      </p:sp>
    </p:spTree>
    <p:extLst>
      <p:ext uri="{BB962C8B-B14F-4D97-AF65-F5344CB8AC3E}">
        <p14:creationId xmlns:p14="http://schemas.microsoft.com/office/powerpoint/2010/main" val="318317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8DBDD-359B-4C94-5528-2F726A538FB2}"/>
              </a:ext>
            </a:extLst>
          </p:cNvPr>
          <p:cNvSpPr>
            <a:spLocks noGrp="1"/>
          </p:cNvSpPr>
          <p:nvPr>
            <p:ph type="ctrTitle"/>
          </p:nvPr>
        </p:nvSpPr>
        <p:spPr/>
        <p:txBody>
          <a:bodyPr/>
          <a:lstStyle/>
          <a:p>
            <a:r>
              <a:rPr lang="en-US" dirty="0"/>
              <a:t>Activity Diagram</a:t>
            </a:r>
            <a:endParaRPr lang="en-PK" dirty="0"/>
          </a:p>
        </p:txBody>
      </p:sp>
      <p:sp>
        <p:nvSpPr>
          <p:cNvPr id="5" name="Subtitle 4">
            <a:extLst>
              <a:ext uri="{FF2B5EF4-FFF2-40B4-BE49-F238E27FC236}">
                <a16:creationId xmlns:a16="http://schemas.microsoft.com/office/drawing/2014/main" id="{88F06879-1B4A-BE76-425E-2F3CD162D7A0}"/>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15245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B627-71C3-5424-33CF-D9CC6E65C706}"/>
              </a:ext>
            </a:extLst>
          </p:cNvPr>
          <p:cNvSpPr>
            <a:spLocks noGrp="1"/>
          </p:cNvSpPr>
          <p:nvPr>
            <p:ph type="title"/>
          </p:nvPr>
        </p:nvSpPr>
        <p:spPr/>
        <p:txBody>
          <a:bodyPr/>
          <a:lstStyle/>
          <a:p>
            <a:r>
              <a:rPr lang="en-US" dirty="0"/>
              <a:t>Agenda</a:t>
            </a:r>
            <a:endParaRPr lang="en-PK" dirty="0"/>
          </a:p>
        </p:txBody>
      </p:sp>
      <p:sp>
        <p:nvSpPr>
          <p:cNvPr id="3" name="Content Placeholder 2">
            <a:extLst>
              <a:ext uri="{FF2B5EF4-FFF2-40B4-BE49-F238E27FC236}">
                <a16:creationId xmlns:a16="http://schemas.microsoft.com/office/drawing/2014/main" id="{86E44EB2-A1D0-9240-33D5-302CC72D54E5}"/>
              </a:ext>
            </a:extLst>
          </p:cNvPr>
          <p:cNvSpPr>
            <a:spLocks noGrp="1"/>
          </p:cNvSpPr>
          <p:nvPr>
            <p:ph idx="1"/>
          </p:nvPr>
        </p:nvSpPr>
        <p:spPr/>
        <p:txBody>
          <a:bodyPr/>
          <a:lstStyle/>
          <a:p>
            <a:r>
              <a:rPr lang="en-US" dirty="0"/>
              <a:t>System Modelling</a:t>
            </a:r>
          </a:p>
          <a:p>
            <a:r>
              <a:rPr lang="en-US" dirty="0"/>
              <a:t>Activity Diagram</a:t>
            </a:r>
          </a:p>
        </p:txBody>
      </p:sp>
    </p:spTree>
    <p:extLst>
      <p:ext uri="{BB962C8B-B14F-4D97-AF65-F5344CB8AC3E}">
        <p14:creationId xmlns:p14="http://schemas.microsoft.com/office/powerpoint/2010/main" val="141980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B810-8396-4C59-8C97-D7C0D797A085}"/>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480E162B-84BE-4432-92D4-0DA915D3784E}"/>
              </a:ext>
            </a:extLst>
          </p:cNvPr>
          <p:cNvSpPr>
            <a:spLocks noGrp="1"/>
          </p:cNvSpPr>
          <p:nvPr>
            <p:ph idx="1"/>
          </p:nvPr>
        </p:nvSpPr>
        <p:spPr/>
        <p:txBody>
          <a:bodyPr>
            <a:normAutofit lnSpcReduction="10000"/>
          </a:bodyPr>
          <a:lstStyle/>
          <a:p>
            <a:pPr algn="just"/>
            <a:r>
              <a:rPr lang="en-US" dirty="0"/>
              <a:t>It is basically a flowchart to represent the flow from one activity to another activity.</a:t>
            </a:r>
          </a:p>
          <a:p>
            <a:pPr algn="just"/>
            <a:r>
              <a:rPr lang="en-US" dirty="0"/>
              <a:t>The activity can be described as an operation of the system.</a:t>
            </a:r>
          </a:p>
          <a:p>
            <a:pPr algn="just"/>
            <a:r>
              <a:rPr lang="en-US" dirty="0"/>
              <a:t>The basic purpose of activity diagrams is to capture the dynamic behavior of the system.</a:t>
            </a:r>
          </a:p>
          <a:p>
            <a:pPr algn="just"/>
            <a:r>
              <a:rPr lang="en-US" dirty="0"/>
              <a:t>It is also called object-oriented flowchart.</a:t>
            </a:r>
          </a:p>
          <a:p>
            <a:pPr algn="just"/>
            <a:r>
              <a:rPr lang="en-US" dirty="0"/>
              <a:t>This UML diagram focuses on the execution and flow of the behavior of a system instead of implementation.</a:t>
            </a:r>
          </a:p>
          <a:p>
            <a:pPr algn="just"/>
            <a:r>
              <a:rPr lang="en-US" dirty="0"/>
              <a:t>Activity diagrams consist of activities that are made up of actions that apply to behavioral modeling technology.</a:t>
            </a:r>
          </a:p>
        </p:txBody>
      </p:sp>
      <p:sp>
        <p:nvSpPr>
          <p:cNvPr id="4" name="Slide Number Placeholder 3">
            <a:extLst>
              <a:ext uri="{FF2B5EF4-FFF2-40B4-BE49-F238E27FC236}">
                <a16:creationId xmlns:a16="http://schemas.microsoft.com/office/drawing/2014/main" id="{3E3C7710-8BC1-429F-BCBD-7FC6E80E536A}"/>
              </a:ext>
            </a:extLst>
          </p:cNvPr>
          <p:cNvSpPr>
            <a:spLocks noGrp="1"/>
          </p:cNvSpPr>
          <p:nvPr>
            <p:ph type="sldNum" sz="quarter" idx="12"/>
          </p:nvPr>
        </p:nvSpPr>
        <p:spPr/>
        <p:txBody>
          <a:bodyPr/>
          <a:lstStyle/>
          <a:p>
            <a:pPr>
              <a:defRPr/>
            </a:pPr>
            <a:fld id="{D2DAE361-2791-45FB-A285-949B8BFAF817}" type="slidenum">
              <a:rPr lang="en-US" smtClean="0"/>
              <a:pPr>
                <a:defRPr/>
              </a:pPr>
              <a:t>20</a:t>
            </a:fld>
            <a:endParaRPr lang="en-US"/>
          </a:p>
        </p:txBody>
      </p:sp>
    </p:spTree>
    <p:extLst>
      <p:ext uri="{BB962C8B-B14F-4D97-AF65-F5344CB8AC3E}">
        <p14:creationId xmlns:p14="http://schemas.microsoft.com/office/powerpoint/2010/main" val="4171210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15E9-0F2A-927F-9ED7-2A76CFE53B5F}"/>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CE9DB9D6-A52E-8932-3B46-B608EDD945A0}"/>
              </a:ext>
            </a:extLst>
          </p:cNvPr>
          <p:cNvSpPr>
            <a:spLocks noGrp="1"/>
          </p:cNvSpPr>
          <p:nvPr>
            <p:ph idx="1"/>
          </p:nvPr>
        </p:nvSpPr>
        <p:spPr/>
        <p:txBody>
          <a:bodyPr/>
          <a:lstStyle/>
          <a:p>
            <a:r>
              <a:rPr lang="en-US" b="1" dirty="0"/>
              <a:t>Initial State or Start Point</a:t>
            </a:r>
          </a:p>
          <a:p>
            <a:r>
              <a:rPr lang="en-US" dirty="0"/>
              <a:t>A small filled circle followed by an arrow represents the initial action state or the start point for any activity diagram.</a:t>
            </a:r>
          </a:p>
          <a:p>
            <a:endParaRPr lang="en-US" dirty="0"/>
          </a:p>
          <a:p>
            <a:endParaRPr lang="en-US" dirty="0"/>
          </a:p>
          <a:p>
            <a:endParaRPr lang="en-PK" dirty="0"/>
          </a:p>
        </p:txBody>
      </p:sp>
      <p:pic>
        <p:nvPicPr>
          <p:cNvPr id="5" name="Picture 4" descr="Letter&#10;&#10;Description automatically generated with medium confidence">
            <a:extLst>
              <a:ext uri="{FF2B5EF4-FFF2-40B4-BE49-F238E27FC236}">
                <a16:creationId xmlns:a16="http://schemas.microsoft.com/office/drawing/2014/main" id="{AC950635-CD4B-1E83-EAE6-B44B0AA46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5" y="4001295"/>
            <a:ext cx="4286250" cy="581025"/>
          </a:xfrm>
          <a:prstGeom prst="rect">
            <a:avLst/>
          </a:prstGeom>
        </p:spPr>
      </p:pic>
    </p:spTree>
    <p:extLst>
      <p:ext uri="{BB962C8B-B14F-4D97-AF65-F5344CB8AC3E}">
        <p14:creationId xmlns:p14="http://schemas.microsoft.com/office/powerpoint/2010/main" val="105716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C63D-A882-239B-FA09-E0E101BA138D}"/>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65305F53-A56A-523D-E0C9-D5ADBD7D2703}"/>
              </a:ext>
            </a:extLst>
          </p:cNvPr>
          <p:cNvSpPr>
            <a:spLocks noGrp="1"/>
          </p:cNvSpPr>
          <p:nvPr>
            <p:ph idx="1"/>
          </p:nvPr>
        </p:nvSpPr>
        <p:spPr/>
        <p:txBody>
          <a:bodyPr/>
          <a:lstStyle/>
          <a:p>
            <a:r>
              <a:rPr lang="en-US" b="1" dirty="0"/>
              <a:t>Activity or Action State</a:t>
            </a:r>
          </a:p>
          <a:p>
            <a:r>
              <a:rPr lang="en-US" dirty="0"/>
              <a:t>An action state represents the non-interruptible action of objects. </a:t>
            </a:r>
            <a:endParaRPr lang="en-PK" dirty="0"/>
          </a:p>
        </p:txBody>
      </p:sp>
      <p:pic>
        <p:nvPicPr>
          <p:cNvPr id="5" name="Picture 4" descr="Diagram&#10;&#10;Description automatically generated with medium confidence">
            <a:extLst>
              <a:ext uri="{FF2B5EF4-FFF2-40B4-BE49-F238E27FC236}">
                <a16:creationId xmlns:a16="http://schemas.microsoft.com/office/drawing/2014/main" id="{A15DCD38-32EA-E243-1DA4-BD16EA7D2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5" y="3581400"/>
            <a:ext cx="4286250" cy="1028700"/>
          </a:xfrm>
          <a:prstGeom prst="rect">
            <a:avLst/>
          </a:prstGeom>
        </p:spPr>
      </p:pic>
    </p:spTree>
    <p:extLst>
      <p:ext uri="{BB962C8B-B14F-4D97-AF65-F5344CB8AC3E}">
        <p14:creationId xmlns:p14="http://schemas.microsoft.com/office/powerpoint/2010/main" val="150480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3DB-FD20-D3E0-FAFD-70653EC6A935}"/>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33CF9033-B058-D83F-18A7-6FE9123A69CC}"/>
              </a:ext>
            </a:extLst>
          </p:cNvPr>
          <p:cNvSpPr>
            <a:spLocks noGrp="1"/>
          </p:cNvSpPr>
          <p:nvPr>
            <p:ph idx="1"/>
          </p:nvPr>
        </p:nvSpPr>
        <p:spPr/>
        <p:txBody>
          <a:bodyPr/>
          <a:lstStyle/>
          <a:p>
            <a:r>
              <a:rPr lang="en-US" b="1" dirty="0"/>
              <a:t>Action Flow</a:t>
            </a:r>
          </a:p>
          <a:p>
            <a:r>
              <a:rPr lang="en-US" dirty="0"/>
              <a:t>Action flows, also called edges and paths, illustrate the transitions from one action state to another. They are usually drawn with an arrowed line.</a:t>
            </a:r>
            <a:endParaRPr lang="en-PK" dirty="0"/>
          </a:p>
        </p:txBody>
      </p:sp>
      <p:pic>
        <p:nvPicPr>
          <p:cNvPr id="5" name="Picture 4">
            <a:extLst>
              <a:ext uri="{FF2B5EF4-FFF2-40B4-BE49-F238E27FC236}">
                <a16:creationId xmlns:a16="http://schemas.microsoft.com/office/drawing/2014/main" id="{9DDBF7D5-5E06-95AD-956F-3C596725C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001295"/>
            <a:ext cx="4286250" cy="447675"/>
          </a:xfrm>
          <a:prstGeom prst="rect">
            <a:avLst/>
          </a:prstGeom>
        </p:spPr>
      </p:pic>
    </p:spTree>
    <p:extLst>
      <p:ext uri="{BB962C8B-B14F-4D97-AF65-F5344CB8AC3E}">
        <p14:creationId xmlns:p14="http://schemas.microsoft.com/office/powerpoint/2010/main" val="11009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45CC-4E71-0BC4-FD06-3287F4D2DDF7}"/>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2DFDF023-D3E7-B0EB-1F0D-E3B240F31838}"/>
              </a:ext>
            </a:extLst>
          </p:cNvPr>
          <p:cNvSpPr>
            <a:spLocks noGrp="1"/>
          </p:cNvSpPr>
          <p:nvPr>
            <p:ph idx="1"/>
          </p:nvPr>
        </p:nvSpPr>
        <p:spPr/>
        <p:txBody>
          <a:bodyPr/>
          <a:lstStyle/>
          <a:p>
            <a:r>
              <a:rPr lang="en-US" b="1" dirty="0"/>
              <a:t>Object Flow</a:t>
            </a:r>
          </a:p>
          <a:p>
            <a:r>
              <a:rPr lang="en-US" dirty="0"/>
              <a:t>Object flow refers to the creation and modification of objects by activities. An object flow arrow from an action to an object means that the action creates or influences the object. An object flow arrow from an object to action indicates that the active state uses the object.</a:t>
            </a:r>
            <a:endParaRPr lang="en-PK" dirty="0"/>
          </a:p>
        </p:txBody>
      </p:sp>
      <p:pic>
        <p:nvPicPr>
          <p:cNvPr id="5" name="Picture 4" descr="Diagram&#10;&#10;Description automatically generated">
            <a:extLst>
              <a:ext uri="{FF2B5EF4-FFF2-40B4-BE49-F238E27FC236}">
                <a16:creationId xmlns:a16="http://schemas.microsoft.com/office/drawing/2014/main" id="{738ADFC3-9E63-599A-E407-9A3B4DA30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4001295"/>
            <a:ext cx="4286250" cy="1800225"/>
          </a:xfrm>
          <a:prstGeom prst="rect">
            <a:avLst/>
          </a:prstGeom>
        </p:spPr>
      </p:pic>
    </p:spTree>
    <p:extLst>
      <p:ext uri="{BB962C8B-B14F-4D97-AF65-F5344CB8AC3E}">
        <p14:creationId xmlns:p14="http://schemas.microsoft.com/office/powerpoint/2010/main" val="135998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0DED-F01D-761C-03D3-E51AC49D55B6}"/>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415B1E10-05E4-9906-AD41-7D267AD831EB}"/>
              </a:ext>
            </a:extLst>
          </p:cNvPr>
          <p:cNvSpPr>
            <a:spLocks noGrp="1"/>
          </p:cNvSpPr>
          <p:nvPr>
            <p:ph idx="1"/>
          </p:nvPr>
        </p:nvSpPr>
        <p:spPr/>
        <p:txBody>
          <a:bodyPr/>
          <a:lstStyle/>
          <a:p>
            <a:r>
              <a:rPr lang="en-US" b="1" dirty="0"/>
              <a:t>Decisions and Branching</a:t>
            </a:r>
          </a:p>
          <a:p>
            <a:r>
              <a:rPr lang="en-US" dirty="0"/>
              <a:t>A diamond represents a decision with alternate paths. When an activity requires a decision prior to moving on to the next activity, add a diamond between the two activities. The outgoing alternates should be labeled with a condition or guard expression. You can also label one of the paths "else."</a:t>
            </a:r>
            <a:endParaRPr lang="en-PK" dirty="0"/>
          </a:p>
        </p:txBody>
      </p:sp>
      <p:pic>
        <p:nvPicPr>
          <p:cNvPr id="5" name="Picture 4" descr="Shape&#10;&#10;Description automatically generated with medium confidence">
            <a:extLst>
              <a:ext uri="{FF2B5EF4-FFF2-40B4-BE49-F238E27FC236}">
                <a16:creationId xmlns:a16="http://schemas.microsoft.com/office/drawing/2014/main" id="{B7103754-8BB2-BD94-7CAF-5D3EB9C21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75" y="4572001"/>
            <a:ext cx="3143250" cy="752475"/>
          </a:xfrm>
          <a:prstGeom prst="rect">
            <a:avLst/>
          </a:prstGeom>
        </p:spPr>
      </p:pic>
    </p:spTree>
    <p:extLst>
      <p:ext uri="{BB962C8B-B14F-4D97-AF65-F5344CB8AC3E}">
        <p14:creationId xmlns:p14="http://schemas.microsoft.com/office/powerpoint/2010/main" val="238132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9E87-BC0C-1219-616E-AB9CD0D4A423}"/>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9305D1B2-CF40-07A1-A3B5-8682E8650592}"/>
              </a:ext>
            </a:extLst>
          </p:cNvPr>
          <p:cNvSpPr>
            <a:spLocks noGrp="1"/>
          </p:cNvSpPr>
          <p:nvPr>
            <p:ph idx="1"/>
          </p:nvPr>
        </p:nvSpPr>
        <p:spPr/>
        <p:txBody>
          <a:bodyPr/>
          <a:lstStyle/>
          <a:p>
            <a:r>
              <a:rPr lang="en-US" b="1" dirty="0"/>
              <a:t>Guards</a:t>
            </a:r>
          </a:p>
          <a:p>
            <a:r>
              <a:rPr lang="en-US" dirty="0"/>
              <a:t>In UML, guards are a statement written next to a decision diamond that must be true before moving next to the next activity. These are not essential, but are useful when a specific answer, such as "Yes, three labels are printed," is needed before moving forward.</a:t>
            </a:r>
            <a:endParaRPr lang="en-PK" dirty="0"/>
          </a:p>
        </p:txBody>
      </p:sp>
      <p:pic>
        <p:nvPicPr>
          <p:cNvPr id="5" name="Picture 4" descr="Diagram&#10;&#10;Description automatically generated">
            <a:extLst>
              <a:ext uri="{FF2B5EF4-FFF2-40B4-BE49-F238E27FC236}">
                <a16:creationId xmlns:a16="http://schemas.microsoft.com/office/drawing/2014/main" id="{4D2A074D-BD75-D0FE-EEF1-13A327EA3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25" y="3970657"/>
            <a:ext cx="4629150" cy="1771650"/>
          </a:xfrm>
          <a:prstGeom prst="rect">
            <a:avLst/>
          </a:prstGeom>
        </p:spPr>
      </p:pic>
    </p:spTree>
    <p:extLst>
      <p:ext uri="{BB962C8B-B14F-4D97-AF65-F5344CB8AC3E}">
        <p14:creationId xmlns:p14="http://schemas.microsoft.com/office/powerpoint/2010/main" val="23913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53B1-C36F-24EF-28DD-31F8D3316D2A}"/>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A86ECB72-7D67-F5D3-1F03-EFAAE8D72CB1}"/>
              </a:ext>
            </a:extLst>
          </p:cNvPr>
          <p:cNvSpPr>
            <a:spLocks noGrp="1"/>
          </p:cNvSpPr>
          <p:nvPr>
            <p:ph idx="1"/>
          </p:nvPr>
        </p:nvSpPr>
        <p:spPr/>
        <p:txBody>
          <a:bodyPr/>
          <a:lstStyle/>
          <a:p>
            <a:r>
              <a:rPr lang="en-US" b="1" dirty="0"/>
              <a:t>Synchronization</a:t>
            </a:r>
          </a:p>
          <a:p>
            <a:r>
              <a:rPr lang="en-US" dirty="0"/>
              <a:t>A fork node is used to split a single incoming flow into multiple concurrent flows. It is represented as a straight, slightly thicker line in an activity diagram.</a:t>
            </a:r>
          </a:p>
          <a:p>
            <a:r>
              <a:rPr lang="en-US" dirty="0"/>
              <a:t>A join node joins multiple concurrent flows back into a single outgoing flow.</a:t>
            </a:r>
          </a:p>
          <a:p>
            <a:r>
              <a:rPr lang="en-US" dirty="0"/>
              <a:t>A fork and join mode used together are often referred to as synchronization.</a:t>
            </a:r>
            <a:endParaRPr lang="en-PK" dirty="0"/>
          </a:p>
        </p:txBody>
      </p:sp>
    </p:spTree>
    <p:extLst>
      <p:ext uri="{BB962C8B-B14F-4D97-AF65-F5344CB8AC3E}">
        <p14:creationId xmlns:p14="http://schemas.microsoft.com/office/powerpoint/2010/main" val="8004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76DD-D13F-158B-4F17-EB5F15D6B286}"/>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DD61E349-35DD-7A9A-2B0D-3D8DFD8E6ADD}"/>
              </a:ext>
            </a:extLst>
          </p:cNvPr>
          <p:cNvSpPr>
            <a:spLocks noGrp="1"/>
          </p:cNvSpPr>
          <p:nvPr>
            <p:ph idx="1"/>
          </p:nvPr>
        </p:nvSpPr>
        <p:spPr/>
        <p:txBody>
          <a:bodyPr/>
          <a:lstStyle/>
          <a:p>
            <a:r>
              <a:rPr lang="en-US" b="1" dirty="0"/>
              <a:t>Synchronization</a:t>
            </a:r>
          </a:p>
          <a:p>
            <a:endParaRPr lang="en-PK" dirty="0"/>
          </a:p>
        </p:txBody>
      </p:sp>
      <p:pic>
        <p:nvPicPr>
          <p:cNvPr id="5" name="Picture 4" descr="Diagram&#10;&#10;Description automatically generated">
            <a:extLst>
              <a:ext uri="{FF2B5EF4-FFF2-40B4-BE49-F238E27FC236}">
                <a16:creationId xmlns:a16="http://schemas.microsoft.com/office/drawing/2014/main" id="{820BB945-9336-8B0C-4BB7-C55650703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95" y="2778760"/>
            <a:ext cx="4286250" cy="3238500"/>
          </a:xfrm>
          <a:prstGeom prst="rect">
            <a:avLst/>
          </a:prstGeom>
        </p:spPr>
      </p:pic>
    </p:spTree>
    <p:extLst>
      <p:ext uri="{BB962C8B-B14F-4D97-AF65-F5344CB8AC3E}">
        <p14:creationId xmlns:p14="http://schemas.microsoft.com/office/powerpoint/2010/main" val="286757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5E29-8E84-2CB0-0F48-64A6B0E47694}"/>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4F47D143-D660-2E6E-0A7A-EA69FBE2829D}"/>
              </a:ext>
            </a:extLst>
          </p:cNvPr>
          <p:cNvSpPr>
            <a:spLocks noGrp="1"/>
          </p:cNvSpPr>
          <p:nvPr>
            <p:ph idx="1"/>
          </p:nvPr>
        </p:nvSpPr>
        <p:spPr/>
        <p:txBody>
          <a:bodyPr/>
          <a:lstStyle/>
          <a:p>
            <a:r>
              <a:rPr lang="en-US" b="1" dirty="0"/>
              <a:t>Merge Event</a:t>
            </a:r>
          </a:p>
          <a:p>
            <a:r>
              <a:rPr lang="en-US" dirty="0"/>
              <a:t>A merge event brings together multiple flows that are not concurrent.</a:t>
            </a:r>
            <a:endParaRPr lang="en-PK" dirty="0"/>
          </a:p>
        </p:txBody>
      </p:sp>
      <p:pic>
        <p:nvPicPr>
          <p:cNvPr id="5" name="Picture 4" descr="A picture containing text&#10;&#10;Description automatically generated">
            <a:extLst>
              <a:ext uri="{FF2B5EF4-FFF2-40B4-BE49-F238E27FC236}">
                <a16:creationId xmlns:a16="http://schemas.microsoft.com/office/drawing/2014/main" id="{58EC5C87-F7C3-03FA-8DFF-26F40368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5" y="3886201"/>
            <a:ext cx="4286250" cy="1476375"/>
          </a:xfrm>
          <a:prstGeom prst="rect">
            <a:avLst/>
          </a:prstGeom>
        </p:spPr>
      </p:pic>
    </p:spTree>
    <p:extLst>
      <p:ext uri="{BB962C8B-B14F-4D97-AF65-F5344CB8AC3E}">
        <p14:creationId xmlns:p14="http://schemas.microsoft.com/office/powerpoint/2010/main" val="232685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20A0-FFD0-4048-BAB5-B46C6C4BA101}"/>
              </a:ext>
            </a:extLst>
          </p:cNvPr>
          <p:cNvSpPr>
            <a:spLocks noGrp="1"/>
          </p:cNvSpPr>
          <p:nvPr>
            <p:ph type="title"/>
          </p:nvPr>
        </p:nvSpPr>
        <p:spPr/>
        <p:txBody>
          <a:bodyPr/>
          <a:lstStyle/>
          <a:p>
            <a:r>
              <a:rPr lang="en-US" dirty="0"/>
              <a:t>System Modeling</a:t>
            </a:r>
          </a:p>
        </p:txBody>
      </p:sp>
      <p:sp>
        <p:nvSpPr>
          <p:cNvPr id="3" name="Content Placeholder 2">
            <a:extLst>
              <a:ext uri="{FF2B5EF4-FFF2-40B4-BE49-F238E27FC236}">
                <a16:creationId xmlns:a16="http://schemas.microsoft.com/office/drawing/2014/main" id="{7F5948ED-C700-46B6-B76A-AA65216439FC}"/>
              </a:ext>
            </a:extLst>
          </p:cNvPr>
          <p:cNvSpPr>
            <a:spLocks noGrp="1"/>
          </p:cNvSpPr>
          <p:nvPr>
            <p:ph idx="1"/>
          </p:nvPr>
        </p:nvSpPr>
        <p:spPr/>
        <p:txBody>
          <a:bodyPr>
            <a:normAutofit/>
          </a:bodyPr>
          <a:lstStyle/>
          <a:p>
            <a:pPr algn="just"/>
            <a:r>
              <a:rPr lang="en-US" dirty="0"/>
              <a:t>User requirements should be written in natural language because they must be understood by people who are not technical experts. However, more detailed system requirements may be expressed in a more technical way.</a:t>
            </a:r>
          </a:p>
          <a:p>
            <a:pPr algn="just"/>
            <a:r>
              <a:rPr lang="en-US" dirty="0"/>
              <a:t>One widely used technique is to document the system specification as a set of system models.</a:t>
            </a:r>
          </a:p>
          <a:p>
            <a:pPr algn="just"/>
            <a:r>
              <a:rPr lang="en-US" dirty="0"/>
              <a:t>These models are graphical representations that describe business processes, the problem to be solved and the system that is to be developed.</a:t>
            </a:r>
          </a:p>
        </p:txBody>
      </p:sp>
      <p:sp>
        <p:nvSpPr>
          <p:cNvPr id="4" name="Slide Number Placeholder 3">
            <a:extLst>
              <a:ext uri="{FF2B5EF4-FFF2-40B4-BE49-F238E27FC236}">
                <a16:creationId xmlns:a16="http://schemas.microsoft.com/office/drawing/2014/main" id="{EBC0B3FE-0DEF-446A-8F96-23B3F07A755F}"/>
              </a:ext>
            </a:extLst>
          </p:cNvPr>
          <p:cNvSpPr>
            <a:spLocks noGrp="1"/>
          </p:cNvSpPr>
          <p:nvPr>
            <p:ph type="sldNum" sz="quarter" idx="12"/>
          </p:nvPr>
        </p:nvSpPr>
        <p:spPr/>
        <p:txBody>
          <a:bodyPr/>
          <a:lstStyle/>
          <a:p>
            <a:pPr>
              <a:defRPr/>
            </a:pPr>
            <a:fld id="{D2DAE361-2791-45FB-A285-949B8BFAF817}" type="slidenum">
              <a:rPr lang="en-US" smtClean="0"/>
              <a:pPr>
                <a:defRPr/>
              </a:pPr>
              <a:t>3</a:t>
            </a:fld>
            <a:endParaRPr lang="en-US"/>
          </a:p>
        </p:txBody>
      </p:sp>
    </p:spTree>
    <p:extLst>
      <p:ext uri="{BB962C8B-B14F-4D97-AF65-F5344CB8AC3E}">
        <p14:creationId xmlns:p14="http://schemas.microsoft.com/office/powerpoint/2010/main" val="3731126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1865-1E57-9AF3-AAD6-C3AA3B115368}"/>
              </a:ext>
            </a:extLst>
          </p:cNvPr>
          <p:cNvSpPr>
            <a:spLocks noGrp="1"/>
          </p:cNvSpPr>
          <p:nvPr>
            <p:ph type="title"/>
          </p:nvPr>
        </p:nvSpPr>
        <p:spPr/>
        <p:txBody>
          <a:bodyPr/>
          <a:lstStyle/>
          <a:p>
            <a:r>
              <a:rPr lang="en-US" dirty="0"/>
              <a:t>Activity Diagram Notations and Symbols</a:t>
            </a:r>
            <a:endParaRPr lang="en-PK" dirty="0"/>
          </a:p>
        </p:txBody>
      </p:sp>
      <p:sp>
        <p:nvSpPr>
          <p:cNvPr id="3" name="Content Placeholder 2">
            <a:extLst>
              <a:ext uri="{FF2B5EF4-FFF2-40B4-BE49-F238E27FC236}">
                <a16:creationId xmlns:a16="http://schemas.microsoft.com/office/drawing/2014/main" id="{7C4533D6-B635-9BAC-5E1F-49444278B513}"/>
              </a:ext>
            </a:extLst>
          </p:cNvPr>
          <p:cNvSpPr>
            <a:spLocks noGrp="1"/>
          </p:cNvSpPr>
          <p:nvPr>
            <p:ph idx="1"/>
          </p:nvPr>
        </p:nvSpPr>
        <p:spPr>
          <a:xfrm>
            <a:off x="838200" y="1833789"/>
            <a:ext cx="10515600" cy="4351338"/>
          </a:xfrm>
        </p:spPr>
        <p:txBody>
          <a:bodyPr/>
          <a:lstStyle/>
          <a:p>
            <a:r>
              <a:rPr lang="en-US" b="1" dirty="0" err="1"/>
              <a:t>Swimlanes</a:t>
            </a:r>
            <a:endParaRPr lang="en-US" b="1" dirty="0"/>
          </a:p>
          <a:p>
            <a:r>
              <a:rPr lang="en-US" dirty="0" err="1"/>
              <a:t>Swimlanes</a:t>
            </a:r>
            <a:r>
              <a:rPr lang="en-US" dirty="0"/>
              <a:t> group related activities into one column.</a:t>
            </a:r>
          </a:p>
          <a:p>
            <a:endParaRPr lang="en-PK" dirty="0"/>
          </a:p>
        </p:txBody>
      </p:sp>
      <p:pic>
        <p:nvPicPr>
          <p:cNvPr id="6" name="Picture 5" descr="Chart, diagram, box and whisker chart&#10;&#10;Description automatically generated">
            <a:extLst>
              <a:ext uri="{FF2B5EF4-FFF2-40B4-BE49-F238E27FC236}">
                <a16:creationId xmlns:a16="http://schemas.microsoft.com/office/drawing/2014/main" id="{34DEC1EE-4621-E3DA-C962-CED28880DA55}"/>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681073" y="2895600"/>
            <a:ext cx="2829854" cy="3692430"/>
          </a:xfrm>
          <a:prstGeom prst="rect">
            <a:avLst/>
          </a:prstGeom>
        </p:spPr>
      </p:pic>
    </p:spTree>
    <p:extLst>
      <p:ext uri="{BB962C8B-B14F-4D97-AF65-F5344CB8AC3E}">
        <p14:creationId xmlns:p14="http://schemas.microsoft.com/office/powerpoint/2010/main" val="1454869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AE9F-04FD-8AB0-E735-62F140CBE09F}"/>
              </a:ext>
            </a:extLst>
          </p:cNvPr>
          <p:cNvSpPr>
            <a:spLocks noGrp="1"/>
          </p:cNvSpPr>
          <p:nvPr>
            <p:ph type="title"/>
          </p:nvPr>
        </p:nvSpPr>
        <p:spPr/>
        <p:txBody>
          <a:bodyPr/>
          <a:lstStyle/>
          <a:p>
            <a:r>
              <a:rPr lang="en-US" dirty="0"/>
              <a:t>A basic activity diagram</a:t>
            </a:r>
            <a:endParaRPr lang="en-PK" dirty="0"/>
          </a:p>
        </p:txBody>
      </p:sp>
      <p:pic>
        <p:nvPicPr>
          <p:cNvPr id="5" name="Content Placeholder 4" descr="Diagram&#10;&#10;Description automatically generated">
            <a:extLst>
              <a:ext uri="{FF2B5EF4-FFF2-40B4-BE49-F238E27FC236}">
                <a16:creationId xmlns:a16="http://schemas.microsoft.com/office/drawing/2014/main" id="{C1A5E0CE-16D9-4AC0-969B-8C617D487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938" y="195393"/>
            <a:ext cx="3794154" cy="4351338"/>
          </a:xfrm>
        </p:spPr>
      </p:pic>
    </p:spTree>
    <p:extLst>
      <p:ext uri="{BB962C8B-B14F-4D97-AF65-F5344CB8AC3E}">
        <p14:creationId xmlns:p14="http://schemas.microsoft.com/office/powerpoint/2010/main" val="2686809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71DF-E6B0-B89A-5D05-CE975B81BD08}"/>
              </a:ext>
            </a:extLst>
          </p:cNvPr>
          <p:cNvSpPr>
            <a:spLocks noGrp="1"/>
          </p:cNvSpPr>
          <p:nvPr>
            <p:ph type="title"/>
          </p:nvPr>
        </p:nvSpPr>
        <p:spPr/>
        <p:txBody>
          <a:bodyPr/>
          <a:lstStyle/>
          <a:p>
            <a:r>
              <a:rPr lang="en-US" dirty="0"/>
              <a:t>Modeling a Word Processor</a:t>
            </a:r>
            <a:endParaRPr lang="en-PK" dirty="0"/>
          </a:p>
        </p:txBody>
      </p:sp>
      <p:sp>
        <p:nvSpPr>
          <p:cNvPr id="3" name="Content Placeholder 2">
            <a:extLst>
              <a:ext uri="{FF2B5EF4-FFF2-40B4-BE49-F238E27FC236}">
                <a16:creationId xmlns:a16="http://schemas.microsoft.com/office/drawing/2014/main" id="{78C5505E-CD5D-B7BA-A96C-7D0684196896}"/>
              </a:ext>
            </a:extLst>
          </p:cNvPr>
          <p:cNvSpPr>
            <a:spLocks noGrp="1"/>
          </p:cNvSpPr>
          <p:nvPr>
            <p:ph idx="1"/>
          </p:nvPr>
        </p:nvSpPr>
        <p:spPr/>
        <p:txBody>
          <a:bodyPr>
            <a:normAutofit fontScale="92500" lnSpcReduction="20000"/>
          </a:bodyPr>
          <a:lstStyle/>
          <a:p>
            <a:r>
              <a:rPr lang="en-US" dirty="0"/>
              <a:t>The activity diagram example below describes the workflow for a word process to create a document through the following steps:</a:t>
            </a:r>
          </a:p>
          <a:p>
            <a:endParaRPr lang="en-US" dirty="0"/>
          </a:p>
          <a:p>
            <a:pPr lvl="1"/>
            <a:r>
              <a:rPr lang="en-US" dirty="0"/>
              <a:t>Open the word processing package.</a:t>
            </a:r>
          </a:p>
          <a:p>
            <a:pPr lvl="1"/>
            <a:r>
              <a:rPr lang="en-US" dirty="0"/>
              <a:t>Create a file.</a:t>
            </a:r>
          </a:p>
          <a:p>
            <a:pPr lvl="1"/>
            <a:r>
              <a:rPr lang="en-US" dirty="0"/>
              <a:t>Save the file under a unique name within its directory.</a:t>
            </a:r>
          </a:p>
          <a:p>
            <a:pPr lvl="1"/>
            <a:r>
              <a:rPr lang="en-US" dirty="0"/>
              <a:t>Type the document.</a:t>
            </a:r>
          </a:p>
          <a:p>
            <a:pPr lvl="1"/>
            <a:r>
              <a:rPr lang="en-US" dirty="0"/>
              <a:t>If graphics are necessary, open the graphics package, create the graphics, and paste the graphics into the document.</a:t>
            </a:r>
          </a:p>
          <a:p>
            <a:pPr lvl="1"/>
            <a:r>
              <a:rPr lang="en-US" dirty="0"/>
              <a:t>If a spreadsheet is necessary, open the spreadsheet package, create the spreadsheet, and paste the spreadsheet into the document.</a:t>
            </a:r>
          </a:p>
          <a:p>
            <a:pPr lvl="1"/>
            <a:r>
              <a:rPr lang="en-US" dirty="0"/>
              <a:t>Save the file.</a:t>
            </a:r>
          </a:p>
          <a:p>
            <a:pPr lvl="1"/>
            <a:r>
              <a:rPr lang="en-US" dirty="0"/>
              <a:t>Print a hard copy of the document.</a:t>
            </a:r>
          </a:p>
          <a:p>
            <a:pPr lvl="1"/>
            <a:r>
              <a:rPr lang="en-US" dirty="0"/>
              <a:t>Exit the word processing package.</a:t>
            </a:r>
            <a:endParaRPr lang="en-PK" dirty="0"/>
          </a:p>
        </p:txBody>
      </p:sp>
    </p:spTree>
    <p:extLst>
      <p:ext uri="{BB962C8B-B14F-4D97-AF65-F5344CB8AC3E}">
        <p14:creationId xmlns:p14="http://schemas.microsoft.com/office/powerpoint/2010/main" val="509322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0823-34F3-75E0-B5F5-4F8AD94973CA}"/>
              </a:ext>
            </a:extLst>
          </p:cNvPr>
          <p:cNvSpPr>
            <a:spLocks noGrp="1"/>
          </p:cNvSpPr>
          <p:nvPr>
            <p:ph type="title"/>
          </p:nvPr>
        </p:nvSpPr>
        <p:spPr/>
        <p:txBody>
          <a:bodyPr/>
          <a:lstStyle/>
          <a:p>
            <a:r>
              <a:rPr lang="en-US" dirty="0"/>
              <a:t>Modeling a Word Processor</a:t>
            </a:r>
            <a:endParaRPr lang="en-PK" dirty="0"/>
          </a:p>
        </p:txBody>
      </p:sp>
      <p:pic>
        <p:nvPicPr>
          <p:cNvPr id="5" name="Content Placeholder 4" descr="Diagram&#10;&#10;Description automatically generated">
            <a:extLst>
              <a:ext uri="{FF2B5EF4-FFF2-40B4-BE49-F238E27FC236}">
                <a16:creationId xmlns:a16="http://schemas.microsoft.com/office/drawing/2014/main" id="{440C89D7-1B13-2A4B-29FC-F088281E2986}"/>
              </a:ext>
            </a:extLst>
          </p:cNvPr>
          <p:cNvPicPr>
            <a:picLocks noGrp="1" noChangeAspect="1"/>
          </p:cNvPicPr>
          <p:nvPr>
            <p:ph idx="1"/>
          </p:nvPr>
        </p:nvPicPr>
        <p:blipFill>
          <a:blip r:embed="rId2" cstate="screen">
            <a:extLst>
              <a:ext uri="{28A0092B-C50C-407E-A947-70E740481C1C}">
                <a14:useLocalDpi xmlns:a14="http://schemas.microsoft.com/office/drawing/2010/main" val="0"/>
              </a:ext>
            </a:extLst>
          </a:blip>
          <a:stretch>
            <a:fillRect/>
          </a:stretch>
        </p:blipFill>
        <p:spPr>
          <a:xfrm>
            <a:off x="4928995" y="434146"/>
            <a:ext cx="2042464" cy="4351338"/>
          </a:xfrm>
        </p:spPr>
      </p:pic>
    </p:spTree>
    <p:extLst>
      <p:ext uri="{BB962C8B-B14F-4D97-AF65-F5344CB8AC3E}">
        <p14:creationId xmlns:p14="http://schemas.microsoft.com/office/powerpoint/2010/main" val="3725838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D2FA-A5DF-BF46-37FE-49A03A155AFE}"/>
              </a:ext>
            </a:extLst>
          </p:cNvPr>
          <p:cNvSpPr>
            <a:spLocks noGrp="1"/>
          </p:cNvSpPr>
          <p:nvPr>
            <p:ph type="title"/>
          </p:nvPr>
        </p:nvSpPr>
        <p:spPr/>
        <p:txBody>
          <a:bodyPr/>
          <a:lstStyle/>
          <a:p>
            <a:r>
              <a:rPr lang="en-US" dirty="0"/>
              <a:t>Process Order - Problem Description</a:t>
            </a:r>
            <a:endParaRPr lang="en-PK" dirty="0"/>
          </a:p>
        </p:txBody>
      </p:sp>
      <p:sp>
        <p:nvSpPr>
          <p:cNvPr id="3" name="Content Placeholder 2">
            <a:extLst>
              <a:ext uri="{FF2B5EF4-FFF2-40B4-BE49-F238E27FC236}">
                <a16:creationId xmlns:a16="http://schemas.microsoft.com/office/drawing/2014/main" id="{DFC30904-8766-1917-2A06-4EE8B4D67EAD}"/>
              </a:ext>
            </a:extLst>
          </p:cNvPr>
          <p:cNvSpPr>
            <a:spLocks noGrp="1"/>
          </p:cNvSpPr>
          <p:nvPr>
            <p:ph idx="1"/>
          </p:nvPr>
        </p:nvSpPr>
        <p:spPr/>
        <p:txBody>
          <a:bodyPr/>
          <a:lstStyle/>
          <a:p>
            <a:r>
              <a:rPr lang="en-US" dirty="0"/>
              <a:t>Once the order is received, the activities split into two parallel sets of activities. One side fills and sends the order while the other handles the billing.</a:t>
            </a:r>
          </a:p>
          <a:p>
            <a:endParaRPr lang="en-US" dirty="0"/>
          </a:p>
          <a:p>
            <a:r>
              <a:rPr lang="en-US" dirty="0"/>
              <a:t>On the Fill Order side, the method of delivery is decided conditionally. Depending on the condition either the Overnight Delivery activity or the Regular Delivery activity is performed.</a:t>
            </a:r>
          </a:p>
          <a:p>
            <a:endParaRPr lang="en-US" dirty="0"/>
          </a:p>
          <a:p>
            <a:r>
              <a:rPr lang="en-US" dirty="0"/>
              <a:t>Finally, the parallel activities combine to close the order.</a:t>
            </a:r>
            <a:endParaRPr lang="en-PK" dirty="0"/>
          </a:p>
        </p:txBody>
      </p:sp>
    </p:spTree>
    <p:extLst>
      <p:ext uri="{BB962C8B-B14F-4D97-AF65-F5344CB8AC3E}">
        <p14:creationId xmlns:p14="http://schemas.microsoft.com/office/powerpoint/2010/main" val="392690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4172-F746-B185-15C9-84DACA81DE37}"/>
              </a:ext>
            </a:extLst>
          </p:cNvPr>
          <p:cNvSpPr>
            <a:spLocks noGrp="1"/>
          </p:cNvSpPr>
          <p:nvPr>
            <p:ph type="title"/>
          </p:nvPr>
        </p:nvSpPr>
        <p:spPr/>
        <p:txBody>
          <a:bodyPr/>
          <a:lstStyle/>
          <a:p>
            <a:r>
              <a:rPr lang="en-US" dirty="0"/>
              <a:t>Process Order - Problem Description</a:t>
            </a:r>
            <a:endParaRPr lang="en-PK" dirty="0"/>
          </a:p>
        </p:txBody>
      </p:sp>
      <p:pic>
        <p:nvPicPr>
          <p:cNvPr id="5" name="Content Placeholder 4" descr="Diagram&#10;&#10;Description automatically generated">
            <a:extLst>
              <a:ext uri="{FF2B5EF4-FFF2-40B4-BE49-F238E27FC236}">
                <a16:creationId xmlns:a16="http://schemas.microsoft.com/office/drawing/2014/main" id="{DCDC0850-6735-62E2-0DCE-61B4DE0A2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172" y="-1147763"/>
            <a:ext cx="4012808" cy="4351338"/>
          </a:xfrm>
        </p:spPr>
      </p:pic>
    </p:spTree>
    <p:extLst>
      <p:ext uri="{BB962C8B-B14F-4D97-AF65-F5344CB8AC3E}">
        <p14:creationId xmlns:p14="http://schemas.microsoft.com/office/powerpoint/2010/main" val="3811607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8209-E097-84C2-1C0B-2282BFDF11ED}"/>
              </a:ext>
            </a:extLst>
          </p:cNvPr>
          <p:cNvSpPr>
            <a:spLocks noGrp="1"/>
          </p:cNvSpPr>
          <p:nvPr>
            <p:ph type="title"/>
          </p:nvPr>
        </p:nvSpPr>
        <p:spPr/>
        <p:txBody>
          <a:bodyPr/>
          <a:lstStyle/>
          <a:p>
            <a:r>
              <a:rPr lang="en-US" dirty="0"/>
              <a:t>Login Page</a:t>
            </a:r>
            <a:endParaRPr lang="en-PK" dirty="0"/>
          </a:p>
        </p:txBody>
      </p:sp>
      <p:pic>
        <p:nvPicPr>
          <p:cNvPr id="5" name="Content Placeholder 4" descr="Diagram&#10;&#10;Description automatically generated">
            <a:extLst>
              <a:ext uri="{FF2B5EF4-FFF2-40B4-BE49-F238E27FC236}">
                <a16:creationId xmlns:a16="http://schemas.microsoft.com/office/drawing/2014/main" id="{5454C0D6-302D-9108-A2D8-EB0535EDD598}"/>
              </a:ext>
            </a:extLst>
          </p:cNvPr>
          <p:cNvPicPr>
            <a:picLocks noGrp="1" noChangeAspect="1"/>
          </p:cNvPicPr>
          <p:nvPr>
            <p:ph idx="1"/>
          </p:nvPr>
        </p:nvPicPr>
        <p:blipFill>
          <a:blip r:embed="rId3" cstate="screen">
            <a:extLst>
              <a:ext uri="{28A0092B-C50C-407E-A947-70E740481C1C}">
                <a14:useLocalDpi xmlns:a14="http://schemas.microsoft.com/office/drawing/2010/main" val="0"/>
              </a:ext>
            </a:extLst>
          </a:blip>
          <a:stretch>
            <a:fillRect/>
          </a:stretch>
        </p:blipFill>
        <p:spPr>
          <a:xfrm>
            <a:off x="4321615" y="1825625"/>
            <a:ext cx="3548770" cy="4351338"/>
          </a:xfrm>
        </p:spPr>
      </p:pic>
    </p:spTree>
    <p:extLst>
      <p:ext uri="{BB962C8B-B14F-4D97-AF65-F5344CB8AC3E}">
        <p14:creationId xmlns:p14="http://schemas.microsoft.com/office/powerpoint/2010/main" val="1886695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72B1-D3B0-AF78-7AA6-E9B8E2CD55E8}"/>
              </a:ext>
            </a:extLst>
          </p:cNvPr>
          <p:cNvSpPr>
            <a:spLocks noGrp="1"/>
          </p:cNvSpPr>
          <p:nvPr>
            <p:ph type="title"/>
          </p:nvPr>
        </p:nvSpPr>
        <p:spPr/>
        <p:txBody>
          <a:bodyPr/>
          <a:lstStyle/>
          <a:p>
            <a:r>
              <a:rPr lang="en-US" dirty="0"/>
              <a:t>Bank Account</a:t>
            </a:r>
            <a:endParaRPr lang="en-PK" dirty="0"/>
          </a:p>
        </p:txBody>
      </p:sp>
      <p:pic>
        <p:nvPicPr>
          <p:cNvPr id="5" name="Content Placeholder 4" descr="Diagram&#10;&#10;Description automatically generated">
            <a:extLst>
              <a:ext uri="{FF2B5EF4-FFF2-40B4-BE49-F238E27FC236}">
                <a16:creationId xmlns:a16="http://schemas.microsoft.com/office/drawing/2014/main" id="{0E7CE66C-DC3F-0BFE-7270-A03DDB84D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5020" y="-105917"/>
            <a:ext cx="4253187" cy="4351338"/>
          </a:xfrm>
        </p:spPr>
      </p:pic>
    </p:spTree>
    <p:extLst>
      <p:ext uri="{BB962C8B-B14F-4D97-AF65-F5344CB8AC3E}">
        <p14:creationId xmlns:p14="http://schemas.microsoft.com/office/powerpoint/2010/main" val="3057552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2FB46D-D5DB-1618-1F64-C3E0ADBF13A9}"/>
              </a:ext>
            </a:extLst>
          </p:cNvPr>
          <p:cNvSpPr>
            <a:spLocks noGrp="1"/>
          </p:cNvSpPr>
          <p:nvPr>
            <p:ph type="ctrTitle"/>
          </p:nvPr>
        </p:nvSpPr>
        <p:spPr/>
        <p:txBody>
          <a:bodyPr/>
          <a:lstStyle/>
          <a:p>
            <a:r>
              <a:rPr lang="en-US" dirty="0"/>
              <a:t>Questions?</a:t>
            </a:r>
            <a:endParaRPr lang="en-PK" dirty="0"/>
          </a:p>
        </p:txBody>
      </p:sp>
      <p:sp>
        <p:nvSpPr>
          <p:cNvPr id="6" name="Subtitle 5">
            <a:extLst>
              <a:ext uri="{FF2B5EF4-FFF2-40B4-BE49-F238E27FC236}">
                <a16:creationId xmlns:a16="http://schemas.microsoft.com/office/drawing/2014/main" id="{8056983E-6BC5-F393-488F-C223D931E599}"/>
              </a:ext>
            </a:extLst>
          </p:cNvPr>
          <p:cNvSpPr>
            <a:spLocks noGrp="1"/>
          </p:cNvSpPr>
          <p:nvPr>
            <p:ph type="subTitle" idx="1"/>
          </p:nvPr>
        </p:nvSpPr>
        <p:spPr/>
        <p:txBody>
          <a:bodyPr/>
          <a:lstStyle/>
          <a:p>
            <a:endParaRPr lang="en-PK"/>
          </a:p>
        </p:txBody>
      </p:sp>
      <p:sp>
        <p:nvSpPr>
          <p:cNvPr id="4" name="Slide Number Placeholder 3">
            <a:extLst>
              <a:ext uri="{FF2B5EF4-FFF2-40B4-BE49-F238E27FC236}">
                <a16:creationId xmlns:a16="http://schemas.microsoft.com/office/drawing/2014/main" id="{E924AAEA-4ECC-E722-2A86-0D69ADAF343F}"/>
              </a:ext>
            </a:extLst>
          </p:cNvPr>
          <p:cNvSpPr>
            <a:spLocks noGrp="1"/>
          </p:cNvSpPr>
          <p:nvPr>
            <p:ph type="sldNum" sz="quarter" idx="12"/>
          </p:nvPr>
        </p:nvSpPr>
        <p:spPr/>
        <p:txBody>
          <a:bodyPr/>
          <a:lstStyle/>
          <a:p>
            <a:fld id="{6804156C-767B-4600-88D9-DB58F887D9D8}" type="slidenum">
              <a:rPr lang="en-PK" smtClean="0"/>
              <a:t>38</a:t>
            </a:fld>
            <a:endParaRPr lang="en-PK"/>
          </a:p>
        </p:txBody>
      </p:sp>
    </p:spTree>
    <p:extLst>
      <p:ext uri="{BB962C8B-B14F-4D97-AF65-F5344CB8AC3E}">
        <p14:creationId xmlns:p14="http://schemas.microsoft.com/office/powerpoint/2010/main" val="426314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2D58-3F1D-4614-84B7-8CDF474FD2C2}"/>
              </a:ext>
            </a:extLst>
          </p:cNvPr>
          <p:cNvSpPr>
            <a:spLocks noGrp="1"/>
          </p:cNvSpPr>
          <p:nvPr>
            <p:ph type="title"/>
          </p:nvPr>
        </p:nvSpPr>
        <p:spPr/>
        <p:txBody>
          <a:bodyPr/>
          <a:lstStyle/>
          <a:p>
            <a:r>
              <a:rPr lang="en-US" dirty="0"/>
              <a:t>System Modeling</a:t>
            </a:r>
          </a:p>
        </p:txBody>
      </p:sp>
      <p:sp>
        <p:nvSpPr>
          <p:cNvPr id="3" name="Content Placeholder 2">
            <a:extLst>
              <a:ext uri="{FF2B5EF4-FFF2-40B4-BE49-F238E27FC236}">
                <a16:creationId xmlns:a16="http://schemas.microsoft.com/office/drawing/2014/main" id="{35C97EB2-776B-4133-BCD2-6FA30DCA9EC9}"/>
              </a:ext>
            </a:extLst>
          </p:cNvPr>
          <p:cNvSpPr>
            <a:spLocks noGrp="1"/>
          </p:cNvSpPr>
          <p:nvPr>
            <p:ph idx="1"/>
          </p:nvPr>
        </p:nvSpPr>
        <p:spPr/>
        <p:txBody>
          <a:bodyPr/>
          <a:lstStyle/>
          <a:p>
            <a:pPr algn="just"/>
            <a:r>
              <a:rPr lang="en-US" dirty="0"/>
              <a:t>Because of the graphical representations used, models are often more understandable than detailed natural language descriptions of the system requirements.</a:t>
            </a:r>
          </a:p>
          <a:p>
            <a:pPr algn="just"/>
            <a:r>
              <a:rPr lang="en-US" dirty="0"/>
              <a:t>They are also an important bridge between the analysis and design processes.</a:t>
            </a:r>
          </a:p>
        </p:txBody>
      </p:sp>
      <p:sp>
        <p:nvSpPr>
          <p:cNvPr id="4" name="Slide Number Placeholder 3">
            <a:extLst>
              <a:ext uri="{FF2B5EF4-FFF2-40B4-BE49-F238E27FC236}">
                <a16:creationId xmlns:a16="http://schemas.microsoft.com/office/drawing/2014/main" id="{3D64DF91-B889-40E9-961B-D6D979DAC362}"/>
              </a:ext>
            </a:extLst>
          </p:cNvPr>
          <p:cNvSpPr>
            <a:spLocks noGrp="1"/>
          </p:cNvSpPr>
          <p:nvPr>
            <p:ph type="sldNum" sz="quarter" idx="12"/>
          </p:nvPr>
        </p:nvSpPr>
        <p:spPr/>
        <p:txBody>
          <a:bodyPr/>
          <a:lstStyle/>
          <a:p>
            <a:pPr>
              <a:defRPr/>
            </a:pPr>
            <a:fld id="{D2DAE361-2791-45FB-A285-949B8BFAF817}" type="slidenum">
              <a:rPr lang="en-US" smtClean="0"/>
              <a:pPr>
                <a:defRPr/>
              </a:pPr>
              <a:t>4</a:t>
            </a:fld>
            <a:endParaRPr lang="en-US"/>
          </a:p>
        </p:txBody>
      </p:sp>
    </p:spTree>
    <p:extLst>
      <p:ext uri="{BB962C8B-B14F-4D97-AF65-F5344CB8AC3E}">
        <p14:creationId xmlns:p14="http://schemas.microsoft.com/office/powerpoint/2010/main" val="187550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BA56-C97E-4049-9487-8E35812CB4CA}"/>
              </a:ext>
            </a:extLst>
          </p:cNvPr>
          <p:cNvSpPr>
            <a:spLocks noGrp="1"/>
          </p:cNvSpPr>
          <p:nvPr>
            <p:ph type="title"/>
          </p:nvPr>
        </p:nvSpPr>
        <p:spPr/>
        <p:txBody>
          <a:bodyPr/>
          <a:lstStyle/>
          <a:p>
            <a:r>
              <a:rPr lang="en-US" dirty="0"/>
              <a:t>System Modeling</a:t>
            </a:r>
          </a:p>
        </p:txBody>
      </p:sp>
      <p:sp>
        <p:nvSpPr>
          <p:cNvPr id="3" name="Content Placeholder 2">
            <a:extLst>
              <a:ext uri="{FF2B5EF4-FFF2-40B4-BE49-F238E27FC236}">
                <a16:creationId xmlns:a16="http://schemas.microsoft.com/office/drawing/2014/main" id="{EE78B768-0150-4FC3-85F9-482A5A102650}"/>
              </a:ext>
            </a:extLst>
          </p:cNvPr>
          <p:cNvSpPr>
            <a:spLocks noGrp="1"/>
          </p:cNvSpPr>
          <p:nvPr>
            <p:ph idx="1"/>
          </p:nvPr>
        </p:nvSpPr>
        <p:spPr/>
        <p:txBody>
          <a:bodyPr>
            <a:normAutofit/>
          </a:bodyPr>
          <a:lstStyle/>
          <a:p>
            <a:pPr algn="just"/>
            <a:r>
              <a:rPr lang="en-US" dirty="0"/>
              <a:t>You can use models in the analysis process to develop an understanding of the existing system that is to be replaced or improved or to specify the new system that is required.</a:t>
            </a:r>
          </a:p>
          <a:p>
            <a:pPr algn="just"/>
            <a:r>
              <a:rPr lang="en-US" dirty="0"/>
              <a:t>You may develop different models to represent the system from different perspectives. For example:</a:t>
            </a:r>
          </a:p>
          <a:p>
            <a:pPr lvl="1" algn="just"/>
            <a:r>
              <a:rPr lang="en-US" dirty="0"/>
              <a:t>An external perspective</a:t>
            </a:r>
          </a:p>
          <a:p>
            <a:pPr lvl="1" algn="just"/>
            <a:r>
              <a:rPr lang="en-US" dirty="0"/>
              <a:t>An interaction perspective</a:t>
            </a:r>
          </a:p>
          <a:p>
            <a:pPr lvl="1" algn="just"/>
            <a:r>
              <a:rPr lang="en-US" dirty="0"/>
              <a:t>A behavioral perspective</a:t>
            </a:r>
          </a:p>
          <a:p>
            <a:pPr lvl="1" algn="just"/>
            <a:r>
              <a:rPr lang="en-US" dirty="0"/>
              <a:t>A structural perspective</a:t>
            </a:r>
          </a:p>
        </p:txBody>
      </p:sp>
      <p:sp>
        <p:nvSpPr>
          <p:cNvPr id="4" name="Slide Number Placeholder 3">
            <a:extLst>
              <a:ext uri="{FF2B5EF4-FFF2-40B4-BE49-F238E27FC236}">
                <a16:creationId xmlns:a16="http://schemas.microsoft.com/office/drawing/2014/main" id="{E01CB0BF-90D8-46D7-A6DB-A3B4ED17D1F3}"/>
              </a:ext>
            </a:extLst>
          </p:cNvPr>
          <p:cNvSpPr>
            <a:spLocks noGrp="1"/>
          </p:cNvSpPr>
          <p:nvPr>
            <p:ph type="sldNum" sz="quarter" idx="12"/>
          </p:nvPr>
        </p:nvSpPr>
        <p:spPr/>
        <p:txBody>
          <a:bodyPr/>
          <a:lstStyle/>
          <a:p>
            <a:pPr>
              <a:defRPr/>
            </a:pPr>
            <a:fld id="{D2DAE361-2791-45FB-A285-949B8BFAF817}" type="slidenum">
              <a:rPr lang="en-US" smtClean="0"/>
              <a:pPr>
                <a:defRPr/>
              </a:pPr>
              <a:t>5</a:t>
            </a:fld>
            <a:endParaRPr lang="en-US"/>
          </a:p>
        </p:txBody>
      </p:sp>
    </p:spTree>
    <p:extLst>
      <p:ext uri="{BB962C8B-B14F-4D97-AF65-F5344CB8AC3E}">
        <p14:creationId xmlns:p14="http://schemas.microsoft.com/office/powerpoint/2010/main" val="235222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1B71-219E-24D6-9E5E-9D62452EEFC7}"/>
              </a:ext>
            </a:extLst>
          </p:cNvPr>
          <p:cNvSpPr>
            <a:spLocks noGrp="1"/>
          </p:cNvSpPr>
          <p:nvPr>
            <p:ph type="title"/>
          </p:nvPr>
        </p:nvSpPr>
        <p:spPr/>
        <p:txBody>
          <a:bodyPr/>
          <a:lstStyle/>
          <a:p>
            <a:r>
              <a:rPr lang="en-US" dirty="0"/>
              <a:t>An external perspective</a:t>
            </a:r>
            <a:endParaRPr lang="en-PK" dirty="0"/>
          </a:p>
        </p:txBody>
      </p:sp>
      <p:sp>
        <p:nvSpPr>
          <p:cNvPr id="3" name="Content Placeholder 2">
            <a:extLst>
              <a:ext uri="{FF2B5EF4-FFF2-40B4-BE49-F238E27FC236}">
                <a16:creationId xmlns:a16="http://schemas.microsoft.com/office/drawing/2014/main" id="{14022E7C-3040-F410-E675-EE696C2D117D}"/>
              </a:ext>
            </a:extLst>
          </p:cNvPr>
          <p:cNvSpPr>
            <a:spLocks noGrp="1"/>
          </p:cNvSpPr>
          <p:nvPr>
            <p:ph idx="1"/>
          </p:nvPr>
        </p:nvSpPr>
        <p:spPr/>
        <p:txBody>
          <a:bodyPr/>
          <a:lstStyle/>
          <a:p>
            <a:pPr algn="just"/>
            <a:r>
              <a:rPr lang="en-US" dirty="0"/>
              <a:t>The external perspective focuses on modeling the context or environment in which the system operates.</a:t>
            </a:r>
          </a:p>
          <a:p>
            <a:pPr algn="just"/>
            <a:r>
              <a:rPr lang="en-US" dirty="0"/>
              <a:t>This includes identifying the external entities that interact with the system, such as users, other systems, and physical devices.</a:t>
            </a:r>
          </a:p>
          <a:p>
            <a:pPr algn="just"/>
            <a:r>
              <a:rPr lang="en-US" dirty="0"/>
              <a:t>The external perspective aims to understand the system's interactions and dependencies with its environment.</a:t>
            </a:r>
          </a:p>
          <a:p>
            <a:pPr algn="just"/>
            <a:r>
              <a:rPr lang="en-US" dirty="0"/>
              <a:t>It helps in defining the system's boundaries, interfaces, and external constraints that may impact its design and functionality.</a:t>
            </a:r>
            <a:endParaRPr lang="en-PK" dirty="0"/>
          </a:p>
        </p:txBody>
      </p:sp>
      <p:sp>
        <p:nvSpPr>
          <p:cNvPr id="4" name="Slide Number Placeholder 3">
            <a:extLst>
              <a:ext uri="{FF2B5EF4-FFF2-40B4-BE49-F238E27FC236}">
                <a16:creationId xmlns:a16="http://schemas.microsoft.com/office/drawing/2014/main" id="{758E9359-F179-9DBE-FE9F-9FF9579015F7}"/>
              </a:ext>
            </a:extLst>
          </p:cNvPr>
          <p:cNvSpPr>
            <a:spLocks noGrp="1"/>
          </p:cNvSpPr>
          <p:nvPr>
            <p:ph type="sldNum" sz="quarter" idx="12"/>
          </p:nvPr>
        </p:nvSpPr>
        <p:spPr/>
        <p:txBody>
          <a:bodyPr/>
          <a:lstStyle/>
          <a:p>
            <a:fld id="{6804156C-767B-4600-88D9-DB58F887D9D8}" type="slidenum">
              <a:rPr lang="en-PK" smtClean="0"/>
              <a:t>6</a:t>
            </a:fld>
            <a:endParaRPr lang="en-PK"/>
          </a:p>
        </p:txBody>
      </p:sp>
    </p:spTree>
    <p:extLst>
      <p:ext uri="{BB962C8B-B14F-4D97-AF65-F5344CB8AC3E}">
        <p14:creationId xmlns:p14="http://schemas.microsoft.com/office/powerpoint/2010/main" val="353041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D53C-245B-7A6A-CC37-CA57C17FB8E5}"/>
              </a:ext>
            </a:extLst>
          </p:cNvPr>
          <p:cNvSpPr>
            <a:spLocks noGrp="1"/>
          </p:cNvSpPr>
          <p:nvPr>
            <p:ph type="title"/>
          </p:nvPr>
        </p:nvSpPr>
        <p:spPr/>
        <p:txBody>
          <a:bodyPr/>
          <a:lstStyle/>
          <a:p>
            <a:r>
              <a:rPr lang="en-US" dirty="0"/>
              <a:t>Interaction Perspective</a:t>
            </a:r>
            <a:endParaRPr lang="en-PK" dirty="0"/>
          </a:p>
        </p:txBody>
      </p:sp>
      <p:sp>
        <p:nvSpPr>
          <p:cNvPr id="3" name="Content Placeholder 2">
            <a:extLst>
              <a:ext uri="{FF2B5EF4-FFF2-40B4-BE49-F238E27FC236}">
                <a16:creationId xmlns:a16="http://schemas.microsoft.com/office/drawing/2014/main" id="{973C5E28-1193-2985-BA7B-514C95C39337}"/>
              </a:ext>
            </a:extLst>
          </p:cNvPr>
          <p:cNvSpPr>
            <a:spLocks noGrp="1"/>
          </p:cNvSpPr>
          <p:nvPr>
            <p:ph idx="1"/>
          </p:nvPr>
        </p:nvSpPr>
        <p:spPr/>
        <p:txBody>
          <a:bodyPr/>
          <a:lstStyle/>
          <a:p>
            <a:pPr algn="just"/>
            <a:r>
              <a:rPr lang="en-US" dirty="0"/>
              <a:t>The interaction perspective involves modeling the interactions between the system and its environment or between the components within the system.</a:t>
            </a:r>
          </a:p>
          <a:p>
            <a:pPr algn="just"/>
            <a:r>
              <a:rPr lang="en-US" dirty="0"/>
              <a:t>This perspective focuses on the flow of information, data, or control between different entities and how they communicate or collaborate with each other. Interaction diagrams, such as sequence diagrams or communication diagrams, can be used to represent the dynamic behavior and message exchanges between system components.</a:t>
            </a:r>
            <a:endParaRPr lang="en-PK" dirty="0"/>
          </a:p>
        </p:txBody>
      </p:sp>
      <p:sp>
        <p:nvSpPr>
          <p:cNvPr id="4" name="Slide Number Placeholder 3">
            <a:extLst>
              <a:ext uri="{FF2B5EF4-FFF2-40B4-BE49-F238E27FC236}">
                <a16:creationId xmlns:a16="http://schemas.microsoft.com/office/drawing/2014/main" id="{3C89E95F-494E-6456-A76C-E85E7F5526F0}"/>
              </a:ext>
            </a:extLst>
          </p:cNvPr>
          <p:cNvSpPr>
            <a:spLocks noGrp="1"/>
          </p:cNvSpPr>
          <p:nvPr>
            <p:ph type="sldNum" sz="quarter" idx="12"/>
          </p:nvPr>
        </p:nvSpPr>
        <p:spPr/>
        <p:txBody>
          <a:bodyPr/>
          <a:lstStyle/>
          <a:p>
            <a:fld id="{6804156C-767B-4600-88D9-DB58F887D9D8}" type="slidenum">
              <a:rPr lang="en-PK" smtClean="0"/>
              <a:t>7</a:t>
            </a:fld>
            <a:endParaRPr lang="en-PK"/>
          </a:p>
        </p:txBody>
      </p:sp>
    </p:spTree>
    <p:extLst>
      <p:ext uri="{BB962C8B-B14F-4D97-AF65-F5344CB8AC3E}">
        <p14:creationId xmlns:p14="http://schemas.microsoft.com/office/powerpoint/2010/main" val="81463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66D3-A8C5-D695-3679-C3D5EAFFE202}"/>
              </a:ext>
            </a:extLst>
          </p:cNvPr>
          <p:cNvSpPr>
            <a:spLocks noGrp="1"/>
          </p:cNvSpPr>
          <p:nvPr>
            <p:ph type="title"/>
          </p:nvPr>
        </p:nvSpPr>
        <p:spPr/>
        <p:txBody>
          <a:bodyPr/>
          <a:lstStyle/>
          <a:p>
            <a:r>
              <a:rPr lang="en-US" dirty="0"/>
              <a:t>Behavioral Perspective</a:t>
            </a:r>
            <a:endParaRPr lang="en-PK" dirty="0"/>
          </a:p>
        </p:txBody>
      </p:sp>
      <p:sp>
        <p:nvSpPr>
          <p:cNvPr id="3" name="Content Placeholder 2">
            <a:extLst>
              <a:ext uri="{FF2B5EF4-FFF2-40B4-BE49-F238E27FC236}">
                <a16:creationId xmlns:a16="http://schemas.microsoft.com/office/drawing/2014/main" id="{E03CFC88-C9D4-5CA6-9C62-FDDDFB5FEDAD}"/>
              </a:ext>
            </a:extLst>
          </p:cNvPr>
          <p:cNvSpPr>
            <a:spLocks noGrp="1"/>
          </p:cNvSpPr>
          <p:nvPr>
            <p:ph idx="1"/>
          </p:nvPr>
        </p:nvSpPr>
        <p:spPr/>
        <p:txBody>
          <a:bodyPr/>
          <a:lstStyle/>
          <a:p>
            <a:pPr algn="just"/>
            <a:r>
              <a:rPr lang="en-US" dirty="0"/>
              <a:t>The behavioral perspective focuses on modeling the behavior of the system.</a:t>
            </a:r>
          </a:p>
          <a:p>
            <a:pPr algn="just"/>
            <a:r>
              <a:rPr lang="en-US" dirty="0"/>
              <a:t>It captures the system's functionality, how it responds to events or inputs, and how it transitions from one state to another.</a:t>
            </a:r>
          </a:p>
          <a:p>
            <a:pPr algn="just"/>
            <a:r>
              <a:rPr lang="en-US" dirty="0"/>
              <a:t>This perspective helps in understanding the system's business processes, use cases, and scenarios.</a:t>
            </a:r>
          </a:p>
          <a:p>
            <a:pPr algn="just"/>
            <a:r>
              <a:rPr lang="en-US" dirty="0"/>
              <a:t>Various behavioral models can be used, such as use case diagrams, activity diagrams, state machine diagrams, or business process models, to represent the system's behavior from different viewpoints.</a:t>
            </a:r>
            <a:endParaRPr lang="en-PK" dirty="0"/>
          </a:p>
        </p:txBody>
      </p:sp>
      <p:sp>
        <p:nvSpPr>
          <p:cNvPr id="4" name="Slide Number Placeholder 3">
            <a:extLst>
              <a:ext uri="{FF2B5EF4-FFF2-40B4-BE49-F238E27FC236}">
                <a16:creationId xmlns:a16="http://schemas.microsoft.com/office/drawing/2014/main" id="{202E1123-2DBC-4A0A-592F-3BF6783B6A86}"/>
              </a:ext>
            </a:extLst>
          </p:cNvPr>
          <p:cNvSpPr>
            <a:spLocks noGrp="1"/>
          </p:cNvSpPr>
          <p:nvPr>
            <p:ph type="sldNum" sz="quarter" idx="12"/>
          </p:nvPr>
        </p:nvSpPr>
        <p:spPr/>
        <p:txBody>
          <a:bodyPr/>
          <a:lstStyle/>
          <a:p>
            <a:fld id="{6804156C-767B-4600-88D9-DB58F887D9D8}" type="slidenum">
              <a:rPr lang="en-PK" smtClean="0"/>
              <a:t>8</a:t>
            </a:fld>
            <a:endParaRPr lang="en-PK"/>
          </a:p>
        </p:txBody>
      </p:sp>
    </p:spTree>
    <p:extLst>
      <p:ext uri="{BB962C8B-B14F-4D97-AF65-F5344CB8AC3E}">
        <p14:creationId xmlns:p14="http://schemas.microsoft.com/office/powerpoint/2010/main" val="117115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BF33-5AB6-D438-3644-175326730457}"/>
              </a:ext>
            </a:extLst>
          </p:cNvPr>
          <p:cNvSpPr>
            <a:spLocks noGrp="1"/>
          </p:cNvSpPr>
          <p:nvPr>
            <p:ph type="title"/>
          </p:nvPr>
        </p:nvSpPr>
        <p:spPr/>
        <p:txBody>
          <a:bodyPr/>
          <a:lstStyle/>
          <a:p>
            <a:r>
              <a:rPr lang="en-US" dirty="0"/>
              <a:t>Structural Perspective</a:t>
            </a:r>
            <a:endParaRPr lang="en-PK" dirty="0"/>
          </a:p>
        </p:txBody>
      </p:sp>
      <p:sp>
        <p:nvSpPr>
          <p:cNvPr id="3" name="Content Placeholder 2">
            <a:extLst>
              <a:ext uri="{FF2B5EF4-FFF2-40B4-BE49-F238E27FC236}">
                <a16:creationId xmlns:a16="http://schemas.microsoft.com/office/drawing/2014/main" id="{70C186F7-E912-8C09-6887-EA5EFED4AF91}"/>
              </a:ext>
            </a:extLst>
          </p:cNvPr>
          <p:cNvSpPr>
            <a:spLocks noGrp="1"/>
          </p:cNvSpPr>
          <p:nvPr>
            <p:ph idx="1"/>
          </p:nvPr>
        </p:nvSpPr>
        <p:spPr/>
        <p:txBody>
          <a:bodyPr/>
          <a:lstStyle/>
          <a:p>
            <a:pPr algn="just"/>
            <a:r>
              <a:rPr lang="en-US" dirty="0"/>
              <a:t>The structural perspective involves modeling the architecture of the system or the structure of the data processed by the system.</a:t>
            </a:r>
          </a:p>
          <a:p>
            <a:pPr algn="just"/>
            <a:r>
              <a:rPr lang="en-US" dirty="0"/>
              <a:t>It focuses on the static elements of the system, such as its components, subsystems, modules, classes, or database schemas. </a:t>
            </a:r>
          </a:p>
          <a:p>
            <a:pPr algn="just"/>
            <a:r>
              <a:rPr lang="en-US" dirty="0"/>
              <a:t>This perspective helps in understanding the system's organization, relationships between components, and data structures.</a:t>
            </a:r>
          </a:p>
          <a:p>
            <a:pPr algn="just"/>
            <a:r>
              <a:rPr lang="en-US" dirty="0"/>
              <a:t>Structural models like class diagrams, component diagrams, or entity-relationship diagrams can be used to represent the system's structure and its static relationships.</a:t>
            </a:r>
            <a:endParaRPr lang="en-PK" dirty="0"/>
          </a:p>
        </p:txBody>
      </p:sp>
      <p:sp>
        <p:nvSpPr>
          <p:cNvPr id="4" name="Slide Number Placeholder 3">
            <a:extLst>
              <a:ext uri="{FF2B5EF4-FFF2-40B4-BE49-F238E27FC236}">
                <a16:creationId xmlns:a16="http://schemas.microsoft.com/office/drawing/2014/main" id="{0FE1EC69-53F8-199A-9322-AF418342D2C1}"/>
              </a:ext>
            </a:extLst>
          </p:cNvPr>
          <p:cNvSpPr>
            <a:spLocks noGrp="1"/>
          </p:cNvSpPr>
          <p:nvPr>
            <p:ph type="sldNum" sz="quarter" idx="12"/>
          </p:nvPr>
        </p:nvSpPr>
        <p:spPr/>
        <p:txBody>
          <a:bodyPr/>
          <a:lstStyle/>
          <a:p>
            <a:fld id="{6804156C-767B-4600-88D9-DB58F887D9D8}" type="slidenum">
              <a:rPr lang="en-PK" smtClean="0"/>
              <a:t>9</a:t>
            </a:fld>
            <a:endParaRPr lang="en-PK"/>
          </a:p>
        </p:txBody>
      </p:sp>
    </p:spTree>
    <p:extLst>
      <p:ext uri="{BB962C8B-B14F-4D97-AF65-F5344CB8AC3E}">
        <p14:creationId xmlns:p14="http://schemas.microsoft.com/office/powerpoint/2010/main" val="246363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1859</Words>
  <Application>Microsoft Office PowerPoint</Application>
  <PresentationFormat>Widescreen</PresentationFormat>
  <Paragraphs>171</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Tahoma</vt:lpstr>
      <vt:lpstr>Office Theme</vt:lpstr>
      <vt:lpstr>Software Engineering</vt:lpstr>
      <vt:lpstr>Agenda</vt:lpstr>
      <vt:lpstr>System Modeling</vt:lpstr>
      <vt:lpstr>System Modeling</vt:lpstr>
      <vt:lpstr>System Modeling</vt:lpstr>
      <vt:lpstr>An external perspective</vt:lpstr>
      <vt:lpstr>Interaction Perspective</vt:lpstr>
      <vt:lpstr>Behavioral Perspective</vt:lpstr>
      <vt:lpstr>Structural Perspective</vt:lpstr>
      <vt:lpstr>Types of System Models</vt:lpstr>
      <vt:lpstr>Data-Flow Model</vt:lpstr>
      <vt:lpstr>Composition Model</vt:lpstr>
      <vt:lpstr>Architectural Model</vt:lpstr>
      <vt:lpstr>Classification Model</vt:lpstr>
      <vt:lpstr>Stimulus-Response Model</vt:lpstr>
      <vt:lpstr>Unified Modeling Language</vt:lpstr>
      <vt:lpstr>UML Diagrams for System Modeling</vt:lpstr>
      <vt:lpstr>UML Diagrams for System Modeling</vt:lpstr>
      <vt:lpstr>Activity Diagram</vt:lpstr>
      <vt:lpstr>Activity Diagram</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Activity Diagram Notations and Symbols</vt:lpstr>
      <vt:lpstr>A basic activity diagram</vt:lpstr>
      <vt:lpstr>Modeling a Word Processor</vt:lpstr>
      <vt:lpstr>Modeling a Word Processor</vt:lpstr>
      <vt:lpstr>Process Order - Problem Description</vt:lpstr>
      <vt:lpstr>Process Order - Problem Description</vt:lpstr>
      <vt:lpstr>Login Page</vt:lpstr>
      <vt:lpstr>Bank Account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Muhammad Fawad</dc:creator>
  <cp:lastModifiedBy>ATIKA ISLAM</cp:lastModifiedBy>
  <cp:revision>60</cp:revision>
  <dcterms:created xsi:type="dcterms:W3CDTF">2023-02-18T09:49:08Z</dcterms:created>
  <dcterms:modified xsi:type="dcterms:W3CDTF">2023-11-29T08:39:42Z</dcterms:modified>
</cp:coreProperties>
</file>