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slides/slide7.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notesMasters/notesMaster1.xml" ContentType="application/vnd.openxmlformats-officedocument.presentationml.notesMaster+xml"/>
  <Override PartName="/ppt/slides/slide3.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slides/slide2.xml" ContentType="application/vnd.openxmlformats-officedocument.presentationml.slide+xml"/>
  <Override PartName="/ppt/theme/theme1.xml" ContentType="application/vnd.openxmlformats-officedocument.theme+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p:sldMasterIdLst>
    <p:sldMasterId id="2147483648" r:id="rId1"/>
  </p:sldMasterIdLst>
  <p:notesMasterIdLst>
    <p:notesMasterId r:id="rId11"/>
  </p:notesMasterIdLst>
  <p:sldIdLst>
    <p:sldId id="256" r:id="rId4"/>
    <p:sldId id="257" r:id="rId5"/>
    <p:sldId id="258" r:id="rId6"/>
    <p:sldId id="259" r:id="rId7"/>
    <p:sldId id="260" r:id="rId8"/>
    <p:sldId id="261" r:id="rId9"/>
    <p:sldId id="262" r:id="rId10"/>
  </p:sldIdLst>
  <p:sldSz cx="14630400" cy="8229600"/>
  <p:notesSz cx="8229600" cy="14630400"/>
  <p:defaultTextStyle>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59" d="100"/>
          <a:sy n="59" d="100"/>
        </p:scale>
        <p:origin x="488" y="28"/>
      </p:cViewPr>
      <p:guideLst>
        <p:guide pos="4608"/>
        <p:guide pos="2592" orient="horz"/>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notesMaster" Target="notesMasters/notesMaster1.xml"/><Relationship Id="rId12" Type="http://schemas.openxmlformats.org/officeDocument/2006/relationships/presProps" Target="presProps.xml" /><Relationship Id="rId13" Type="http://schemas.openxmlformats.org/officeDocument/2006/relationships/tableStyles" Target="tableStyles.xml" /><Relationship Id="rId1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6</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7</a:t>
            </a:fld>
            <a:endParaRPr lang="en-US"/>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DEFAULT">
    <p:bg>
      <p:bgRef idx="1001">
        <a:schemeClr val="bg1"/>
      </p:bgRef>
    </p:bg>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dt="0" ftr="0" hdr="0" sldNum="0"/>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gamma.app" TargetMode="External"/><Relationship Id="rId6" Type="http://schemas.openxmlformats.org/officeDocument/2006/relationships/image" Target="../media/image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amma.app" TargetMode="External"/><Relationship Id="rId4"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gamma.app" TargetMode="External"/><Relationship Id="rId4"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amma.app" TargetMode="External"/><Relationship Id="rId4"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s://gamma.app" TargetMode="External"/><Relationship Id="rId5"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hyperlink" Target="https://gamma.app" TargetMode="External"/><Relationship Id="rId5"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gamma.app"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Slide 1">
    <p:spTree>
      <p:nvGrpSpPr>
        <p:cNvPr id="1" name=""/>
        <p:cNvGrpSpPr/>
        <p:nvPr/>
      </p:nvGrpSpPr>
      <p:grpSpPr bwMode="auto">
        <a:xfrm>
          <a:off x="0" y="0"/>
          <a:ext cx="0" cy="0"/>
          <a:chOff x="0" y="0"/>
          <a:chExt cx="0" cy="0"/>
        </a:xfrm>
      </p:grpSpPr>
      <p:sp>
        <p:nvSpPr>
          <p:cNvPr id="2" name="Shape 0"/>
          <p:cNvSpPr/>
          <p:nvPr/>
        </p:nvSpPr>
        <p:spPr bwMode="auto">
          <a:xfrm>
            <a:off x="0" y="0"/>
            <a:ext cx="14630400" cy="8229600"/>
          </a:xfrm>
          <a:prstGeom prst="rect">
            <a:avLst/>
          </a:prstGeom>
          <a:solidFill>
            <a:srgbClr val="AABCB6"/>
          </a:solidFill>
          <a:ln/>
        </p:spPr>
      </p:sp>
      <p:sp>
        <p:nvSpPr>
          <p:cNvPr id="3" name="Shape 1"/>
          <p:cNvSpPr/>
          <p:nvPr/>
        </p:nvSpPr>
        <p:spPr bwMode="auto">
          <a:xfrm>
            <a:off x="0" y="0"/>
            <a:ext cx="14630400" cy="8229600"/>
          </a:xfrm>
          <a:prstGeom prst="rect">
            <a:avLst/>
          </a:prstGeom>
          <a:solidFill>
            <a:srgbClr val="FFF8F0"/>
          </a:solidFill>
          <a:ln w="13811">
            <a:solidFill>
              <a:srgbClr val="E5E0DF"/>
            </a:solidFill>
            <a:prstDash val="solid"/>
          </a:ln>
        </p:spPr>
      </p:sp>
      <p:pic>
        <p:nvPicPr>
          <p:cNvPr id="4" name="Image 0" descr="preencoded.png"/>
          <p:cNvPicPr>
            <a:picLocks noChangeAspect="1"/>
          </p:cNvPicPr>
          <p:nvPr/>
        </p:nvPicPr>
        <p:blipFill>
          <a:blip r:embed="rId3"/>
          <a:stretch/>
        </p:blipFill>
        <p:spPr bwMode="auto">
          <a:xfrm>
            <a:off x="0" y="0"/>
            <a:ext cx="5486399" cy="8229600"/>
          </a:xfrm>
          <a:prstGeom prst="rect">
            <a:avLst/>
          </a:prstGeom>
        </p:spPr>
      </p:pic>
      <p:sp>
        <p:nvSpPr>
          <p:cNvPr id="5" name="Text 2"/>
          <p:cNvSpPr/>
          <p:nvPr/>
        </p:nvSpPr>
        <p:spPr bwMode="auto">
          <a:xfrm>
            <a:off x="6319599" y="2256949"/>
            <a:ext cx="7477601" cy="1666399"/>
          </a:xfrm>
          <a:prstGeom prst="rect">
            <a:avLst/>
          </a:prstGeom>
          <a:noFill/>
          <a:ln/>
        </p:spPr>
        <p:txBody>
          <a:bodyPr wrap="square" rtlCol="0" anchor="t"/>
          <a:lstStyle/>
          <a:p>
            <a:pPr marL="0" indent="0">
              <a:lnSpc>
                <a:spcPts val="6561"/>
              </a:lnSpc>
              <a:buNone/>
              <a:defRPr/>
            </a:pPr>
            <a:r>
              <a:rPr lang="en-US" sz="5250" spc="-156">
                <a:solidFill>
                  <a:srgbClr val="2C3F42"/>
                </a:solidFill>
                <a:latin typeface="Bitter"/>
                <a:ea typeface="Bitter"/>
                <a:cs typeface="Bitter"/>
              </a:rPr>
              <a:t>SIMILAX: Gentle Relief Guaranteed</a:t>
            </a:r>
            <a:endParaRPr lang="en-US" sz="5250"/>
          </a:p>
        </p:txBody>
      </p:sp>
      <p:sp>
        <p:nvSpPr>
          <p:cNvPr id="6" name="Text 3"/>
          <p:cNvSpPr/>
          <p:nvPr/>
        </p:nvSpPr>
        <p:spPr bwMode="auto">
          <a:xfrm>
            <a:off x="6319599" y="4256603"/>
            <a:ext cx="7477601" cy="1066205"/>
          </a:xfrm>
          <a:prstGeom prst="rect">
            <a:avLst/>
          </a:prstGeom>
          <a:noFill/>
          <a:ln/>
        </p:spPr>
        <p:txBody>
          <a:bodyPr wrap="square" rtlCol="0" anchor="t"/>
          <a:lstStyle/>
          <a:p>
            <a:pPr marL="0" indent="0">
              <a:lnSpc>
                <a:spcPts val="2799"/>
              </a:lnSpc>
              <a:buNone/>
              <a:defRPr/>
            </a:pPr>
            <a:r>
              <a:rPr lang="en-US" sz="1750" spc="-35">
                <a:solidFill>
                  <a:srgbClr val="2B2E3C"/>
                </a:solidFill>
                <a:latin typeface="Open Sans"/>
                <a:ea typeface="Open Sans"/>
                <a:cs typeface="Open Sans"/>
              </a:rPr>
              <a:t>Dosage form: Granules. Package contains 6 Sachets. Indication: Chronic and habitual Constipation. SIMILAX provides gentle relief for a more comfortable digestive system.</a:t>
            </a:r>
            <a:endParaRPr lang="en-US" sz="1750"/>
          </a:p>
        </p:txBody>
      </p:sp>
      <p:sp>
        <p:nvSpPr>
          <p:cNvPr id="7" name="Shape 4"/>
          <p:cNvSpPr/>
          <p:nvPr/>
        </p:nvSpPr>
        <p:spPr bwMode="auto">
          <a:xfrm>
            <a:off x="6319599" y="5572720"/>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4"/>
          <a:stretch/>
        </p:blipFill>
        <p:spPr bwMode="auto">
          <a:xfrm>
            <a:off x="6515806" y="5794384"/>
            <a:ext cx="340162" cy="340162"/>
          </a:xfrm>
          <a:prstGeom prst="rect">
            <a:avLst/>
          </a:prstGeom>
        </p:spPr>
      </p:pic>
      <p:sp>
        <p:nvSpPr>
          <p:cNvPr id="9" name="Text 5"/>
          <p:cNvSpPr/>
          <p:nvPr/>
        </p:nvSpPr>
        <p:spPr bwMode="auto">
          <a:xfrm flipH="1" flipV="1">
            <a:off x="9869089" y="6946285"/>
            <a:ext cx="1615340" cy="423344"/>
          </a:xfrm>
          <a:prstGeom prst="rect">
            <a:avLst/>
          </a:prstGeom>
          <a:noFill/>
          <a:ln/>
        </p:spPr>
        <p:txBody>
          <a:bodyPr wrap="none" rtlCol="0" anchor="t"/>
          <a:lstStyle/>
          <a:p>
            <a:pPr marL="0" indent="0" algn="l">
              <a:lnSpc>
                <a:spcPts val="3062"/>
              </a:lnSpc>
              <a:buNone/>
              <a:defRPr/>
            </a:pPr>
            <a:endParaRPr lang="en-US" sz="2200"/>
          </a:p>
        </p:txBody>
      </p:sp>
      <p:pic>
        <p:nvPicPr>
          <p:cNvPr id="10" name="Image 2" descr="preencoded.png">
            <a:hlinkClick r:id="rId5"/>
          </p:cNvPr>
          <p:cNvPicPr>
            <a:picLocks noChangeAspect="1"/>
          </p:cNvPicPr>
          <p:nvPr/>
        </p:nvPicPr>
        <p:blipFill>
          <a:blip r:embed="rId6"/>
          <a:stretch/>
        </p:blipFill>
        <p:spPr bwMode="auto">
          <a:xfrm flipH="1">
            <a:off x="14538960" y="7589520"/>
            <a:ext cx="45719" cy="54864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Slide 2">
    <p:spTree>
      <p:nvGrpSpPr>
        <p:cNvPr id="1" name=""/>
        <p:cNvGrpSpPr/>
        <p:nvPr/>
      </p:nvGrpSpPr>
      <p:grpSpPr bwMode="auto">
        <a:xfrm>
          <a:off x="0" y="0"/>
          <a:ext cx="0" cy="0"/>
          <a:chOff x="0" y="0"/>
          <a:chExt cx="0" cy="0"/>
        </a:xfrm>
      </p:grpSpPr>
      <p:sp>
        <p:nvSpPr>
          <p:cNvPr id="2" name="Shape 0"/>
          <p:cNvSpPr/>
          <p:nvPr/>
        </p:nvSpPr>
        <p:spPr bwMode="auto">
          <a:xfrm>
            <a:off x="0" y="0"/>
            <a:ext cx="14630400" cy="8229600"/>
          </a:xfrm>
          <a:prstGeom prst="rect">
            <a:avLst/>
          </a:prstGeom>
          <a:solidFill>
            <a:srgbClr val="AABCB6"/>
          </a:solidFill>
          <a:ln/>
        </p:spPr>
      </p:sp>
      <p:sp>
        <p:nvSpPr>
          <p:cNvPr id="3" name="Shape 1"/>
          <p:cNvSpPr/>
          <p:nvPr/>
        </p:nvSpPr>
        <p:spPr bwMode="auto">
          <a:xfrm>
            <a:off x="0" y="0"/>
            <a:ext cx="14630400" cy="8229600"/>
          </a:xfrm>
          <a:prstGeom prst="rect">
            <a:avLst/>
          </a:prstGeom>
          <a:solidFill>
            <a:srgbClr val="FFF8F0"/>
          </a:solidFill>
          <a:ln w="13811">
            <a:solidFill>
              <a:srgbClr val="E5E0DF"/>
            </a:solidFill>
            <a:prstDash val="solid"/>
          </a:ln>
        </p:spPr>
      </p:sp>
      <p:sp>
        <p:nvSpPr>
          <p:cNvPr id="4" name="Text 2"/>
          <p:cNvSpPr/>
          <p:nvPr/>
        </p:nvSpPr>
        <p:spPr bwMode="auto">
          <a:xfrm>
            <a:off x="2037993" y="1383625"/>
            <a:ext cx="4443889" cy="694373"/>
          </a:xfrm>
          <a:prstGeom prst="rect">
            <a:avLst/>
          </a:prstGeom>
          <a:noFill/>
          <a:ln/>
        </p:spPr>
        <p:txBody>
          <a:bodyPr wrap="none" rtlCol="0" anchor="t"/>
          <a:lstStyle/>
          <a:p>
            <a:pPr marL="0" indent="0">
              <a:lnSpc>
                <a:spcPts val="5468"/>
              </a:lnSpc>
              <a:buNone/>
              <a:defRPr/>
            </a:pPr>
            <a:r>
              <a:rPr lang="en-US" sz="4350" spc="-131">
                <a:solidFill>
                  <a:srgbClr val="2C3F42"/>
                </a:solidFill>
                <a:latin typeface="Bitter"/>
                <a:ea typeface="Bitter"/>
                <a:cs typeface="Bitter"/>
              </a:rPr>
              <a:t>Administration</a:t>
            </a:r>
            <a:endParaRPr lang="en-US" sz="4350"/>
          </a:p>
        </p:txBody>
      </p:sp>
      <p:sp>
        <p:nvSpPr>
          <p:cNvPr id="5" name="Shape 3"/>
          <p:cNvSpPr/>
          <p:nvPr/>
        </p:nvSpPr>
        <p:spPr bwMode="auto">
          <a:xfrm>
            <a:off x="2037993" y="2522339"/>
            <a:ext cx="5166122" cy="1396722"/>
          </a:xfrm>
          <a:prstGeom prst="roundRect">
            <a:avLst>
              <a:gd name="adj" fmla="val 7159"/>
            </a:avLst>
          </a:prstGeom>
          <a:solidFill>
            <a:srgbClr val="FCE2CF"/>
          </a:solidFill>
          <a:ln w="13811">
            <a:solidFill>
              <a:srgbClr val="F9C59F"/>
            </a:solidFill>
            <a:prstDash val="solid"/>
          </a:ln>
        </p:spPr>
      </p:sp>
      <p:sp>
        <p:nvSpPr>
          <p:cNvPr id="6" name="Text 4"/>
          <p:cNvSpPr/>
          <p:nvPr/>
        </p:nvSpPr>
        <p:spPr bwMode="auto">
          <a:xfrm>
            <a:off x="2273975" y="2758321"/>
            <a:ext cx="3924418" cy="347186"/>
          </a:xfrm>
          <a:prstGeom prst="rect">
            <a:avLst/>
          </a:prstGeom>
          <a:noFill/>
          <a:ln/>
        </p:spPr>
        <p:txBody>
          <a:bodyPr wrap="none" rtlCol="0" anchor="t"/>
          <a:lstStyle/>
          <a:p>
            <a:pPr marL="0" indent="0">
              <a:lnSpc>
                <a:spcPts val="2734"/>
              </a:lnSpc>
              <a:buNone/>
              <a:defRPr/>
            </a:pPr>
            <a:r>
              <a:rPr lang="en-US" sz="2200" spc="-66">
                <a:solidFill>
                  <a:srgbClr val="2B2E3C"/>
                </a:solidFill>
                <a:latin typeface="Bitter"/>
                <a:ea typeface="Bitter"/>
                <a:cs typeface="Bitter"/>
              </a:rPr>
              <a:t>Dose for Adults and Children 13+</a:t>
            </a:r>
            <a:endParaRPr lang="en-US" sz="2200"/>
          </a:p>
        </p:txBody>
      </p:sp>
      <p:sp>
        <p:nvSpPr>
          <p:cNvPr id="7" name="Text 5"/>
          <p:cNvSpPr/>
          <p:nvPr/>
        </p:nvSpPr>
        <p:spPr bwMode="auto">
          <a:xfrm>
            <a:off x="2273975" y="3327678"/>
            <a:ext cx="4694158" cy="355402"/>
          </a:xfrm>
          <a:prstGeom prst="rect">
            <a:avLst/>
          </a:prstGeom>
          <a:noFill/>
          <a:ln/>
        </p:spPr>
        <p:txBody>
          <a:bodyPr wrap="none" rtlCol="0" anchor="t"/>
          <a:lstStyle/>
          <a:p>
            <a:pPr marL="0" indent="0">
              <a:lnSpc>
                <a:spcPts val="2799"/>
              </a:lnSpc>
              <a:buNone/>
              <a:defRPr/>
            </a:pPr>
            <a:r>
              <a:rPr lang="en-US" sz="1750" spc="-35">
                <a:solidFill>
                  <a:srgbClr val="2B2E3C"/>
                </a:solidFill>
                <a:latin typeface="Open Sans"/>
                <a:ea typeface="Open Sans"/>
                <a:cs typeface="Open Sans"/>
              </a:rPr>
              <a:t>Take 1 sachet twice a day.</a:t>
            </a:r>
            <a:endParaRPr lang="en-US" sz="1750"/>
          </a:p>
        </p:txBody>
      </p:sp>
      <p:sp>
        <p:nvSpPr>
          <p:cNvPr id="8" name="Shape 6"/>
          <p:cNvSpPr/>
          <p:nvPr/>
        </p:nvSpPr>
        <p:spPr bwMode="auto">
          <a:xfrm>
            <a:off x="7426284" y="2522339"/>
            <a:ext cx="5166122" cy="1396722"/>
          </a:xfrm>
          <a:prstGeom prst="roundRect">
            <a:avLst>
              <a:gd name="adj" fmla="val 7159"/>
            </a:avLst>
          </a:prstGeom>
          <a:solidFill>
            <a:srgbClr val="FCE2CF"/>
          </a:solidFill>
          <a:ln w="13811">
            <a:solidFill>
              <a:srgbClr val="F9C59F"/>
            </a:solidFill>
            <a:prstDash val="solid"/>
          </a:ln>
        </p:spPr>
      </p:sp>
      <p:sp>
        <p:nvSpPr>
          <p:cNvPr id="9" name="Text 7"/>
          <p:cNvSpPr/>
          <p:nvPr/>
        </p:nvSpPr>
        <p:spPr bwMode="auto">
          <a:xfrm>
            <a:off x="7662267" y="2758321"/>
            <a:ext cx="2659023" cy="347186"/>
          </a:xfrm>
          <a:prstGeom prst="rect">
            <a:avLst/>
          </a:prstGeom>
          <a:noFill/>
          <a:ln/>
        </p:spPr>
        <p:txBody>
          <a:bodyPr wrap="none" rtlCol="0" anchor="t"/>
          <a:lstStyle/>
          <a:p>
            <a:pPr marL="0" indent="0">
              <a:lnSpc>
                <a:spcPts val="2734"/>
              </a:lnSpc>
              <a:buNone/>
              <a:defRPr/>
            </a:pPr>
            <a:r>
              <a:rPr lang="en-US" sz="2200" spc="-66">
                <a:solidFill>
                  <a:srgbClr val="2B2E3C"/>
                </a:solidFill>
                <a:latin typeface="Bitter"/>
                <a:ea typeface="Bitter"/>
                <a:cs typeface="Bitter"/>
              </a:rPr>
              <a:t>Dose for Children 6-12</a:t>
            </a:r>
            <a:endParaRPr lang="en-US" sz="2200"/>
          </a:p>
        </p:txBody>
      </p:sp>
      <p:sp>
        <p:nvSpPr>
          <p:cNvPr id="10" name="Text 8"/>
          <p:cNvSpPr/>
          <p:nvPr/>
        </p:nvSpPr>
        <p:spPr bwMode="auto">
          <a:xfrm>
            <a:off x="7662267" y="3327678"/>
            <a:ext cx="4694158" cy="355402"/>
          </a:xfrm>
          <a:prstGeom prst="rect">
            <a:avLst/>
          </a:prstGeom>
          <a:noFill/>
          <a:ln/>
        </p:spPr>
        <p:txBody>
          <a:bodyPr wrap="none" rtlCol="0" anchor="t"/>
          <a:lstStyle/>
          <a:p>
            <a:pPr marL="0" indent="0">
              <a:lnSpc>
                <a:spcPts val="2799"/>
              </a:lnSpc>
              <a:buNone/>
              <a:defRPr/>
            </a:pPr>
            <a:r>
              <a:rPr lang="en-US" sz="1750" spc="-35">
                <a:solidFill>
                  <a:srgbClr val="2B2E3C"/>
                </a:solidFill>
                <a:latin typeface="Open Sans"/>
                <a:ea typeface="Open Sans"/>
                <a:cs typeface="Open Sans"/>
              </a:rPr>
              <a:t>Take half to 1 sachet twice a day.</a:t>
            </a:r>
            <a:endParaRPr lang="en-US" sz="1750"/>
          </a:p>
        </p:txBody>
      </p:sp>
      <p:sp>
        <p:nvSpPr>
          <p:cNvPr id="11" name="Shape 9"/>
          <p:cNvSpPr/>
          <p:nvPr/>
        </p:nvSpPr>
        <p:spPr bwMode="auto">
          <a:xfrm>
            <a:off x="2037993" y="4141232"/>
            <a:ext cx="5166122" cy="1743908"/>
          </a:xfrm>
          <a:prstGeom prst="roundRect">
            <a:avLst>
              <a:gd name="adj" fmla="val 5734"/>
            </a:avLst>
          </a:prstGeom>
          <a:solidFill>
            <a:srgbClr val="FCE2CF"/>
          </a:solidFill>
          <a:ln w="13811">
            <a:solidFill>
              <a:srgbClr val="F9C59F"/>
            </a:solidFill>
            <a:prstDash val="solid"/>
          </a:ln>
        </p:spPr>
      </p:sp>
      <p:sp>
        <p:nvSpPr>
          <p:cNvPr id="12" name="Text 10"/>
          <p:cNvSpPr/>
          <p:nvPr/>
        </p:nvSpPr>
        <p:spPr bwMode="auto">
          <a:xfrm>
            <a:off x="2273975" y="4377214"/>
            <a:ext cx="4694158" cy="694373"/>
          </a:xfrm>
          <a:prstGeom prst="rect">
            <a:avLst/>
          </a:prstGeom>
          <a:noFill/>
          <a:ln/>
        </p:spPr>
        <p:txBody>
          <a:bodyPr wrap="square" rtlCol="0" anchor="t"/>
          <a:lstStyle/>
          <a:p>
            <a:pPr marL="0" indent="0">
              <a:lnSpc>
                <a:spcPts val="2734"/>
              </a:lnSpc>
              <a:buNone/>
              <a:defRPr/>
            </a:pPr>
            <a:r>
              <a:rPr lang="en-US" sz="2200" spc="-66">
                <a:solidFill>
                  <a:srgbClr val="2B2E3C"/>
                </a:solidFill>
                <a:latin typeface="Bitter"/>
                <a:ea typeface="Bitter"/>
                <a:cs typeface="Bitter"/>
              </a:rPr>
              <a:t>Dose for Children under 6 (under medical supervision)</a:t>
            </a:r>
            <a:endParaRPr lang="en-US" sz="2200"/>
          </a:p>
        </p:txBody>
      </p:sp>
      <p:sp>
        <p:nvSpPr>
          <p:cNvPr id="13" name="Text 11"/>
          <p:cNvSpPr/>
          <p:nvPr/>
        </p:nvSpPr>
        <p:spPr bwMode="auto">
          <a:xfrm>
            <a:off x="2273975" y="5293757"/>
            <a:ext cx="4694158" cy="355402"/>
          </a:xfrm>
          <a:prstGeom prst="rect">
            <a:avLst/>
          </a:prstGeom>
          <a:noFill/>
          <a:ln/>
        </p:spPr>
        <p:txBody>
          <a:bodyPr wrap="none" rtlCol="0" anchor="t"/>
          <a:lstStyle/>
          <a:p>
            <a:pPr marL="0" indent="0">
              <a:lnSpc>
                <a:spcPts val="2799"/>
              </a:lnSpc>
              <a:buNone/>
              <a:defRPr/>
            </a:pPr>
            <a:r>
              <a:rPr lang="en-US" sz="1750" spc="-35">
                <a:solidFill>
                  <a:srgbClr val="2B2E3C"/>
                </a:solidFill>
                <a:latin typeface="Open Sans"/>
                <a:ea typeface="Open Sans"/>
                <a:cs typeface="Open Sans"/>
              </a:rPr>
              <a:t>Take half to 1 sachet twice a day.</a:t>
            </a:r>
            <a:endParaRPr lang="en-US" sz="1750"/>
          </a:p>
        </p:txBody>
      </p:sp>
      <p:sp>
        <p:nvSpPr>
          <p:cNvPr id="14" name="Shape 12"/>
          <p:cNvSpPr/>
          <p:nvPr/>
        </p:nvSpPr>
        <p:spPr bwMode="auto">
          <a:xfrm>
            <a:off x="7426284" y="4141232"/>
            <a:ext cx="5166122" cy="1743908"/>
          </a:xfrm>
          <a:prstGeom prst="roundRect">
            <a:avLst>
              <a:gd name="adj" fmla="val 5734"/>
            </a:avLst>
          </a:prstGeom>
          <a:solidFill>
            <a:srgbClr val="FCE2CF"/>
          </a:solidFill>
          <a:ln w="13811">
            <a:solidFill>
              <a:srgbClr val="F9C59F"/>
            </a:solidFill>
            <a:prstDash val="solid"/>
          </a:ln>
        </p:spPr>
      </p:sp>
      <p:sp>
        <p:nvSpPr>
          <p:cNvPr id="15" name="Text 13"/>
          <p:cNvSpPr/>
          <p:nvPr/>
        </p:nvSpPr>
        <p:spPr bwMode="auto">
          <a:xfrm>
            <a:off x="7662267" y="4377214"/>
            <a:ext cx="2439472" cy="347186"/>
          </a:xfrm>
          <a:prstGeom prst="rect">
            <a:avLst/>
          </a:prstGeom>
          <a:noFill/>
          <a:ln/>
        </p:spPr>
        <p:txBody>
          <a:bodyPr wrap="none" rtlCol="0" anchor="t"/>
          <a:lstStyle/>
          <a:p>
            <a:pPr marL="0" indent="0">
              <a:lnSpc>
                <a:spcPts val="2734"/>
              </a:lnSpc>
              <a:buNone/>
              <a:defRPr/>
            </a:pPr>
            <a:r>
              <a:rPr lang="en-US" sz="2200" spc="-66">
                <a:solidFill>
                  <a:srgbClr val="2B2E3C"/>
                </a:solidFill>
                <a:latin typeface="Bitter"/>
                <a:ea typeface="Bitter"/>
                <a:cs typeface="Bitter"/>
              </a:rPr>
              <a:t>Babies</a:t>
            </a:r>
            <a:endParaRPr lang="en-US" sz="2200"/>
          </a:p>
        </p:txBody>
      </p:sp>
      <p:sp>
        <p:nvSpPr>
          <p:cNvPr id="16" name="Text 14"/>
          <p:cNvSpPr/>
          <p:nvPr/>
        </p:nvSpPr>
        <p:spPr bwMode="auto">
          <a:xfrm>
            <a:off x="7662267" y="4946571"/>
            <a:ext cx="4694158" cy="355402"/>
          </a:xfrm>
          <a:prstGeom prst="rect">
            <a:avLst/>
          </a:prstGeom>
          <a:noFill/>
          <a:ln/>
        </p:spPr>
        <p:txBody>
          <a:bodyPr wrap="none" rtlCol="0" anchor="t"/>
          <a:lstStyle/>
          <a:p>
            <a:pPr marL="0" indent="0">
              <a:lnSpc>
                <a:spcPts val="2799"/>
              </a:lnSpc>
              <a:buNone/>
              <a:defRPr/>
            </a:pPr>
            <a:r>
              <a:rPr lang="en-US" sz="1750" spc="-35">
                <a:solidFill>
                  <a:srgbClr val="2B2E3C"/>
                </a:solidFill>
                <a:latin typeface="Open Sans"/>
                <a:ea typeface="Open Sans"/>
                <a:cs typeface="Open Sans"/>
              </a:rPr>
              <a:t>Not suitable due to simethicone content.</a:t>
            </a:r>
            <a:endParaRPr lang="en-US" sz="1750"/>
          </a:p>
        </p:txBody>
      </p:sp>
      <p:sp>
        <p:nvSpPr>
          <p:cNvPr id="17" name="Text 15"/>
          <p:cNvSpPr/>
          <p:nvPr/>
        </p:nvSpPr>
        <p:spPr bwMode="auto">
          <a:xfrm>
            <a:off x="2037993" y="6135053"/>
            <a:ext cx="10554414" cy="710802"/>
          </a:xfrm>
          <a:prstGeom prst="rect">
            <a:avLst/>
          </a:prstGeom>
          <a:noFill/>
          <a:ln/>
        </p:spPr>
        <p:txBody>
          <a:bodyPr wrap="square" rtlCol="0" anchor="t"/>
          <a:lstStyle/>
          <a:p>
            <a:pPr marL="0" indent="0">
              <a:lnSpc>
                <a:spcPts val="2799"/>
              </a:lnSpc>
              <a:buNone/>
              <a:defRPr/>
            </a:pPr>
            <a:r>
              <a:rPr lang="en-US" sz="1750" spc="-35">
                <a:solidFill>
                  <a:srgbClr val="2B2E3C"/>
                </a:solidFill>
                <a:latin typeface="Open Sans"/>
                <a:ea typeface="Open Sans"/>
                <a:cs typeface="Open Sans"/>
              </a:rPr>
              <a:t>Take as long as constipation lasts or as recommended by your doctor. Mix with at least 8 ounces (240 milliliters) of water and drink immediately.</a:t>
            </a:r>
            <a:endParaRPr lang="en-US" sz="1750"/>
          </a:p>
        </p:txBody>
      </p:sp>
      <p:pic>
        <p:nvPicPr>
          <p:cNvPr id="18" name="Image 0" descr="preencoded.png">
            <a:hlinkClick r:id="rId3"/>
          </p:cNvPr>
          <p:cNvPicPr>
            <a:picLocks noChangeAspect="1"/>
          </p:cNvPicPr>
          <p:nvPr/>
        </p:nvPicPr>
        <p:blipFill>
          <a:blip r:embed="rId4"/>
          <a:stretch/>
        </p:blipFill>
        <p:spPr bwMode="auto">
          <a:xfrm flipH="1">
            <a:off x="14538960" y="7589520"/>
            <a:ext cx="45719" cy="54864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Slide 3">
    <p:spTree>
      <p:nvGrpSpPr>
        <p:cNvPr id="1" name=""/>
        <p:cNvGrpSpPr/>
        <p:nvPr/>
      </p:nvGrpSpPr>
      <p:grpSpPr bwMode="auto">
        <a:xfrm>
          <a:off x="0" y="0"/>
          <a:ext cx="0" cy="0"/>
          <a:chOff x="0" y="0"/>
          <a:chExt cx="0" cy="0"/>
        </a:xfrm>
      </p:grpSpPr>
      <p:sp>
        <p:nvSpPr>
          <p:cNvPr id="2" name="Shape 0"/>
          <p:cNvSpPr/>
          <p:nvPr/>
        </p:nvSpPr>
        <p:spPr bwMode="auto">
          <a:xfrm>
            <a:off x="0" y="0"/>
            <a:ext cx="14630400" cy="8229600"/>
          </a:xfrm>
          <a:prstGeom prst="rect">
            <a:avLst/>
          </a:prstGeom>
          <a:solidFill>
            <a:srgbClr val="AABCB6"/>
          </a:solidFill>
          <a:ln/>
        </p:spPr>
      </p:sp>
      <p:sp>
        <p:nvSpPr>
          <p:cNvPr id="3" name="Shape 1"/>
          <p:cNvSpPr/>
          <p:nvPr/>
        </p:nvSpPr>
        <p:spPr bwMode="auto">
          <a:xfrm>
            <a:off x="0" y="0"/>
            <a:ext cx="14630400" cy="8229600"/>
          </a:xfrm>
          <a:prstGeom prst="rect">
            <a:avLst/>
          </a:prstGeom>
          <a:solidFill>
            <a:srgbClr val="FFF8F0"/>
          </a:solidFill>
          <a:ln w="13811">
            <a:solidFill>
              <a:srgbClr val="E5E0DF"/>
            </a:solidFill>
            <a:prstDash val="solid"/>
          </a:ln>
        </p:spPr>
      </p:sp>
      <p:sp>
        <p:nvSpPr>
          <p:cNvPr id="4" name="Text 2"/>
          <p:cNvSpPr/>
          <p:nvPr/>
        </p:nvSpPr>
        <p:spPr bwMode="auto">
          <a:xfrm>
            <a:off x="2037993" y="1865114"/>
            <a:ext cx="9675257" cy="694373"/>
          </a:xfrm>
          <a:prstGeom prst="rect">
            <a:avLst/>
          </a:prstGeom>
          <a:noFill/>
          <a:ln/>
        </p:spPr>
        <p:txBody>
          <a:bodyPr wrap="none" rtlCol="0" anchor="t"/>
          <a:lstStyle/>
          <a:p>
            <a:pPr marL="0" indent="0">
              <a:lnSpc>
                <a:spcPts val="5468"/>
              </a:lnSpc>
              <a:buNone/>
              <a:defRPr/>
            </a:pPr>
            <a:r>
              <a:rPr lang="en-US" sz="4350" spc="-131">
                <a:solidFill>
                  <a:srgbClr val="2C3F42"/>
                </a:solidFill>
                <a:latin typeface="Bitter"/>
                <a:ea typeface="Bitter"/>
                <a:cs typeface="Bitter"/>
              </a:rPr>
              <a:t>Active Ingredient and Other Ingredients</a:t>
            </a:r>
            <a:endParaRPr lang="en-US" sz="4350"/>
          </a:p>
        </p:txBody>
      </p:sp>
      <p:sp>
        <p:nvSpPr>
          <p:cNvPr id="5" name="Shape 3"/>
          <p:cNvSpPr/>
          <p:nvPr/>
        </p:nvSpPr>
        <p:spPr bwMode="auto">
          <a:xfrm>
            <a:off x="2037993" y="3003828"/>
            <a:ext cx="10554414" cy="3360539"/>
          </a:xfrm>
          <a:prstGeom prst="roundRect">
            <a:avLst>
              <a:gd name="adj" fmla="val 2975"/>
            </a:avLst>
          </a:prstGeom>
          <a:noFill/>
          <a:ln w="13811">
            <a:solidFill>
              <a:srgbClr val="000000">
                <a:alpha val="7999"/>
              </a:srgbClr>
            </a:solidFill>
            <a:prstDash val="solid"/>
          </a:ln>
        </p:spPr>
      </p:sp>
      <p:sp>
        <p:nvSpPr>
          <p:cNvPr id="6" name="Shape 4"/>
          <p:cNvSpPr/>
          <p:nvPr/>
        </p:nvSpPr>
        <p:spPr bwMode="auto">
          <a:xfrm>
            <a:off x="2051804" y="3017639"/>
            <a:ext cx="10526792" cy="637103"/>
          </a:xfrm>
          <a:prstGeom prst="rect">
            <a:avLst/>
          </a:prstGeom>
          <a:solidFill>
            <a:srgbClr val="FFFFFF">
              <a:alpha val="3999"/>
            </a:srgbClr>
          </a:solidFill>
          <a:ln/>
        </p:spPr>
      </p:sp>
      <p:sp>
        <p:nvSpPr>
          <p:cNvPr id="7" name="Text 5"/>
          <p:cNvSpPr/>
          <p:nvPr/>
        </p:nvSpPr>
        <p:spPr bwMode="auto">
          <a:xfrm>
            <a:off x="2273975" y="3158490"/>
            <a:ext cx="4815245" cy="355402"/>
          </a:xfrm>
          <a:prstGeom prst="rect">
            <a:avLst/>
          </a:prstGeom>
          <a:noFill/>
          <a:ln/>
        </p:spPr>
        <p:txBody>
          <a:bodyPr wrap="none" rtlCol="0" anchor="t"/>
          <a:lstStyle/>
          <a:p>
            <a:pPr marL="0" indent="0">
              <a:lnSpc>
                <a:spcPts val="2799"/>
              </a:lnSpc>
              <a:buNone/>
              <a:defRPr/>
            </a:pPr>
            <a:r>
              <a:rPr lang="en-US" sz="1750" spc="-35">
                <a:solidFill>
                  <a:srgbClr val="2B2E3C"/>
                </a:solidFill>
                <a:latin typeface="Open Sans"/>
                <a:ea typeface="Open Sans"/>
                <a:cs typeface="Open Sans"/>
              </a:rPr>
              <a:t>Active Ingredient (per one Sachet)</a:t>
            </a:r>
            <a:endParaRPr lang="en-US" sz="1750"/>
          </a:p>
        </p:txBody>
      </p:sp>
      <p:sp>
        <p:nvSpPr>
          <p:cNvPr id="8" name="Text 6"/>
          <p:cNvSpPr/>
          <p:nvPr/>
        </p:nvSpPr>
        <p:spPr bwMode="auto">
          <a:xfrm>
            <a:off x="7541181" y="3158490"/>
            <a:ext cx="4815245" cy="355402"/>
          </a:xfrm>
          <a:prstGeom prst="rect">
            <a:avLst/>
          </a:prstGeom>
          <a:noFill/>
          <a:ln/>
        </p:spPr>
        <p:txBody>
          <a:bodyPr wrap="none" rtlCol="0" anchor="t"/>
          <a:lstStyle/>
          <a:p>
            <a:pPr marL="0" indent="0">
              <a:lnSpc>
                <a:spcPts val="2799"/>
              </a:lnSpc>
              <a:buNone/>
              <a:defRPr/>
            </a:pPr>
            <a:r>
              <a:rPr lang="en-US" sz="1750" spc="-35">
                <a:solidFill>
                  <a:srgbClr val="2B2E3C"/>
                </a:solidFill>
                <a:latin typeface="Open Sans"/>
                <a:ea typeface="Open Sans"/>
                <a:cs typeface="Open Sans"/>
              </a:rPr>
              <a:t>Ispaghula husk (3.5 g): Bulk laxative</a:t>
            </a:r>
            <a:endParaRPr lang="en-US" sz="1750"/>
          </a:p>
        </p:txBody>
      </p:sp>
      <p:sp>
        <p:nvSpPr>
          <p:cNvPr id="9" name="Shape 7"/>
          <p:cNvSpPr/>
          <p:nvPr/>
        </p:nvSpPr>
        <p:spPr bwMode="auto">
          <a:xfrm>
            <a:off x="2051804" y="3654743"/>
            <a:ext cx="10526792" cy="637103"/>
          </a:xfrm>
          <a:prstGeom prst="rect">
            <a:avLst/>
          </a:prstGeom>
          <a:solidFill>
            <a:srgbClr val="000000">
              <a:alpha val="3999"/>
            </a:srgbClr>
          </a:solidFill>
          <a:ln/>
        </p:spPr>
      </p:sp>
      <p:sp>
        <p:nvSpPr>
          <p:cNvPr id="10" name="Text 8"/>
          <p:cNvSpPr/>
          <p:nvPr/>
        </p:nvSpPr>
        <p:spPr bwMode="auto">
          <a:xfrm>
            <a:off x="2273975" y="3795593"/>
            <a:ext cx="4815245" cy="355402"/>
          </a:xfrm>
          <a:prstGeom prst="rect">
            <a:avLst/>
          </a:prstGeom>
          <a:noFill/>
          <a:ln/>
        </p:spPr>
        <p:txBody>
          <a:bodyPr wrap="none" rtlCol="0" anchor="t"/>
          <a:lstStyle/>
          <a:p>
            <a:pPr marL="0" indent="0">
              <a:lnSpc>
                <a:spcPts val="2799"/>
              </a:lnSpc>
              <a:buNone/>
              <a:defRPr/>
            </a:pPr>
            <a:endParaRPr lang="en-US" sz="1750"/>
          </a:p>
        </p:txBody>
      </p:sp>
      <p:sp>
        <p:nvSpPr>
          <p:cNvPr id="11" name="Text 9"/>
          <p:cNvSpPr/>
          <p:nvPr/>
        </p:nvSpPr>
        <p:spPr bwMode="auto">
          <a:xfrm>
            <a:off x="7541181" y="3795593"/>
            <a:ext cx="4815245" cy="355402"/>
          </a:xfrm>
          <a:prstGeom prst="rect">
            <a:avLst/>
          </a:prstGeom>
          <a:noFill/>
          <a:ln/>
        </p:spPr>
        <p:txBody>
          <a:bodyPr wrap="none" rtlCol="0" anchor="t"/>
          <a:lstStyle/>
          <a:p>
            <a:pPr marL="0" indent="0">
              <a:lnSpc>
                <a:spcPts val="2799"/>
              </a:lnSpc>
              <a:buNone/>
              <a:defRPr/>
            </a:pPr>
            <a:r>
              <a:rPr lang="en-US" sz="1750" spc="-35">
                <a:solidFill>
                  <a:srgbClr val="2B2E3C"/>
                </a:solidFill>
                <a:latin typeface="Open Sans"/>
                <a:ea typeface="Open Sans"/>
                <a:cs typeface="Open Sans"/>
              </a:rPr>
              <a:t>Simethicone (0.1875 g): Oral antiflatulent</a:t>
            </a:r>
            <a:endParaRPr lang="en-US" sz="1750"/>
          </a:p>
        </p:txBody>
      </p:sp>
      <p:sp>
        <p:nvSpPr>
          <p:cNvPr id="12" name="Shape 10"/>
          <p:cNvSpPr/>
          <p:nvPr/>
        </p:nvSpPr>
        <p:spPr bwMode="auto">
          <a:xfrm>
            <a:off x="2051804" y="4291846"/>
            <a:ext cx="10526792" cy="2058710"/>
          </a:xfrm>
          <a:prstGeom prst="rect">
            <a:avLst/>
          </a:prstGeom>
          <a:solidFill>
            <a:srgbClr val="FFFFFF">
              <a:alpha val="3999"/>
            </a:srgbClr>
          </a:solidFill>
          <a:ln/>
        </p:spPr>
      </p:sp>
      <p:sp>
        <p:nvSpPr>
          <p:cNvPr id="13" name="Text 11"/>
          <p:cNvSpPr/>
          <p:nvPr/>
        </p:nvSpPr>
        <p:spPr bwMode="auto">
          <a:xfrm>
            <a:off x="2273975" y="4432697"/>
            <a:ext cx="4815245" cy="355402"/>
          </a:xfrm>
          <a:prstGeom prst="rect">
            <a:avLst/>
          </a:prstGeom>
          <a:noFill/>
          <a:ln/>
        </p:spPr>
        <p:txBody>
          <a:bodyPr wrap="none" rtlCol="0" anchor="t"/>
          <a:lstStyle/>
          <a:p>
            <a:pPr marL="0" indent="0">
              <a:lnSpc>
                <a:spcPts val="2799"/>
              </a:lnSpc>
              <a:buNone/>
              <a:defRPr/>
            </a:pPr>
            <a:r>
              <a:rPr lang="en-US" sz="1750" spc="-35">
                <a:solidFill>
                  <a:srgbClr val="2B2E3C"/>
                </a:solidFill>
                <a:latin typeface="Open Sans"/>
                <a:ea typeface="Open Sans"/>
                <a:cs typeface="Open Sans"/>
              </a:rPr>
              <a:t>Other Ingredients</a:t>
            </a:r>
            <a:endParaRPr lang="en-US" sz="1750"/>
          </a:p>
        </p:txBody>
      </p:sp>
      <p:sp>
        <p:nvSpPr>
          <p:cNvPr id="14" name="Text 12"/>
          <p:cNvSpPr/>
          <p:nvPr/>
        </p:nvSpPr>
        <p:spPr bwMode="auto">
          <a:xfrm>
            <a:off x="7541181" y="4432697"/>
            <a:ext cx="4815245" cy="1777008"/>
          </a:xfrm>
          <a:prstGeom prst="rect">
            <a:avLst/>
          </a:prstGeom>
          <a:noFill/>
          <a:ln/>
        </p:spPr>
        <p:txBody>
          <a:bodyPr wrap="square" rtlCol="0" anchor="t"/>
          <a:lstStyle/>
          <a:p>
            <a:pPr marL="0" indent="0">
              <a:lnSpc>
                <a:spcPts val="2799"/>
              </a:lnSpc>
              <a:buNone/>
              <a:defRPr/>
            </a:pPr>
            <a:r>
              <a:rPr lang="en-US" sz="1750" spc="-35">
                <a:solidFill>
                  <a:srgbClr val="2B2E3C"/>
                </a:solidFill>
                <a:latin typeface="Open Sans"/>
                <a:ea typeface="Open Sans"/>
                <a:cs typeface="Open Sans"/>
              </a:rPr>
              <a:t>Riboflavin sodium phosphate: coloring agent</a:t>
            </a:r>
            <a:br>
              <a:rPr lang="en-US" sz="1750" spc="-35">
                <a:solidFill>
                  <a:srgbClr val="2B2E3C"/>
                </a:solidFill>
                <a:latin typeface="Open Sans"/>
                <a:ea typeface="Open Sans"/>
                <a:cs typeface="Open Sans"/>
              </a:rPr>
            </a:br>
            <a:r>
              <a:rPr lang="en-US" sz="1750" spc="-35">
                <a:solidFill>
                  <a:srgbClr val="2B2E3C"/>
                </a:solidFill>
                <a:latin typeface="Open Sans"/>
                <a:ea typeface="Open Sans"/>
                <a:cs typeface="Open Sans"/>
              </a:rPr>
              <a:t>Sorbic acid: preservative</a:t>
            </a:r>
            <a:br>
              <a:rPr lang="en-US" sz="1750" spc="-35">
                <a:solidFill>
                  <a:srgbClr val="2B2E3C"/>
                </a:solidFill>
                <a:latin typeface="Open Sans"/>
                <a:ea typeface="Open Sans"/>
                <a:cs typeface="Open Sans"/>
              </a:rPr>
            </a:br>
            <a:r>
              <a:rPr lang="en-US" sz="1750" spc="-35">
                <a:solidFill>
                  <a:srgbClr val="2B2E3C"/>
                </a:solidFill>
                <a:latin typeface="Open Sans"/>
                <a:ea typeface="Open Sans"/>
                <a:cs typeface="Open Sans"/>
              </a:rPr>
              <a:t>Potassium bicarbonate: buffering agent</a:t>
            </a:r>
            <a:br>
              <a:rPr lang="en-US" sz="1750" spc="-35">
                <a:solidFill>
                  <a:srgbClr val="2B2E3C"/>
                </a:solidFill>
                <a:latin typeface="Open Sans"/>
                <a:ea typeface="Open Sans"/>
                <a:cs typeface="Open Sans"/>
              </a:rPr>
            </a:br>
            <a:r>
              <a:rPr lang="en-US" sz="1750" spc="-35">
                <a:solidFill>
                  <a:srgbClr val="2B2E3C"/>
                </a:solidFill>
                <a:latin typeface="Open Sans"/>
                <a:ea typeface="Open Sans"/>
                <a:cs typeface="Open Sans"/>
              </a:rPr>
              <a:t>Citric acid: flavoring agent</a:t>
            </a:r>
            <a:br>
              <a:rPr lang="en-US" sz="1750" spc="-35">
                <a:solidFill>
                  <a:srgbClr val="2B2E3C"/>
                </a:solidFill>
                <a:latin typeface="Open Sans"/>
                <a:ea typeface="Open Sans"/>
                <a:cs typeface="Open Sans"/>
              </a:rPr>
            </a:br>
            <a:r>
              <a:rPr lang="en-US" sz="1750" spc="-35">
                <a:solidFill>
                  <a:srgbClr val="2B2E3C"/>
                </a:solidFill>
                <a:latin typeface="Open Sans"/>
                <a:ea typeface="Open Sans"/>
                <a:cs typeface="Open Sans"/>
              </a:rPr>
              <a:t>Stevia: sweetener</a:t>
            </a:r>
            <a:endParaRPr lang="en-US" sz="1750"/>
          </a:p>
        </p:txBody>
      </p:sp>
      <p:pic>
        <p:nvPicPr>
          <p:cNvPr id="15" name="Image 0" descr="preencoded.png">
            <a:hlinkClick r:id="rId3"/>
          </p:cNvPr>
          <p:cNvPicPr>
            <a:picLocks noChangeAspect="1"/>
          </p:cNvPicPr>
          <p:nvPr/>
        </p:nvPicPr>
        <p:blipFill>
          <a:blip r:embed="rId4"/>
          <a:stretch/>
        </p:blipFill>
        <p:spPr bwMode="auto">
          <a:xfrm flipH="1">
            <a:off x="14538960" y="7589520"/>
            <a:ext cx="45719" cy="54864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Slide 4">
    <p:spTree>
      <p:nvGrpSpPr>
        <p:cNvPr id="1" name=""/>
        <p:cNvGrpSpPr/>
        <p:nvPr/>
      </p:nvGrpSpPr>
      <p:grpSpPr bwMode="auto">
        <a:xfrm>
          <a:off x="0" y="0"/>
          <a:ext cx="0" cy="0"/>
          <a:chOff x="0" y="0"/>
          <a:chExt cx="0" cy="0"/>
        </a:xfrm>
      </p:grpSpPr>
      <p:sp>
        <p:nvSpPr>
          <p:cNvPr id="2" name="Shape 0"/>
          <p:cNvSpPr/>
          <p:nvPr/>
        </p:nvSpPr>
        <p:spPr bwMode="auto">
          <a:xfrm>
            <a:off x="0" y="0"/>
            <a:ext cx="14630400" cy="8229600"/>
          </a:xfrm>
          <a:prstGeom prst="rect">
            <a:avLst/>
          </a:prstGeom>
          <a:solidFill>
            <a:srgbClr val="AABCB6"/>
          </a:solidFill>
          <a:ln/>
        </p:spPr>
      </p:sp>
      <p:sp>
        <p:nvSpPr>
          <p:cNvPr id="3" name="Shape 1"/>
          <p:cNvSpPr/>
          <p:nvPr/>
        </p:nvSpPr>
        <p:spPr bwMode="auto">
          <a:xfrm>
            <a:off x="0" y="0"/>
            <a:ext cx="14630400" cy="8229600"/>
          </a:xfrm>
          <a:prstGeom prst="rect">
            <a:avLst/>
          </a:prstGeom>
          <a:solidFill>
            <a:srgbClr val="FFF8F0"/>
          </a:solidFill>
          <a:ln w="12144">
            <a:solidFill>
              <a:srgbClr val="E5E0DF"/>
            </a:solidFill>
            <a:prstDash val="solid"/>
          </a:ln>
        </p:spPr>
      </p:sp>
      <p:sp>
        <p:nvSpPr>
          <p:cNvPr id="4" name="Text 2"/>
          <p:cNvSpPr/>
          <p:nvPr/>
        </p:nvSpPr>
        <p:spPr bwMode="auto">
          <a:xfrm>
            <a:off x="2674025" y="537686"/>
            <a:ext cx="5996345" cy="610553"/>
          </a:xfrm>
          <a:prstGeom prst="rect">
            <a:avLst/>
          </a:prstGeom>
          <a:noFill/>
          <a:ln/>
        </p:spPr>
        <p:txBody>
          <a:bodyPr wrap="none" rtlCol="0" anchor="t"/>
          <a:lstStyle/>
          <a:p>
            <a:pPr marL="0" indent="0">
              <a:lnSpc>
                <a:spcPts val="4809"/>
              </a:lnSpc>
              <a:buNone/>
              <a:defRPr/>
            </a:pPr>
            <a:r>
              <a:rPr lang="en-US" sz="3850" spc="-115">
                <a:solidFill>
                  <a:srgbClr val="2C3F42"/>
                </a:solidFill>
                <a:latin typeface="Bitter"/>
                <a:ea typeface="Bitter"/>
                <a:cs typeface="Bitter"/>
              </a:rPr>
              <a:t>MOA (Mechanism of Action)</a:t>
            </a:r>
            <a:endParaRPr lang="en-US" sz="3850"/>
          </a:p>
        </p:txBody>
      </p:sp>
      <p:sp>
        <p:nvSpPr>
          <p:cNvPr id="5" name="Text 3"/>
          <p:cNvSpPr/>
          <p:nvPr/>
        </p:nvSpPr>
        <p:spPr bwMode="auto">
          <a:xfrm>
            <a:off x="2674025" y="1636633"/>
            <a:ext cx="2344936" cy="366355"/>
          </a:xfrm>
          <a:prstGeom prst="rect">
            <a:avLst/>
          </a:prstGeom>
          <a:noFill/>
          <a:ln/>
        </p:spPr>
        <p:txBody>
          <a:bodyPr wrap="none" rtlCol="0" anchor="t"/>
          <a:lstStyle/>
          <a:p>
            <a:pPr marL="0" indent="0">
              <a:lnSpc>
                <a:spcPts val="2884"/>
              </a:lnSpc>
              <a:buNone/>
              <a:defRPr/>
            </a:pPr>
            <a:r>
              <a:rPr lang="en-US" sz="2300" spc="-69">
                <a:solidFill>
                  <a:srgbClr val="2C3F42"/>
                </a:solidFill>
                <a:latin typeface="Bitter"/>
                <a:ea typeface="Bitter"/>
                <a:cs typeface="Bitter"/>
              </a:rPr>
              <a:t>Ispaghula</a:t>
            </a:r>
            <a:endParaRPr lang="en-US" sz="2300"/>
          </a:p>
        </p:txBody>
      </p:sp>
      <p:sp>
        <p:nvSpPr>
          <p:cNvPr id="6" name="Text 4"/>
          <p:cNvSpPr/>
          <p:nvPr/>
        </p:nvSpPr>
        <p:spPr bwMode="auto">
          <a:xfrm>
            <a:off x="2986564" y="2222778"/>
            <a:ext cx="4090273" cy="1054775"/>
          </a:xfrm>
          <a:prstGeom prst="rect">
            <a:avLst/>
          </a:prstGeom>
          <a:noFill/>
          <a:ln/>
        </p:spPr>
        <p:txBody>
          <a:bodyPr wrap="square" rtlCol="0" anchor="t"/>
          <a:lstStyle/>
          <a:p>
            <a:pPr marL="342900" indent="-342900" algn="l">
              <a:lnSpc>
                <a:spcPts val="2770"/>
              </a:lnSpc>
              <a:buSzPct val="100000"/>
              <a:buChar char="•"/>
              <a:defRPr/>
            </a:pPr>
            <a:r>
              <a:rPr lang="en-US" sz="1550" spc="-31">
                <a:solidFill>
                  <a:srgbClr val="2B2E3C"/>
                </a:solidFill>
                <a:latin typeface="Open Sans"/>
                <a:ea typeface="Open Sans"/>
                <a:cs typeface="Open Sans"/>
              </a:rPr>
              <a:t>Increases fiber in your diet, helping your digestive system work efficiently and relieve constipation</a:t>
            </a:r>
            <a:endParaRPr lang="en-US" sz="1550"/>
          </a:p>
        </p:txBody>
      </p:sp>
      <p:sp>
        <p:nvSpPr>
          <p:cNvPr id="7" name="Text 5"/>
          <p:cNvSpPr/>
          <p:nvPr/>
        </p:nvSpPr>
        <p:spPr bwMode="auto">
          <a:xfrm>
            <a:off x="2986564" y="3355658"/>
            <a:ext cx="4090273" cy="703183"/>
          </a:xfrm>
          <a:prstGeom prst="rect">
            <a:avLst/>
          </a:prstGeom>
          <a:noFill/>
          <a:ln/>
        </p:spPr>
        <p:txBody>
          <a:bodyPr wrap="square" rtlCol="0" anchor="t"/>
          <a:lstStyle/>
          <a:p>
            <a:pPr marL="342900" indent="-342900" algn="l">
              <a:lnSpc>
                <a:spcPts val="2770"/>
              </a:lnSpc>
              <a:buSzPct val="100000"/>
              <a:buChar char="•"/>
              <a:defRPr/>
            </a:pPr>
            <a:r>
              <a:rPr lang="en-US" sz="1550" spc="-31">
                <a:solidFill>
                  <a:srgbClr val="2B2E3C"/>
                </a:solidFill>
                <a:latin typeface="Open Sans"/>
                <a:ea typeface="Open Sans"/>
                <a:cs typeface="Open Sans"/>
              </a:rPr>
              <a:t>Absorbs water, making the stool soft and bulky, easier to pass</a:t>
            </a:r>
            <a:endParaRPr lang="en-US" sz="1550"/>
          </a:p>
        </p:txBody>
      </p:sp>
      <p:sp>
        <p:nvSpPr>
          <p:cNvPr id="8" name="Text 6"/>
          <p:cNvSpPr/>
          <p:nvPr/>
        </p:nvSpPr>
        <p:spPr bwMode="auto">
          <a:xfrm>
            <a:off x="2986564" y="4136946"/>
            <a:ext cx="4090273" cy="703183"/>
          </a:xfrm>
          <a:prstGeom prst="rect">
            <a:avLst/>
          </a:prstGeom>
          <a:noFill/>
          <a:ln/>
        </p:spPr>
        <p:txBody>
          <a:bodyPr wrap="square" rtlCol="0" anchor="t"/>
          <a:lstStyle/>
          <a:p>
            <a:pPr marL="342900" indent="-342900" algn="l">
              <a:lnSpc>
                <a:spcPts val="2770"/>
              </a:lnSpc>
              <a:buSzPct val="100000"/>
              <a:buChar char="•"/>
              <a:defRPr/>
            </a:pPr>
            <a:r>
              <a:rPr lang="en-US" sz="1550" spc="-31">
                <a:solidFill>
                  <a:srgbClr val="2B2E3C"/>
                </a:solidFill>
                <a:latin typeface="Open Sans"/>
                <a:ea typeface="Open Sans"/>
                <a:cs typeface="Open Sans"/>
              </a:rPr>
              <a:t>Capable of absorbing up to 40 times its own weight in water</a:t>
            </a:r>
            <a:endParaRPr lang="en-US" sz="1550"/>
          </a:p>
        </p:txBody>
      </p:sp>
      <p:sp>
        <p:nvSpPr>
          <p:cNvPr id="9" name="Text 7"/>
          <p:cNvSpPr/>
          <p:nvPr/>
        </p:nvSpPr>
        <p:spPr bwMode="auto">
          <a:xfrm>
            <a:off x="2986564" y="4918234"/>
            <a:ext cx="4090273" cy="351592"/>
          </a:xfrm>
          <a:prstGeom prst="rect">
            <a:avLst/>
          </a:prstGeom>
          <a:noFill/>
          <a:ln/>
        </p:spPr>
        <p:txBody>
          <a:bodyPr wrap="none" rtlCol="0" anchor="t"/>
          <a:lstStyle/>
          <a:p>
            <a:pPr marL="342900" indent="-342900" algn="l">
              <a:lnSpc>
                <a:spcPts val="2770"/>
              </a:lnSpc>
              <a:buSzPct val="100000"/>
              <a:buChar char="•"/>
              <a:defRPr/>
            </a:pPr>
            <a:r>
              <a:rPr lang="en-US" sz="1550" spc="-31">
                <a:solidFill>
                  <a:srgbClr val="2B2E3C"/>
                </a:solidFill>
                <a:latin typeface="Open Sans"/>
                <a:ea typeface="Open Sans"/>
                <a:cs typeface="Open Sans"/>
              </a:rPr>
              <a:t>Acts by hydrating the bowel</a:t>
            </a:r>
            <a:endParaRPr lang="en-US" sz="1550"/>
          </a:p>
        </p:txBody>
      </p:sp>
      <p:sp>
        <p:nvSpPr>
          <p:cNvPr id="10" name="Text 8"/>
          <p:cNvSpPr/>
          <p:nvPr/>
        </p:nvSpPr>
        <p:spPr bwMode="auto">
          <a:xfrm>
            <a:off x="2986564" y="5347930"/>
            <a:ext cx="4090273" cy="703183"/>
          </a:xfrm>
          <a:prstGeom prst="rect">
            <a:avLst/>
          </a:prstGeom>
          <a:noFill/>
          <a:ln/>
        </p:spPr>
        <p:txBody>
          <a:bodyPr wrap="square" rtlCol="0" anchor="t"/>
          <a:lstStyle/>
          <a:p>
            <a:pPr marL="342900" indent="-342900" algn="l">
              <a:lnSpc>
                <a:spcPts val="2770"/>
              </a:lnSpc>
              <a:buSzPct val="100000"/>
              <a:buChar char="•"/>
              <a:defRPr/>
            </a:pPr>
            <a:r>
              <a:rPr lang="en-US" sz="1550" spc="-31">
                <a:solidFill>
                  <a:srgbClr val="2B2E3C"/>
                </a:solidFill>
                <a:latin typeface="Open Sans"/>
                <a:ea typeface="Open Sans"/>
                <a:cs typeface="Open Sans"/>
              </a:rPr>
              <a:t>Stimulates the gut wall by increasing intestinal bulk and decreasing viscosity of the contents</a:t>
            </a:r>
            <a:endParaRPr lang="en-US" sz="1550"/>
          </a:p>
        </p:txBody>
      </p:sp>
      <p:sp>
        <p:nvSpPr>
          <p:cNvPr id="11" name="Text 9"/>
          <p:cNvSpPr/>
          <p:nvPr/>
        </p:nvSpPr>
        <p:spPr bwMode="auto">
          <a:xfrm>
            <a:off x="2986564" y="6129218"/>
            <a:ext cx="4090273" cy="703183"/>
          </a:xfrm>
          <a:prstGeom prst="rect">
            <a:avLst/>
          </a:prstGeom>
          <a:noFill/>
          <a:ln/>
        </p:spPr>
        <p:txBody>
          <a:bodyPr wrap="square" rtlCol="0" anchor="t"/>
          <a:lstStyle/>
          <a:p>
            <a:pPr marL="342900" indent="-342900" algn="l">
              <a:lnSpc>
                <a:spcPts val="2770"/>
              </a:lnSpc>
              <a:buSzPct val="100000"/>
              <a:buChar char="•"/>
              <a:defRPr/>
            </a:pPr>
            <a:r>
              <a:rPr lang="en-US" sz="1550" spc="-31">
                <a:solidFill>
                  <a:srgbClr val="2B2E3C"/>
                </a:solidFill>
                <a:latin typeface="Open Sans"/>
                <a:ea typeface="Open Sans"/>
                <a:cs typeface="Open Sans"/>
              </a:rPr>
              <a:t>Produces an increased volume of intestinal contents, triggering defecation</a:t>
            </a:r>
            <a:endParaRPr lang="en-US" sz="1550"/>
          </a:p>
        </p:txBody>
      </p:sp>
      <p:sp>
        <p:nvSpPr>
          <p:cNvPr id="12" name="Text 10"/>
          <p:cNvSpPr/>
          <p:nvPr/>
        </p:nvSpPr>
        <p:spPr bwMode="auto">
          <a:xfrm>
            <a:off x="2986564" y="6910507"/>
            <a:ext cx="4090273" cy="703183"/>
          </a:xfrm>
          <a:prstGeom prst="rect">
            <a:avLst/>
          </a:prstGeom>
          <a:noFill/>
          <a:ln/>
        </p:spPr>
        <p:txBody>
          <a:bodyPr wrap="square" rtlCol="0" anchor="t"/>
          <a:lstStyle/>
          <a:p>
            <a:pPr marL="342900" indent="-342900" algn="l">
              <a:lnSpc>
                <a:spcPts val="2770"/>
              </a:lnSpc>
              <a:buSzPct val="100000"/>
              <a:buChar char="•"/>
              <a:defRPr/>
            </a:pPr>
            <a:r>
              <a:rPr lang="en-US" sz="1550" spc="-31">
                <a:solidFill>
                  <a:srgbClr val="2B2E3C"/>
                </a:solidFill>
                <a:latin typeface="Open Sans"/>
                <a:ea typeface="Open Sans"/>
                <a:cs typeface="Open Sans"/>
              </a:rPr>
              <a:t>Forms a lubricating layer, easing the transit of intestinal contents</a:t>
            </a:r>
            <a:endParaRPr lang="en-US" sz="1550"/>
          </a:p>
        </p:txBody>
      </p:sp>
      <p:sp>
        <p:nvSpPr>
          <p:cNvPr id="13" name="Text 11"/>
          <p:cNvSpPr/>
          <p:nvPr/>
        </p:nvSpPr>
        <p:spPr bwMode="auto">
          <a:xfrm>
            <a:off x="7561183" y="1636633"/>
            <a:ext cx="2344936" cy="366355"/>
          </a:xfrm>
          <a:prstGeom prst="rect">
            <a:avLst/>
          </a:prstGeom>
          <a:noFill/>
          <a:ln/>
        </p:spPr>
        <p:txBody>
          <a:bodyPr wrap="none" rtlCol="0" anchor="t"/>
          <a:lstStyle/>
          <a:p>
            <a:pPr marL="0" indent="0">
              <a:lnSpc>
                <a:spcPts val="2884"/>
              </a:lnSpc>
              <a:buNone/>
              <a:defRPr/>
            </a:pPr>
            <a:r>
              <a:rPr lang="en-US" sz="2300" spc="-69">
                <a:solidFill>
                  <a:srgbClr val="2C3F42"/>
                </a:solidFill>
                <a:latin typeface="Bitter"/>
                <a:ea typeface="Bitter"/>
                <a:cs typeface="Bitter"/>
              </a:rPr>
              <a:t>Simethicone</a:t>
            </a:r>
            <a:endParaRPr lang="en-US" sz="2300"/>
          </a:p>
        </p:txBody>
      </p:sp>
      <p:sp>
        <p:nvSpPr>
          <p:cNvPr id="14" name="Text 12"/>
          <p:cNvSpPr/>
          <p:nvPr/>
        </p:nvSpPr>
        <p:spPr bwMode="auto">
          <a:xfrm>
            <a:off x="7873721" y="2222778"/>
            <a:ext cx="4090273" cy="1054775"/>
          </a:xfrm>
          <a:prstGeom prst="rect">
            <a:avLst/>
          </a:prstGeom>
          <a:noFill/>
          <a:ln/>
        </p:spPr>
        <p:txBody>
          <a:bodyPr wrap="square" rtlCol="0" anchor="t"/>
          <a:lstStyle/>
          <a:p>
            <a:pPr marL="342900" indent="-342900" algn="l">
              <a:lnSpc>
                <a:spcPts val="2770"/>
              </a:lnSpc>
              <a:buSzPct val="100000"/>
              <a:buChar char="•"/>
              <a:defRPr/>
            </a:pPr>
            <a:r>
              <a:rPr lang="en-US" sz="1550" spc="-31">
                <a:solidFill>
                  <a:srgbClr val="2B2E3C"/>
                </a:solidFill>
                <a:latin typeface="Open Sans"/>
                <a:ea typeface="Open Sans"/>
                <a:cs typeface="Open Sans"/>
              </a:rPr>
              <a:t>Anti-foaming agent that changes the surface tension of gas bubbles, allowing them to join together into bigger bubbles</a:t>
            </a:r>
            <a:endParaRPr lang="en-US" sz="1550"/>
          </a:p>
        </p:txBody>
      </p:sp>
      <p:sp>
        <p:nvSpPr>
          <p:cNvPr id="15" name="Text 13"/>
          <p:cNvSpPr/>
          <p:nvPr/>
        </p:nvSpPr>
        <p:spPr bwMode="auto">
          <a:xfrm>
            <a:off x="7873721" y="3355658"/>
            <a:ext cx="4090273" cy="703183"/>
          </a:xfrm>
          <a:prstGeom prst="rect">
            <a:avLst/>
          </a:prstGeom>
          <a:noFill/>
          <a:ln/>
        </p:spPr>
        <p:txBody>
          <a:bodyPr wrap="square" rtlCol="0" anchor="t"/>
          <a:lstStyle/>
          <a:p>
            <a:pPr marL="342900" indent="-342900" algn="l">
              <a:lnSpc>
                <a:spcPts val="2770"/>
              </a:lnSpc>
              <a:buSzPct val="100000"/>
              <a:buChar char="•"/>
              <a:defRPr/>
            </a:pPr>
            <a:r>
              <a:rPr lang="en-US" sz="1550" spc="-31">
                <a:solidFill>
                  <a:srgbClr val="2B2E3C"/>
                </a:solidFill>
                <a:latin typeface="Open Sans"/>
                <a:ea typeface="Open Sans"/>
                <a:cs typeface="Open Sans"/>
              </a:rPr>
              <a:t>Facilitates elimination of gas by belching or passing flatus</a:t>
            </a:r>
            <a:endParaRPr lang="en-US" sz="1550"/>
          </a:p>
        </p:txBody>
      </p:sp>
      <p:sp>
        <p:nvSpPr>
          <p:cNvPr id="16" name="Text 14"/>
          <p:cNvSpPr/>
          <p:nvPr/>
        </p:nvSpPr>
        <p:spPr bwMode="auto">
          <a:xfrm>
            <a:off x="7873721" y="4136946"/>
            <a:ext cx="4090273" cy="703183"/>
          </a:xfrm>
          <a:prstGeom prst="rect">
            <a:avLst/>
          </a:prstGeom>
          <a:noFill/>
          <a:ln/>
        </p:spPr>
        <p:txBody>
          <a:bodyPr wrap="square" rtlCol="0" anchor="t"/>
          <a:lstStyle/>
          <a:p>
            <a:pPr marL="342900" indent="-342900" algn="l">
              <a:lnSpc>
                <a:spcPts val="2770"/>
              </a:lnSpc>
              <a:buSzPct val="100000"/>
              <a:buChar char="•"/>
              <a:defRPr/>
            </a:pPr>
            <a:r>
              <a:rPr lang="en-US" sz="1550" spc="-31">
                <a:solidFill>
                  <a:srgbClr val="2B2E3C"/>
                </a:solidFill>
                <a:latin typeface="Open Sans"/>
                <a:ea typeface="Open Sans"/>
                <a:cs typeface="Open Sans"/>
              </a:rPr>
              <a:t>Relieves abdominal pain caused by excessive gas in the digestive tract</a:t>
            </a:r>
            <a:endParaRPr lang="en-US" sz="1550"/>
          </a:p>
        </p:txBody>
      </p:sp>
      <p:pic>
        <p:nvPicPr>
          <p:cNvPr id="17" name="Image 0" descr="preencoded.png">
            <a:hlinkClick r:id="rId3"/>
          </p:cNvPr>
          <p:cNvPicPr>
            <a:picLocks noChangeAspect="1"/>
          </p:cNvPicPr>
          <p:nvPr/>
        </p:nvPicPr>
        <p:blipFill>
          <a:blip r:embed="rId4"/>
          <a:stretch/>
        </p:blipFill>
        <p:spPr bwMode="auto">
          <a:xfrm>
            <a:off x="14423571" y="7589520"/>
            <a:ext cx="115389" cy="54864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Slide 5">
    <p:spTree>
      <p:nvGrpSpPr>
        <p:cNvPr id="1" name=""/>
        <p:cNvGrpSpPr/>
        <p:nvPr/>
      </p:nvGrpSpPr>
      <p:grpSpPr bwMode="auto">
        <a:xfrm>
          <a:off x="0" y="0"/>
          <a:ext cx="0" cy="0"/>
          <a:chOff x="0" y="0"/>
          <a:chExt cx="0" cy="0"/>
        </a:xfrm>
      </p:grpSpPr>
      <p:sp>
        <p:nvSpPr>
          <p:cNvPr id="2" name="Shape 0"/>
          <p:cNvSpPr/>
          <p:nvPr/>
        </p:nvSpPr>
        <p:spPr bwMode="auto">
          <a:xfrm>
            <a:off x="0" y="0"/>
            <a:ext cx="14630400" cy="8229600"/>
          </a:xfrm>
          <a:prstGeom prst="rect">
            <a:avLst/>
          </a:prstGeom>
          <a:solidFill>
            <a:srgbClr val="AABCB6"/>
          </a:solidFill>
          <a:ln/>
        </p:spPr>
      </p:sp>
      <p:sp>
        <p:nvSpPr>
          <p:cNvPr id="3" name="Shape 1"/>
          <p:cNvSpPr/>
          <p:nvPr/>
        </p:nvSpPr>
        <p:spPr bwMode="auto">
          <a:xfrm>
            <a:off x="0" y="0"/>
            <a:ext cx="14630400" cy="9365218"/>
          </a:xfrm>
          <a:prstGeom prst="rect">
            <a:avLst/>
          </a:prstGeom>
          <a:solidFill>
            <a:srgbClr val="FFF8F0"/>
          </a:solidFill>
          <a:ln w="9644">
            <a:solidFill>
              <a:srgbClr val="E5E0DF"/>
            </a:solidFill>
            <a:prstDash val="solid"/>
          </a:ln>
        </p:spPr>
      </p:sp>
      <p:pic>
        <p:nvPicPr>
          <p:cNvPr id="4" name="Image 0" descr="preencoded.png"/>
          <p:cNvPicPr>
            <a:picLocks noChangeAspect="1"/>
          </p:cNvPicPr>
          <p:nvPr/>
        </p:nvPicPr>
        <p:blipFill>
          <a:blip r:embed="rId3"/>
          <a:stretch/>
        </p:blipFill>
        <p:spPr bwMode="auto">
          <a:xfrm>
            <a:off x="0" y="0"/>
            <a:ext cx="14630400" cy="1944172"/>
          </a:xfrm>
          <a:prstGeom prst="rect">
            <a:avLst/>
          </a:prstGeom>
        </p:spPr>
      </p:pic>
      <p:sp>
        <p:nvSpPr>
          <p:cNvPr id="5" name="Text 2"/>
          <p:cNvSpPr/>
          <p:nvPr/>
        </p:nvSpPr>
        <p:spPr bwMode="auto">
          <a:xfrm>
            <a:off x="3621167" y="2371844"/>
            <a:ext cx="5828943" cy="486013"/>
          </a:xfrm>
          <a:prstGeom prst="rect">
            <a:avLst/>
          </a:prstGeom>
          <a:noFill/>
          <a:ln/>
        </p:spPr>
        <p:txBody>
          <a:bodyPr wrap="none" rtlCol="0" anchor="t"/>
          <a:lstStyle/>
          <a:p>
            <a:pPr marL="0" indent="0">
              <a:lnSpc>
                <a:spcPts val="3827"/>
              </a:lnSpc>
              <a:buNone/>
              <a:defRPr/>
            </a:pPr>
            <a:r>
              <a:rPr lang="en-US" sz="3050" spc="-92">
                <a:solidFill>
                  <a:srgbClr val="2C3F42"/>
                </a:solidFill>
                <a:latin typeface="Bitter"/>
                <a:ea typeface="Bitter"/>
                <a:cs typeface="Bitter"/>
              </a:rPr>
              <a:t>Side Effects and Contraindications</a:t>
            </a:r>
            <a:endParaRPr lang="en-US" sz="3050"/>
          </a:p>
        </p:txBody>
      </p:sp>
      <p:sp>
        <p:nvSpPr>
          <p:cNvPr id="6" name="Shape 3"/>
          <p:cNvSpPr/>
          <p:nvPr/>
        </p:nvSpPr>
        <p:spPr bwMode="auto">
          <a:xfrm>
            <a:off x="3621167" y="3091101"/>
            <a:ext cx="3616285" cy="5846445"/>
          </a:xfrm>
          <a:prstGeom prst="roundRect">
            <a:avLst>
              <a:gd name="adj" fmla="val 1935"/>
            </a:avLst>
          </a:prstGeom>
          <a:solidFill>
            <a:srgbClr val="FCE2CF"/>
          </a:solidFill>
          <a:ln w="9644">
            <a:solidFill>
              <a:srgbClr val="F9C59F"/>
            </a:solidFill>
            <a:prstDash val="solid"/>
          </a:ln>
        </p:spPr>
      </p:sp>
      <p:sp>
        <p:nvSpPr>
          <p:cNvPr id="7" name="Text 4"/>
          <p:cNvSpPr/>
          <p:nvPr/>
        </p:nvSpPr>
        <p:spPr bwMode="auto">
          <a:xfrm>
            <a:off x="3786307" y="3256240"/>
            <a:ext cx="1555313" cy="243007"/>
          </a:xfrm>
          <a:prstGeom prst="rect">
            <a:avLst/>
          </a:prstGeom>
          <a:noFill/>
          <a:ln/>
        </p:spPr>
        <p:txBody>
          <a:bodyPr wrap="none" rtlCol="0" anchor="t"/>
          <a:lstStyle/>
          <a:p>
            <a:pPr marL="0" indent="0">
              <a:lnSpc>
                <a:spcPts val="1914"/>
              </a:lnSpc>
              <a:buNone/>
              <a:defRPr/>
            </a:pPr>
            <a:r>
              <a:rPr lang="en-US" sz="1550" spc="-46">
                <a:solidFill>
                  <a:srgbClr val="2B2E3C"/>
                </a:solidFill>
                <a:latin typeface="Bitter"/>
                <a:ea typeface="Bitter"/>
                <a:cs typeface="Bitter"/>
              </a:rPr>
              <a:t>Side Effects</a:t>
            </a:r>
            <a:endParaRPr lang="en-US" sz="1550"/>
          </a:p>
        </p:txBody>
      </p:sp>
      <p:sp>
        <p:nvSpPr>
          <p:cNvPr id="8" name="Text 5"/>
          <p:cNvSpPr/>
          <p:nvPr/>
        </p:nvSpPr>
        <p:spPr bwMode="auto">
          <a:xfrm>
            <a:off x="3786307" y="3654743"/>
            <a:ext cx="3286006" cy="994885"/>
          </a:xfrm>
          <a:prstGeom prst="rect">
            <a:avLst/>
          </a:prstGeom>
          <a:noFill/>
          <a:ln/>
        </p:spPr>
        <p:txBody>
          <a:bodyPr wrap="square" rtlCol="0" anchor="t"/>
          <a:lstStyle/>
          <a:p>
            <a:pPr marL="0" indent="0">
              <a:lnSpc>
                <a:spcPts val="1960"/>
              </a:lnSpc>
              <a:buNone/>
              <a:defRPr/>
            </a:pPr>
            <a:r>
              <a:rPr lang="en-US" sz="1250" spc="-23">
                <a:solidFill>
                  <a:srgbClr val="2B2E3C"/>
                </a:solidFill>
                <a:latin typeface="Open Sans"/>
                <a:ea typeface="Open Sans"/>
                <a:cs typeface="Open Sans"/>
              </a:rPr>
              <a:t>Abdominal distension and risk of intestinal or esophageal obstruction and fecal impaction, particularly if swallowed with insufficient fluid (also possible with overdose).</a:t>
            </a:r>
            <a:endParaRPr lang="en-US" sz="1250"/>
          </a:p>
        </p:txBody>
      </p:sp>
      <p:sp>
        <p:nvSpPr>
          <p:cNvPr id="9" name="Shape 6"/>
          <p:cNvSpPr/>
          <p:nvPr/>
        </p:nvSpPr>
        <p:spPr bwMode="auto">
          <a:xfrm>
            <a:off x="7392948" y="3091101"/>
            <a:ext cx="3616285" cy="5846445"/>
          </a:xfrm>
          <a:prstGeom prst="roundRect">
            <a:avLst>
              <a:gd name="adj" fmla="val 1935"/>
            </a:avLst>
          </a:prstGeom>
          <a:solidFill>
            <a:srgbClr val="FCE2CF"/>
          </a:solidFill>
          <a:ln w="9644">
            <a:solidFill>
              <a:srgbClr val="F9C59F"/>
            </a:solidFill>
            <a:prstDash val="solid"/>
          </a:ln>
        </p:spPr>
      </p:sp>
      <p:sp>
        <p:nvSpPr>
          <p:cNvPr id="10" name="Text 7"/>
          <p:cNvSpPr/>
          <p:nvPr/>
        </p:nvSpPr>
        <p:spPr bwMode="auto">
          <a:xfrm>
            <a:off x="7558088" y="3256240"/>
            <a:ext cx="1555313" cy="243007"/>
          </a:xfrm>
          <a:prstGeom prst="rect">
            <a:avLst/>
          </a:prstGeom>
          <a:noFill/>
          <a:ln/>
        </p:spPr>
        <p:txBody>
          <a:bodyPr wrap="none" rtlCol="0" anchor="t"/>
          <a:lstStyle/>
          <a:p>
            <a:pPr marL="0" indent="0">
              <a:lnSpc>
                <a:spcPts val="1914"/>
              </a:lnSpc>
              <a:buNone/>
              <a:defRPr/>
            </a:pPr>
            <a:r>
              <a:rPr lang="en-US" sz="1550" spc="-46">
                <a:solidFill>
                  <a:srgbClr val="2B2E3C"/>
                </a:solidFill>
                <a:latin typeface="Bitter"/>
                <a:ea typeface="Bitter"/>
                <a:cs typeface="Bitter"/>
              </a:rPr>
              <a:t>Contraindications</a:t>
            </a:r>
            <a:endParaRPr lang="en-US" sz="1550"/>
          </a:p>
        </p:txBody>
      </p:sp>
      <p:sp>
        <p:nvSpPr>
          <p:cNvPr id="11" name="Text 8"/>
          <p:cNvSpPr/>
          <p:nvPr/>
        </p:nvSpPr>
        <p:spPr bwMode="auto">
          <a:xfrm>
            <a:off x="7806809" y="3674150"/>
            <a:ext cx="3037284" cy="559594"/>
          </a:xfrm>
          <a:prstGeom prst="rect">
            <a:avLst/>
          </a:prstGeom>
          <a:noFill/>
          <a:ln/>
        </p:spPr>
        <p:txBody>
          <a:bodyPr wrap="square" rtlCol="0" anchor="t"/>
          <a:lstStyle/>
          <a:p>
            <a:pPr marL="342900" indent="-342900" algn="l">
              <a:lnSpc>
                <a:spcPts val="2204"/>
              </a:lnSpc>
              <a:buSzPct val="100000"/>
              <a:buChar char="•"/>
              <a:defRPr/>
            </a:pPr>
            <a:r>
              <a:rPr lang="en-US" sz="1250" spc="-23">
                <a:solidFill>
                  <a:srgbClr val="2B2E3C"/>
                </a:solidFill>
                <a:latin typeface="Open Sans"/>
                <a:ea typeface="Open Sans"/>
                <a:cs typeface="Open Sans"/>
              </a:rPr>
              <a:t>Sudden change in bowel habit persisting for more than 2 weeks</a:t>
            </a:r>
            <a:endParaRPr lang="en-US" sz="1250"/>
          </a:p>
        </p:txBody>
      </p:sp>
      <p:sp>
        <p:nvSpPr>
          <p:cNvPr id="12" name="Text 9"/>
          <p:cNvSpPr/>
          <p:nvPr/>
        </p:nvSpPr>
        <p:spPr bwMode="auto">
          <a:xfrm>
            <a:off x="7806809" y="4295894"/>
            <a:ext cx="3037284" cy="279797"/>
          </a:xfrm>
          <a:prstGeom prst="rect">
            <a:avLst/>
          </a:prstGeom>
          <a:noFill/>
          <a:ln/>
        </p:spPr>
        <p:txBody>
          <a:bodyPr wrap="none" rtlCol="0" anchor="t"/>
          <a:lstStyle/>
          <a:p>
            <a:pPr marL="342900" indent="-342900" algn="l">
              <a:lnSpc>
                <a:spcPts val="2204"/>
              </a:lnSpc>
              <a:buSzPct val="100000"/>
              <a:buChar char="•"/>
              <a:defRPr/>
            </a:pPr>
            <a:r>
              <a:rPr lang="en-US" sz="1250" spc="-23">
                <a:solidFill>
                  <a:srgbClr val="2B2E3C"/>
                </a:solidFill>
                <a:latin typeface="Open Sans"/>
                <a:ea typeface="Open Sans"/>
                <a:cs typeface="Open Sans"/>
              </a:rPr>
              <a:t>Undiagnosed rectal bleeding</a:t>
            </a:r>
            <a:endParaRPr lang="en-US" sz="1250"/>
          </a:p>
        </p:txBody>
      </p:sp>
      <p:sp>
        <p:nvSpPr>
          <p:cNvPr id="13" name="Text 10"/>
          <p:cNvSpPr/>
          <p:nvPr/>
        </p:nvSpPr>
        <p:spPr bwMode="auto">
          <a:xfrm>
            <a:off x="7806809" y="4637841"/>
            <a:ext cx="3037284" cy="559594"/>
          </a:xfrm>
          <a:prstGeom prst="rect">
            <a:avLst/>
          </a:prstGeom>
          <a:noFill/>
          <a:ln/>
        </p:spPr>
        <p:txBody>
          <a:bodyPr wrap="square" rtlCol="0" anchor="t"/>
          <a:lstStyle/>
          <a:p>
            <a:pPr marL="342900" indent="-342900" algn="l">
              <a:lnSpc>
                <a:spcPts val="2204"/>
              </a:lnSpc>
              <a:buSzPct val="100000"/>
              <a:buChar char="•"/>
              <a:defRPr/>
            </a:pPr>
            <a:r>
              <a:rPr lang="en-US" sz="1250" spc="-23">
                <a:solidFill>
                  <a:srgbClr val="2B2E3C"/>
                </a:solidFill>
                <a:latin typeface="Open Sans"/>
                <a:ea typeface="Open Sans"/>
                <a:cs typeface="Open Sans"/>
              </a:rPr>
              <a:t>Failure to defecate following the use of a laxative</a:t>
            </a:r>
            <a:endParaRPr lang="en-US" sz="1250"/>
          </a:p>
        </p:txBody>
      </p:sp>
      <p:sp>
        <p:nvSpPr>
          <p:cNvPr id="14" name="Text 11"/>
          <p:cNvSpPr/>
          <p:nvPr/>
        </p:nvSpPr>
        <p:spPr bwMode="auto">
          <a:xfrm>
            <a:off x="7806809" y="5259586"/>
            <a:ext cx="3037284" cy="559594"/>
          </a:xfrm>
          <a:prstGeom prst="rect">
            <a:avLst/>
          </a:prstGeom>
          <a:noFill/>
          <a:ln/>
        </p:spPr>
        <p:txBody>
          <a:bodyPr wrap="square" rtlCol="0" anchor="t"/>
          <a:lstStyle/>
          <a:p>
            <a:pPr marL="342900" indent="-342900" algn="l">
              <a:lnSpc>
                <a:spcPts val="2204"/>
              </a:lnSpc>
              <a:buSzPct val="100000"/>
              <a:buChar char="•"/>
              <a:defRPr/>
            </a:pPr>
            <a:r>
              <a:rPr lang="en-US" sz="1250" spc="-23">
                <a:solidFill>
                  <a:srgbClr val="2B2E3C"/>
                </a:solidFill>
                <a:latin typeface="Open Sans"/>
                <a:ea typeface="Open Sans"/>
                <a:cs typeface="Open Sans"/>
              </a:rPr>
              <a:t>Abnormal constrictions in the gastrointestinal tract</a:t>
            </a:r>
            <a:endParaRPr lang="en-US" sz="1250"/>
          </a:p>
        </p:txBody>
      </p:sp>
      <p:sp>
        <p:nvSpPr>
          <p:cNvPr id="15" name="Text 12"/>
          <p:cNvSpPr/>
          <p:nvPr/>
        </p:nvSpPr>
        <p:spPr bwMode="auto">
          <a:xfrm>
            <a:off x="7806809" y="5881330"/>
            <a:ext cx="3037284" cy="279797"/>
          </a:xfrm>
          <a:prstGeom prst="rect">
            <a:avLst/>
          </a:prstGeom>
          <a:noFill/>
          <a:ln/>
        </p:spPr>
        <p:txBody>
          <a:bodyPr wrap="none" rtlCol="0" anchor="t"/>
          <a:lstStyle/>
          <a:p>
            <a:pPr marL="342900" indent="-342900" algn="l">
              <a:lnSpc>
                <a:spcPts val="2204"/>
              </a:lnSpc>
              <a:buSzPct val="100000"/>
              <a:buChar char="•"/>
              <a:defRPr/>
            </a:pPr>
            <a:r>
              <a:rPr lang="en-US" sz="1250" spc="-23">
                <a:solidFill>
                  <a:srgbClr val="2B2E3C"/>
                </a:solidFill>
                <a:latin typeface="Open Sans"/>
                <a:ea typeface="Open Sans"/>
                <a:cs typeface="Open Sans"/>
              </a:rPr>
              <a:t>Diseases of the esophagus and cardia</a:t>
            </a:r>
            <a:endParaRPr lang="en-US" sz="1250"/>
          </a:p>
        </p:txBody>
      </p:sp>
      <p:sp>
        <p:nvSpPr>
          <p:cNvPr id="16" name="Text 13"/>
          <p:cNvSpPr/>
          <p:nvPr/>
        </p:nvSpPr>
        <p:spPr bwMode="auto">
          <a:xfrm>
            <a:off x="7806809" y="6223278"/>
            <a:ext cx="3037284" cy="559594"/>
          </a:xfrm>
          <a:prstGeom prst="rect">
            <a:avLst/>
          </a:prstGeom>
          <a:noFill/>
          <a:ln/>
        </p:spPr>
        <p:txBody>
          <a:bodyPr wrap="square" rtlCol="0" anchor="t"/>
          <a:lstStyle/>
          <a:p>
            <a:pPr marL="342900" indent="-342900" algn="l">
              <a:lnSpc>
                <a:spcPts val="2204"/>
              </a:lnSpc>
              <a:buSzPct val="100000"/>
              <a:buChar char="•"/>
              <a:defRPr/>
            </a:pPr>
            <a:r>
              <a:rPr lang="en-US" sz="1250" spc="-23">
                <a:solidFill>
                  <a:srgbClr val="2B2E3C"/>
                </a:solidFill>
                <a:latin typeface="Open Sans"/>
                <a:ea typeface="Open Sans"/>
                <a:cs typeface="Open Sans"/>
              </a:rPr>
              <a:t>Potential or existing intestinal blockage (ileus)</a:t>
            </a:r>
            <a:endParaRPr lang="en-US" sz="1250"/>
          </a:p>
        </p:txBody>
      </p:sp>
      <p:sp>
        <p:nvSpPr>
          <p:cNvPr id="17" name="Text 14"/>
          <p:cNvSpPr/>
          <p:nvPr/>
        </p:nvSpPr>
        <p:spPr bwMode="auto">
          <a:xfrm>
            <a:off x="7806809" y="6845022"/>
            <a:ext cx="3037284" cy="279797"/>
          </a:xfrm>
          <a:prstGeom prst="rect">
            <a:avLst/>
          </a:prstGeom>
          <a:noFill/>
          <a:ln/>
        </p:spPr>
        <p:txBody>
          <a:bodyPr wrap="none" rtlCol="0" anchor="t"/>
          <a:lstStyle/>
          <a:p>
            <a:pPr marL="342900" indent="-342900" algn="l">
              <a:lnSpc>
                <a:spcPts val="2204"/>
              </a:lnSpc>
              <a:buSzPct val="100000"/>
              <a:buChar char="•"/>
              <a:defRPr/>
            </a:pPr>
            <a:r>
              <a:rPr lang="en-US" sz="1250" spc="-23">
                <a:solidFill>
                  <a:srgbClr val="2B2E3C"/>
                </a:solidFill>
                <a:latin typeface="Open Sans"/>
                <a:ea typeface="Open Sans"/>
                <a:cs typeface="Open Sans"/>
              </a:rPr>
              <a:t>Paralysis of the intestine or megacolon</a:t>
            </a:r>
            <a:endParaRPr lang="en-US" sz="1250"/>
          </a:p>
        </p:txBody>
      </p:sp>
      <p:sp>
        <p:nvSpPr>
          <p:cNvPr id="18" name="Text 15"/>
          <p:cNvSpPr/>
          <p:nvPr/>
        </p:nvSpPr>
        <p:spPr bwMode="auto">
          <a:xfrm>
            <a:off x="7806809" y="7186970"/>
            <a:ext cx="3037284" cy="279797"/>
          </a:xfrm>
          <a:prstGeom prst="rect">
            <a:avLst/>
          </a:prstGeom>
          <a:noFill/>
          <a:ln/>
        </p:spPr>
        <p:txBody>
          <a:bodyPr wrap="none" rtlCol="0" anchor="t"/>
          <a:lstStyle/>
          <a:p>
            <a:pPr marL="342900" indent="-342900" algn="l">
              <a:lnSpc>
                <a:spcPts val="2204"/>
              </a:lnSpc>
              <a:buSzPct val="100000"/>
              <a:buChar char="•"/>
              <a:defRPr/>
            </a:pPr>
            <a:r>
              <a:rPr lang="en-US" sz="1250" spc="-23">
                <a:solidFill>
                  <a:srgbClr val="2B2E3C"/>
                </a:solidFill>
                <a:latin typeface="Open Sans"/>
                <a:ea typeface="Open Sans"/>
                <a:cs typeface="Open Sans"/>
              </a:rPr>
              <a:t>Known hypersensitivity to Ispaghula</a:t>
            </a:r>
            <a:endParaRPr lang="en-US" sz="1250"/>
          </a:p>
        </p:txBody>
      </p:sp>
      <p:sp>
        <p:nvSpPr>
          <p:cNvPr id="19" name="Text 16"/>
          <p:cNvSpPr/>
          <p:nvPr/>
        </p:nvSpPr>
        <p:spPr bwMode="auto">
          <a:xfrm>
            <a:off x="7806809" y="7528917"/>
            <a:ext cx="3037284" cy="279797"/>
          </a:xfrm>
          <a:prstGeom prst="rect">
            <a:avLst/>
          </a:prstGeom>
          <a:noFill/>
          <a:ln/>
        </p:spPr>
        <p:txBody>
          <a:bodyPr wrap="none" rtlCol="0" anchor="t"/>
          <a:lstStyle/>
          <a:p>
            <a:pPr marL="342900" indent="-342900" algn="l">
              <a:lnSpc>
                <a:spcPts val="2204"/>
              </a:lnSpc>
              <a:buSzPct val="100000"/>
              <a:buChar char="•"/>
              <a:defRPr/>
            </a:pPr>
            <a:r>
              <a:rPr lang="en-US" sz="1250" spc="-23">
                <a:solidFill>
                  <a:srgbClr val="2B2E3C"/>
                </a:solidFill>
                <a:latin typeface="Open Sans"/>
                <a:ea typeface="Open Sans"/>
                <a:cs typeface="Open Sans"/>
              </a:rPr>
              <a:t>History of appendicitis or bowel blockage</a:t>
            </a:r>
            <a:endParaRPr lang="en-US" sz="1250"/>
          </a:p>
        </p:txBody>
      </p:sp>
      <p:sp>
        <p:nvSpPr>
          <p:cNvPr id="20" name="Text 17"/>
          <p:cNvSpPr/>
          <p:nvPr/>
        </p:nvSpPr>
        <p:spPr bwMode="auto">
          <a:xfrm>
            <a:off x="7806809" y="7870865"/>
            <a:ext cx="3037284" cy="559594"/>
          </a:xfrm>
          <a:prstGeom prst="rect">
            <a:avLst/>
          </a:prstGeom>
          <a:noFill/>
          <a:ln/>
        </p:spPr>
        <p:txBody>
          <a:bodyPr wrap="square" rtlCol="0" anchor="t"/>
          <a:lstStyle/>
          <a:p>
            <a:pPr marL="342900" indent="-342900" algn="l">
              <a:lnSpc>
                <a:spcPts val="2204"/>
              </a:lnSpc>
              <a:buSzPct val="100000"/>
              <a:buChar char="•"/>
              <a:defRPr/>
            </a:pPr>
            <a:r>
              <a:rPr lang="en-US" sz="1250" spc="-23">
                <a:solidFill>
                  <a:srgbClr val="2B2E3C"/>
                </a:solidFill>
                <a:latin typeface="Open Sans"/>
                <a:ea typeface="Open Sans"/>
                <a:cs typeface="Open Sans"/>
              </a:rPr>
              <a:t>Esophageal strictures, ulcers</a:t>
            </a:r>
            <a:r>
              <a:rPr lang="en-US" sz="1250" spc="-23">
                <a:solidFill>
                  <a:srgbClr val="2B2E3C"/>
                </a:solidFill>
                <a:latin typeface="Open Sans"/>
                <a:ea typeface="Open Sans"/>
                <a:cs typeface="Open Sans"/>
              </a:rPr>
              <a:t>,</a:t>
            </a:r>
            <a:endParaRPr lang="en-US" sz="1250"/>
          </a:p>
        </p:txBody>
      </p:sp>
      <p:sp>
        <p:nvSpPr>
          <p:cNvPr id="21" name="Text 18"/>
          <p:cNvSpPr/>
          <p:nvPr/>
        </p:nvSpPr>
        <p:spPr bwMode="auto">
          <a:xfrm>
            <a:off x="7806809" y="8492609"/>
            <a:ext cx="3037284" cy="279797"/>
          </a:xfrm>
          <a:prstGeom prst="rect">
            <a:avLst/>
          </a:prstGeom>
          <a:noFill/>
          <a:ln/>
        </p:spPr>
        <p:txBody>
          <a:bodyPr wrap="none" rtlCol="0" anchor="t"/>
          <a:lstStyle/>
          <a:p>
            <a:pPr algn="l">
              <a:lnSpc>
                <a:spcPts val="2204"/>
              </a:lnSpc>
              <a:buSzPct val="100000"/>
              <a:defRPr/>
            </a:pPr>
            <a:r>
              <a:rPr lang="en-US" sz="1250" spc="-23">
                <a:solidFill>
                  <a:srgbClr val="2B2E3C"/>
                </a:solidFill>
                <a:latin typeface="Open Sans"/>
                <a:ea typeface="Open Sans"/>
                <a:cs typeface="Open Sans"/>
              </a:rPr>
              <a:t>)</a:t>
            </a:r>
            <a:endParaRPr lang="en-US" sz="1250"/>
          </a:p>
        </p:txBody>
      </p:sp>
      <p:pic>
        <p:nvPicPr>
          <p:cNvPr id="22" name="Image 1" descr="preencoded.png">
            <a:hlinkClick r:id="rId4"/>
          </p:cNvPr>
          <p:cNvPicPr>
            <a:picLocks noChangeAspect="1"/>
          </p:cNvPicPr>
          <p:nvPr/>
        </p:nvPicPr>
        <p:blipFill>
          <a:blip r:embed="rId5"/>
          <a:stretch/>
        </p:blipFill>
        <p:spPr bwMode="auto">
          <a:xfrm flipH="1">
            <a:off x="14538960" y="7589520"/>
            <a:ext cx="45719" cy="54864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Slide 6">
    <p:spTree>
      <p:nvGrpSpPr>
        <p:cNvPr id="1" name=""/>
        <p:cNvGrpSpPr/>
        <p:nvPr/>
      </p:nvGrpSpPr>
      <p:grpSpPr bwMode="auto">
        <a:xfrm>
          <a:off x="0" y="0"/>
          <a:ext cx="0" cy="0"/>
          <a:chOff x="0" y="0"/>
          <a:chExt cx="0" cy="0"/>
        </a:xfrm>
      </p:grpSpPr>
      <p:sp>
        <p:nvSpPr>
          <p:cNvPr id="2" name="Shape 0"/>
          <p:cNvSpPr/>
          <p:nvPr/>
        </p:nvSpPr>
        <p:spPr bwMode="auto">
          <a:xfrm>
            <a:off x="0" y="0"/>
            <a:ext cx="14630400" cy="8229600"/>
          </a:xfrm>
          <a:prstGeom prst="rect">
            <a:avLst/>
          </a:prstGeom>
          <a:solidFill>
            <a:srgbClr val="AABCB6"/>
          </a:solidFill>
          <a:ln/>
        </p:spPr>
      </p:sp>
      <p:sp>
        <p:nvSpPr>
          <p:cNvPr id="3" name="Shape 1"/>
          <p:cNvSpPr/>
          <p:nvPr/>
        </p:nvSpPr>
        <p:spPr bwMode="auto">
          <a:xfrm>
            <a:off x="0" y="0"/>
            <a:ext cx="14630400" cy="8229600"/>
          </a:xfrm>
          <a:prstGeom prst="rect">
            <a:avLst/>
          </a:prstGeom>
          <a:solidFill>
            <a:srgbClr val="FFF8F0"/>
          </a:solidFill>
          <a:ln w="13811">
            <a:solidFill>
              <a:srgbClr val="E5E0DF"/>
            </a:solidFill>
            <a:prstDash val="solid"/>
          </a:ln>
        </p:spPr>
      </p:sp>
      <p:pic>
        <p:nvPicPr>
          <p:cNvPr id="4" name="Image 0" descr="preencoded.png"/>
          <p:cNvPicPr>
            <a:picLocks noChangeAspect="1"/>
          </p:cNvPicPr>
          <p:nvPr/>
        </p:nvPicPr>
        <p:blipFill>
          <a:blip r:embed="rId3"/>
          <a:stretch/>
        </p:blipFill>
        <p:spPr bwMode="auto">
          <a:xfrm>
            <a:off x="0" y="0"/>
            <a:ext cx="5486400" cy="8229600"/>
          </a:xfrm>
          <a:prstGeom prst="rect">
            <a:avLst/>
          </a:prstGeom>
        </p:spPr>
      </p:pic>
      <p:sp>
        <p:nvSpPr>
          <p:cNvPr id="5" name="Text 2"/>
          <p:cNvSpPr/>
          <p:nvPr/>
        </p:nvSpPr>
        <p:spPr bwMode="auto">
          <a:xfrm>
            <a:off x="6319599" y="2520910"/>
            <a:ext cx="4443889" cy="694373"/>
          </a:xfrm>
          <a:prstGeom prst="rect">
            <a:avLst/>
          </a:prstGeom>
          <a:noFill/>
          <a:ln/>
        </p:spPr>
        <p:txBody>
          <a:bodyPr wrap="none" rtlCol="0" anchor="t"/>
          <a:lstStyle/>
          <a:p>
            <a:pPr marL="0" indent="0">
              <a:lnSpc>
                <a:spcPts val="5468"/>
              </a:lnSpc>
              <a:buNone/>
              <a:defRPr/>
            </a:pPr>
            <a:r>
              <a:rPr lang="en-US" sz="4350" spc="-131">
                <a:solidFill>
                  <a:srgbClr val="2C3F42"/>
                </a:solidFill>
                <a:latin typeface="Bitter"/>
                <a:ea typeface="Bitter"/>
                <a:cs typeface="Bitter"/>
              </a:rPr>
              <a:t>Drug Interactions</a:t>
            </a:r>
            <a:endParaRPr lang="en-US" sz="4350"/>
          </a:p>
        </p:txBody>
      </p:sp>
      <p:sp>
        <p:nvSpPr>
          <p:cNvPr id="6" name="Text 3"/>
          <p:cNvSpPr/>
          <p:nvPr/>
        </p:nvSpPr>
        <p:spPr bwMode="auto">
          <a:xfrm>
            <a:off x="6675000" y="3548539"/>
            <a:ext cx="7122200" cy="1199436"/>
          </a:xfrm>
          <a:prstGeom prst="rect">
            <a:avLst/>
          </a:prstGeom>
          <a:noFill/>
          <a:ln/>
        </p:spPr>
        <p:txBody>
          <a:bodyPr wrap="square" rtlCol="0" anchor="t"/>
          <a:lstStyle/>
          <a:p>
            <a:pPr marL="342900" indent="-342900" algn="l">
              <a:lnSpc>
                <a:spcPts val="3149"/>
              </a:lnSpc>
              <a:buSzPct val="100000"/>
              <a:buChar char="•"/>
              <a:defRPr/>
            </a:pPr>
            <a:r>
              <a:rPr lang="en-US" sz="1750" spc="-35">
                <a:solidFill>
                  <a:srgbClr val="2B2E3C"/>
                </a:solidFill>
                <a:latin typeface="Open Sans"/>
                <a:ea typeface="Open Sans"/>
                <a:cs typeface="Open Sans"/>
              </a:rPr>
              <a:t>Ispaghula generally decreases absorption of many drugs, reducing their effectiveness (e.g., warfarin, digitalis, potassium-sparing diuretics, salicylates, tetracyclines)</a:t>
            </a:r>
            <a:endParaRPr lang="en-US" sz="1750"/>
          </a:p>
        </p:txBody>
      </p:sp>
      <p:sp>
        <p:nvSpPr>
          <p:cNvPr id="7" name="Text 4"/>
          <p:cNvSpPr/>
          <p:nvPr/>
        </p:nvSpPr>
        <p:spPr bwMode="auto">
          <a:xfrm>
            <a:off x="6319599" y="4997886"/>
            <a:ext cx="7477601" cy="710802"/>
          </a:xfrm>
          <a:prstGeom prst="rect">
            <a:avLst/>
          </a:prstGeom>
          <a:noFill/>
          <a:ln/>
        </p:spPr>
        <p:txBody>
          <a:bodyPr wrap="square" rtlCol="0" anchor="t"/>
          <a:lstStyle/>
          <a:p>
            <a:pPr marL="0" indent="0">
              <a:lnSpc>
                <a:spcPts val="2799"/>
              </a:lnSpc>
              <a:buNone/>
              <a:defRPr/>
            </a:pPr>
            <a:r>
              <a:rPr lang="en-US" sz="1750" spc="-35">
                <a:solidFill>
                  <a:srgbClr val="2B2E3C"/>
                </a:solidFill>
                <a:latin typeface="Open Sans"/>
                <a:ea typeface="Open Sans"/>
                <a:cs typeface="Open Sans"/>
              </a:rPr>
              <a:t>Always consult your doctor or pharmacist before taking SIMILAX with other medications.</a:t>
            </a:r>
            <a:endParaRPr lang="en-US" sz="1750"/>
          </a:p>
        </p:txBody>
      </p:sp>
      <p:pic>
        <p:nvPicPr>
          <p:cNvPr id="8" name="Image 1" descr="preencoded.png">
            <a:hlinkClick r:id="rId4"/>
          </p:cNvPr>
          <p:cNvPicPr>
            <a:picLocks noChangeAspect="1"/>
          </p:cNvPicPr>
          <p:nvPr/>
        </p:nvPicPr>
        <p:blipFill>
          <a:blip r:embed="rId5"/>
          <a:stretch/>
        </p:blipFill>
        <p:spPr bwMode="auto">
          <a:xfrm>
            <a:off x="14456229" y="7589520"/>
            <a:ext cx="82731" cy="54864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Slide 7">
    <p:spTree>
      <p:nvGrpSpPr>
        <p:cNvPr id="1" name=""/>
        <p:cNvGrpSpPr/>
        <p:nvPr/>
      </p:nvGrpSpPr>
      <p:grpSpPr bwMode="auto">
        <a:xfrm>
          <a:off x="0" y="0"/>
          <a:ext cx="0" cy="0"/>
          <a:chOff x="0" y="0"/>
          <a:chExt cx="0" cy="0"/>
        </a:xfrm>
      </p:grpSpPr>
      <p:sp>
        <p:nvSpPr>
          <p:cNvPr id="2" name="Shape 0"/>
          <p:cNvSpPr/>
          <p:nvPr/>
        </p:nvSpPr>
        <p:spPr bwMode="auto">
          <a:xfrm>
            <a:off x="0" y="0"/>
            <a:ext cx="14630400" cy="8229600"/>
          </a:xfrm>
          <a:prstGeom prst="rect">
            <a:avLst/>
          </a:prstGeom>
          <a:solidFill>
            <a:srgbClr val="AABCB6"/>
          </a:solidFill>
          <a:ln/>
        </p:spPr>
      </p:sp>
      <p:sp>
        <p:nvSpPr>
          <p:cNvPr id="3" name="Shape 1"/>
          <p:cNvSpPr/>
          <p:nvPr/>
        </p:nvSpPr>
        <p:spPr bwMode="auto">
          <a:xfrm>
            <a:off x="0" y="0"/>
            <a:ext cx="14630400" cy="10890766"/>
          </a:xfrm>
          <a:prstGeom prst="rect">
            <a:avLst/>
          </a:prstGeom>
          <a:solidFill>
            <a:srgbClr val="FFF8F0"/>
          </a:solidFill>
          <a:ln w="9644">
            <a:solidFill>
              <a:srgbClr val="E5E0DF"/>
            </a:solidFill>
            <a:prstDash val="solid"/>
          </a:ln>
        </p:spPr>
      </p:sp>
      <p:sp>
        <p:nvSpPr>
          <p:cNvPr id="4" name="Text 2"/>
          <p:cNvSpPr/>
          <p:nvPr/>
        </p:nvSpPr>
        <p:spPr bwMode="auto">
          <a:xfrm>
            <a:off x="3621167" y="427673"/>
            <a:ext cx="5731312" cy="486013"/>
          </a:xfrm>
          <a:prstGeom prst="rect">
            <a:avLst/>
          </a:prstGeom>
          <a:noFill/>
          <a:ln/>
        </p:spPr>
        <p:txBody>
          <a:bodyPr wrap="none" rtlCol="0" anchor="t"/>
          <a:lstStyle/>
          <a:p>
            <a:pPr marL="0" indent="0">
              <a:lnSpc>
                <a:spcPts val="3827"/>
              </a:lnSpc>
              <a:buNone/>
              <a:defRPr/>
            </a:pPr>
            <a:r>
              <a:rPr lang="en-US" sz="3050" spc="-92">
                <a:solidFill>
                  <a:srgbClr val="2C3F42"/>
                </a:solidFill>
                <a:latin typeface="Bitter"/>
                <a:ea typeface="Bitter"/>
                <a:cs typeface="Bitter"/>
              </a:rPr>
              <a:t>Warnings and Recommendations</a:t>
            </a:r>
            <a:endParaRPr lang="en-US" sz="3050"/>
          </a:p>
        </p:txBody>
      </p:sp>
      <p:sp>
        <p:nvSpPr>
          <p:cNvPr id="5" name="Shape 3"/>
          <p:cNvSpPr/>
          <p:nvPr/>
        </p:nvSpPr>
        <p:spPr bwMode="auto">
          <a:xfrm>
            <a:off x="3621167" y="1346121"/>
            <a:ext cx="349925" cy="349925"/>
          </a:xfrm>
          <a:prstGeom prst="roundRect">
            <a:avLst>
              <a:gd name="adj" fmla="val 20002"/>
            </a:avLst>
          </a:prstGeom>
          <a:solidFill>
            <a:srgbClr val="FCE2CF"/>
          </a:solidFill>
          <a:ln w="9644">
            <a:solidFill>
              <a:srgbClr val="F9C59F"/>
            </a:solidFill>
            <a:prstDash val="solid"/>
          </a:ln>
        </p:spPr>
      </p:sp>
      <p:sp>
        <p:nvSpPr>
          <p:cNvPr id="6" name="Text 4"/>
          <p:cNvSpPr/>
          <p:nvPr/>
        </p:nvSpPr>
        <p:spPr bwMode="auto">
          <a:xfrm>
            <a:off x="3748087" y="1375172"/>
            <a:ext cx="95964" cy="291703"/>
          </a:xfrm>
          <a:prstGeom prst="rect">
            <a:avLst/>
          </a:prstGeom>
          <a:noFill/>
          <a:ln/>
        </p:spPr>
        <p:txBody>
          <a:bodyPr wrap="none" rtlCol="0" anchor="t"/>
          <a:lstStyle/>
          <a:p>
            <a:pPr marL="0" indent="0" algn="ctr">
              <a:lnSpc>
                <a:spcPts val="2296"/>
              </a:lnSpc>
              <a:buNone/>
              <a:defRPr/>
            </a:pPr>
            <a:r>
              <a:rPr lang="en-US" sz="1850" spc="-23">
                <a:solidFill>
                  <a:srgbClr val="2B2E3C"/>
                </a:solidFill>
                <a:latin typeface="Bitter"/>
                <a:ea typeface="Bitter"/>
                <a:cs typeface="Bitter"/>
              </a:rPr>
              <a:t>1</a:t>
            </a:r>
            <a:endParaRPr lang="en-US" sz="1850"/>
          </a:p>
        </p:txBody>
      </p:sp>
      <p:sp>
        <p:nvSpPr>
          <p:cNvPr id="7" name="Text 5"/>
          <p:cNvSpPr/>
          <p:nvPr/>
        </p:nvSpPr>
        <p:spPr bwMode="auto">
          <a:xfrm>
            <a:off x="4126587" y="1399580"/>
            <a:ext cx="1664732" cy="243007"/>
          </a:xfrm>
          <a:prstGeom prst="rect">
            <a:avLst/>
          </a:prstGeom>
          <a:noFill/>
          <a:ln/>
        </p:spPr>
        <p:txBody>
          <a:bodyPr wrap="none" rtlCol="0" anchor="t"/>
          <a:lstStyle/>
          <a:p>
            <a:pPr marL="0" indent="0">
              <a:lnSpc>
                <a:spcPts val="1914"/>
              </a:lnSpc>
              <a:buNone/>
              <a:defRPr/>
            </a:pPr>
            <a:r>
              <a:rPr lang="en-US" sz="1550" spc="-46">
                <a:solidFill>
                  <a:srgbClr val="2B2E3C"/>
                </a:solidFill>
                <a:latin typeface="Bitter"/>
                <a:ea typeface="Bitter"/>
                <a:cs typeface="Bitter"/>
              </a:rPr>
              <a:t>In Case of Overdose</a:t>
            </a:r>
            <a:endParaRPr lang="en-US" sz="1550"/>
          </a:p>
        </p:txBody>
      </p:sp>
      <p:sp>
        <p:nvSpPr>
          <p:cNvPr id="8" name="Text 6"/>
          <p:cNvSpPr/>
          <p:nvPr/>
        </p:nvSpPr>
        <p:spPr bwMode="auto">
          <a:xfrm>
            <a:off x="4126587" y="1798082"/>
            <a:ext cx="1853565" cy="497442"/>
          </a:xfrm>
          <a:prstGeom prst="rect">
            <a:avLst/>
          </a:prstGeom>
          <a:noFill/>
          <a:ln/>
        </p:spPr>
        <p:txBody>
          <a:bodyPr wrap="square" rtlCol="0" anchor="t"/>
          <a:lstStyle/>
          <a:p>
            <a:pPr marL="0" indent="0">
              <a:lnSpc>
                <a:spcPts val="1960"/>
              </a:lnSpc>
              <a:buNone/>
              <a:defRPr/>
            </a:pPr>
            <a:r>
              <a:rPr lang="en-US" sz="1250" spc="-23">
                <a:solidFill>
                  <a:srgbClr val="2B2E3C"/>
                </a:solidFill>
                <a:latin typeface="Open Sans"/>
                <a:ea typeface="Open Sans"/>
                <a:cs typeface="Open Sans"/>
              </a:rPr>
              <a:t>Seek immediate medical help.</a:t>
            </a:r>
            <a:endParaRPr lang="en-US" sz="1250"/>
          </a:p>
        </p:txBody>
      </p:sp>
      <p:sp>
        <p:nvSpPr>
          <p:cNvPr id="9" name="Shape 7"/>
          <p:cNvSpPr/>
          <p:nvPr/>
        </p:nvSpPr>
        <p:spPr bwMode="auto">
          <a:xfrm>
            <a:off x="6135648" y="1346121"/>
            <a:ext cx="349925" cy="349925"/>
          </a:xfrm>
          <a:prstGeom prst="roundRect">
            <a:avLst>
              <a:gd name="adj" fmla="val 20002"/>
            </a:avLst>
          </a:prstGeom>
          <a:solidFill>
            <a:srgbClr val="FCE2CF"/>
          </a:solidFill>
          <a:ln w="9644">
            <a:solidFill>
              <a:srgbClr val="F9C59F"/>
            </a:solidFill>
            <a:prstDash val="solid"/>
          </a:ln>
        </p:spPr>
      </p:sp>
      <p:sp>
        <p:nvSpPr>
          <p:cNvPr id="10" name="Text 8"/>
          <p:cNvSpPr/>
          <p:nvPr/>
        </p:nvSpPr>
        <p:spPr bwMode="auto">
          <a:xfrm>
            <a:off x="6247328" y="1375172"/>
            <a:ext cx="126444" cy="291703"/>
          </a:xfrm>
          <a:prstGeom prst="rect">
            <a:avLst/>
          </a:prstGeom>
          <a:noFill/>
          <a:ln/>
        </p:spPr>
        <p:txBody>
          <a:bodyPr wrap="none" rtlCol="0" anchor="t"/>
          <a:lstStyle/>
          <a:p>
            <a:pPr marL="0" indent="0" algn="ctr">
              <a:lnSpc>
                <a:spcPts val="2296"/>
              </a:lnSpc>
              <a:buNone/>
              <a:defRPr/>
            </a:pPr>
            <a:r>
              <a:rPr lang="en-US" sz="1850" spc="-23">
                <a:solidFill>
                  <a:srgbClr val="2B2E3C"/>
                </a:solidFill>
                <a:latin typeface="Bitter"/>
                <a:ea typeface="Bitter"/>
                <a:cs typeface="Bitter"/>
              </a:rPr>
              <a:t>2</a:t>
            </a:r>
            <a:endParaRPr lang="en-US" sz="1850"/>
          </a:p>
        </p:txBody>
      </p:sp>
      <p:sp>
        <p:nvSpPr>
          <p:cNvPr id="11" name="Text 9"/>
          <p:cNvSpPr/>
          <p:nvPr/>
        </p:nvSpPr>
        <p:spPr bwMode="auto">
          <a:xfrm>
            <a:off x="6641068" y="1399580"/>
            <a:ext cx="1555313" cy="243007"/>
          </a:xfrm>
          <a:prstGeom prst="rect">
            <a:avLst/>
          </a:prstGeom>
          <a:noFill/>
          <a:ln/>
        </p:spPr>
        <p:txBody>
          <a:bodyPr wrap="none" rtlCol="0" anchor="t"/>
          <a:lstStyle/>
          <a:p>
            <a:pPr marL="0" indent="0">
              <a:lnSpc>
                <a:spcPts val="1914"/>
              </a:lnSpc>
              <a:buNone/>
              <a:defRPr/>
            </a:pPr>
            <a:r>
              <a:rPr lang="en-US" sz="1550" spc="-46">
                <a:solidFill>
                  <a:srgbClr val="2B2E3C"/>
                </a:solidFill>
                <a:latin typeface="Bitter"/>
                <a:ea typeface="Bitter"/>
                <a:cs typeface="Bitter"/>
              </a:rPr>
              <a:t>Missed Dose</a:t>
            </a:r>
            <a:endParaRPr lang="en-US" sz="1550"/>
          </a:p>
        </p:txBody>
      </p:sp>
      <p:sp>
        <p:nvSpPr>
          <p:cNvPr id="12" name="Text 10"/>
          <p:cNvSpPr/>
          <p:nvPr/>
        </p:nvSpPr>
        <p:spPr bwMode="auto">
          <a:xfrm>
            <a:off x="6641068" y="1798082"/>
            <a:ext cx="1853565" cy="1492329"/>
          </a:xfrm>
          <a:prstGeom prst="rect">
            <a:avLst/>
          </a:prstGeom>
          <a:noFill/>
          <a:ln/>
        </p:spPr>
        <p:txBody>
          <a:bodyPr wrap="square" rtlCol="0" anchor="t"/>
          <a:lstStyle/>
          <a:p>
            <a:pPr marL="0" indent="0">
              <a:lnSpc>
                <a:spcPts val="1960"/>
              </a:lnSpc>
              <a:buNone/>
              <a:defRPr/>
            </a:pPr>
            <a:r>
              <a:rPr lang="en-US" sz="1250" spc="-23">
                <a:solidFill>
                  <a:srgbClr val="2B2E3C"/>
                </a:solidFill>
                <a:latin typeface="Open Sans"/>
                <a:ea typeface="Open Sans"/>
                <a:cs typeface="Open Sans"/>
              </a:rPr>
              <a:t>If you miss a dose, take it as soon as you remember. If it is near the time of the next dose, skip the missed dose. Do not double the dose.</a:t>
            </a:r>
            <a:endParaRPr lang="en-US" sz="1250"/>
          </a:p>
        </p:txBody>
      </p:sp>
      <p:sp>
        <p:nvSpPr>
          <p:cNvPr id="13" name="Shape 11"/>
          <p:cNvSpPr/>
          <p:nvPr/>
        </p:nvSpPr>
        <p:spPr bwMode="auto">
          <a:xfrm>
            <a:off x="8650129" y="1346121"/>
            <a:ext cx="349925" cy="349925"/>
          </a:xfrm>
          <a:prstGeom prst="roundRect">
            <a:avLst>
              <a:gd name="adj" fmla="val 20002"/>
            </a:avLst>
          </a:prstGeom>
          <a:solidFill>
            <a:srgbClr val="FCE2CF"/>
          </a:solidFill>
          <a:ln w="9644">
            <a:solidFill>
              <a:srgbClr val="F9C59F"/>
            </a:solidFill>
            <a:prstDash val="solid"/>
          </a:ln>
        </p:spPr>
      </p:sp>
      <p:sp>
        <p:nvSpPr>
          <p:cNvPr id="14" name="Text 12"/>
          <p:cNvSpPr/>
          <p:nvPr/>
        </p:nvSpPr>
        <p:spPr bwMode="auto">
          <a:xfrm>
            <a:off x="8757999" y="1375172"/>
            <a:ext cx="134064" cy="291703"/>
          </a:xfrm>
          <a:prstGeom prst="rect">
            <a:avLst/>
          </a:prstGeom>
          <a:noFill/>
          <a:ln/>
        </p:spPr>
        <p:txBody>
          <a:bodyPr wrap="none" rtlCol="0" anchor="t"/>
          <a:lstStyle/>
          <a:p>
            <a:pPr marL="0" indent="0" algn="ctr">
              <a:lnSpc>
                <a:spcPts val="2296"/>
              </a:lnSpc>
              <a:buNone/>
              <a:defRPr/>
            </a:pPr>
            <a:r>
              <a:rPr lang="en-US" sz="1850" spc="-23">
                <a:solidFill>
                  <a:srgbClr val="2B2E3C"/>
                </a:solidFill>
                <a:latin typeface="Bitter"/>
                <a:ea typeface="Bitter"/>
                <a:cs typeface="Bitter"/>
              </a:rPr>
              <a:t>3</a:t>
            </a:r>
            <a:endParaRPr lang="en-US" sz="1850"/>
          </a:p>
        </p:txBody>
      </p:sp>
      <p:sp>
        <p:nvSpPr>
          <p:cNvPr id="15" name="Text 13"/>
          <p:cNvSpPr/>
          <p:nvPr/>
        </p:nvSpPr>
        <p:spPr bwMode="auto">
          <a:xfrm>
            <a:off x="9155549" y="1399580"/>
            <a:ext cx="1555313" cy="243007"/>
          </a:xfrm>
          <a:prstGeom prst="rect">
            <a:avLst/>
          </a:prstGeom>
          <a:noFill/>
          <a:ln/>
        </p:spPr>
        <p:txBody>
          <a:bodyPr wrap="none" rtlCol="0" anchor="t"/>
          <a:lstStyle/>
          <a:p>
            <a:pPr marL="0" indent="0">
              <a:lnSpc>
                <a:spcPts val="1914"/>
              </a:lnSpc>
              <a:buNone/>
              <a:defRPr/>
            </a:pPr>
            <a:r>
              <a:rPr lang="en-US" sz="1550" spc="-46">
                <a:solidFill>
                  <a:srgbClr val="2B2E3C"/>
                </a:solidFill>
                <a:latin typeface="Bitter"/>
                <a:ea typeface="Bitter"/>
                <a:cs typeface="Bitter"/>
              </a:rPr>
              <a:t>Timing</a:t>
            </a:r>
            <a:endParaRPr lang="en-US" sz="1550"/>
          </a:p>
        </p:txBody>
      </p:sp>
      <p:sp>
        <p:nvSpPr>
          <p:cNvPr id="16" name="Text 14"/>
          <p:cNvSpPr/>
          <p:nvPr/>
        </p:nvSpPr>
        <p:spPr bwMode="auto">
          <a:xfrm>
            <a:off x="9155549" y="1798082"/>
            <a:ext cx="1853565" cy="1492329"/>
          </a:xfrm>
          <a:prstGeom prst="rect">
            <a:avLst/>
          </a:prstGeom>
          <a:noFill/>
          <a:ln/>
        </p:spPr>
        <p:txBody>
          <a:bodyPr wrap="square" rtlCol="0" anchor="t"/>
          <a:lstStyle/>
          <a:p>
            <a:pPr marL="0" indent="0">
              <a:lnSpc>
                <a:spcPts val="1960"/>
              </a:lnSpc>
              <a:buNone/>
              <a:defRPr/>
            </a:pPr>
            <a:r>
              <a:rPr lang="en-US" sz="1250" spc="-23">
                <a:solidFill>
                  <a:srgbClr val="2B2E3C"/>
                </a:solidFill>
                <a:latin typeface="Open Sans"/>
                <a:ea typeface="Open Sans"/>
                <a:cs typeface="Open Sans"/>
              </a:rPr>
              <a:t>Do NOT take this drug immediately prior to bedtime. Take after a gap of two hours from other medicines to avoid slowing their enteric absorption.</a:t>
            </a:r>
            <a:endParaRPr lang="en-US" sz="1250"/>
          </a:p>
        </p:txBody>
      </p:sp>
      <p:sp>
        <p:nvSpPr>
          <p:cNvPr id="17" name="Shape 15"/>
          <p:cNvSpPr/>
          <p:nvPr/>
        </p:nvSpPr>
        <p:spPr bwMode="auto">
          <a:xfrm>
            <a:off x="3621167" y="3567351"/>
            <a:ext cx="349925" cy="349925"/>
          </a:xfrm>
          <a:prstGeom prst="roundRect">
            <a:avLst>
              <a:gd name="adj" fmla="val 20002"/>
            </a:avLst>
          </a:prstGeom>
          <a:solidFill>
            <a:srgbClr val="FCE2CF"/>
          </a:solidFill>
          <a:ln w="9644">
            <a:solidFill>
              <a:srgbClr val="F9C59F"/>
            </a:solidFill>
            <a:prstDash val="solid"/>
          </a:ln>
        </p:spPr>
      </p:sp>
      <p:sp>
        <p:nvSpPr>
          <p:cNvPr id="18" name="Text 16"/>
          <p:cNvSpPr/>
          <p:nvPr/>
        </p:nvSpPr>
        <p:spPr bwMode="auto">
          <a:xfrm>
            <a:off x="3729038" y="3596402"/>
            <a:ext cx="134064" cy="291703"/>
          </a:xfrm>
          <a:prstGeom prst="rect">
            <a:avLst/>
          </a:prstGeom>
          <a:noFill/>
          <a:ln/>
        </p:spPr>
        <p:txBody>
          <a:bodyPr wrap="none" rtlCol="0" anchor="t"/>
          <a:lstStyle/>
          <a:p>
            <a:pPr marL="0" indent="0" algn="ctr">
              <a:lnSpc>
                <a:spcPts val="2296"/>
              </a:lnSpc>
              <a:buNone/>
              <a:defRPr/>
            </a:pPr>
            <a:r>
              <a:rPr lang="en-US" sz="1850" spc="-23">
                <a:solidFill>
                  <a:srgbClr val="2B2E3C"/>
                </a:solidFill>
                <a:latin typeface="Bitter"/>
                <a:ea typeface="Bitter"/>
                <a:cs typeface="Bitter"/>
              </a:rPr>
              <a:t>4</a:t>
            </a:r>
            <a:endParaRPr lang="en-US" sz="1850"/>
          </a:p>
        </p:txBody>
      </p:sp>
      <p:sp>
        <p:nvSpPr>
          <p:cNvPr id="19" name="Text 17"/>
          <p:cNvSpPr/>
          <p:nvPr/>
        </p:nvSpPr>
        <p:spPr bwMode="auto">
          <a:xfrm>
            <a:off x="4126587" y="3620810"/>
            <a:ext cx="1555313" cy="243007"/>
          </a:xfrm>
          <a:prstGeom prst="rect">
            <a:avLst/>
          </a:prstGeom>
          <a:noFill/>
          <a:ln/>
        </p:spPr>
        <p:txBody>
          <a:bodyPr wrap="none" rtlCol="0" anchor="t"/>
          <a:lstStyle/>
          <a:p>
            <a:pPr marL="0" indent="0">
              <a:lnSpc>
                <a:spcPts val="1914"/>
              </a:lnSpc>
              <a:buNone/>
              <a:defRPr/>
            </a:pPr>
            <a:r>
              <a:rPr lang="en-US" sz="1550" spc="-46">
                <a:solidFill>
                  <a:srgbClr val="2B2E3C"/>
                </a:solidFill>
                <a:latin typeface="Bitter"/>
                <a:ea typeface="Bitter"/>
                <a:cs typeface="Bitter"/>
              </a:rPr>
              <a:t>Dietary Advice</a:t>
            </a:r>
            <a:endParaRPr lang="en-US" sz="1550"/>
          </a:p>
        </p:txBody>
      </p:sp>
      <p:sp>
        <p:nvSpPr>
          <p:cNvPr id="20" name="Text 18"/>
          <p:cNvSpPr/>
          <p:nvPr/>
        </p:nvSpPr>
        <p:spPr bwMode="auto">
          <a:xfrm>
            <a:off x="4375309" y="4038719"/>
            <a:ext cx="1604843" cy="559594"/>
          </a:xfrm>
          <a:prstGeom prst="rect">
            <a:avLst/>
          </a:prstGeom>
          <a:noFill/>
          <a:ln/>
        </p:spPr>
        <p:txBody>
          <a:bodyPr wrap="square" rtlCol="0" anchor="t"/>
          <a:lstStyle/>
          <a:p>
            <a:pPr marL="342900" indent="-342900" algn="l">
              <a:lnSpc>
                <a:spcPts val="2204"/>
              </a:lnSpc>
              <a:buSzPct val="100000"/>
              <a:buChar char="•"/>
              <a:defRPr/>
            </a:pPr>
            <a:r>
              <a:rPr lang="en-US" sz="1250" spc="-23">
                <a:solidFill>
                  <a:srgbClr val="2B2E3C"/>
                </a:solidFill>
                <a:latin typeface="Open Sans"/>
                <a:ea typeface="Open Sans"/>
                <a:cs typeface="Open Sans"/>
              </a:rPr>
              <a:t>Eat more fiber in your diet.</a:t>
            </a:r>
            <a:endParaRPr lang="en-US" sz="1250"/>
          </a:p>
        </p:txBody>
      </p:sp>
      <p:sp>
        <p:nvSpPr>
          <p:cNvPr id="21" name="Text 19"/>
          <p:cNvSpPr/>
          <p:nvPr/>
        </p:nvSpPr>
        <p:spPr bwMode="auto">
          <a:xfrm>
            <a:off x="4375309" y="4660463"/>
            <a:ext cx="1604843" cy="559594"/>
          </a:xfrm>
          <a:prstGeom prst="rect">
            <a:avLst/>
          </a:prstGeom>
          <a:noFill/>
          <a:ln/>
        </p:spPr>
        <p:txBody>
          <a:bodyPr wrap="square" rtlCol="0" anchor="t"/>
          <a:lstStyle/>
          <a:p>
            <a:pPr algn="l">
              <a:lnSpc>
                <a:spcPts val="2204"/>
              </a:lnSpc>
              <a:buSzPct val="100000"/>
              <a:defRPr/>
            </a:pPr>
            <a:endParaRPr lang="en-US" sz="1250"/>
          </a:p>
        </p:txBody>
      </p:sp>
      <p:sp>
        <p:nvSpPr>
          <p:cNvPr id="22" name="Text 20"/>
          <p:cNvSpPr/>
          <p:nvPr/>
        </p:nvSpPr>
        <p:spPr bwMode="auto">
          <a:xfrm>
            <a:off x="4375309" y="5282208"/>
            <a:ext cx="1604843" cy="279797"/>
          </a:xfrm>
          <a:prstGeom prst="rect">
            <a:avLst/>
          </a:prstGeom>
          <a:noFill/>
          <a:ln/>
        </p:spPr>
        <p:txBody>
          <a:bodyPr wrap="none" rtlCol="0" anchor="t"/>
          <a:lstStyle/>
          <a:p>
            <a:pPr algn="l">
              <a:lnSpc>
                <a:spcPts val="2204"/>
              </a:lnSpc>
              <a:buSzPct val="100000"/>
              <a:defRPr/>
            </a:pPr>
            <a:r>
              <a:rPr lang="en-US" sz="1250" spc="-23">
                <a:solidFill>
                  <a:srgbClr val="2B2E3C"/>
                </a:solidFill>
                <a:latin typeface="Open Sans"/>
                <a:ea typeface="Open Sans"/>
                <a:cs typeface="Open Sans"/>
              </a:rPr>
              <a:t>.</a:t>
            </a:r>
            <a:endParaRPr lang="en-US" sz="1250"/>
          </a:p>
        </p:txBody>
      </p:sp>
      <p:sp>
        <p:nvSpPr>
          <p:cNvPr id="23" name="Shape 21"/>
          <p:cNvSpPr/>
          <p:nvPr/>
        </p:nvSpPr>
        <p:spPr bwMode="auto">
          <a:xfrm>
            <a:off x="6135648" y="3567351"/>
            <a:ext cx="349925" cy="349925"/>
          </a:xfrm>
          <a:prstGeom prst="roundRect">
            <a:avLst>
              <a:gd name="adj" fmla="val 20002"/>
            </a:avLst>
          </a:prstGeom>
          <a:solidFill>
            <a:srgbClr val="FCE2CF"/>
          </a:solidFill>
          <a:ln w="9644">
            <a:solidFill>
              <a:srgbClr val="F9C59F"/>
            </a:solidFill>
            <a:prstDash val="solid"/>
          </a:ln>
        </p:spPr>
      </p:sp>
      <p:sp>
        <p:nvSpPr>
          <p:cNvPr id="24" name="Text 22"/>
          <p:cNvSpPr/>
          <p:nvPr/>
        </p:nvSpPr>
        <p:spPr bwMode="auto">
          <a:xfrm>
            <a:off x="6251138" y="3596402"/>
            <a:ext cx="118824" cy="291703"/>
          </a:xfrm>
          <a:prstGeom prst="rect">
            <a:avLst/>
          </a:prstGeom>
          <a:noFill/>
          <a:ln/>
        </p:spPr>
        <p:txBody>
          <a:bodyPr wrap="none" rtlCol="0" anchor="t"/>
          <a:lstStyle/>
          <a:p>
            <a:pPr marL="0" indent="0" algn="ctr">
              <a:lnSpc>
                <a:spcPts val="2296"/>
              </a:lnSpc>
              <a:buNone/>
              <a:defRPr/>
            </a:pPr>
            <a:r>
              <a:rPr lang="en-US" sz="1850" spc="-23">
                <a:solidFill>
                  <a:srgbClr val="2B2E3C"/>
                </a:solidFill>
                <a:latin typeface="Bitter"/>
                <a:ea typeface="Bitter"/>
                <a:cs typeface="Bitter"/>
              </a:rPr>
              <a:t>5</a:t>
            </a:r>
            <a:endParaRPr lang="en-US" sz="1850"/>
          </a:p>
        </p:txBody>
      </p:sp>
      <p:sp>
        <p:nvSpPr>
          <p:cNvPr id="25" name="Text 23"/>
          <p:cNvSpPr/>
          <p:nvPr/>
        </p:nvSpPr>
        <p:spPr bwMode="auto">
          <a:xfrm>
            <a:off x="6641068" y="3620810"/>
            <a:ext cx="1555313" cy="243007"/>
          </a:xfrm>
          <a:prstGeom prst="rect">
            <a:avLst/>
          </a:prstGeom>
          <a:noFill/>
          <a:ln/>
        </p:spPr>
        <p:txBody>
          <a:bodyPr wrap="none" rtlCol="0" anchor="t"/>
          <a:lstStyle/>
          <a:p>
            <a:pPr marL="0" indent="0">
              <a:lnSpc>
                <a:spcPts val="1914"/>
              </a:lnSpc>
              <a:buNone/>
              <a:defRPr/>
            </a:pPr>
            <a:r>
              <a:rPr lang="en-US" sz="1550" spc="-46">
                <a:solidFill>
                  <a:srgbClr val="2B2E3C"/>
                </a:solidFill>
                <a:latin typeface="Bitter"/>
                <a:ea typeface="Bitter"/>
                <a:cs typeface="Bitter"/>
              </a:rPr>
              <a:t>Risk of Choking</a:t>
            </a:r>
            <a:endParaRPr lang="en-US" sz="1550"/>
          </a:p>
        </p:txBody>
      </p:sp>
      <p:sp>
        <p:nvSpPr>
          <p:cNvPr id="26" name="Text 24"/>
          <p:cNvSpPr/>
          <p:nvPr/>
        </p:nvSpPr>
        <p:spPr bwMode="auto">
          <a:xfrm>
            <a:off x="6641068" y="4019312"/>
            <a:ext cx="1853565" cy="2984659"/>
          </a:xfrm>
          <a:prstGeom prst="rect">
            <a:avLst/>
          </a:prstGeom>
          <a:noFill/>
          <a:ln/>
        </p:spPr>
        <p:txBody>
          <a:bodyPr wrap="square" rtlCol="0" anchor="t"/>
          <a:lstStyle/>
          <a:p>
            <a:pPr marL="0" indent="0">
              <a:lnSpc>
                <a:spcPts val="1960"/>
              </a:lnSpc>
              <a:buNone/>
              <a:defRPr/>
            </a:pPr>
            <a:r>
              <a:rPr lang="en-US" sz="1250" spc="-23">
                <a:solidFill>
                  <a:srgbClr val="2B2E3C"/>
                </a:solidFill>
                <a:latin typeface="Open Sans"/>
                <a:ea typeface="Open Sans"/>
                <a:cs typeface="Open Sans"/>
              </a:rPr>
              <a:t>Taking this product without adequate fluid may cause it to swell and block your throat or esophagus, leading to choking. Intestinal obstruction may occur if adequate fluid intake is not maintained. Do not take this product if you have ever had difficulty swallowing or have any throat problems.</a:t>
            </a:r>
            <a:endParaRPr lang="en-US" sz="1250"/>
          </a:p>
        </p:txBody>
      </p:sp>
      <p:sp>
        <p:nvSpPr>
          <p:cNvPr id="27" name="Shape 25"/>
          <p:cNvSpPr/>
          <p:nvPr/>
        </p:nvSpPr>
        <p:spPr bwMode="auto">
          <a:xfrm>
            <a:off x="8650129" y="3567351"/>
            <a:ext cx="349925" cy="349925"/>
          </a:xfrm>
          <a:prstGeom prst="roundRect">
            <a:avLst>
              <a:gd name="adj" fmla="val 20002"/>
            </a:avLst>
          </a:prstGeom>
          <a:solidFill>
            <a:srgbClr val="FCE2CF"/>
          </a:solidFill>
          <a:ln w="9644">
            <a:solidFill>
              <a:srgbClr val="F9C59F"/>
            </a:solidFill>
            <a:prstDash val="solid"/>
          </a:ln>
        </p:spPr>
      </p:sp>
      <p:sp>
        <p:nvSpPr>
          <p:cNvPr id="28" name="Text 26"/>
          <p:cNvSpPr/>
          <p:nvPr/>
        </p:nvSpPr>
        <p:spPr bwMode="auto">
          <a:xfrm>
            <a:off x="8757999" y="3596402"/>
            <a:ext cx="134064" cy="291703"/>
          </a:xfrm>
          <a:prstGeom prst="rect">
            <a:avLst/>
          </a:prstGeom>
          <a:noFill/>
          <a:ln/>
        </p:spPr>
        <p:txBody>
          <a:bodyPr wrap="none" rtlCol="0" anchor="t"/>
          <a:lstStyle/>
          <a:p>
            <a:pPr marL="0" indent="0" algn="ctr">
              <a:lnSpc>
                <a:spcPts val="2296"/>
              </a:lnSpc>
              <a:buNone/>
              <a:defRPr/>
            </a:pPr>
            <a:r>
              <a:rPr lang="en-US" sz="1850" spc="-23">
                <a:solidFill>
                  <a:srgbClr val="2B2E3C"/>
                </a:solidFill>
                <a:latin typeface="Bitter"/>
                <a:ea typeface="Bitter"/>
                <a:cs typeface="Bitter"/>
              </a:rPr>
              <a:t>6</a:t>
            </a:r>
            <a:endParaRPr lang="en-US" sz="1850"/>
          </a:p>
        </p:txBody>
      </p:sp>
      <p:sp>
        <p:nvSpPr>
          <p:cNvPr id="29" name="Text 27"/>
          <p:cNvSpPr/>
          <p:nvPr/>
        </p:nvSpPr>
        <p:spPr bwMode="auto">
          <a:xfrm>
            <a:off x="9155549" y="3620810"/>
            <a:ext cx="1853565" cy="486013"/>
          </a:xfrm>
          <a:prstGeom prst="rect">
            <a:avLst/>
          </a:prstGeom>
          <a:noFill/>
          <a:ln/>
        </p:spPr>
        <p:txBody>
          <a:bodyPr wrap="square" rtlCol="0" anchor="t"/>
          <a:lstStyle/>
          <a:p>
            <a:pPr marL="0" indent="0">
              <a:lnSpc>
                <a:spcPts val="1914"/>
              </a:lnSpc>
              <a:buNone/>
              <a:defRPr/>
            </a:pPr>
            <a:r>
              <a:rPr lang="en-US" sz="1550" spc="-46">
                <a:solidFill>
                  <a:srgbClr val="2B2E3C"/>
                </a:solidFill>
                <a:latin typeface="Bitter"/>
                <a:ea typeface="Bitter"/>
                <a:cs typeface="Bitter"/>
              </a:rPr>
              <a:t>Seek Medical Attention</a:t>
            </a:r>
            <a:endParaRPr lang="en-US" sz="1550"/>
          </a:p>
        </p:txBody>
      </p:sp>
      <p:sp>
        <p:nvSpPr>
          <p:cNvPr id="30" name="Text 28"/>
          <p:cNvSpPr/>
          <p:nvPr/>
        </p:nvSpPr>
        <p:spPr bwMode="auto">
          <a:xfrm>
            <a:off x="9155549" y="4262318"/>
            <a:ext cx="1853565" cy="1492329"/>
          </a:xfrm>
          <a:prstGeom prst="rect">
            <a:avLst/>
          </a:prstGeom>
          <a:noFill/>
          <a:ln/>
        </p:spPr>
        <p:txBody>
          <a:bodyPr wrap="square" rtlCol="0" anchor="t"/>
          <a:lstStyle/>
          <a:p>
            <a:pPr marL="0" indent="0">
              <a:lnSpc>
                <a:spcPts val="1960"/>
              </a:lnSpc>
              <a:buNone/>
              <a:defRPr/>
            </a:pPr>
            <a:r>
              <a:rPr lang="en-US" sz="1250" spc="-23">
                <a:solidFill>
                  <a:srgbClr val="2B2E3C"/>
                </a:solidFill>
                <a:latin typeface="Open Sans"/>
                <a:ea typeface="Open Sans"/>
                <a:cs typeface="Open Sans"/>
              </a:rPr>
              <a:t>If you experience chest pain, vomiting, or difficulty swallowing or breathing after taking this product, seek immediate medical attention.</a:t>
            </a:r>
            <a:endParaRPr lang="en-US" sz="1250"/>
          </a:p>
        </p:txBody>
      </p:sp>
      <p:sp>
        <p:nvSpPr>
          <p:cNvPr id="31" name="Shape 29"/>
          <p:cNvSpPr/>
          <p:nvPr/>
        </p:nvSpPr>
        <p:spPr bwMode="auto">
          <a:xfrm flipH="1">
            <a:off x="14007721" y="10113169"/>
            <a:ext cx="45719" cy="108517"/>
          </a:xfrm>
          <a:prstGeom prst="roundRect">
            <a:avLst>
              <a:gd name="adj" fmla="val 20002"/>
            </a:avLst>
          </a:prstGeom>
          <a:solidFill>
            <a:srgbClr val="FCE2CF"/>
          </a:solidFill>
          <a:ln w="9644">
            <a:solidFill>
              <a:srgbClr val="F9C59F"/>
            </a:solidFill>
            <a:prstDash val="solid"/>
          </a:ln>
        </p:spPr>
      </p:sp>
      <p:sp>
        <p:nvSpPr>
          <p:cNvPr id="32" name="Text 30"/>
          <p:cNvSpPr/>
          <p:nvPr/>
        </p:nvSpPr>
        <p:spPr bwMode="auto">
          <a:xfrm>
            <a:off x="3736657" y="7309961"/>
            <a:ext cx="118824" cy="291703"/>
          </a:xfrm>
          <a:prstGeom prst="rect">
            <a:avLst/>
          </a:prstGeom>
          <a:noFill/>
          <a:ln/>
        </p:spPr>
        <p:txBody>
          <a:bodyPr wrap="none" rtlCol="0" anchor="t"/>
          <a:lstStyle/>
          <a:p>
            <a:pPr marL="0" indent="0" algn="ctr">
              <a:lnSpc>
                <a:spcPts val="2296"/>
              </a:lnSpc>
              <a:buNone/>
              <a:defRPr/>
            </a:pPr>
            <a:endParaRPr lang="en-US" sz="1850"/>
          </a:p>
        </p:txBody>
      </p:sp>
      <p:sp>
        <p:nvSpPr>
          <p:cNvPr id="33" name="Text 31"/>
          <p:cNvSpPr/>
          <p:nvPr/>
        </p:nvSpPr>
        <p:spPr bwMode="auto">
          <a:xfrm>
            <a:off x="4126587" y="7334369"/>
            <a:ext cx="1853565" cy="486013"/>
          </a:xfrm>
          <a:prstGeom prst="rect">
            <a:avLst/>
          </a:prstGeom>
          <a:noFill/>
          <a:ln/>
        </p:spPr>
        <p:txBody>
          <a:bodyPr wrap="square" rtlCol="0" anchor="t"/>
          <a:lstStyle/>
          <a:p>
            <a:pPr marL="0" indent="0">
              <a:lnSpc>
                <a:spcPts val="1914"/>
              </a:lnSpc>
              <a:buNone/>
              <a:defRPr/>
            </a:pPr>
            <a:endParaRPr lang="en-US" sz="1550"/>
          </a:p>
        </p:txBody>
      </p:sp>
      <p:sp>
        <p:nvSpPr>
          <p:cNvPr id="34" name="Text 32"/>
          <p:cNvSpPr/>
          <p:nvPr/>
        </p:nvSpPr>
        <p:spPr bwMode="auto">
          <a:xfrm>
            <a:off x="4126587" y="7975878"/>
            <a:ext cx="1853565" cy="2487216"/>
          </a:xfrm>
          <a:prstGeom prst="rect">
            <a:avLst/>
          </a:prstGeom>
          <a:noFill/>
          <a:ln/>
        </p:spPr>
        <p:txBody>
          <a:bodyPr wrap="square" rtlCol="0" anchor="t"/>
          <a:lstStyle/>
          <a:p>
            <a:pPr marL="0" indent="0">
              <a:lnSpc>
                <a:spcPts val="1960"/>
              </a:lnSpc>
              <a:buNone/>
              <a:defRPr/>
            </a:pPr>
            <a:endParaRPr lang="en-US" sz="1250"/>
          </a:p>
        </p:txBody>
      </p:sp>
      <p:sp>
        <p:nvSpPr>
          <p:cNvPr id="35" name="Shape 33"/>
          <p:cNvSpPr/>
          <p:nvPr/>
        </p:nvSpPr>
        <p:spPr bwMode="auto">
          <a:xfrm>
            <a:off x="6433900" y="7280910"/>
            <a:ext cx="51673" cy="53459"/>
          </a:xfrm>
          <a:prstGeom prst="roundRect">
            <a:avLst>
              <a:gd name="adj" fmla="val 20002"/>
            </a:avLst>
          </a:prstGeom>
          <a:solidFill>
            <a:srgbClr val="FCE2CF"/>
          </a:solidFill>
          <a:ln w="9644">
            <a:solidFill>
              <a:srgbClr val="F9C59F"/>
            </a:solidFill>
            <a:prstDash val="solid"/>
          </a:ln>
        </p:spPr>
      </p:sp>
      <p:sp>
        <p:nvSpPr>
          <p:cNvPr id="36" name="Text 34"/>
          <p:cNvSpPr/>
          <p:nvPr/>
        </p:nvSpPr>
        <p:spPr bwMode="auto">
          <a:xfrm>
            <a:off x="6243518" y="7309961"/>
            <a:ext cx="134064" cy="291703"/>
          </a:xfrm>
          <a:prstGeom prst="rect">
            <a:avLst/>
          </a:prstGeom>
          <a:noFill/>
          <a:ln/>
        </p:spPr>
        <p:txBody>
          <a:bodyPr wrap="none" rtlCol="0" anchor="t"/>
          <a:lstStyle/>
          <a:p>
            <a:pPr marL="0" indent="0" algn="ctr">
              <a:lnSpc>
                <a:spcPts val="2296"/>
              </a:lnSpc>
              <a:buNone/>
              <a:defRPr/>
            </a:pPr>
            <a:endParaRPr lang="en-US" sz="1850"/>
          </a:p>
        </p:txBody>
      </p:sp>
      <p:sp>
        <p:nvSpPr>
          <p:cNvPr id="37" name="Text 35"/>
          <p:cNvSpPr/>
          <p:nvPr/>
        </p:nvSpPr>
        <p:spPr bwMode="auto">
          <a:xfrm>
            <a:off x="6912429" y="7334369"/>
            <a:ext cx="1283952" cy="1050726"/>
          </a:xfrm>
          <a:prstGeom prst="rect">
            <a:avLst/>
          </a:prstGeom>
          <a:noFill/>
          <a:ln/>
        </p:spPr>
        <p:txBody>
          <a:bodyPr wrap="none" rtlCol="0" anchor="t"/>
          <a:lstStyle/>
          <a:p>
            <a:pPr marL="0" indent="0">
              <a:lnSpc>
                <a:spcPts val="1914"/>
              </a:lnSpc>
              <a:buNone/>
              <a:defRPr/>
            </a:pPr>
            <a:endParaRPr lang="en-US" sz="1550"/>
          </a:p>
        </p:txBody>
      </p:sp>
      <p:sp>
        <p:nvSpPr>
          <p:cNvPr id="38" name="Text 36"/>
          <p:cNvSpPr/>
          <p:nvPr/>
        </p:nvSpPr>
        <p:spPr bwMode="auto">
          <a:xfrm>
            <a:off x="6641068" y="7732871"/>
            <a:ext cx="1853565" cy="746165"/>
          </a:xfrm>
          <a:prstGeom prst="rect">
            <a:avLst/>
          </a:prstGeom>
          <a:noFill/>
          <a:ln/>
        </p:spPr>
        <p:txBody>
          <a:bodyPr wrap="square" rtlCol="0" anchor="t"/>
          <a:lstStyle/>
          <a:p>
            <a:pPr marL="0" indent="0">
              <a:lnSpc>
                <a:spcPts val="1960"/>
              </a:lnSpc>
              <a:buNone/>
              <a:defRPr/>
            </a:pPr>
            <a:endParaRPr lang="en-US" sz="1250"/>
          </a:p>
        </p:txBody>
      </p:sp>
      <p:sp>
        <p:nvSpPr>
          <p:cNvPr id="39" name="Shape 37"/>
          <p:cNvSpPr/>
          <p:nvPr/>
        </p:nvSpPr>
        <p:spPr bwMode="auto">
          <a:xfrm>
            <a:off x="8954335" y="7280911"/>
            <a:ext cx="45719" cy="296466"/>
          </a:xfrm>
          <a:prstGeom prst="roundRect">
            <a:avLst>
              <a:gd name="adj" fmla="val 20002"/>
            </a:avLst>
          </a:prstGeom>
          <a:solidFill>
            <a:srgbClr val="FCE2CF"/>
          </a:solidFill>
          <a:ln w="9644">
            <a:solidFill>
              <a:srgbClr val="F9C59F"/>
            </a:solidFill>
            <a:prstDash val="solid"/>
          </a:ln>
        </p:spPr>
      </p:sp>
      <p:sp>
        <p:nvSpPr>
          <p:cNvPr id="40" name="Text 38"/>
          <p:cNvSpPr/>
          <p:nvPr/>
        </p:nvSpPr>
        <p:spPr bwMode="auto">
          <a:xfrm>
            <a:off x="8757999" y="7309961"/>
            <a:ext cx="134064" cy="291703"/>
          </a:xfrm>
          <a:prstGeom prst="rect">
            <a:avLst/>
          </a:prstGeom>
          <a:noFill/>
          <a:ln/>
        </p:spPr>
        <p:txBody>
          <a:bodyPr wrap="none" rtlCol="0" anchor="t"/>
          <a:lstStyle/>
          <a:p>
            <a:pPr marL="0" indent="0" algn="ctr">
              <a:lnSpc>
                <a:spcPts val="2296"/>
              </a:lnSpc>
              <a:buNone/>
              <a:defRPr/>
            </a:pPr>
            <a:endParaRPr lang="en-US" sz="1850"/>
          </a:p>
        </p:txBody>
      </p:sp>
      <p:sp>
        <p:nvSpPr>
          <p:cNvPr id="41" name="Text 39"/>
          <p:cNvSpPr/>
          <p:nvPr/>
        </p:nvSpPr>
        <p:spPr bwMode="auto">
          <a:xfrm>
            <a:off x="9155549" y="7334369"/>
            <a:ext cx="1592580" cy="243007"/>
          </a:xfrm>
          <a:prstGeom prst="rect">
            <a:avLst/>
          </a:prstGeom>
          <a:noFill/>
          <a:ln/>
        </p:spPr>
        <p:txBody>
          <a:bodyPr wrap="none" rtlCol="0" anchor="t"/>
          <a:lstStyle/>
          <a:p>
            <a:pPr marL="0" indent="0">
              <a:lnSpc>
                <a:spcPts val="1914"/>
              </a:lnSpc>
              <a:buNone/>
              <a:defRPr/>
            </a:pPr>
            <a:endParaRPr lang="en-US" sz="1550"/>
          </a:p>
        </p:txBody>
      </p:sp>
      <p:sp>
        <p:nvSpPr>
          <p:cNvPr id="42" name="Text 40"/>
          <p:cNvSpPr/>
          <p:nvPr/>
        </p:nvSpPr>
        <p:spPr bwMode="auto">
          <a:xfrm>
            <a:off x="9155549" y="7732871"/>
            <a:ext cx="1853565" cy="746165"/>
          </a:xfrm>
          <a:prstGeom prst="rect">
            <a:avLst/>
          </a:prstGeom>
          <a:noFill/>
          <a:ln/>
        </p:spPr>
        <p:txBody>
          <a:bodyPr wrap="square" rtlCol="0" anchor="t"/>
          <a:lstStyle/>
          <a:p>
            <a:pPr marL="0" indent="0">
              <a:lnSpc>
                <a:spcPts val="1960"/>
              </a:lnSpc>
              <a:buNone/>
              <a:defRPr/>
            </a:pPr>
            <a:endParaRPr lang="en-US" sz="1250"/>
          </a:p>
        </p:txBody>
      </p:sp>
      <p:pic>
        <p:nvPicPr>
          <p:cNvPr id="43" name="Image 0" descr="preencoded.png">
            <a:hlinkClick r:id="rId3"/>
          </p:cNvPr>
          <p:cNvPicPr>
            <a:picLocks noChangeAspect="1"/>
          </p:cNvPicPr>
          <p:nvPr/>
        </p:nvPicPr>
        <p:blipFill>
          <a:blip r:embed="rId4"/>
          <a:stretch/>
        </p:blipFill>
        <p:spPr bwMode="auto">
          <a:xfrm flipH="1">
            <a:off x="14538960" y="7589520"/>
            <a:ext cx="45719" cy="54864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ONLYOFFICE/7.5.0.127</Application>
  <DocSecurity>0</DocSecurity>
  <PresentationFormat>Custom</PresentationFormat>
  <Paragraphs>0</Paragraphs>
  <Slides>7</Slides>
  <Notes>7</Notes>
  <HiddenSlides>0</HiddenSlides>
  <MMClips>2</MMClips>
  <ScaleCrop>0</ScaleCrop>
  <HeadingPairs>
    <vt:vector size="4" baseType="variant">
      <vt:variant>
        <vt:lpstr>Theme</vt:lpstr>
      </vt:variant>
      <vt:variant>
        <vt:i4>1</vt:i4>
      </vt:variant>
      <vt:variant>
        <vt:lpstr>Slide Titles</vt:lpstr>
      </vt:variant>
      <vt:variant>
        <vt:i4>7</vt:i4>
      </vt:variant>
    </vt:vector>
  </HeadingPairs>
  <TitlesOfParts>
    <vt:vector size="8" baseType="lpstr">
      <vt:lpstr>Theme 1</vt:lpstr>
      <vt:lpstr>Slide 1</vt:lpstr>
      <vt:lpstr>Slide 2</vt:lpstr>
      <vt:lpstr>Slide 3</vt:lpstr>
      <vt:lpstr>Slide 4</vt:lpstr>
      <vt:lpstr>Slide 5</vt:lpstr>
      <vt:lpstr>Slide 6</vt:lpstr>
      <vt:lpstr>Slide 7</vt:lpstr>
    </vt:vector>
  </TitlesOfParts>
  <Manager/>
  <Company>PptxGenJS</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keywords/>
  <dc:description/>
  <dc:identifier/>
  <dc:language/>
  <cp:lastModifiedBy/>
  <cp:revision>5</cp:revision>
  <dcterms:created xsi:type="dcterms:W3CDTF">2023-11-11T19:59:22Z</dcterms:created>
  <dcterms:modified xsi:type="dcterms:W3CDTF">2023-11-11T21:17:42Z</dcterms:modified>
  <cp:category/>
  <cp:contentStatus/>
  <cp:version/>
</cp:coreProperties>
</file>