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55"/>
  </p:notesMasterIdLst>
  <p:handoutMasterIdLst>
    <p:handoutMasterId r:id="rId56"/>
  </p:handoutMasterIdLst>
  <p:sldIdLst>
    <p:sldId id="280" r:id="rId2"/>
    <p:sldId id="257" r:id="rId3"/>
    <p:sldId id="258" r:id="rId4"/>
    <p:sldId id="259" r:id="rId5"/>
    <p:sldId id="262" r:id="rId6"/>
    <p:sldId id="263" r:id="rId7"/>
    <p:sldId id="264" r:id="rId8"/>
    <p:sldId id="265" r:id="rId9"/>
    <p:sldId id="267" r:id="rId10"/>
    <p:sldId id="270" r:id="rId11"/>
    <p:sldId id="281" r:id="rId12"/>
    <p:sldId id="282" r:id="rId13"/>
    <p:sldId id="284" r:id="rId14"/>
    <p:sldId id="285" r:id="rId15"/>
    <p:sldId id="286" r:id="rId16"/>
    <p:sldId id="287" r:id="rId17"/>
    <p:sldId id="289" r:id="rId18"/>
    <p:sldId id="273" r:id="rId19"/>
    <p:sldId id="274" r:id="rId20"/>
    <p:sldId id="275" r:id="rId21"/>
    <p:sldId id="276" r:id="rId22"/>
    <p:sldId id="277" r:id="rId23"/>
    <p:sldId id="278" r:id="rId24"/>
    <p:sldId id="290" r:id="rId25"/>
    <p:sldId id="291" r:id="rId26"/>
    <p:sldId id="293" r:id="rId27"/>
    <p:sldId id="294" r:id="rId28"/>
    <p:sldId id="295" r:id="rId29"/>
    <p:sldId id="296" r:id="rId30"/>
    <p:sldId id="297" r:id="rId31"/>
    <p:sldId id="298" r:id="rId32"/>
    <p:sldId id="299" r:id="rId33"/>
    <p:sldId id="301" r:id="rId34"/>
    <p:sldId id="302" r:id="rId35"/>
    <p:sldId id="303" r:id="rId36"/>
    <p:sldId id="304" r:id="rId37"/>
    <p:sldId id="306" r:id="rId38"/>
    <p:sldId id="307" r:id="rId39"/>
    <p:sldId id="308" r:id="rId40"/>
    <p:sldId id="309" r:id="rId41"/>
    <p:sldId id="310" r:id="rId42"/>
    <p:sldId id="311" r:id="rId43"/>
    <p:sldId id="312" r:id="rId44"/>
    <p:sldId id="313" r:id="rId45"/>
    <p:sldId id="314" r:id="rId46"/>
    <p:sldId id="315" r:id="rId47"/>
    <p:sldId id="316" r:id="rId48"/>
    <p:sldId id="317" r:id="rId49"/>
    <p:sldId id="318" r:id="rId50"/>
    <p:sldId id="319" r:id="rId51"/>
    <p:sldId id="320" r:id="rId52"/>
    <p:sldId id="321" r:id="rId53"/>
    <p:sldId id="322" r:id="rId54"/>
  </p:sldIdLst>
  <p:sldSz cx="9144000" cy="6858000" type="screen4x3"/>
  <p:notesSz cx="6858000" cy="9144000"/>
  <p:defaultTextStyle>
    <a:defPPr>
      <a:defRPr lang="en-US"/>
    </a:defPPr>
    <a:lvl1pPr algn="l" rtl="0" fontAlgn="base">
      <a:spcBef>
        <a:spcPct val="0"/>
      </a:spcBef>
      <a:spcAft>
        <a:spcPct val="0"/>
      </a:spcAft>
      <a:defRPr sz="4600" kern="1200">
        <a:solidFill>
          <a:schemeClr val="tx2"/>
        </a:solidFill>
        <a:latin typeface="Arial" charset="0"/>
        <a:ea typeface="+mn-ea"/>
        <a:cs typeface="+mn-cs"/>
      </a:defRPr>
    </a:lvl1pPr>
    <a:lvl2pPr marL="457200" algn="l" rtl="0" fontAlgn="base">
      <a:spcBef>
        <a:spcPct val="0"/>
      </a:spcBef>
      <a:spcAft>
        <a:spcPct val="0"/>
      </a:spcAft>
      <a:defRPr sz="4600" kern="1200">
        <a:solidFill>
          <a:schemeClr val="tx2"/>
        </a:solidFill>
        <a:latin typeface="Arial" charset="0"/>
        <a:ea typeface="+mn-ea"/>
        <a:cs typeface="+mn-cs"/>
      </a:defRPr>
    </a:lvl2pPr>
    <a:lvl3pPr marL="914400" algn="l" rtl="0" fontAlgn="base">
      <a:spcBef>
        <a:spcPct val="0"/>
      </a:spcBef>
      <a:spcAft>
        <a:spcPct val="0"/>
      </a:spcAft>
      <a:defRPr sz="4600" kern="1200">
        <a:solidFill>
          <a:schemeClr val="tx2"/>
        </a:solidFill>
        <a:latin typeface="Arial" charset="0"/>
        <a:ea typeface="+mn-ea"/>
        <a:cs typeface="+mn-cs"/>
      </a:defRPr>
    </a:lvl3pPr>
    <a:lvl4pPr marL="1371600" algn="l" rtl="0" fontAlgn="base">
      <a:spcBef>
        <a:spcPct val="0"/>
      </a:spcBef>
      <a:spcAft>
        <a:spcPct val="0"/>
      </a:spcAft>
      <a:defRPr sz="4600" kern="1200">
        <a:solidFill>
          <a:schemeClr val="tx2"/>
        </a:solidFill>
        <a:latin typeface="Arial" charset="0"/>
        <a:ea typeface="+mn-ea"/>
        <a:cs typeface="+mn-cs"/>
      </a:defRPr>
    </a:lvl4pPr>
    <a:lvl5pPr marL="1828800" algn="l" rtl="0" fontAlgn="base">
      <a:spcBef>
        <a:spcPct val="0"/>
      </a:spcBef>
      <a:spcAft>
        <a:spcPct val="0"/>
      </a:spcAft>
      <a:defRPr sz="4600" kern="1200">
        <a:solidFill>
          <a:schemeClr val="tx2"/>
        </a:solidFill>
        <a:latin typeface="Arial" charset="0"/>
        <a:ea typeface="+mn-ea"/>
        <a:cs typeface="+mn-cs"/>
      </a:defRPr>
    </a:lvl5pPr>
    <a:lvl6pPr marL="2286000" algn="l" defTabSz="914400" rtl="0" eaLnBrk="1" latinLnBrk="0" hangingPunct="1">
      <a:defRPr sz="4600" kern="1200">
        <a:solidFill>
          <a:schemeClr val="tx2"/>
        </a:solidFill>
        <a:latin typeface="Arial" charset="0"/>
        <a:ea typeface="+mn-ea"/>
        <a:cs typeface="+mn-cs"/>
      </a:defRPr>
    </a:lvl6pPr>
    <a:lvl7pPr marL="2743200" algn="l" defTabSz="914400" rtl="0" eaLnBrk="1" latinLnBrk="0" hangingPunct="1">
      <a:defRPr sz="4600" kern="1200">
        <a:solidFill>
          <a:schemeClr val="tx2"/>
        </a:solidFill>
        <a:latin typeface="Arial" charset="0"/>
        <a:ea typeface="+mn-ea"/>
        <a:cs typeface="+mn-cs"/>
      </a:defRPr>
    </a:lvl7pPr>
    <a:lvl8pPr marL="3200400" algn="l" defTabSz="914400" rtl="0" eaLnBrk="1" latinLnBrk="0" hangingPunct="1">
      <a:defRPr sz="4600" kern="1200">
        <a:solidFill>
          <a:schemeClr val="tx2"/>
        </a:solidFill>
        <a:latin typeface="Arial" charset="0"/>
        <a:ea typeface="+mn-ea"/>
        <a:cs typeface="+mn-cs"/>
      </a:defRPr>
    </a:lvl8pPr>
    <a:lvl9pPr marL="3657600" algn="l" defTabSz="914400" rtl="0" eaLnBrk="1" latinLnBrk="0" hangingPunct="1">
      <a:defRPr sz="46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66CCFF"/>
    <a:srgbClr val="5B9CA5"/>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14"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8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22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tx1"/>
                </a:solidFill>
              </a:defRPr>
            </a:lvl1pPr>
          </a:lstStyle>
          <a:p>
            <a:pPr>
              <a:defRPr/>
            </a:pPr>
            <a:endParaRPr lang="en-US"/>
          </a:p>
        </p:txBody>
      </p:sp>
      <p:sp>
        <p:nvSpPr>
          <p:cNvPr id="2222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tx1"/>
                </a:solidFill>
              </a:defRPr>
            </a:lvl1pPr>
          </a:lstStyle>
          <a:p>
            <a:pPr>
              <a:defRPr/>
            </a:pPr>
            <a:endParaRPr lang="en-US"/>
          </a:p>
        </p:txBody>
      </p:sp>
      <p:sp>
        <p:nvSpPr>
          <p:cNvPr id="2222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defRPr>
            </a:lvl1pPr>
          </a:lstStyle>
          <a:p>
            <a:pPr>
              <a:defRPr/>
            </a:pPr>
            <a:endParaRPr lang="en-US"/>
          </a:p>
        </p:txBody>
      </p:sp>
      <p:sp>
        <p:nvSpPr>
          <p:cNvPr id="2222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solidFill>
                  <a:schemeClr val="tx1"/>
                </a:solidFill>
              </a:defRPr>
            </a:lvl1pPr>
          </a:lstStyle>
          <a:p>
            <a:pPr>
              <a:defRPr/>
            </a:pPr>
            <a:fld id="{B89FFEF9-1375-4828-BF36-F4BFB4C13AEA}" type="slidenum">
              <a:rPr lang="ar-SA"/>
              <a:pPr>
                <a:defRPr/>
              </a:pPr>
              <a:t>‹#›</a:t>
            </a:fld>
            <a:endParaRPr lang="en-US"/>
          </a:p>
        </p:txBody>
      </p:sp>
    </p:spTree>
    <p:extLst>
      <p:ext uri="{BB962C8B-B14F-4D97-AF65-F5344CB8AC3E}">
        <p14:creationId xmlns:p14="http://schemas.microsoft.com/office/powerpoint/2010/main" val="36312210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solidFill>
                  <a:schemeClr val="tx1"/>
                </a:solidFill>
              </a:defRPr>
            </a:lvl1pPr>
          </a:lstStyle>
          <a:p>
            <a:pPr>
              <a:defRPr/>
            </a:pPr>
            <a:endParaRPr lang="en-US"/>
          </a:p>
        </p:txBody>
      </p:sp>
      <p:sp>
        <p:nvSpPr>
          <p:cNvPr id="1699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solidFill>
                  <a:schemeClr val="tx1"/>
                </a:solidFill>
              </a:defRPr>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699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99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defRPr>
            </a:lvl1pPr>
          </a:lstStyle>
          <a:p>
            <a:pPr>
              <a:defRPr/>
            </a:pPr>
            <a:endParaRPr lang="en-US"/>
          </a:p>
        </p:txBody>
      </p:sp>
      <p:sp>
        <p:nvSpPr>
          <p:cNvPr id="1699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solidFill>
                  <a:schemeClr val="tx1"/>
                </a:solidFill>
              </a:defRPr>
            </a:lvl1pPr>
          </a:lstStyle>
          <a:p>
            <a:pPr>
              <a:defRPr/>
            </a:pPr>
            <a:fld id="{FD4BAE52-7D52-43C4-9914-F3EFB1A1801F}" type="slidenum">
              <a:rPr lang="ar-SA"/>
              <a:pPr>
                <a:defRPr/>
              </a:pPr>
              <a:t>‹#›</a:t>
            </a:fld>
            <a:endParaRPr lang="en-US"/>
          </a:p>
        </p:txBody>
      </p:sp>
    </p:spTree>
    <p:extLst>
      <p:ext uri="{BB962C8B-B14F-4D97-AF65-F5344CB8AC3E}">
        <p14:creationId xmlns:p14="http://schemas.microsoft.com/office/powerpoint/2010/main" val="25351115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15D8AC3E-B1BB-4E88-846B-D9BB02EC0CDE}" type="slidenum">
              <a:rPr lang="ar-SA"/>
              <a:pPr/>
              <a:t>2</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935177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p:spPr>
        <p:txBody>
          <a:bodyPr/>
          <a:lstStyle/>
          <a:p>
            <a:pPr eaLnBrk="1" hangingPunct="1"/>
            <a:endParaRPr lang="zh-CN" altLang="en-US" smtClean="0"/>
          </a:p>
        </p:txBody>
      </p:sp>
      <p:sp>
        <p:nvSpPr>
          <p:cNvPr id="36868" name="灯片编号占位符 3"/>
          <p:cNvSpPr>
            <a:spLocks noGrp="1"/>
          </p:cNvSpPr>
          <p:nvPr>
            <p:ph type="sldNum" sz="quarter" idx="5"/>
          </p:nvPr>
        </p:nvSpPr>
        <p:spPr>
          <a:noFill/>
        </p:spPr>
        <p:txBody>
          <a:bodyPr/>
          <a:lstStyle/>
          <a:p>
            <a:fld id="{D5310D63-84FE-44FF-8FA9-F2A7FEF25865}" type="slidenum">
              <a:rPr lang="en-US" altLang="zh-CN"/>
              <a:pPr/>
              <a:t>11</a:t>
            </a:fld>
            <a:endParaRPr lang="en-US" altLang="zh-CN"/>
          </a:p>
        </p:txBody>
      </p:sp>
    </p:spTree>
    <p:extLst>
      <p:ext uri="{BB962C8B-B14F-4D97-AF65-F5344CB8AC3E}">
        <p14:creationId xmlns:p14="http://schemas.microsoft.com/office/powerpoint/2010/main" val="4054123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p:spPr>
        <p:txBody>
          <a:bodyPr/>
          <a:lstStyle/>
          <a:p>
            <a:pPr eaLnBrk="1" hangingPunct="1">
              <a:lnSpc>
                <a:spcPct val="90000"/>
              </a:lnSpc>
            </a:pPr>
            <a:endParaRPr lang="en-US" altLang="zh-CN" sz="1100" smtClean="0"/>
          </a:p>
        </p:txBody>
      </p:sp>
      <p:sp>
        <p:nvSpPr>
          <p:cNvPr id="37892" name="灯片编号占位符 3"/>
          <p:cNvSpPr>
            <a:spLocks noGrp="1"/>
          </p:cNvSpPr>
          <p:nvPr>
            <p:ph type="sldNum" sz="quarter" idx="5"/>
          </p:nvPr>
        </p:nvSpPr>
        <p:spPr>
          <a:noFill/>
        </p:spPr>
        <p:txBody>
          <a:bodyPr/>
          <a:lstStyle/>
          <a:p>
            <a:fld id="{23063EF2-E767-4955-A774-5B94C34C0135}" type="slidenum">
              <a:rPr lang="en-US" altLang="zh-CN"/>
              <a:pPr/>
              <a:t>12</a:t>
            </a:fld>
            <a:endParaRPr lang="en-US" altLang="zh-CN"/>
          </a:p>
        </p:txBody>
      </p:sp>
    </p:spTree>
    <p:extLst>
      <p:ext uri="{BB962C8B-B14F-4D97-AF65-F5344CB8AC3E}">
        <p14:creationId xmlns:p14="http://schemas.microsoft.com/office/powerpoint/2010/main" val="2915360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p:spPr>
        <p:txBody>
          <a:bodyPr/>
          <a:lstStyle/>
          <a:p>
            <a:pPr eaLnBrk="1" hangingPunct="1"/>
            <a:endParaRPr lang="zh-CN" altLang="en-US" b="1" smtClean="0"/>
          </a:p>
        </p:txBody>
      </p:sp>
      <p:sp>
        <p:nvSpPr>
          <p:cNvPr id="38916" name="灯片编号占位符 3"/>
          <p:cNvSpPr>
            <a:spLocks noGrp="1"/>
          </p:cNvSpPr>
          <p:nvPr>
            <p:ph type="sldNum" sz="quarter" idx="5"/>
          </p:nvPr>
        </p:nvSpPr>
        <p:spPr>
          <a:noFill/>
        </p:spPr>
        <p:txBody>
          <a:bodyPr/>
          <a:lstStyle/>
          <a:p>
            <a:fld id="{71BE56ED-0230-476D-BE1E-7765702D73CB}" type="slidenum">
              <a:rPr lang="en-US" altLang="zh-CN"/>
              <a:pPr/>
              <a:t>14</a:t>
            </a:fld>
            <a:endParaRPr lang="en-US" altLang="zh-CN"/>
          </a:p>
        </p:txBody>
      </p:sp>
    </p:spTree>
    <p:extLst>
      <p:ext uri="{BB962C8B-B14F-4D97-AF65-F5344CB8AC3E}">
        <p14:creationId xmlns:p14="http://schemas.microsoft.com/office/powerpoint/2010/main" val="2259202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p:spPr>
        <p:txBody>
          <a:bodyPr/>
          <a:lstStyle/>
          <a:p>
            <a:pPr eaLnBrk="1" hangingPunct="1">
              <a:lnSpc>
                <a:spcPct val="80000"/>
              </a:lnSpc>
            </a:pPr>
            <a:endParaRPr lang="zh-CN" altLang="en-US" sz="900" smtClean="0"/>
          </a:p>
        </p:txBody>
      </p:sp>
      <p:sp>
        <p:nvSpPr>
          <p:cNvPr id="39940" name="灯片编号占位符 3"/>
          <p:cNvSpPr>
            <a:spLocks noGrp="1"/>
          </p:cNvSpPr>
          <p:nvPr>
            <p:ph type="sldNum" sz="quarter" idx="5"/>
          </p:nvPr>
        </p:nvSpPr>
        <p:spPr>
          <a:noFill/>
        </p:spPr>
        <p:txBody>
          <a:bodyPr/>
          <a:lstStyle/>
          <a:p>
            <a:fld id="{126653F5-E8AA-4C8D-88B0-A59F94E6012D}" type="slidenum">
              <a:rPr lang="en-US" altLang="zh-CN"/>
              <a:pPr/>
              <a:t>16</a:t>
            </a:fld>
            <a:endParaRPr lang="en-US" altLang="zh-CN"/>
          </a:p>
        </p:txBody>
      </p:sp>
    </p:spTree>
    <p:extLst>
      <p:ext uri="{BB962C8B-B14F-4D97-AF65-F5344CB8AC3E}">
        <p14:creationId xmlns:p14="http://schemas.microsoft.com/office/powerpoint/2010/main" val="19845055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p:spPr>
        <p:txBody>
          <a:bodyPr/>
          <a:lstStyle/>
          <a:p>
            <a:pPr eaLnBrk="1" hangingPunct="1"/>
            <a:endParaRPr lang="zh-CN" altLang="en-US" smtClean="0"/>
          </a:p>
        </p:txBody>
      </p:sp>
      <p:sp>
        <p:nvSpPr>
          <p:cNvPr id="40964" name="灯片编号占位符 3"/>
          <p:cNvSpPr>
            <a:spLocks noGrp="1"/>
          </p:cNvSpPr>
          <p:nvPr>
            <p:ph type="sldNum" sz="quarter" idx="5"/>
          </p:nvPr>
        </p:nvSpPr>
        <p:spPr>
          <a:noFill/>
        </p:spPr>
        <p:txBody>
          <a:bodyPr/>
          <a:lstStyle/>
          <a:p>
            <a:fld id="{1AB238DD-201F-4267-97FD-B366E4512892}" type="slidenum">
              <a:rPr lang="en-US" altLang="zh-CN"/>
              <a:pPr/>
              <a:t>17</a:t>
            </a:fld>
            <a:endParaRPr lang="en-US" altLang="zh-CN"/>
          </a:p>
        </p:txBody>
      </p:sp>
    </p:spTree>
    <p:extLst>
      <p:ext uri="{BB962C8B-B14F-4D97-AF65-F5344CB8AC3E}">
        <p14:creationId xmlns:p14="http://schemas.microsoft.com/office/powerpoint/2010/main" val="1258042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4FD42320-6CCC-495F-8AFE-65CB8D2A9EDD}" type="slidenum">
              <a:rPr lang="ar-SA"/>
              <a:pPr/>
              <a:t>18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64332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AE5458BE-3565-4EDE-9886-9DD72CEBC7B1}" type="slidenum">
              <a:rPr lang="ar-SA"/>
              <a:pPr/>
              <a:t>19</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30814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8C2FF3-85E6-4B52-8D8A-04D86A234192}" type="slidenum">
              <a:rPr lang="ar-SA"/>
              <a:pPr/>
              <a:t>20</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7175375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E5895F26-3580-45DF-8B52-4CC6FDFFDE8F}" type="slidenum">
              <a:rPr lang="ar-SA"/>
              <a:pPr/>
              <a:t>21</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624941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6B8A98CC-B7E2-4BCB-AB92-00DC5AE32251}" type="slidenum">
              <a:rPr lang="ar-SA"/>
              <a:pPr/>
              <a:t>22</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02501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80F3E085-2401-435E-BBBF-B2334EEECB32}" type="slidenum">
              <a:rPr lang="ar-SA"/>
              <a:pPr/>
              <a:t>3</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8055568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3DBA7812-513E-4D75-9903-CB6C16639FCF}" type="slidenum">
              <a:rPr lang="ar-SA"/>
              <a:pPr/>
              <a:t>23</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74411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3296821-B435-4058-9F97-CA8DDFF88773}" type="slidenum">
              <a:rPr lang="ar-SA"/>
              <a:pPr/>
              <a:t>37</a:t>
            </a:fld>
            <a:endParaRPr lang="en-US"/>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3009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369C2B-D10B-4638-B060-0CF8E1AB3316}" type="slidenum">
              <a:rPr lang="ar-SA"/>
              <a:pPr/>
              <a:t>38</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12605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54DC22-970E-4EBD-B709-72E6CFF89B82}" type="slidenum">
              <a:rPr lang="ar-SA"/>
              <a:pPr/>
              <a:t>39</a:t>
            </a:fld>
            <a:endParaRPr lang="en-US"/>
          </a:p>
        </p:txBody>
      </p:sp>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87071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29A4A7-F791-4BB4-B87F-97203CB0E456}" type="slidenum">
              <a:rPr lang="ar-SA"/>
              <a:pPr/>
              <a:t>40</a:t>
            </a:fld>
            <a:endParaRPr 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21396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2A1CC8-C71B-4BF3-BBAD-5D7AE543757E}" type="slidenum">
              <a:rPr lang="ar-SA"/>
              <a:pPr/>
              <a:t>41</a:t>
            </a:fld>
            <a:endParaRPr lang="en-US"/>
          </a:p>
        </p:txBody>
      </p:sp>
      <p:sp>
        <p:nvSpPr>
          <p:cNvPr id="202754" name="Rectangle 2"/>
          <p:cNvSpPr>
            <a:spLocks noGrp="1" noRot="1" noChangeAspect="1" noChangeArrowheads="1" noTextEdit="1"/>
          </p:cNvSpPr>
          <p:nvPr>
            <p:ph type="sldImg"/>
          </p:nvPr>
        </p:nvSpPr>
        <p:spPr>
          <a:ln/>
        </p:spPr>
      </p:sp>
      <p:sp>
        <p:nvSpPr>
          <p:cNvPr id="2027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0570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1AE509-B495-430E-ACE9-C967325C6E1D}" type="slidenum">
              <a:rPr lang="ar-SA"/>
              <a:pPr/>
              <a:t>42</a:t>
            </a:fld>
            <a:endParaRPr lang="en-US"/>
          </a:p>
        </p:txBody>
      </p:sp>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4599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9798E8-6663-4BA2-8802-D12D25B6D8A3}" type="slidenum">
              <a:rPr lang="ar-SA"/>
              <a:pPr/>
              <a:t>43</a:t>
            </a:fld>
            <a:endParaRPr lang="en-US"/>
          </a:p>
        </p:txBody>
      </p:sp>
      <p:sp>
        <p:nvSpPr>
          <p:cNvPr id="204802" name="Rectangle 2"/>
          <p:cNvSpPr>
            <a:spLocks noGrp="1" noRot="1" noChangeAspect="1" noChangeArrowheads="1" noTextEdit="1"/>
          </p:cNvSpPr>
          <p:nvPr>
            <p:ph type="sldImg"/>
          </p:nvPr>
        </p:nvSpPr>
        <p:spPr>
          <a:ln/>
        </p:spPr>
      </p:sp>
      <p:sp>
        <p:nvSpPr>
          <p:cNvPr id="2048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98273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8C3A5C-DE34-4210-A7AD-DEF1820EEB38}" type="slidenum">
              <a:rPr lang="ar-SA"/>
              <a:pPr/>
              <a:t>44</a:t>
            </a:fld>
            <a:endParaRPr lang="en-US"/>
          </a:p>
        </p:txBody>
      </p:sp>
      <p:sp>
        <p:nvSpPr>
          <p:cNvPr id="241666" name="Rectangle 2"/>
          <p:cNvSpPr>
            <a:spLocks noGrp="1" noRot="1" noChangeAspect="1" noChangeArrowheads="1" noTextEdit="1"/>
          </p:cNvSpPr>
          <p:nvPr>
            <p:ph type="sldImg"/>
          </p:nvPr>
        </p:nvSpPr>
        <p:spPr>
          <a:xfrm>
            <a:off x="1152525" y="693738"/>
            <a:ext cx="4551363" cy="3413125"/>
          </a:xfrm>
          <a:ln/>
        </p:spPr>
      </p:sp>
      <p:sp>
        <p:nvSpPr>
          <p:cNvPr id="241667"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3247546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956CFF-B205-42E3-BF8C-AB3AD0E2D2D2}" type="slidenum">
              <a:rPr lang="ar-SA"/>
              <a:pPr/>
              <a:t>45</a:t>
            </a:fld>
            <a:endParaRPr lang="en-US"/>
          </a:p>
        </p:txBody>
      </p:sp>
      <p:sp>
        <p:nvSpPr>
          <p:cNvPr id="243714" name="Rectangle 2"/>
          <p:cNvSpPr>
            <a:spLocks noGrp="1" noRot="1" noChangeAspect="1" noChangeArrowheads="1" noTextEdit="1"/>
          </p:cNvSpPr>
          <p:nvPr>
            <p:ph type="sldImg"/>
          </p:nvPr>
        </p:nvSpPr>
        <p:spPr>
          <a:xfrm>
            <a:off x="1152525" y="693738"/>
            <a:ext cx="4551363" cy="3413125"/>
          </a:xfrm>
          <a:ln/>
        </p:spPr>
      </p:sp>
      <p:sp>
        <p:nvSpPr>
          <p:cNvPr id="243715"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1785299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44857A9-CF6E-41A6-A049-31907691CFAE}" type="slidenum">
              <a:rPr lang="ar-SA"/>
              <a:pPr/>
              <a:t>4</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0734306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66F004-1856-492C-9FD7-6C5F4FC881EA}" type="slidenum">
              <a:rPr lang="ar-SA"/>
              <a:pPr/>
              <a:t>46</a:t>
            </a:fld>
            <a:endParaRPr lang="en-US"/>
          </a:p>
        </p:txBody>
      </p:sp>
      <p:sp>
        <p:nvSpPr>
          <p:cNvPr id="245762" name="Rectangle 2"/>
          <p:cNvSpPr>
            <a:spLocks noGrp="1" noRot="1" noChangeAspect="1" noChangeArrowheads="1" noTextEdit="1"/>
          </p:cNvSpPr>
          <p:nvPr>
            <p:ph type="sldImg"/>
          </p:nvPr>
        </p:nvSpPr>
        <p:spPr>
          <a:xfrm>
            <a:off x="1152525" y="693738"/>
            <a:ext cx="4551363" cy="3413125"/>
          </a:xfrm>
          <a:ln/>
        </p:spPr>
      </p:sp>
      <p:sp>
        <p:nvSpPr>
          <p:cNvPr id="245763"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4624979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3FA7A2-C1C5-45D9-8450-A7F97797231B}" type="slidenum">
              <a:rPr lang="ar-SA"/>
              <a:pPr/>
              <a:t>47</a:t>
            </a:fld>
            <a:endParaRPr lang="en-US"/>
          </a:p>
        </p:txBody>
      </p:sp>
      <p:sp>
        <p:nvSpPr>
          <p:cNvPr id="247810" name="Rectangle 2"/>
          <p:cNvSpPr>
            <a:spLocks noGrp="1" noRot="1" noChangeAspect="1" noChangeArrowheads="1" noTextEdit="1"/>
          </p:cNvSpPr>
          <p:nvPr>
            <p:ph type="sldImg"/>
          </p:nvPr>
        </p:nvSpPr>
        <p:spPr>
          <a:xfrm>
            <a:off x="1152525" y="693738"/>
            <a:ext cx="4551363" cy="3413125"/>
          </a:xfrm>
          <a:ln/>
        </p:spPr>
      </p:sp>
      <p:sp>
        <p:nvSpPr>
          <p:cNvPr id="247811" name="Rectangle 3"/>
          <p:cNvSpPr>
            <a:spLocks noGrp="1" noChangeArrowheads="1"/>
          </p:cNvSpPr>
          <p:nvPr>
            <p:ph type="body" idx="1"/>
          </p:nvPr>
        </p:nvSpPr>
        <p:spPr>
          <a:xfrm>
            <a:off x="914400" y="4343400"/>
            <a:ext cx="5029200" cy="4114800"/>
          </a:xfrm>
        </p:spPr>
        <p:txBody>
          <a:bodyPr/>
          <a:lstStyle/>
          <a:p>
            <a:endParaRPr lang="en-US"/>
          </a:p>
        </p:txBody>
      </p:sp>
    </p:spTree>
    <p:extLst>
      <p:ext uri="{BB962C8B-B14F-4D97-AF65-F5344CB8AC3E}">
        <p14:creationId xmlns:p14="http://schemas.microsoft.com/office/powerpoint/2010/main" val="4112029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8A72D5-3D82-4924-B6D7-1BAA92373306}" type="slidenum">
              <a:rPr lang="ar-SA"/>
              <a:pPr/>
              <a:t>48</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837068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06322C-C45F-4830-ACDE-2EA0F4EAF180}" type="slidenum">
              <a:rPr lang="ar-SA"/>
              <a:pPr/>
              <a:t>49</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70922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2FEEA3-C4CB-4980-8BC0-5E2056AAFE89}" type="slidenum">
              <a:rPr lang="ar-SA"/>
              <a:pPr/>
              <a:t>50</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849458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0950FE-7FFF-4CCD-9FC3-8ACE11FC2824}" type="slidenum">
              <a:rPr lang="ar-SA"/>
              <a:pPr/>
              <a:t>51</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305205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FDF2B-3714-4AB4-B182-E7918778B3A2}" type="slidenum">
              <a:rPr lang="ar-SA"/>
              <a:pPr/>
              <a:t>52</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06831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F674EB-835C-40FD-8693-2729C150399E}" type="slidenum">
              <a:rPr lang="ar-SA"/>
              <a:pPr/>
              <a:t>53</a:t>
            </a:fld>
            <a:endParaRPr 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1737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716EDE34-EC29-4463-867D-0A4C4DC96046}" type="slidenum">
              <a:rPr lang="ar-SA"/>
              <a:pPr/>
              <a:t>5</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801560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E3DD892-C077-4C8A-A480-C2381BE33848}" type="slidenum">
              <a:rPr lang="ar-SA"/>
              <a:pPr/>
              <a:t>6</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019336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510F480-36F5-4E62-A533-189B3F5CB03D}" type="slidenum">
              <a:rPr lang="ar-SA"/>
              <a:pPr/>
              <a:t>7</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345886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3F8CE22A-4D81-480F-BB1A-38F1B7CE6615}" type="slidenum">
              <a:rPr lang="ar-SA"/>
              <a:pPr/>
              <a:t>8</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4118386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583DCC7C-C9AB-4AFE-9107-AA58B74CEC49}" type="slidenum">
              <a:rPr lang="ar-SA"/>
              <a:pPr/>
              <a:t>9</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35828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5ED8F5BF-201F-43F5-A4CF-BAE2B848AAE4}" type="slidenum">
              <a:rPr lang="ar-SA"/>
              <a:pPr/>
              <a:t>10</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1607462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927100"/>
            <a:ext cx="8991600" cy="4495800"/>
            <a:chOff x="0" y="584"/>
            <a:chExt cx="5664" cy="2832"/>
          </a:xfrm>
        </p:grpSpPr>
        <p:sp>
          <p:nvSpPr>
            <p:cNvPr id="5" name="AutoShape 3"/>
            <p:cNvSpPr>
              <a:spLocks noChangeArrowheads="1"/>
            </p:cNvSpPr>
            <p:nvPr userDrawn="1"/>
          </p:nvSpPr>
          <p:spPr bwMode="auto">
            <a:xfrm>
              <a:off x="432" y="1304"/>
              <a:ext cx="4656" cy="2112"/>
            </a:xfrm>
            <a:prstGeom prst="roundRect">
              <a:avLst>
                <a:gd name="adj" fmla="val 16667"/>
              </a:avLst>
            </a:prstGeom>
            <a:noFill/>
            <a:ln w="50800">
              <a:solidFill>
                <a:srgbClr val="66CCFF"/>
              </a:solidFill>
              <a:round/>
              <a:headEnd/>
              <a:tailEnd/>
            </a:ln>
            <a:effectLst/>
          </p:spPr>
          <p:txBody>
            <a:bodyPr wrap="none" anchor="ctr"/>
            <a:lstStyle/>
            <a:p>
              <a:pPr algn="ctr">
                <a:defRPr/>
              </a:pPr>
              <a:endParaRPr lang="en-US" sz="2400">
                <a:solidFill>
                  <a:schemeClr val="tx1"/>
                </a:solidFill>
                <a:latin typeface="Times New Roman" pitchFamily="18" charset="0"/>
              </a:endParaRPr>
            </a:p>
          </p:txBody>
        </p:sp>
        <p:sp>
          <p:nvSpPr>
            <p:cNvPr id="6" name="Rectangle 4"/>
            <p:cNvSpPr>
              <a:spLocks noChangeArrowheads="1"/>
            </p:cNvSpPr>
            <p:nvPr userDrawn="1"/>
          </p:nvSpPr>
          <p:spPr bwMode="blackWhite">
            <a:xfrm>
              <a:off x="144" y="584"/>
              <a:ext cx="4512" cy="624"/>
            </a:xfrm>
            <a:prstGeom prst="rect">
              <a:avLst/>
            </a:prstGeom>
            <a:solidFill>
              <a:schemeClr val="bg1"/>
            </a:solidFill>
            <a:ln w="57150">
              <a:solidFill>
                <a:srgbClr val="00CCFF"/>
              </a:solidFill>
              <a:miter lim="800000"/>
              <a:headEnd/>
              <a:tailEnd/>
            </a:ln>
            <a:effectLst/>
          </p:spPr>
          <p:txBody>
            <a:bodyPr wrap="none" anchor="ctr"/>
            <a:lstStyle/>
            <a:p>
              <a:pPr algn="ctr">
                <a:defRPr/>
              </a:pPr>
              <a:endParaRPr lang="en-US" sz="2400">
                <a:solidFill>
                  <a:schemeClr val="tx1"/>
                </a:solidFill>
                <a:latin typeface="Times New Roman" pitchFamily="18" charset="0"/>
              </a:endParaRPr>
            </a:p>
          </p:txBody>
        </p:sp>
        <p:sp>
          <p:nvSpPr>
            <p:cNvPr id="7" name="AutoShape 5"/>
            <p:cNvSpPr>
              <a:spLocks noChangeArrowheads="1"/>
            </p:cNvSpPr>
            <p:nvPr userDrawn="1"/>
          </p:nvSpPr>
          <p:spPr bwMode="blackWhite">
            <a:xfrm>
              <a:off x="0" y="872"/>
              <a:ext cx="5664" cy="1152"/>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4416" y="0"/>
                </a:cxn>
                <a:cxn ang="0">
                  <a:pos x="4917" y="500"/>
                </a:cxn>
                <a:cxn ang="0">
                  <a:pos x="4417" y="1000"/>
                </a:cxn>
                <a:cxn ang="0">
                  <a:pos x="0" y="1000"/>
                </a:cxn>
              </a:cxnLst>
              <a:rect l="T0" t="T1" r="T2" b="T3"/>
              <a:pathLst>
                <a:path w="4917" h="1000">
                  <a:moveTo>
                    <a:pt x="0" y="0"/>
                  </a:moveTo>
                  <a:lnTo>
                    <a:pt x="4416" y="0"/>
                  </a:lnTo>
                  <a:cubicBezTo>
                    <a:pt x="4693" y="0"/>
                    <a:pt x="4917" y="223"/>
                    <a:pt x="4917" y="500"/>
                  </a:cubicBezTo>
                  <a:cubicBezTo>
                    <a:pt x="4917" y="776"/>
                    <a:pt x="4693" y="999"/>
                    <a:pt x="4417" y="1000"/>
                  </a:cubicBezTo>
                  <a:lnTo>
                    <a:pt x="0" y="1000"/>
                  </a:lnTo>
                  <a:close/>
                </a:path>
              </a:pathLst>
            </a:custGeom>
            <a:gradFill rotWithShape="1">
              <a:gsLst>
                <a:gs pos="0">
                  <a:srgbClr val="B2B2B2"/>
                </a:gs>
                <a:gs pos="100000">
                  <a:srgbClr val="66CCFF"/>
                </a:gs>
              </a:gsLst>
              <a:lin ang="0" scaled="1"/>
            </a:gradFill>
            <a:ln w="9525">
              <a:noFill/>
              <a:miter lim="800000"/>
              <a:headEnd/>
              <a:tailEnd/>
            </a:ln>
          </p:spPr>
          <p:txBody>
            <a:bodyPr/>
            <a:lstStyle/>
            <a:p>
              <a:pPr>
                <a:defRPr/>
              </a:pPr>
              <a:endParaRPr lang="en-US" sz="2400">
                <a:solidFill>
                  <a:schemeClr val="tx1"/>
                </a:solidFill>
                <a:latin typeface="Times New Roman" pitchFamily="18" charset="0"/>
              </a:endParaRPr>
            </a:p>
          </p:txBody>
        </p:sp>
        <p:sp>
          <p:nvSpPr>
            <p:cNvPr id="8" name="Line 6"/>
            <p:cNvSpPr>
              <a:spLocks noChangeShapeType="1"/>
            </p:cNvSpPr>
            <p:nvPr userDrawn="1"/>
          </p:nvSpPr>
          <p:spPr bwMode="auto">
            <a:xfrm>
              <a:off x="0" y="1928"/>
              <a:ext cx="5232" cy="0"/>
            </a:xfrm>
            <a:prstGeom prst="line">
              <a:avLst/>
            </a:prstGeom>
            <a:noFill/>
            <a:ln w="50800">
              <a:solidFill>
                <a:schemeClr val="bg1"/>
              </a:solidFill>
              <a:round/>
              <a:headEnd/>
              <a:tailEnd/>
            </a:ln>
            <a:effectLst/>
          </p:spPr>
          <p:txBody>
            <a:bodyPr/>
            <a:lstStyle/>
            <a:p>
              <a:pPr>
                <a:defRPr/>
              </a:pPr>
              <a:endParaRPr lang="en-US"/>
            </a:p>
          </p:txBody>
        </p:sp>
      </p:grpSp>
      <p:sp>
        <p:nvSpPr>
          <p:cNvPr id="92167" name="Rectangle 7"/>
          <p:cNvSpPr>
            <a:spLocks noGrp="1" noChangeArrowheads="1"/>
          </p:cNvSpPr>
          <p:nvPr>
            <p:ph type="ctrTitle"/>
          </p:nvPr>
        </p:nvSpPr>
        <p:spPr>
          <a:xfrm>
            <a:off x="228600" y="1427163"/>
            <a:ext cx="8077200" cy="1609725"/>
          </a:xfrm>
        </p:spPr>
        <p:txBody>
          <a:bodyPr/>
          <a:lstStyle>
            <a:lvl1pPr>
              <a:defRPr sz="4600"/>
            </a:lvl1pPr>
          </a:lstStyle>
          <a:p>
            <a:r>
              <a:rPr lang="en-US"/>
              <a:t>Click to edit Master title style</a:t>
            </a:r>
          </a:p>
        </p:txBody>
      </p:sp>
      <p:sp>
        <p:nvSpPr>
          <p:cNvPr id="92168" name="Rectangle 8"/>
          <p:cNvSpPr>
            <a:spLocks noGrp="1" noChangeArrowheads="1"/>
          </p:cNvSpPr>
          <p:nvPr>
            <p:ph type="subTitle" idx="1"/>
          </p:nvPr>
        </p:nvSpPr>
        <p:spPr>
          <a:xfrm>
            <a:off x="1066800" y="3441700"/>
            <a:ext cx="6629400" cy="1676400"/>
          </a:xfrm>
        </p:spPr>
        <p:txBody>
          <a:bodyPr/>
          <a:lstStyle>
            <a:lvl1pPr marL="0" indent="0">
              <a:buFont typeface="Wingdings" pitchFamily="2" charset="2"/>
              <a:buNone/>
              <a:defRPr/>
            </a:lvl1pPr>
          </a:lstStyle>
          <a:p>
            <a:r>
              <a:rPr lang="en-US"/>
              <a:t>Click to edit Master subtitle style</a:t>
            </a:r>
          </a:p>
        </p:txBody>
      </p:sp>
      <p:sp>
        <p:nvSpPr>
          <p:cNvPr id="9" name="Rectangle 9"/>
          <p:cNvSpPr>
            <a:spLocks noGrp="1" noChangeArrowheads="1"/>
          </p:cNvSpPr>
          <p:nvPr>
            <p:ph type="dt" sz="half" idx="10"/>
          </p:nvPr>
        </p:nvSpPr>
        <p:spPr>
          <a:xfrm>
            <a:off x="457200" y="6248400"/>
            <a:ext cx="2133600" cy="471488"/>
          </a:xfrm>
        </p:spPr>
        <p:txBody>
          <a:bodyPr/>
          <a:lstStyle>
            <a:lvl1pPr>
              <a:defRPr smtClean="0"/>
            </a:lvl1pPr>
          </a:lstStyle>
          <a:p>
            <a:pPr>
              <a:defRPr/>
            </a:pPr>
            <a:endParaRPr lang="en-US"/>
          </a:p>
        </p:txBody>
      </p:sp>
      <p:sp>
        <p:nvSpPr>
          <p:cNvPr id="10" name="Rectangle 10"/>
          <p:cNvSpPr>
            <a:spLocks noGrp="1" noChangeArrowheads="1"/>
          </p:cNvSpPr>
          <p:nvPr>
            <p:ph type="ftr" sz="quarter" idx="11"/>
          </p:nvPr>
        </p:nvSpPr>
        <p:spPr>
          <a:xfrm>
            <a:off x="1828800" y="6253163"/>
            <a:ext cx="5867400" cy="457200"/>
          </a:xfrm>
        </p:spPr>
        <p:txBody>
          <a:bodyPr/>
          <a:lstStyle>
            <a:lvl1pPr>
              <a:defRPr smtClean="0"/>
            </a:lvl1pPr>
          </a:lstStyle>
          <a:p>
            <a:pPr>
              <a:defRPr/>
            </a:pPr>
            <a:r>
              <a:rPr lang="en-US"/>
              <a:t>© 2008 Pearson Prentice Hall, Electronic Commerce 2008, Efraim Turban, et al. </a:t>
            </a:r>
          </a:p>
        </p:txBody>
      </p:sp>
      <p:sp>
        <p:nvSpPr>
          <p:cNvPr id="11" name="Rectangle 11"/>
          <p:cNvSpPr>
            <a:spLocks noGrp="1" noChangeArrowheads="1"/>
          </p:cNvSpPr>
          <p:nvPr>
            <p:ph type="sldNum" sz="quarter" idx="12"/>
          </p:nvPr>
        </p:nvSpPr>
        <p:spPr>
          <a:xfrm>
            <a:off x="6553200" y="6248400"/>
            <a:ext cx="2133600" cy="471488"/>
          </a:xfrm>
        </p:spPr>
        <p:txBody>
          <a:bodyPr/>
          <a:lstStyle>
            <a:lvl1pPr>
              <a:defRPr smtClean="0">
                <a:latin typeface="Arial Black" pitchFamily="34" charset="0"/>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a:t>1-</a:t>
            </a:r>
            <a:fld id="{3DAF9A55-BEA1-42AA-91F0-E4E91DA16214}" type="slidenum">
              <a:rPr lang="ar-SA">
                <a:cs typeface="Arial" charset="0"/>
              </a:rPr>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0013" y="228600"/>
            <a:ext cx="2084387"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95263" y="228600"/>
            <a:ext cx="610235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a:t>1-</a:t>
            </a:r>
            <a:fld id="{BD5E0880-F5DC-4FC4-9F15-A847D15BFCB7}" type="slidenum">
              <a:rPr lang="ar-SA">
                <a:cs typeface="Arial" charset="0"/>
              </a:rPr>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a:t>1-</a:t>
            </a:r>
            <a:fld id="{26ED63AC-8115-474D-9C3B-8C31DF6C89A5}" type="slidenum">
              <a:rPr lang="ar-SA">
                <a:cs typeface="Arial" charset="0"/>
              </a:rPr>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pPr>
              <a:defRPr/>
            </a:pPr>
            <a:r>
              <a:rPr lang="en-US"/>
              <a:t>1-</a:t>
            </a:r>
            <a:fld id="{A0E7A917-A5E6-4DAA-88C9-225D81C2FF15}" type="slidenum">
              <a:rPr lang="ar-SA">
                <a:cs typeface="Arial" charset="0"/>
              </a:rPr>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862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r>
              <a:rPr lang="en-US"/>
              <a:t>1-</a:t>
            </a:r>
            <a:fld id="{D7D25B67-30A1-452E-A133-E7A8236285E3}" type="slidenum">
              <a:rPr lang="ar-SA">
                <a:cs typeface="Arial" charset="0"/>
              </a:rPr>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p>
        </p:txBody>
      </p:sp>
      <p:sp>
        <p:nvSpPr>
          <p:cNvPr id="9" name="Rectangle 10"/>
          <p:cNvSpPr>
            <a:spLocks noGrp="1" noChangeArrowheads="1"/>
          </p:cNvSpPr>
          <p:nvPr>
            <p:ph type="sldNum" sz="quarter" idx="12"/>
          </p:nvPr>
        </p:nvSpPr>
        <p:spPr>
          <a:ln/>
        </p:spPr>
        <p:txBody>
          <a:bodyPr/>
          <a:lstStyle>
            <a:lvl1pPr>
              <a:defRPr/>
            </a:lvl1pPr>
          </a:lstStyle>
          <a:p>
            <a:pPr>
              <a:defRPr/>
            </a:pPr>
            <a:r>
              <a:rPr lang="en-US"/>
              <a:t>1-</a:t>
            </a:r>
            <a:fld id="{7F7FFF7E-E0F0-44EF-9069-BD9A3AA5512C}" type="slidenum">
              <a:rPr lang="ar-SA">
                <a:cs typeface="Arial" charset="0"/>
              </a:rPr>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p>
        </p:txBody>
      </p:sp>
      <p:sp>
        <p:nvSpPr>
          <p:cNvPr id="5" name="Rectangle 10"/>
          <p:cNvSpPr>
            <a:spLocks noGrp="1" noChangeArrowheads="1"/>
          </p:cNvSpPr>
          <p:nvPr>
            <p:ph type="sldNum" sz="quarter" idx="12"/>
          </p:nvPr>
        </p:nvSpPr>
        <p:spPr>
          <a:ln/>
        </p:spPr>
        <p:txBody>
          <a:bodyPr/>
          <a:lstStyle>
            <a:lvl1pPr>
              <a:defRPr/>
            </a:lvl1pPr>
          </a:lstStyle>
          <a:p>
            <a:pPr>
              <a:defRPr/>
            </a:pPr>
            <a:r>
              <a:rPr lang="en-US"/>
              <a:t>1-</a:t>
            </a:r>
            <a:fld id="{9D968202-E581-4A24-A655-190ED3DE7BCD}" type="slidenum">
              <a:rPr lang="ar-SA">
                <a:cs typeface="Arial" charset="0"/>
              </a:rPr>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p>
        </p:txBody>
      </p:sp>
      <p:sp>
        <p:nvSpPr>
          <p:cNvPr id="4" name="Rectangle 10"/>
          <p:cNvSpPr>
            <a:spLocks noGrp="1" noChangeArrowheads="1"/>
          </p:cNvSpPr>
          <p:nvPr>
            <p:ph type="sldNum" sz="quarter" idx="12"/>
          </p:nvPr>
        </p:nvSpPr>
        <p:spPr>
          <a:ln/>
        </p:spPr>
        <p:txBody>
          <a:bodyPr/>
          <a:lstStyle>
            <a:lvl1pPr>
              <a:defRPr/>
            </a:lvl1pPr>
          </a:lstStyle>
          <a:p>
            <a:pPr>
              <a:defRPr/>
            </a:pPr>
            <a:r>
              <a:rPr lang="en-US"/>
              <a:t>1-</a:t>
            </a:r>
            <a:fld id="{8BAC6D45-B2EF-42B3-A684-CFAD6E3949F7}" type="slidenum">
              <a:rPr lang="ar-SA">
                <a:cs typeface="Arial" charset="0"/>
              </a:rPr>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r>
              <a:rPr lang="en-US"/>
              <a:t>1-</a:t>
            </a:r>
            <a:fld id="{0517D27F-C80A-46EE-ABF4-B3220BFB7B39}" type="slidenum">
              <a:rPr lang="ar-SA">
                <a:cs typeface="Arial" charset="0"/>
              </a:rPr>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pPr>
              <a:defRPr/>
            </a:pPr>
            <a:r>
              <a:rPr lang="en-US"/>
              <a:t>1-</a:t>
            </a:r>
            <a:fld id="{0C97839F-97A9-479D-BAE1-B03B2CAC68EB}" type="slidenum">
              <a:rPr lang="ar-SA">
                <a:cs typeface="Arial" charset="0"/>
              </a:rPr>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2400"/>
            <a:ext cx="8686800" cy="6096000"/>
            <a:chOff x="0" y="96"/>
            <a:chExt cx="5472" cy="3840"/>
          </a:xfrm>
        </p:grpSpPr>
        <p:sp>
          <p:nvSpPr>
            <p:cNvPr id="91139" name="AutoShape 3"/>
            <p:cNvSpPr>
              <a:spLocks noChangeArrowheads="1"/>
            </p:cNvSpPr>
            <p:nvPr/>
          </p:nvSpPr>
          <p:spPr bwMode="auto">
            <a:xfrm>
              <a:off x="240" y="336"/>
              <a:ext cx="5232" cy="3600"/>
            </a:xfrm>
            <a:prstGeom prst="roundRect">
              <a:avLst>
                <a:gd name="adj" fmla="val 13727"/>
              </a:avLst>
            </a:prstGeom>
            <a:noFill/>
            <a:ln w="50800">
              <a:solidFill>
                <a:srgbClr val="66CCFF"/>
              </a:solidFill>
              <a:round/>
              <a:headEnd/>
              <a:tailEnd/>
            </a:ln>
            <a:effectLst/>
          </p:spPr>
          <p:txBody>
            <a:bodyPr wrap="none" anchor="ctr"/>
            <a:lstStyle/>
            <a:p>
              <a:pPr algn="ctr">
                <a:defRPr/>
              </a:pPr>
              <a:endParaRPr lang="en-US" sz="2400">
                <a:solidFill>
                  <a:schemeClr val="tx1"/>
                </a:solidFill>
                <a:latin typeface="Times New Roman" pitchFamily="18" charset="0"/>
              </a:endParaRPr>
            </a:p>
          </p:txBody>
        </p:sp>
        <p:sp>
          <p:nvSpPr>
            <p:cNvPr id="91140" name="AutoShape 4"/>
            <p:cNvSpPr>
              <a:spLocks noChangeArrowheads="1"/>
            </p:cNvSpPr>
            <p:nvPr/>
          </p:nvSpPr>
          <p:spPr bwMode="blackWhite">
            <a:xfrm>
              <a:off x="0" y="96"/>
              <a:ext cx="5376" cy="768"/>
            </a:xfrm>
            <a:custGeom>
              <a:avLst/>
              <a:gdLst>
                <a:gd name="G0" fmla="+- 1000 0 0"/>
                <a:gd name="G1" fmla="+- 1000 0 0"/>
                <a:gd name="G2" fmla="+- G0 0 G1"/>
                <a:gd name="G3" fmla="*/ G1 1 2"/>
                <a:gd name="G4" fmla="+- G0 0 G3"/>
                <a:gd name="T0" fmla="*/ 0 w 1000"/>
                <a:gd name="T1" fmla="*/ 0 h 1000"/>
                <a:gd name="T2" fmla="*/ G4 w 1000"/>
                <a:gd name="T3" fmla="*/ G1 h 1000"/>
              </a:gdLst>
              <a:ahLst/>
              <a:cxnLst>
                <a:cxn ang="0">
                  <a:pos x="0" y="0"/>
                </a:cxn>
                <a:cxn ang="0">
                  <a:pos x="6499" y="0"/>
                </a:cxn>
                <a:cxn ang="0">
                  <a:pos x="7000" y="500"/>
                </a:cxn>
                <a:cxn ang="0">
                  <a:pos x="6500" y="1000"/>
                </a:cxn>
                <a:cxn ang="0">
                  <a:pos x="0" y="1000"/>
                </a:cxn>
              </a:cxnLst>
              <a:rect l="T0" t="T1" r="T2" b="T3"/>
              <a:pathLst>
                <a:path w="7000" h="1000">
                  <a:moveTo>
                    <a:pt x="0" y="0"/>
                  </a:moveTo>
                  <a:lnTo>
                    <a:pt x="6499" y="0"/>
                  </a:lnTo>
                  <a:cubicBezTo>
                    <a:pt x="6776" y="0"/>
                    <a:pt x="7000" y="223"/>
                    <a:pt x="7000" y="500"/>
                  </a:cubicBezTo>
                  <a:cubicBezTo>
                    <a:pt x="7000" y="776"/>
                    <a:pt x="6776" y="999"/>
                    <a:pt x="6500" y="1000"/>
                  </a:cubicBezTo>
                  <a:lnTo>
                    <a:pt x="0" y="1000"/>
                  </a:lnTo>
                  <a:close/>
                </a:path>
              </a:pathLst>
            </a:custGeom>
            <a:gradFill rotWithShape="1">
              <a:gsLst>
                <a:gs pos="0">
                  <a:srgbClr val="B2B2B2"/>
                </a:gs>
                <a:gs pos="100000">
                  <a:srgbClr val="66CCFF"/>
                </a:gs>
              </a:gsLst>
              <a:lin ang="0" scaled="1"/>
            </a:gradFill>
            <a:ln w="9525">
              <a:noFill/>
              <a:miter lim="800000"/>
              <a:headEnd/>
              <a:tailEnd/>
            </a:ln>
          </p:spPr>
          <p:txBody>
            <a:bodyPr/>
            <a:lstStyle/>
            <a:p>
              <a:pPr>
                <a:defRPr/>
              </a:pPr>
              <a:endParaRPr lang="en-US" sz="2400">
                <a:solidFill>
                  <a:schemeClr val="tx1"/>
                </a:solidFill>
                <a:latin typeface="Times New Roman" pitchFamily="18" charset="0"/>
              </a:endParaRPr>
            </a:p>
          </p:txBody>
        </p:sp>
        <p:sp>
          <p:nvSpPr>
            <p:cNvPr id="91141" name="Line 5"/>
            <p:cNvSpPr>
              <a:spLocks noChangeShapeType="1"/>
            </p:cNvSpPr>
            <p:nvPr/>
          </p:nvSpPr>
          <p:spPr bwMode="auto">
            <a:xfrm>
              <a:off x="0" y="768"/>
              <a:ext cx="5088" cy="0"/>
            </a:xfrm>
            <a:prstGeom prst="line">
              <a:avLst/>
            </a:prstGeom>
            <a:noFill/>
            <a:ln w="38100">
              <a:solidFill>
                <a:schemeClr val="bg1"/>
              </a:solidFill>
              <a:round/>
              <a:headEnd/>
              <a:tailEnd/>
            </a:ln>
            <a:effectLst/>
          </p:spPr>
          <p:txBody>
            <a:bodyPr/>
            <a:lstStyle/>
            <a:p>
              <a:pPr>
                <a:defRPr/>
              </a:pPr>
              <a:endParaRPr lang="en-US"/>
            </a:p>
          </p:txBody>
        </p:sp>
      </p:grpSp>
      <p:sp>
        <p:nvSpPr>
          <p:cNvPr id="1027" name="Rectangle 6"/>
          <p:cNvSpPr>
            <a:spLocks noGrp="1" noChangeArrowheads="1"/>
          </p:cNvSpPr>
          <p:nvPr>
            <p:ph type="title"/>
          </p:nvPr>
        </p:nvSpPr>
        <p:spPr bwMode="auto">
          <a:xfrm>
            <a:off x="195263" y="228600"/>
            <a:ext cx="8015287"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8" name="Rectangle 7"/>
          <p:cNvSpPr>
            <a:spLocks noGrp="1" noChangeArrowheads="1"/>
          </p:cNvSpPr>
          <p:nvPr>
            <p:ph type="body" idx="1"/>
          </p:nvPr>
        </p:nvSpPr>
        <p:spPr bwMode="auto">
          <a:xfrm>
            <a:off x="609600" y="1600200"/>
            <a:ext cx="7924800" cy="441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1144" name="Rectangle 8"/>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solidFill>
                  <a:schemeClr val="tx1"/>
                </a:solidFill>
              </a:defRPr>
            </a:lvl1pPr>
          </a:lstStyle>
          <a:p>
            <a:pPr>
              <a:defRPr/>
            </a:pPr>
            <a:endParaRPr lang="en-US"/>
          </a:p>
        </p:txBody>
      </p:sp>
      <p:sp>
        <p:nvSpPr>
          <p:cNvPr id="91145" name="Rectangle 9"/>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solidFill>
                  <a:schemeClr val="tx1"/>
                </a:solidFill>
              </a:defRPr>
            </a:lvl1pPr>
          </a:lstStyle>
          <a:p>
            <a:pPr>
              <a:defRPr/>
            </a:pPr>
            <a:endParaRPr lang="en-US"/>
          </a:p>
        </p:txBody>
      </p:sp>
      <p:sp>
        <p:nvSpPr>
          <p:cNvPr id="91146" name="Rectangle 10"/>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solidFill>
                  <a:schemeClr val="tx1"/>
                </a:solidFill>
              </a:defRPr>
            </a:lvl1pPr>
          </a:lstStyle>
          <a:p>
            <a:pPr>
              <a:defRPr/>
            </a:pPr>
            <a:r>
              <a:rPr lang="en-US"/>
              <a:t>1-</a:t>
            </a:r>
            <a:fld id="{2D43983B-8B69-4D05-A8A4-EBC87E577003}" type="slidenum">
              <a:rPr lang="ar-SA">
                <a:cs typeface="Arial" charset="0"/>
              </a:rPr>
              <a:pPr>
                <a:defRPr/>
              </a:pPr>
              <a:t>‹#›</a:t>
            </a:fld>
            <a:endParaRPr lang="en-US"/>
          </a:p>
        </p:txBody>
      </p:sp>
    </p:spTree>
  </p:cSld>
  <p:clrMap bg1="lt1" tx1="dk1" bg2="lt2" tx2="dk2" accent1="accent1" accent2="accent2" accent3="accent3" accent4="accent4" accent5="accent5" accent6="accent6" hlink="hlink" folHlink="folHlink"/>
  <p:sldLayoutIdLst>
    <p:sldLayoutId id="2147483752"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200">
          <a:solidFill>
            <a:srgbClr val="808080"/>
          </a:solidFill>
          <a:latin typeface="+mj-lt"/>
          <a:ea typeface="+mj-ea"/>
          <a:cs typeface="+mj-cs"/>
        </a:defRPr>
      </a:lvl1pPr>
      <a:lvl2pPr algn="l" rtl="0" eaLnBrk="0" fontAlgn="base" hangingPunct="0">
        <a:spcBef>
          <a:spcPct val="0"/>
        </a:spcBef>
        <a:spcAft>
          <a:spcPct val="0"/>
        </a:spcAft>
        <a:defRPr sz="4200">
          <a:solidFill>
            <a:srgbClr val="808080"/>
          </a:solidFill>
          <a:latin typeface="Arial" charset="0"/>
        </a:defRPr>
      </a:lvl2pPr>
      <a:lvl3pPr algn="l" rtl="0" eaLnBrk="0" fontAlgn="base" hangingPunct="0">
        <a:spcBef>
          <a:spcPct val="0"/>
        </a:spcBef>
        <a:spcAft>
          <a:spcPct val="0"/>
        </a:spcAft>
        <a:defRPr sz="4200">
          <a:solidFill>
            <a:srgbClr val="808080"/>
          </a:solidFill>
          <a:latin typeface="Arial" charset="0"/>
        </a:defRPr>
      </a:lvl3pPr>
      <a:lvl4pPr algn="l" rtl="0" eaLnBrk="0" fontAlgn="base" hangingPunct="0">
        <a:spcBef>
          <a:spcPct val="0"/>
        </a:spcBef>
        <a:spcAft>
          <a:spcPct val="0"/>
        </a:spcAft>
        <a:defRPr sz="4200">
          <a:solidFill>
            <a:srgbClr val="808080"/>
          </a:solidFill>
          <a:latin typeface="Arial" charset="0"/>
        </a:defRPr>
      </a:lvl4pPr>
      <a:lvl5pPr algn="l" rtl="0" eaLnBrk="0" fontAlgn="base" hangingPunct="0">
        <a:spcBef>
          <a:spcPct val="0"/>
        </a:spcBef>
        <a:spcAft>
          <a:spcPct val="0"/>
        </a:spcAft>
        <a:defRPr sz="4200">
          <a:solidFill>
            <a:srgbClr val="808080"/>
          </a:solidFill>
          <a:latin typeface="Arial" charset="0"/>
        </a:defRPr>
      </a:lvl5pPr>
      <a:lvl6pPr marL="457200" algn="l" rtl="0" fontAlgn="base">
        <a:spcBef>
          <a:spcPct val="0"/>
        </a:spcBef>
        <a:spcAft>
          <a:spcPct val="0"/>
        </a:spcAft>
        <a:defRPr sz="4200">
          <a:solidFill>
            <a:srgbClr val="808080"/>
          </a:solidFill>
          <a:latin typeface="Arial" charset="0"/>
        </a:defRPr>
      </a:lvl6pPr>
      <a:lvl7pPr marL="914400" algn="l" rtl="0" fontAlgn="base">
        <a:spcBef>
          <a:spcPct val="0"/>
        </a:spcBef>
        <a:spcAft>
          <a:spcPct val="0"/>
        </a:spcAft>
        <a:defRPr sz="4200">
          <a:solidFill>
            <a:srgbClr val="808080"/>
          </a:solidFill>
          <a:latin typeface="Arial" charset="0"/>
        </a:defRPr>
      </a:lvl7pPr>
      <a:lvl8pPr marL="1371600" algn="l" rtl="0" fontAlgn="base">
        <a:spcBef>
          <a:spcPct val="0"/>
        </a:spcBef>
        <a:spcAft>
          <a:spcPct val="0"/>
        </a:spcAft>
        <a:defRPr sz="4200">
          <a:solidFill>
            <a:srgbClr val="808080"/>
          </a:solidFill>
          <a:latin typeface="Arial" charset="0"/>
        </a:defRPr>
      </a:lvl8pPr>
      <a:lvl9pPr marL="1828800" algn="l" rtl="0" fontAlgn="base">
        <a:spcBef>
          <a:spcPct val="0"/>
        </a:spcBef>
        <a:spcAft>
          <a:spcPct val="0"/>
        </a:spcAft>
        <a:defRPr sz="4200">
          <a:solidFill>
            <a:srgbClr val="808080"/>
          </a:solidFill>
          <a:latin typeface="Arial" charset="0"/>
        </a:defRPr>
      </a:lvl9pPr>
    </p:titleStyle>
    <p:bodyStyle>
      <a:lvl1pPr marL="342900" indent="-342900" algn="l" rtl="0" eaLnBrk="0" fontAlgn="base" hangingPunct="0">
        <a:spcBef>
          <a:spcPct val="20000"/>
        </a:spcBef>
        <a:spcAft>
          <a:spcPct val="0"/>
        </a:spcAft>
        <a:buClr>
          <a:srgbClr val="66CCFF"/>
        </a:buClr>
        <a:buFont typeface="Wingdings" pitchFamily="2" charset="2"/>
        <a:buChar char="l"/>
        <a:defRPr sz="3200">
          <a:solidFill>
            <a:srgbClr val="808080"/>
          </a:solidFill>
          <a:latin typeface="+mn-lt"/>
          <a:ea typeface="+mn-ea"/>
          <a:cs typeface="+mn-cs"/>
        </a:defRPr>
      </a:lvl1pPr>
      <a:lvl2pPr marL="742950" indent="-285750" algn="l" rtl="0" eaLnBrk="0" fontAlgn="base" hangingPunct="0">
        <a:spcBef>
          <a:spcPct val="20000"/>
        </a:spcBef>
        <a:spcAft>
          <a:spcPct val="0"/>
        </a:spcAft>
        <a:buClr>
          <a:srgbClr val="66CCFF"/>
        </a:buClr>
        <a:buFont typeface="Wingdings" pitchFamily="2" charset="2"/>
        <a:buChar char="l"/>
        <a:defRPr sz="2800">
          <a:solidFill>
            <a:srgbClr val="808080"/>
          </a:solidFill>
          <a:latin typeface="+mn-lt"/>
        </a:defRPr>
      </a:lvl2pPr>
      <a:lvl3pPr marL="1143000" indent="-228600" algn="l" rtl="0" eaLnBrk="0" fontAlgn="base" hangingPunct="0">
        <a:spcBef>
          <a:spcPct val="20000"/>
        </a:spcBef>
        <a:spcAft>
          <a:spcPct val="0"/>
        </a:spcAft>
        <a:buClr>
          <a:srgbClr val="66CCFF"/>
        </a:buClr>
        <a:buFont typeface="Wingdings" pitchFamily="2" charset="2"/>
        <a:buChar char="l"/>
        <a:defRPr sz="2400">
          <a:solidFill>
            <a:srgbClr val="808080"/>
          </a:solidFill>
          <a:latin typeface="+mn-lt"/>
        </a:defRPr>
      </a:lvl3pPr>
      <a:lvl4pPr marL="1600200" indent="-228600" algn="l" rtl="0" eaLnBrk="0" fontAlgn="base" hangingPunct="0">
        <a:spcBef>
          <a:spcPct val="20000"/>
        </a:spcBef>
        <a:spcAft>
          <a:spcPct val="0"/>
        </a:spcAft>
        <a:buClr>
          <a:srgbClr val="66CCFF"/>
        </a:buClr>
        <a:buFont typeface="Wingdings" pitchFamily="2" charset="2"/>
        <a:buChar char="l"/>
        <a:defRPr sz="2000">
          <a:solidFill>
            <a:srgbClr val="808080"/>
          </a:solidFill>
          <a:latin typeface="+mn-lt"/>
        </a:defRPr>
      </a:lvl4pPr>
      <a:lvl5pPr marL="2057400" indent="-228600" algn="l" rtl="0" eaLnBrk="0" fontAlgn="base" hangingPunct="0">
        <a:spcBef>
          <a:spcPct val="20000"/>
        </a:spcBef>
        <a:spcAft>
          <a:spcPct val="0"/>
        </a:spcAft>
        <a:buClr>
          <a:srgbClr val="66CCFF"/>
        </a:buClr>
        <a:buFont typeface="Wingdings" pitchFamily="2" charset="2"/>
        <a:buChar char="l"/>
        <a:defRPr sz="2000">
          <a:solidFill>
            <a:srgbClr val="808080"/>
          </a:solidFill>
          <a:latin typeface="+mn-lt"/>
        </a:defRPr>
      </a:lvl5pPr>
      <a:lvl6pPr marL="2514600" indent="-228600" algn="l" rtl="0" fontAlgn="base">
        <a:spcBef>
          <a:spcPct val="20000"/>
        </a:spcBef>
        <a:spcAft>
          <a:spcPct val="0"/>
        </a:spcAft>
        <a:buClr>
          <a:srgbClr val="66CCFF"/>
        </a:buClr>
        <a:buFont typeface="Wingdings" pitchFamily="2" charset="2"/>
        <a:buChar char="l"/>
        <a:defRPr sz="2000">
          <a:solidFill>
            <a:srgbClr val="808080"/>
          </a:solidFill>
          <a:latin typeface="+mn-lt"/>
        </a:defRPr>
      </a:lvl6pPr>
      <a:lvl7pPr marL="2971800" indent="-228600" algn="l" rtl="0" fontAlgn="base">
        <a:spcBef>
          <a:spcPct val="20000"/>
        </a:spcBef>
        <a:spcAft>
          <a:spcPct val="0"/>
        </a:spcAft>
        <a:buClr>
          <a:srgbClr val="66CCFF"/>
        </a:buClr>
        <a:buFont typeface="Wingdings" pitchFamily="2" charset="2"/>
        <a:buChar char="l"/>
        <a:defRPr sz="2000">
          <a:solidFill>
            <a:srgbClr val="808080"/>
          </a:solidFill>
          <a:latin typeface="+mn-lt"/>
        </a:defRPr>
      </a:lvl7pPr>
      <a:lvl8pPr marL="3429000" indent="-228600" algn="l" rtl="0" fontAlgn="base">
        <a:spcBef>
          <a:spcPct val="20000"/>
        </a:spcBef>
        <a:spcAft>
          <a:spcPct val="0"/>
        </a:spcAft>
        <a:buClr>
          <a:srgbClr val="66CCFF"/>
        </a:buClr>
        <a:buFont typeface="Wingdings" pitchFamily="2" charset="2"/>
        <a:buChar char="l"/>
        <a:defRPr sz="2000">
          <a:solidFill>
            <a:srgbClr val="808080"/>
          </a:solidFill>
          <a:latin typeface="+mn-lt"/>
        </a:defRPr>
      </a:lvl8pPr>
      <a:lvl9pPr marL="3886200" indent="-228600" algn="l" rtl="0" fontAlgn="base">
        <a:spcBef>
          <a:spcPct val="20000"/>
        </a:spcBef>
        <a:spcAft>
          <a:spcPct val="0"/>
        </a:spcAft>
        <a:buClr>
          <a:srgbClr val="66CCFF"/>
        </a:buClr>
        <a:buFont typeface="Wingdings" pitchFamily="2" charset="2"/>
        <a:buChar char="l"/>
        <a:defRPr sz="2000">
          <a:solidFill>
            <a:srgbClr val="80808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blurtit.com/q495376.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image" Target="../media/image22.wmf"/><Relationship Id="rId3" Type="http://schemas.openxmlformats.org/officeDocument/2006/relationships/image" Target="../media/image12.wmf"/><Relationship Id="rId7" Type="http://schemas.openxmlformats.org/officeDocument/2006/relationships/image" Target="../media/image16.wmf"/><Relationship Id="rId12" Type="http://schemas.openxmlformats.org/officeDocument/2006/relationships/image" Target="../media/image21.wmf"/><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 Id="rId14" Type="http://schemas.openxmlformats.org/officeDocument/2006/relationships/image" Target="../media/image23.wmf"/></Relationships>
</file>

<file path=ppt/slides/_rels/slide45.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image" Target="../media/image22.wmf"/><Relationship Id="rId3" Type="http://schemas.openxmlformats.org/officeDocument/2006/relationships/image" Target="../media/image12.wmf"/><Relationship Id="rId7" Type="http://schemas.openxmlformats.org/officeDocument/2006/relationships/image" Target="../media/image16.wmf"/><Relationship Id="rId12" Type="http://schemas.openxmlformats.org/officeDocument/2006/relationships/image" Target="../media/image21.wmf"/><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 Id="rId14" Type="http://schemas.openxmlformats.org/officeDocument/2006/relationships/image" Target="../media/image23.wmf"/></Relationships>
</file>

<file path=ppt/slides/_rels/slide46.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image" Target="../media/image22.wmf"/><Relationship Id="rId3" Type="http://schemas.openxmlformats.org/officeDocument/2006/relationships/image" Target="../media/image12.wmf"/><Relationship Id="rId7" Type="http://schemas.openxmlformats.org/officeDocument/2006/relationships/image" Target="../media/image16.wmf"/><Relationship Id="rId12" Type="http://schemas.openxmlformats.org/officeDocument/2006/relationships/image" Target="../media/image21.wmf"/><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 Id="rId14" Type="http://schemas.openxmlformats.org/officeDocument/2006/relationships/image" Target="../media/image23.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p:txBody>
          <a:bodyPr/>
          <a:lstStyle/>
          <a:p>
            <a:pPr eaLnBrk="1" hangingPunct="1"/>
            <a:r>
              <a:rPr lang="en-GB" smtClean="0"/>
              <a:t>Chapter 1</a:t>
            </a:r>
          </a:p>
        </p:txBody>
      </p:sp>
      <p:sp>
        <p:nvSpPr>
          <p:cNvPr id="3075" name="Rectangle 5"/>
          <p:cNvSpPr>
            <a:spLocks noGrp="1" noChangeArrowheads="1"/>
          </p:cNvSpPr>
          <p:nvPr>
            <p:ph type="subTitle" idx="1"/>
          </p:nvPr>
        </p:nvSpPr>
        <p:spPr/>
        <p:txBody>
          <a:bodyPr/>
          <a:lstStyle/>
          <a:p>
            <a:pPr eaLnBrk="1" hangingPunct="1"/>
            <a:r>
              <a:rPr lang="en-GB" smtClean="0"/>
              <a:t>Introduction to e-business and </a:t>
            </a:r>
            <a:br>
              <a:rPr lang="en-GB" smtClean="0"/>
            </a:br>
            <a:r>
              <a:rPr lang="en-GB" smtClean="0"/>
              <a:t>e-commerce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r>
              <a:rPr lang="en-US"/>
              <a:t>1-</a:t>
            </a:r>
            <a:fld id="{218882F8-F60F-44FB-96D2-4A8674EDE4D5}" type="slidenum">
              <a:rPr lang="ar-SA">
                <a:cs typeface="Arial" charset="0"/>
              </a:rPr>
              <a:pPr/>
              <a:t>10</a:t>
            </a:fld>
            <a:endParaRPr lang="en-US"/>
          </a:p>
        </p:txBody>
      </p:sp>
      <p:sp>
        <p:nvSpPr>
          <p:cNvPr id="12291" name="Rectangle 2"/>
          <p:cNvSpPr>
            <a:spLocks noGrp="1" noChangeArrowheads="1"/>
          </p:cNvSpPr>
          <p:nvPr>
            <p:ph type="title"/>
          </p:nvPr>
        </p:nvSpPr>
        <p:spPr>
          <a:xfrm>
            <a:off x="228600" y="457200"/>
            <a:ext cx="8015288" cy="914400"/>
          </a:xfrm>
        </p:spPr>
        <p:txBody>
          <a:bodyPr/>
          <a:lstStyle/>
          <a:p>
            <a:pPr eaLnBrk="1" hangingPunct="1"/>
            <a:r>
              <a:rPr lang="en-US" sz="3800" b="1" smtClean="0"/>
              <a:t>The EC Framework, Classification, and Content</a:t>
            </a:r>
            <a:r>
              <a:rPr lang="en-US" sz="3800" smtClean="0"/>
              <a:t/>
            </a:r>
            <a:br>
              <a:rPr lang="en-US" sz="3800" smtClean="0"/>
            </a:br>
            <a:endParaRPr lang="en-US" sz="3800" smtClean="0"/>
          </a:p>
        </p:txBody>
      </p:sp>
      <p:sp>
        <p:nvSpPr>
          <p:cNvPr id="12292" name="Rectangle 3"/>
          <p:cNvSpPr>
            <a:spLocks noGrp="1" noChangeArrowheads="1"/>
          </p:cNvSpPr>
          <p:nvPr>
            <p:ph type="body" idx="1"/>
          </p:nvPr>
        </p:nvSpPr>
        <p:spPr/>
        <p:txBody>
          <a:bodyPr/>
          <a:lstStyle/>
          <a:p>
            <a:pPr eaLnBrk="1" hangingPunct="1"/>
            <a:r>
              <a:rPr lang="en-US" b="1" smtClean="0"/>
              <a:t>intranet</a:t>
            </a:r>
          </a:p>
          <a:p>
            <a:pPr eaLnBrk="1" hangingPunct="1">
              <a:buFont typeface="Wingdings" pitchFamily="2" charset="2"/>
              <a:buNone/>
            </a:pPr>
            <a:r>
              <a:rPr lang="en-US" smtClean="0"/>
              <a:t>	An internal corporate or government network that uses Internet tools, such as Web browsers, and Internet protocols</a:t>
            </a:r>
          </a:p>
          <a:p>
            <a:pPr eaLnBrk="1" hangingPunct="1"/>
            <a:r>
              <a:rPr lang="en-US" b="1" smtClean="0"/>
              <a:t>extranet</a:t>
            </a:r>
          </a:p>
          <a:p>
            <a:pPr eaLnBrk="1" hangingPunct="1">
              <a:buFont typeface="Wingdings" pitchFamily="2" charset="2"/>
              <a:buNone/>
            </a:pPr>
            <a:r>
              <a:rPr lang="en-US" smtClean="0"/>
              <a:t>	A network that uses the Internet to link multiple intranets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p:spPr>
        <p:txBody>
          <a:bodyPr/>
          <a:lstStyle/>
          <a:p>
            <a:fld id="{A32C022D-A3E8-4AD8-8ED0-512853A2B6A2}" type="slidenum">
              <a:rPr lang="en-US" altLang="zh-CN">
                <a:ea typeface="宋体" pitchFamily="2" charset="-122"/>
              </a:rPr>
              <a:pPr/>
              <a:t>11</a:t>
            </a:fld>
            <a:endParaRPr lang="en-US" altLang="zh-CN">
              <a:ea typeface="宋体" pitchFamily="2" charset="-122"/>
            </a:endParaRPr>
          </a:p>
        </p:txBody>
      </p:sp>
      <p:sp>
        <p:nvSpPr>
          <p:cNvPr id="13315" name="Rectangle 2"/>
          <p:cNvSpPr>
            <a:spLocks noGrp="1" noChangeArrowheads="1"/>
          </p:cNvSpPr>
          <p:nvPr>
            <p:ph type="title"/>
          </p:nvPr>
        </p:nvSpPr>
        <p:spPr/>
        <p:txBody>
          <a:bodyPr/>
          <a:lstStyle/>
          <a:p>
            <a:pPr eaLnBrk="1" hangingPunct="1"/>
            <a:r>
              <a:rPr lang="en-US" altLang="zh-CN" smtClean="0">
                <a:ea typeface="宋体" pitchFamily="2" charset="-122"/>
              </a:rPr>
              <a:t>Types of Parties</a:t>
            </a:r>
          </a:p>
        </p:txBody>
      </p:sp>
      <p:sp>
        <p:nvSpPr>
          <p:cNvPr id="13316" name="Rectangle 3"/>
          <p:cNvSpPr>
            <a:spLocks noGrp="1" noChangeArrowheads="1"/>
          </p:cNvSpPr>
          <p:nvPr>
            <p:ph type="body" idx="1"/>
          </p:nvPr>
        </p:nvSpPr>
        <p:spPr>
          <a:xfrm>
            <a:off x="1182688" y="2590800"/>
            <a:ext cx="7772400" cy="3541713"/>
          </a:xfrm>
        </p:spPr>
        <p:txBody>
          <a:bodyPr/>
          <a:lstStyle/>
          <a:p>
            <a:pPr eaLnBrk="1" hangingPunct="1"/>
            <a:r>
              <a:rPr lang="en-US" altLang="zh-CN" smtClean="0">
                <a:ea typeface="宋体" pitchFamily="2" charset="-122"/>
              </a:rPr>
              <a:t>Types of parties can be: </a:t>
            </a:r>
          </a:p>
          <a:p>
            <a:pPr lvl="1" eaLnBrk="1" hangingPunct="1"/>
            <a:r>
              <a:rPr lang="en-US" altLang="zh-CN" smtClean="0">
                <a:ea typeface="宋体" pitchFamily="2" charset="-122"/>
              </a:rPr>
              <a:t>Company (B)</a:t>
            </a:r>
          </a:p>
          <a:p>
            <a:pPr lvl="1" eaLnBrk="1" hangingPunct="1"/>
            <a:r>
              <a:rPr lang="en-US" altLang="zh-CN" smtClean="0">
                <a:ea typeface="宋体" pitchFamily="2" charset="-122"/>
              </a:rPr>
              <a:t>Consumer (C )</a:t>
            </a:r>
          </a:p>
          <a:p>
            <a:pPr lvl="1" eaLnBrk="1" hangingPunct="1"/>
            <a:r>
              <a:rPr lang="en-US" altLang="zh-CN" smtClean="0">
                <a:ea typeface="宋体" pitchFamily="2" charset="-122"/>
              </a:rPr>
              <a:t>Government (G)</a:t>
            </a:r>
          </a:p>
          <a:p>
            <a:pPr lvl="1" eaLnBrk="1" hangingPunct="1"/>
            <a:r>
              <a:rPr lang="en-US" altLang="zh-CN" smtClean="0">
                <a:ea typeface="宋体" pitchFamily="2" charset="-122"/>
              </a:rPr>
              <a:t>Person or Peer (P)</a:t>
            </a:r>
          </a:p>
          <a:p>
            <a:pPr lvl="1" eaLnBrk="1" hangingPunct="1"/>
            <a:r>
              <a:rPr lang="en-US" altLang="zh-CN" smtClean="0">
                <a:ea typeface="宋体" pitchFamily="2" charset="-122"/>
              </a:rPr>
              <a:t>Employee (E) </a:t>
            </a:r>
          </a:p>
          <a:p>
            <a:pPr eaLnBrk="1" hangingPunct="1"/>
            <a:endParaRPr lang="en-US" altLang="zh-CN" smtClean="0">
              <a:ea typeface="宋体" pitchFamily="2" charset="-122"/>
            </a:endParaRPr>
          </a:p>
        </p:txBody>
      </p:sp>
      <p:pic>
        <p:nvPicPr>
          <p:cNvPr id="13317" name="Picture 5"/>
          <p:cNvPicPr>
            <a:picLocks noChangeAspect="1" noChangeArrowheads="1"/>
          </p:cNvPicPr>
          <p:nvPr/>
        </p:nvPicPr>
        <p:blipFill>
          <a:blip r:embed="rId3" cstate="print"/>
          <a:srcRect/>
          <a:stretch>
            <a:fillRect/>
          </a:stretch>
        </p:blipFill>
        <p:spPr bwMode="auto">
          <a:xfrm>
            <a:off x="6248400" y="0"/>
            <a:ext cx="2895600" cy="211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p:spPr>
        <p:txBody>
          <a:bodyPr/>
          <a:lstStyle/>
          <a:p>
            <a:fld id="{F0E5E23D-0ACC-4810-90E1-A6E66754BC3F}" type="slidenum">
              <a:rPr lang="en-US" altLang="zh-CN">
                <a:ea typeface="宋体" pitchFamily="2" charset="-122"/>
              </a:rPr>
              <a:pPr/>
              <a:t>12</a:t>
            </a:fld>
            <a:endParaRPr lang="en-US" altLang="zh-CN">
              <a:ea typeface="宋体" pitchFamily="2" charset="-122"/>
            </a:endParaRPr>
          </a:p>
        </p:txBody>
      </p:sp>
      <p:sp>
        <p:nvSpPr>
          <p:cNvPr id="14339" name="Rectangle 2"/>
          <p:cNvSpPr>
            <a:spLocks noGrp="1" noChangeArrowheads="1"/>
          </p:cNvSpPr>
          <p:nvPr>
            <p:ph type="title"/>
          </p:nvPr>
        </p:nvSpPr>
        <p:spPr/>
        <p:txBody>
          <a:bodyPr/>
          <a:lstStyle/>
          <a:p>
            <a:pPr eaLnBrk="1" hangingPunct="1"/>
            <a:r>
              <a:rPr lang="en-US" altLang="zh-CN" smtClean="0">
                <a:ea typeface="宋体" pitchFamily="2" charset="-122"/>
              </a:rPr>
              <a:t>B2B</a:t>
            </a:r>
          </a:p>
        </p:txBody>
      </p:sp>
      <p:sp>
        <p:nvSpPr>
          <p:cNvPr id="14340" name="Rectangle 3"/>
          <p:cNvSpPr>
            <a:spLocks noGrp="1" noChangeArrowheads="1"/>
          </p:cNvSpPr>
          <p:nvPr>
            <p:ph type="body" idx="1"/>
          </p:nvPr>
        </p:nvSpPr>
        <p:spPr>
          <a:xfrm>
            <a:off x="1143000" y="2286000"/>
            <a:ext cx="7772400" cy="4114800"/>
          </a:xfrm>
        </p:spPr>
        <p:txBody>
          <a:bodyPr/>
          <a:lstStyle/>
          <a:p>
            <a:pPr eaLnBrk="1" hangingPunct="1"/>
            <a:r>
              <a:rPr lang="en-US" altLang="zh-CN" smtClean="0">
                <a:ea typeface="宋体" pitchFamily="2" charset="-122"/>
              </a:rPr>
              <a:t>Business-To-Business. A transaction  that occurs between two companies, as opposed to a transaction involving a consumer. </a:t>
            </a:r>
          </a:p>
          <a:p>
            <a:pPr eaLnBrk="1" hangingPunct="1"/>
            <a:r>
              <a:rPr lang="en-US" altLang="zh-CN" smtClean="0">
                <a:ea typeface="宋体" pitchFamily="2" charset="-122"/>
              </a:rPr>
              <a:t>The term may also describe a company that provides goods or services for another company.</a:t>
            </a:r>
          </a:p>
          <a:p>
            <a:pPr eaLnBrk="1" hangingPunct="1"/>
            <a:endParaRPr lang="zh-CN" altLang="zh-CN" smtClean="0">
              <a:ea typeface="宋体" pitchFamily="2" charset="-122"/>
            </a:endParaRPr>
          </a:p>
        </p:txBody>
      </p:sp>
      <p:pic>
        <p:nvPicPr>
          <p:cNvPr id="14341" name="Picture 6"/>
          <p:cNvPicPr>
            <a:picLocks noChangeAspect="1" noChangeArrowheads="1"/>
          </p:cNvPicPr>
          <p:nvPr/>
        </p:nvPicPr>
        <p:blipFill>
          <a:blip r:embed="rId3" cstate="print"/>
          <a:srcRect/>
          <a:stretch>
            <a:fillRect/>
          </a:stretch>
        </p:blipFill>
        <p:spPr bwMode="auto">
          <a:xfrm>
            <a:off x="5867400" y="0"/>
            <a:ext cx="3276600" cy="218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en-US" altLang="zh-CN" smtClean="0">
                <a:ea typeface="宋体" pitchFamily="2" charset="-122"/>
              </a:rPr>
              <a:t>Growth of B2B e-commerce</a:t>
            </a:r>
            <a:endParaRPr lang="zh-CN" altLang="en-US" smtClean="0">
              <a:ea typeface="宋体" pitchFamily="2" charset="-122"/>
            </a:endParaRPr>
          </a:p>
        </p:txBody>
      </p:sp>
      <p:sp>
        <p:nvSpPr>
          <p:cNvPr id="15363" name="灯片编号占位符 3"/>
          <p:cNvSpPr>
            <a:spLocks noGrp="1"/>
          </p:cNvSpPr>
          <p:nvPr>
            <p:ph type="sldNum" sz="quarter" idx="12"/>
          </p:nvPr>
        </p:nvSpPr>
        <p:spPr>
          <a:noFill/>
        </p:spPr>
        <p:txBody>
          <a:bodyPr/>
          <a:lstStyle/>
          <a:p>
            <a:fld id="{E9975BEF-E513-4974-ADFB-CD8CECE818E9}" type="slidenum">
              <a:rPr lang="en-US" altLang="zh-CN">
                <a:ea typeface="宋体" pitchFamily="2" charset="-122"/>
              </a:rPr>
              <a:pPr/>
              <a:t>13</a:t>
            </a:fld>
            <a:endParaRPr lang="en-US" altLang="zh-CN">
              <a:ea typeface="宋体" pitchFamily="2" charset="-122"/>
            </a:endParaRPr>
          </a:p>
        </p:txBody>
      </p:sp>
      <p:pic>
        <p:nvPicPr>
          <p:cNvPr id="15364" name="内容占位符 6" descr="untitled.PNG"/>
          <p:cNvPicPr>
            <a:picLocks noGrp="1" noChangeAspect="1"/>
          </p:cNvPicPr>
          <p:nvPr>
            <p:ph idx="1"/>
          </p:nvPr>
        </p:nvPicPr>
        <p:blipFill>
          <a:blip r:embed="rId2" cstate="print"/>
          <a:srcRect/>
          <a:stretch>
            <a:fillRect/>
          </a:stretch>
        </p:blipFill>
        <p:spPr>
          <a:xfrm>
            <a:off x="381000" y="2514600"/>
            <a:ext cx="8408988" cy="31242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en-US" altLang="zh-CN" smtClean="0">
                <a:ea typeface="宋体" pitchFamily="2" charset="-122"/>
              </a:rPr>
              <a:t>B2C</a:t>
            </a:r>
            <a:endParaRPr lang="zh-CN" altLang="en-US" smtClean="0">
              <a:ea typeface="宋体" pitchFamily="2" charset="-122"/>
            </a:endParaRPr>
          </a:p>
        </p:txBody>
      </p:sp>
      <p:sp>
        <p:nvSpPr>
          <p:cNvPr id="16387" name="内容占位符 2"/>
          <p:cNvSpPr>
            <a:spLocks noGrp="1"/>
          </p:cNvSpPr>
          <p:nvPr>
            <p:ph idx="1"/>
          </p:nvPr>
        </p:nvSpPr>
        <p:spPr/>
        <p:txBody>
          <a:bodyPr/>
          <a:lstStyle/>
          <a:p>
            <a:pPr eaLnBrk="1" hangingPunct="1"/>
            <a:r>
              <a:rPr lang="en-US" altLang="zh-CN" smtClean="0">
                <a:ea typeface="宋体" pitchFamily="2" charset="-122"/>
              </a:rPr>
              <a:t>Business-to-consumer (B2C, sometimes also called Business-to-Customer) describes activities of businesses serving end consumers with products and/or services.</a:t>
            </a:r>
          </a:p>
          <a:p>
            <a:pPr eaLnBrk="1" hangingPunct="1"/>
            <a:endParaRPr lang="zh-CN" altLang="en-US" smtClean="0">
              <a:ea typeface="宋体" pitchFamily="2" charset="-122"/>
            </a:endParaRPr>
          </a:p>
        </p:txBody>
      </p:sp>
      <p:sp>
        <p:nvSpPr>
          <p:cNvPr id="16388" name="灯片编号占位符 3"/>
          <p:cNvSpPr>
            <a:spLocks noGrp="1"/>
          </p:cNvSpPr>
          <p:nvPr>
            <p:ph type="sldNum" sz="quarter" idx="12"/>
          </p:nvPr>
        </p:nvSpPr>
        <p:spPr>
          <a:noFill/>
        </p:spPr>
        <p:txBody>
          <a:bodyPr/>
          <a:lstStyle/>
          <a:p>
            <a:fld id="{305DA802-B82B-4995-9AF2-2F78DC4DE573}" type="slidenum">
              <a:rPr lang="en-US" altLang="zh-CN">
                <a:ea typeface="宋体" pitchFamily="2" charset="-122"/>
              </a:rPr>
              <a:pPr/>
              <a:t>14</a:t>
            </a:fld>
            <a:endParaRPr lang="en-US" altLang="zh-CN">
              <a:ea typeface="宋体" pitchFamily="2" charset="-122"/>
            </a:endParaRPr>
          </a:p>
        </p:txBody>
      </p:sp>
      <p:pic>
        <p:nvPicPr>
          <p:cNvPr id="16389" name="图片 5" descr="untitled.PNG"/>
          <p:cNvPicPr>
            <a:picLocks noChangeAspect="1"/>
          </p:cNvPicPr>
          <p:nvPr/>
        </p:nvPicPr>
        <p:blipFill>
          <a:blip r:embed="rId3" cstate="print"/>
          <a:srcRect/>
          <a:stretch>
            <a:fillRect/>
          </a:stretch>
        </p:blipFill>
        <p:spPr bwMode="auto">
          <a:xfrm>
            <a:off x="1752600" y="4733925"/>
            <a:ext cx="5715000" cy="2124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en-US" altLang="zh-CN" smtClean="0">
                <a:ea typeface="宋体" pitchFamily="2" charset="-122"/>
              </a:rPr>
              <a:t>Growth of B2C e-commerce</a:t>
            </a:r>
            <a:endParaRPr lang="zh-CN" altLang="en-US" smtClean="0">
              <a:ea typeface="宋体" pitchFamily="2" charset="-122"/>
            </a:endParaRPr>
          </a:p>
        </p:txBody>
      </p:sp>
      <p:pic>
        <p:nvPicPr>
          <p:cNvPr id="17411" name="内容占位符 5" descr="untitled.PNG"/>
          <p:cNvPicPr>
            <a:picLocks noGrp="1" noChangeAspect="1"/>
          </p:cNvPicPr>
          <p:nvPr>
            <p:ph idx="1"/>
          </p:nvPr>
        </p:nvPicPr>
        <p:blipFill>
          <a:blip r:embed="rId2" cstate="print"/>
          <a:srcRect/>
          <a:stretch>
            <a:fillRect/>
          </a:stretch>
        </p:blipFill>
        <p:spPr>
          <a:xfrm>
            <a:off x="1219200" y="2057400"/>
            <a:ext cx="7391400" cy="4102100"/>
          </a:xfrm>
        </p:spPr>
      </p:pic>
      <p:sp>
        <p:nvSpPr>
          <p:cNvPr id="17412" name="灯片编号占位符 3"/>
          <p:cNvSpPr>
            <a:spLocks noGrp="1"/>
          </p:cNvSpPr>
          <p:nvPr>
            <p:ph type="sldNum" sz="quarter" idx="12"/>
          </p:nvPr>
        </p:nvSpPr>
        <p:spPr>
          <a:noFill/>
        </p:spPr>
        <p:txBody>
          <a:bodyPr/>
          <a:lstStyle/>
          <a:p>
            <a:fld id="{9670B4DE-A184-47C1-A747-2EE440F7F0CC}" type="slidenum">
              <a:rPr lang="en-US" altLang="zh-CN">
                <a:ea typeface="宋体" pitchFamily="2" charset="-122"/>
              </a:rPr>
              <a:pPr/>
              <a:t>15</a:t>
            </a:fld>
            <a:endParaRPr lang="en-US" altLang="zh-CN">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p:spPr>
        <p:txBody>
          <a:bodyPr/>
          <a:lstStyle/>
          <a:p>
            <a:fld id="{4A7758B9-8D1D-4BB2-9AD9-1CC201653F8F}" type="slidenum">
              <a:rPr lang="en-US" altLang="zh-CN">
                <a:ea typeface="宋体" pitchFamily="2" charset="-122"/>
              </a:rPr>
              <a:pPr/>
              <a:t>16</a:t>
            </a:fld>
            <a:endParaRPr lang="en-US" altLang="zh-CN">
              <a:ea typeface="宋体" pitchFamily="2" charset="-122"/>
            </a:endParaRPr>
          </a:p>
        </p:txBody>
      </p:sp>
      <p:sp>
        <p:nvSpPr>
          <p:cNvPr id="18435" name="Rectangle 2"/>
          <p:cNvSpPr>
            <a:spLocks noGrp="1" noChangeArrowheads="1"/>
          </p:cNvSpPr>
          <p:nvPr>
            <p:ph type="title"/>
          </p:nvPr>
        </p:nvSpPr>
        <p:spPr/>
        <p:txBody>
          <a:bodyPr/>
          <a:lstStyle/>
          <a:p>
            <a:pPr eaLnBrk="1" hangingPunct="1"/>
            <a:r>
              <a:rPr lang="en-US" altLang="zh-CN" smtClean="0">
                <a:ea typeface="宋体" pitchFamily="2" charset="-122"/>
              </a:rPr>
              <a:t>C2C</a:t>
            </a:r>
          </a:p>
        </p:txBody>
      </p:sp>
      <p:sp>
        <p:nvSpPr>
          <p:cNvPr id="18436" name="Rectangle 3"/>
          <p:cNvSpPr>
            <a:spLocks noGrp="1" noChangeArrowheads="1"/>
          </p:cNvSpPr>
          <p:nvPr>
            <p:ph type="body" idx="1"/>
          </p:nvPr>
        </p:nvSpPr>
        <p:spPr/>
        <p:txBody>
          <a:bodyPr/>
          <a:lstStyle/>
          <a:p>
            <a:pPr eaLnBrk="1" hangingPunct="1"/>
            <a:r>
              <a:rPr lang="en-US" altLang="zh-CN" smtClean="0">
                <a:ea typeface="宋体" pitchFamily="2" charset="-122"/>
              </a:rPr>
              <a:t>Consumer-to-consumer (C2C) (or citizen-to-citizen) electronic commerce involves the electronically-facilitated transactions between consumers.</a:t>
            </a:r>
          </a:p>
          <a:p>
            <a:pPr eaLnBrk="1" hangingPunct="1"/>
            <a:endParaRPr lang="zh-CN" altLang="zh-CN" smtClean="0">
              <a:ea typeface="宋体" pitchFamily="2" charset="-122"/>
            </a:endParaRPr>
          </a:p>
        </p:txBody>
      </p:sp>
      <p:pic>
        <p:nvPicPr>
          <p:cNvPr id="18437" name="Picture 5"/>
          <p:cNvPicPr>
            <a:picLocks noChangeAspect="1" noChangeArrowheads="1"/>
          </p:cNvPicPr>
          <p:nvPr/>
        </p:nvPicPr>
        <p:blipFill>
          <a:blip r:embed="rId3" cstate="print"/>
          <a:srcRect/>
          <a:stretch>
            <a:fillRect/>
          </a:stretch>
        </p:blipFill>
        <p:spPr bwMode="auto">
          <a:xfrm>
            <a:off x="5334000" y="0"/>
            <a:ext cx="3810000"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p:spPr>
        <p:txBody>
          <a:bodyPr/>
          <a:lstStyle/>
          <a:p>
            <a:fld id="{1C748E67-AB3A-44BB-A14F-F5DDA9D8BFA6}" type="slidenum">
              <a:rPr lang="en-US" altLang="zh-CN">
                <a:ea typeface="宋体" pitchFamily="2" charset="-122"/>
              </a:rPr>
              <a:pPr/>
              <a:t>17</a:t>
            </a:fld>
            <a:endParaRPr lang="en-US" altLang="zh-CN">
              <a:ea typeface="宋体" pitchFamily="2" charset="-122"/>
            </a:endParaRPr>
          </a:p>
        </p:txBody>
      </p:sp>
      <p:sp>
        <p:nvSpPr>
          <p:cNvPr id="19459" name="Rectangle 2"/>
          <p:cNvSpPr>
            <a:spLocks noGrp="1" noChangeArrowheads="1"/>
          </p:cNvSpPr>
          <p:nvPr>
            <p:ph type="title"/>
          </p:nvPr>
        </p:nvSpPr>
        <p:spPr/>
        <p:txBody>
          <a:bodyPr/>
          <a:lstStyle/>
          <a:p>
            <a:pPr eaLnBrk="1" hangingPunct="1"/>
            <a:r>
              <a:rPr lang="en-US" altLang="zh-CN" smtClean="0">
                <a:ea typeface="宋体" pitchFamily="2" charset="-122"/>
              </a:rPr>
              <a:t>C2B</a:t>
            </a:r>
          </a:p>
        </p:txBody>
      </p:sp>
      <p:sp>
        <p:nvSpPr>
          <p:cNvPr id="19460" name="Rectangle 3"/>
          <p:cNvSpPr>
            <a:spLocks noGrp="1" noChangeArrowheads="1"/>
          </p:cNvSpPr>
          <p:nvPr>
            <p:ph type="body" idx="1"/>
          </p:nvPr>
        </p:nvSpPr>
        <p:spPr>
          <a:xfrm>
            <a:off x="1182688" y="2017713"/>
            <a:ext cx="7772400" cy="2478087"/>
          </a:xfrm>
        </p:spPr>
        <p:txBody>
          <a:bodyPr/>
          <a:lstStyle/>
          <a:p>
            <a:pPr eaLnBrk="1" hangingPunct="1"/>
            <a:r>
              <a:rPr lang="en-US" altLang="zh-CN" smtClean="0">
                <a:ea typeface="宋体" pitchFamily="2" charset="-122"/>
              </a:rPr>
              <a:t>Consumer-to-business (C2B) is an electronic commerce business model in which consumers (individuals) offer products and services to companies and the companies pay them. </a:t>
            </a:r>
          </a:p>
        </p:txBody>
      </p:sp>
      <p:pic>
        <p:nvPicPr>
          <p:cNvPr id="19461" name="图片 5" descr="untitled.JPG"/>
          <p:cNvPicPr>
            <a:picLocks noChangeAspect="1"/>
          </p:cNvPicPr>
          <p:nvPr/>
        </p:nvPicPr>
        <p:blipFill>
          <a:blip r:embed="rId3" cstate="print"/>
          <a:srcRect/>
          <a:stretch>
            <a:fillRect/>
          </a:stretch>
        </p:blipFill>
        <p:spPr bwMode="auto">
          <a:xfrm>
            <a:off x="1828800" y="4572000"/>
            <a:ext cx="6019800" cy="2085975"/>
          </a:xfrm>
          <a:prstGeom prst="rect">
            <a:avLst/>
          </a:prstGeom>
          <a:noFill/>
          <a:ln w="9525">
            <a:noFill/>
            <a:miter lim="800000"/>
            <a:headEnd/>
            <a:tailEnd/>
          </a:ln>
        </p:spPr>
      </p:pic>
      <p:pic>
        <p:nvPicPr>
          <p:cNvPr id="19462" name="Picture 6"/>
          <p:cNvPicPr>
            <a:picLocks noChangeAspect="1" noChangeArrowheads="1"/>
          </p:cNvPicPr>
          <p:nvPr/>
        </p:nvPicPr>
        <p:blipFill>
          <a:blip r:embed="rId4" cstate="print"/>
          <a:srcRect/>
          <a:stretch>
            <a:fillRect/>
          </a:stretch>
        </p:blipFill>
        <p:spPr bwMode="auto">
          <a:xfrm>
            <a:off x="6934200" y="0"/>
            <a:ext cx="2209800" cy="1906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p>
            <a:r>
              <a:rPr lang="en-US"/>
              <a:t>1-</a:t>
            </a:r>
            <a:fld id="{BE9AD9E9-B28F-43F1-BCCD-3FD74691ECC2}" type="slidenum">
              <a:rPr lang="ar-SA">
                <a:cs typeface="Arial" charset="0"/>
              </a:rPr>
              <a:pPr/>
              <a:t>18</a:t>
            </a:fld>
            <a:endParaRPr lang="en-US"/>
          </a:p>
        </p:txBody>
      </p:sp>
      <p:sp>
        <p:nvSpPr>
          <p:cNvPr id="20483" name="Rectangle 2"/>
          <p:cNvSpPr>
            <a:spLocks noGrp="1" noChangeArrowheads="1"/>
          </p:cNvSpPr>
          <p:nvPr>
            <p:ph type="title"/>
          </p:nvPr>
        </p:nvSpPr>
        <p:spPr>
          <a:xfrm>
            <a:off x="228600" y="457200"/>
            <a:ext cx="8015288" cy="914400"/>
          </a:xfrm>
        </p:spPr>
        <p:txBody>
          <a:bodyPr/>
          <a:lstStyle/>
          <a:p>
            <a:pPr eaLnBrk="1" hangingPunct="1"/>
            <a:r>
              <a:rPr lang="en-US" sz="3800" b="1" smtClean="0"/>
              <a:t>The EC Framework, Classification, and Content</a:t>
            </a:r>
            <a:r>
              <a:rPr lang="en-US" sz="3800" smtClean="0"/>
              <a:t/>
            </a:r>
            <a:br>
              <a:rPr lang="en-US" sz="3800" smtClean="0"/>
            </a:br>
            <a:endParaRPr lang="en-US" sz="3800" smtClean="0"/>
          </a:p>
        </p:txBody>
      </p:sp>
      <p:sp>
        <p:nvSpPr>
          <p:cNvPr id="20484" name="Rectangle 3"/>
          <p:cNvSpPr>
            <a:spLocks noGrp="1" noChangeArrowheads="1"/>
          </p:cNvSpPr>
          <p:nvPr>
            <p:ph type="body" idx="1"/>
          </p:nvPr>
        </p:nvSpPr>
        <p:spPr/>
        <p:txBody>
          <a:bodyPr/>
          <a:lstStyle/>
          <a:p>
            <a:pPr eaLnBrk="1" hangingPunct="1"/>
            <a:r>
              <a:rPr lang="en-US" b="1" smtClean="0"/>
              <a:t>Classification of EC by the Nature of the Transactions or Interactions</a:t>
            </a:r>
          </a:p>
          <a:p>
            <a:pPr lvl="1" eaLnBrk="1" hangingPunct="1"/>
            <a:r>
              <a:rPr lang="en-US" b="1" smtClean="0"/>
              <a:t>business-to-business (B2B)</a:t>
            </a:r>
          </a:p>
          <a:p>
            <a:pPr lvl="1" eaLnBrk="1" hangingPunct="1">
              <a:buFont typeface="Wingdings" pitchFamily="2" charset="2"/>
              <a:buNone/>
            </a:pPr>
            <a:r>
              <a:rPr lang="en-US" smtClean="0"/>
              <a:t>	E-commerce model in which all of the participants are businesses or other organizations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p:spPr>
        <p:txBody>
          <a:bodyPr/>
          <a:lstStyle/>
          <a:p>
            <a:r>
              <a:rPr lang="en-US"/>
              <a:t>1-</a:t>
            </a:r>
            <a:fld id="{CE717407-6E0B-4A34-8F58-DABA56DEEA1F}" type="slidenum">
              <a:rPr lang="ar-SA">
                <a:cs typeface="Arial" charset="0"/>
              </a:rPr>
              <a:pPr/>
              <a:t>19</a:t>
            </a:fld>
            <a:endParaRPr lang="en-US"/>
          </a:p>
        </p:txBody>
      </p:sp>
      <p:sp>
        <p:nvSpPr>
          <p:cNvPr id="21507" name="Rectangle 2"/>
          <p:cNvSpPr>
            <a:spLocks noGrp="1" noChangeArrowheads="1"/>
          </p:cNvSpPr>
          <p:nvPr>
            <p:ph type="title"/>
          </p:nvPr>
        </p:nvSpPr>
        <p:spPr>
          <a:xfrm>
            <a:off x="228600" y="457200"/>
            <a:ext cx="8015288" cy="914400"/>
          </a:xfrm>
        </p:spPr>
        <p:txBody>
          <a:bodyPr/>
          <a:lstStyle/>
          <a:p>
            <a:pPr eaLnBrk="1" hangingPunct="1"/>
            <a:r>
              <a:rPr lang="en-US" sz="3800" b="1" smtClean="0"/>
              <a:t>The EC Framework, Classification, and Content</a:t>
            </a:r>
            <a:r>
              <a:rPr lang="en-US" sz="3800" smtClean="0"/>
              <a:t/>
            </a:r>
            <a:br>
              <a:rPr lang="en-US" sz="3800" smtClean="0"/>
            </a:br>
            <a:endParaRPr lang="en-US" sz="3800" smtClean="0"/>
          </a:p>
        </p:txBody>
      </p:sp>
      <p:sp>
        <p:nvSpPr>
          <p:cNvPr id="21508" name="Rectangle 3"/>
          <p:cNvSpPr>
            <a:spLocks noGrp="1" noChangeArrowheads="1"/>
          </p:cNvSpPr>
          <p:nvPr>
            <p:ph type="body" idx="1"/>
          </p:nvPr>
        </p:nvSpPr>
        <p:spPr/>
        <p:txBody>
          <a:bodyPr/>
          <a:lstStyle/>
          <a:p>
            <a:pPr eaLnBrk="1" hangingPunct="1">
              <a:lnSpc>
                <a:spcPct val="90000"/>
              </a:lnSpc>
            </a:pPr>
            <a:r>
              <a:rPr lang="en-US" sz="2800" b="1" dirty="0" smtClean="0"/>
              <a:t>business-to-consumer (B2C)</a:t>
            </a:r>
          </a:p>
          <a:p>
            <a:pPr eaLnBrk="1" hangingPunct="1">
              <a:lnSpc>
                <a:spcPct val="90000"/>
              </a:lnSpc>
              <a:buFont typeface="Wingdings" pitchFamily="2" charset="2"/>
              <a:buNone/>
            </a:pPr>
            <a:r>
              <a:rPr lang="en-US" sz="2800" dirty="0" smtClean="0"/>
              <a:t>	E-commerce model in which businesses sell to individual shoppers</a:t>
            </a:r>
          </a:p>
          <a:p>
            <a:pPr eaLnBrk="1" hangingPunct="1">
              <a:lnSpc>
                <a:spcPct val="90000"/>
              </a:lnSpc>
            </a:pPr>
            <a:r>
              <a:rPr lang="en-US" sz="2800" b="1" dirty="0" smtClean="0"/>
              <a:t>e-tailing</a:t>
            </a:r>
          </a:p>
          <a:p>
            <a:pPr eaLnBrk="1" hangingPunct="1">
              <a:lnSpc>
                <a:spcPct val="90000"/>
              </a:lnSpc>
              <a:buFont typeface="Wingdings" pitchFamily="2" charset="2"/>
              <a:buNone/>
            </a:pPr>
            <a:r>
              <a:rPr lang="en-US" sz="2800" dirty="0" smtClean="0"/>
              <a:t>	Online retailing, usually B2C</a:t>
            </a:r>
          </a:p>
          <a:p>
            <a:pPr eaLnBrk="1" hangingPunct="1">
              <a:lnSpc>
                <a:spcPct val="90000"/>
              </a:lnSpc>
            </a:pPr>
            <a:r>
              <a:rPr lang="en-US" sz="2800" b="1" dirty="0" smtClean="0"/>
              <a:t>business-to-business-to-consumer (B2B2C)</a:t>
            </a:r>
          </a:p>
          <a:p>
            <a:r>
              <a:rPr lang="en-US" sz="2800" dirty="0" smtClean="0"/>
              <a:t>	describes transactions in which a business sells a service or product to a consumer using another business as an intermediary.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p>
            <a:r>
              <a:rPr lang="en-US"/>
              <a:t>1-</a:t>
            </a:r>
            <a:fld id="{A76AB399-1732-4D2D-90C5-1655D542DAAA}" type="slidenum">
              <a:rPr lang="ar-SA">
                <a:cs typeface="Arial" charset="0"/>
              </a:rPr>
              <a:pPr/>
              <a:t>2</a:t>
            </a:fld>
            <a:endParaRPr lang="en-US"/>
          </a:p>
        </p:txBody>
      </p:sp>
      <p:sp>
        <p:nvSpPr>
          <p:cNvPr id="4099" name="Rectangle 2"/>
          <p:cNvSpPr>
            <a:spLocks noGrp="1" noChangeArrowheads="1"/>
          </p:cNvSpPr>
          <p:nvPr>
            <p:ph type="title"/>
          </p:nvPr>
        </p:nvSpPr>
        <p:spPr/>
        <p:txBody>
          <a:bodyPr/>
          <a:lstStyle/>
          <a:p>
            <a:pPr eaLnBrk="1" hangingPunct="1"/>
            <a:r>
              <a:rPr lang="en-US" smtClean="0"/>
              <a:t>Learning Objectives</a:t>
            </a:r>
          </a:p>
        </p:txBody>
      </p:sp>
      <p:sp>
        <p:nvSpPr>
          <p:cNvPr id="4100" name="Rectangle 3"/>
          <p:cNvSpPr>
            <a:spLocks noGrp="1" noChangeArrowheads="1"/>
          </p:cNvSpPr>
          <p:nvPr>
            <p:ph type="body" idx="1"/>
          </p:nvPr>
        </p:nvSpPr>
        <p:spPr/>
        <p:txBody>
          <a:bodyPr/>
          <a:lstStyle/>
          <a:p>
            <a:pPr marL="533400" indent="-533400" eaLnBrk="1" hangingPunct="1">
              <a:buFont typeface="Wingdings" pitchFamily="2" charset="2"/>
              <a:buAutoNum type="arabicPeriod"/>
            </a:pPr>
            <a:r>
              <a:rPr lang="en-US" sz="2800" smtClean="0"/>
              <a:t>Define electronic commerce (EC) and describe its various categories.</a:t>
            </a:r>
          </a:p>
          <a:p>
            <a:pPr marL="533400" indent="-533400" eaLnBrk="1" hangingPunct="1">
              <a:buFont typeface="Wingdings" pitchFamily="2" charset="2"/>
              <a:buAutoNum type="arabicPeriod"/>
            </a:pPr>
            <a:r>
              <a:rPr lang="en-US" sz="2800" smtClean="0"/>
              <a:t>Describe and discuss the content and framework of EC.</a:t>
            </a:r>
          </a:p>
          <a:p>
            <a:pPr marL="533400" indent="-533400" eaLnBrk="1" hangingPunct="1">
              <a:buFont typeface="Wingdings" pitchFamily="2" charset="2"/>
              <a:buAutoNum type="arabicPeriod"/>
            </a:pPr>
            <a:r>
              <a:rPr lang="en-US" sz="2800" smtClean="0"/>
              <a:t>Describe the major types of EC transactions.</a:t>
            </a:r>
          </a:p>
          <a:p>
            <a:pPr marL="533400" indent="-533400" eaLnBrk="1" hangingPunct="1">
              <a:buFont typeface="Wingdings" pitchFamily="2" charset="2"/>
              <a:buAutoNum type="arabicPeriod"/>
            </a:pPr>
            <a:r>
              <a:rPr lang="en-US" sz="2800" smtClean="0"/>
              <a:t>Describe the digital revolution as a driver of EC.</a:t>
            </a:r>
          </a:p>
          <a:p>
            <a:pPr marL="533400" indent="-533400" eaLnBrk="1" hangingPunct="1">
              <a:buFont typeface="Wingdings" pitchFamily="2" charset="2"/>
              <a:buAutoNum type="arabicPeriod"/>
            </a:pPr>
            <a:r>
              <a:rPr lang="en-US" sz="2800" smtClean="0"/>
              <a:t>Describe the business environment as a driver of EC.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r>
              <a:rPr lang="en-US"/>
              <a:t>1-</a:t>
            </a:r>
            <a:fld id="{1A74FB08-0FE6-48A0-B1CE-F5FC414A23FF}" type="slidenum">
              <a:rPr lang="ar-SA">
                <a:cs typeface="Arial" charset="0"/>
              </a:rPr>
              <a:pPr/>
              <a:t>20</a:t>
            </a:fld>
            <a:endParaRPr lang="en-US"/>
          </a:p>
        </p:txBody>
      </p:sp>
      <p:sp>
        <p:nvSpPr>
          <p:cNvPr id="22531" name="Rectangle 2"/>
          <p:cNvSpPr>
            <a:spLocks noGrp="1" noChangeArrowheads="1"/>
          </p:cNvSpPr>
          <p:nvPr>
            <p:ph type="title"/>
          </p:nvPr>
        </p:nvSpPr>
        <p:spPr>
          <a:xfrm>
            <a:off x="228600" y="457200"/>
            <a:ext cx="8015288" cy="914400"/>
          </a:xfrm>
        </p:spPr>
        <p:txBody>
          <a:bodyPr/>
          <a:lstStyle/>
          <a:p>
            <a:pPr eaLnBrk="1" hangingPunct="1"/>
            <a:r>
              <a:rPr lang="en-US" sz="3800" b="1" smtClean="0"/>
              <a:t>The EC Framework, Classification, and Content</a:t>
            </a:r>
            <a:r>
              <a:rPr lang="en-US" sz="3800" smtClean="0"/>
              <a:t/>
            </a:r>
            <a:br>
              <a:rPr lang="en-US" sz="3800" smtClean="0"/>
            </a:br>
            <a:endParaRPr lang="en-US" sz="3800" smtClean="0"/>
          </a:p>
        </p:txBody>
      </p:sp>
      <p:sp>
        <p:nvSpPr>
          <p:cNvPr id="22532" name="Rectangle 3"/>
          <p:cNvSpPr>
            <a:spLocks noGrp="1" noChangeArrowheads="1"/>
          </p:cNvSpPr>
          <p:nvPr>
            <p:ph type="body" idx="1"/>
          </p:nvPr>
        </p:nvSpPr>
        <p:spPr/>
        <p:txBody>
          <a:bodyPr/>
          <a:lstStyle/>
          <a:p>
            <a:pPr eaLnBrk="1" hangingPunct="1">
              <a:lnSpc>
                <a:spcPct val="90000"/>
              </a:lnSpc>
            </a:pPr>
            <a:r>
              <a:rPr lang="en-US" b="1" smtClean="0"/>
              <a:t>consumer-to-business (C2B)</a:t>
            </a:r>
          </a:p>
          <a:p>
            <a:pPr eaLnBrk="1" hangingPunct="1">
              <a:lnSpc>
                <a:spcPct val="90000"/>
              </a:lnSpc>
              <a:buFont typeface="Wingdings" pitchFamily="2" charset="2"/>
              <a:buNone/>
            </a:pPr>
            <a:r>
              <a:rPr lang="en-US" smtClean="0"/>
              <a:t>	E-commerce model in which individuals use the Internet to sell products or services to organizations or individuals who seek sellers to bid on products or services they need</a:t>
            </a:r>
          </a:p>
          <a:p>
            <a:pPr eaLnBrk="1" hangingPunct="1">
              <a:lnSpc>
                <a:spcPct val="90000"/>
              </a:lnSpc>
            </a:pPr>
            <a:r>
              <a:rPr lang="en-US" b="1" smtClean="0"/>
              <a:t>mobile commerce (m-commerce)</a:t>
            </a:r>
          </a:p>
          <a:p>
            <a:pPr eaLnBrk="1" hangingPunct="1">
              <a:lnSpc>
                <a:spcPct val="90000"/>
              </a:lnSpc>
              <a:buFont typeface="Wingdings" pitchFamily="2" charset="2"/>
              <a:buNone/>
            </a:pPr>
            <a:r>
              <a:rPr lang="en-US" smtClean="0"/>
              <a:t>	E-commerce transactions and activities conducted in a wireless environment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p>
            <a:r>
              <a:rPr lang="en-US"/>
              <a:t>1-</a:t>
            </a:r>
            <a:fld id="{8E24603E-B80E-49E5-B749-8DFE8C9A48F5}" type="slidenum">
              <a:rPr lang="ar-SA">
                <a:cs typeface="Arial" charset="0"/>
              </a:rPr>
              <a:pPr/>
              <a:t>21</a:t>
            </a:fld>
            <a:endParaRPr lang="en-US"/>
          </a:p>
        </p:txBody>
      </p:sp>
      <p:sp>
        <p:nvSpPr>
          <p:cNvPr id="23555" name="Rectangle 2"/>
          <p:cNvSpPr>
            <a:spLocks noGrp="1" noChangeArrowheads="1"/>
          </p:cNvSpPr>
          <p:nvPr>
            <p:ph type="title"/>
          </p:nvPr>
        </p:nvSpPr>
        <p:spPr>
          <a:xfrm>
            <a:off x="228600" y="457200"/>
            <a:ext cx="8015288" cy="914400"/>
          </a:xfrm>
        </p:spPr>
        <p:txBody>
          <a:bodyPr/>
          <a:lstStyle/>
          <a:p>
            <a:pPr eaLnBrk="1" hangingPunct="1"/>
            <a:r>
              <a:rPr lang="en-US" sz="3800" b="1" smtClean="0"/>
              <a:t>The EC Framework, Classification, and Content</a:t>
            </a:r>
            <a:r>
              <a:rPr lang="en-US" sz="3800" smtClean="0"/>
              <a:t/>
            </a:r>
            <a:br>
              <a:rPr lang="en-US" sz="3800" smtClean="0"/>
            </a:br>
            <a:endParaRPr lang="en-US" sz="3800" smtClean="0"/>
          </a:p>
        </p:txBody>
      </p:sp>
      <p:sp>
        <p:nvSpPr>
          <p:cNvPr id="23556" name="Rectangle 3"/>
          <p:cNvSpPr>
            <a:spLocks noGrp="1" noChangeArrowheads="1"/>
          </p:cNvSpPr>
          <p:nvPr>
            <p:ph type="body" idx="1"/>
          </p:nvPr>
        </p:nvSpPr>
        <p:spPr>
          <a:xfrm>
            <a:off x="609600" y="1600200"/>
            <a:ext cx="8229600" cy="4419600"/>
          </a:xfrm>
        </p:spPr>
        <p:txBody>
          <a:bodyPr/>
          <a:lstStyle/>
          <a:p>
            <a:pPr eaLnBrk="1" hangingPunct="1"/>
            <a:r>
              <a:rPr lang="en-US" sz="2800" b="1" smtClean="0"/>
              <a:t>location-based commerce (l-commerce)</a:t>
            </a:r>
          </a:p>
          <a:p>
            <a:pPr eaLnBrk="1" hangingPunct="1">
              <a:buFont typeface="Wingdings" pitchFamily="2" charset="2"/>
              <a:buNone/>
            </a:pPr>
            <a:r>
              <a:rPr lang="en-US" sz="2800" smtClean="0"/>
              <a:t>	M-commerce transactions targeted to individuals in specific locations, at specific times</a:t>
            </a:r>
          </a:p>
          <a:p>
            <a:pPr eaLnBrk="1" hangingPunct="1"/>
            <a:r>
              <a:rPr lang="en-US" sz="2800" b="1" smtClean="0"/>
              <a:t>intrabusiness EC</a:t>
            </a:r>
          </a:p>
          <a:p>
            <a:pPr eaLnBrk="1" hangingPunct="1">
              <a:buFont typeface="Wingdings" pitchFamily="2" charset="2"/>
              <a:buNone/>
            </a:pPr>
            <a:r>
              <a:rPr lang="en-US" sz="2800" smtClean="0"/>
              <a:t>	E-commerce category that includes all internal organizational activities that involve the exchange of goods, services, or information among various units and individuals in an organization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r>
              <a:rPr lang="en-US"/>
              <a:t>1-</a:t>
            </a:r>
            <a:fld id="{0F9ECC40-146C-4CCE-A2C8-17F28680E5A8}" type="slidenum">
              <a:rPr lang="ar-SA">
                <a:cs typeface="Arial" charset="0"/>
              </a:rPr>
              <a:pPr/>
              <a:t>22</a:t>
            </a:fld>
            <a:endParaRPr lang="en-US"/>
          </a:p>
        </p:txBody>
      </p:sp>
      <p:sp>
        <p:nvSpPr>
          <p:cNvPr id="24579" name="Rectangle 2"/>
          <p:cNvSpPr>
            <a:spLocks noGrp="1" noChangeArrowheads="1"/>
          </p:cNvSpPr>
          <p:nvPr>
            <p:ph type="title"/>
          </p:nvPr>
        </p:nvSpPr>
        <p:spPr>
          <a:xfrm>
            <a:off x="228600" y="457200"/>
            <a:ext cx="8015288" cy="914400"/>
          </a:xfrm>
        </p:spPr>
        <p:txBody>
          <a:bodyPr/>
          <a:lstStyle/>
          <a:p>
            <a:pPr eaLnBrk="1" hangingPunct="1"/>
            <a:r>
              <a:rPr lang="en-US" sz="3800" b="1" smtClean="0"/>
              <a:t>The EC Framework, Classification, and Content</a:t>
            </a:r>
            <a:r>
              <a:rPr lang="en-US" sz="3800" smtClean="0"/>
              <a:t/>
            </a:r>
            <a:br>
              <a:rPr lang="en-US" sz="3800" smtClean="0"/>
            </a:br>
            <a:endParaRPr lang="en-US" sz="3800" smtClean="0"/>
          </a:p>
        </p:txBody>
      </p:sp>
      <p:sp>
        <p:nvSpPr>
          <p:cNvPr id="24580" name="Rectangle 3"/>
          <p:cNvSpPr>
            <a:spLocks noGrp="1" noChangeArrowheads="1"/>
          </p:cNvSpPr>
          <p:nvPr>
            <p:ph type="body" idx="1"/>
          </p:nvPr>
        </p:nvSpPr>
        <p:spPr/>
        <p:txBody>
          <a:bodyPr/>
          <a:lstStyle/>
          <a:p>
            <a:pPr eaLnBrk="1" hangingPunct="1">
              <a:lnSpc>
                <a:spcPct val="90000"/>
              </a:lnSpc>
            </a:pPr>
            <a:r>
              <a:rPr lang="en-US" sz="2800" b="1" dirty="0" smtClean="0"/>
              <a:t>business-to-employees (B2E)</a:t>
            </a:r>
          </a:p>
          <a:p>
            <a:pPr eaLnBrk="1" hangingPunct="1">
              <a:lnSpc>
                <a:spcPct val="90000"/>
              </a:lnSpc>
              <a:buFont typeface="Wingdings" pitchFamily="2" charset="2"/>
              <a:buNone/>
            </a:pPr>
            <a:r>
              <a:rPr lang="en-US" sz="2800" dirty="0" smtClean="0"/>
              <a:t>	E-commerce model in which an organization delivers services, information, or products to its individual employees</a:t>
            </a:r>
          </a:p>
          <a:p>
            <a:pPr eaLnBrk="1" hangingPunct="1">
              <a:lnSpc>
                <a:spcPct val="90000"/>
              </a:lnSpc>
            </a:pPr>
            <a:r>
              <a:rPr lang="en-US" sz="2800" b="1" dirty="0" smtClean="0"/>
              <a:t>collaborative commerce (c-commerce)</a:t>
            </a:r>
          </a:p>
          <a:p>
            <a:pPr eaLnBrk="1" hangingPunct="1">
              <a:lnSpc>
                <a:spcPct val="90000"/>
              </a:lnSpc>
              <a:buFont typeface="Wingdings" pitchFamily="2" charset="2"/>
              <a:buNone/>
            </a:pPr>
            <a:r>
              <a:rPr lang="en-US" sz="2800" dirty="0" smtClean="0"/>
              <a:t>	E-commerce model in which individuals or groups communicate or collaborate online</a:t>
            </a:r>
          </a:p>
          <a:p>
            <a:pPr eaLnBrk="1" hangingPunct="1">
              <a:lnSpc>
                <a:spcPct val="90000"/>
              </a:lnSpc>
            </a:pPr>
            <a:r>
              <a:rPr lang="en-US" sz="2800" b="1" dirty="0" smtClean="0"/>
              <a:t>consumer-to-consumer (C2C)</a:t>
            </a:r>
          </a:p>
          <a:p>
            <a:pPr eaLnBrk="1" hangingPunct="1">
              <a:lnSpc>
                <a:spcPct val="90000"/>
              </a:lnSpc>
              <a:buFont typeface="Wingdings" pitchFamily="2" charset="2"/>
              <a:buNone/>
            </a:pPr>
            <a:r>
              <a:rPr lang="en-US" sz="2800" dirty="0" smtClean="0"/>
              <a:t>	E-commerce model in which consumers sell directly to other consumers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r>
              <a:rPr lang="en-US"/>
              <a:t>1-</a:t>
            </a:r>
            <a:fld id="{72090331-2798-473E-83AD-CC6C6D991163}" type="slidenum">
              <a:rPr lang="ar-SA">
                <a:cs typeface="Arial" charset="0"/>
              </a:rPr>
              <a:pPr/>
              <a:t>23</a:t>
            </a:fld>
            <a:endParaRPr lang="en-US"/>
          </a:p>
        </p:txBody>
      </p:sp>
      <p:sp>
        <p:nvSpPr>
          <p:cNvPr id="25603" name="Rectangle 2"/>
          <p:cNvSpPr>
            <a:spLocks noGrp="1" noChangeArrowheads="1"/>
          </p:cNvSpPr>
          <p:nvPr>
            <p:ph type="title"/>
          </p:nvPr>
        </p:nvSpPr>
        <p:spPr>
          <a:xfrm>
            <a:off x="228600" y="457200"/>
            <a:ext cx="8015288" cy="914400"/>
          </a:xfrm>
        </p:spPr>
        <p:txBody>
          <a:bodyPr/>
          <a:lstStyle/>
          <a:p>
            <a:pPr eaLnBrk="1" hangingPunct="1"/>
            <a:r>
              <a:rPr lang="en-US" sz="3800" b="1" smtClean="0"/>
              <a:t>The EC Framework, Classification, and Content</a:t>
            </a:r>
            <a:r>
              <a:rPr lang="en-US" sz="3800" smtClean="0"/>
              <a:t/>
            </a:r>
            <a:br>
              <a:rPr lang="en-US" sz="3800" smtClean="0"/>
            </a:br>
            <a:endParaRPr lang="en-US" sz="3800" smtClean="0"/>
          </a:p>
        </p:txBody>
      </p:sp>
      <p:sp>
        <p:nvSpPr>
          <p:cNvPr id="25604" name="Rectangle 3"/>
          <p:cNvSpPr>
            <a:spLocks noGrp="1" noChangeArrowheads="1"/>
          </p:cNvSpPr>
          <p:nvPr>
            <p:ph type="body" idx="1"/>
          </p:nvPr>
        </p:nvSpPr>
        <p:spPr/>
        <p:txBody>
          <a:bodyPr/>
          <a:lstStyle/>
          <a:p>
            <a:pPr eaLnBrk="1" hangingPunct="1">
              <a:lnSpc>
                <a:spcPct val="90000"/>
              </a:lnSpc>
            </a:pPr>
            <a:r>
              <a:rPr lang="en-US" sz="2400" b="1" smtClean="0"/>
              <a:t>peer-to-peer (P2P)</a:t>
            </a:r>
          </a:p>
          <a:p>
            <a:pPr eaLnBrk="1" hangingPunct="1">
              <a:lnSpc>
                <a:spcPct val="90000"/>
              </a:lnSpc>
              <a:buFont typeface="Wingdings" pitchFamily="2" charset="2"/>
              <a:buNone/>
            </a:pPr>
            <a:r>
              <a:rPr lang="en-US" sz="2400" smtClean="0"/>
              <a:t>	Technology that enables networked peer computers to share data and processing with each other directly; can be used in C2C, B2B, and B2C e-commerce</a:t>
            </a:r>
          </a:p>
          <a:p>
            <a:pPr eaLnBrk="1" hangingPunct="1">
              <a:lnSpc>
                <a:spcPct val="90000"/>
              </a:lnSpc>
            </a:pPr>
            <a:r>
              <a:rPr lang="en-US" sz="2400" b="1" smtClean="0"/>
              <a:t>e-learning</a:t>
            </a:r>
          </a:p>
          <a:p>
            <a:pPr eaLnBrk="1" hangingPunct="1">
              <a:lnSpc>
                <a:spcPct val="90000"/>
              </a:lnSpc>
              <a:buFont typeface="Wingdings" pitchFamily="2" charset="2"/>
              <a:buNone/>
            </a:pPr>
            <a:r>
              <a:rPr lang="en-US" sz="2400" smtClean="0"/>
              <a:t>	The online delivery of information for purposes of training or education</a:t>
            </a:r>
          </a:p>
          <a:p>
            <a:pPr eaLnBrk="1" hangingPunct="1">
              <a:lnSpc>
                <a:spcPct val="90000"/>
              </a:lnSpc>
            </a:pPr>
            <a:r>
              <a:rPr lang="en-US" sz="2400" b="1" smtClean="0"/>
              <a:t>e-government</a:t>
            </a:r>
          </a:p>
          <a:p>
            <a:pPr eaLnBrk="1" hangingPunct="1">
              <a:lnSpc>
                <a:spcPct val="90000"/>
              </a:lnSpc>
              <a:buFont typeface="Wingdings" pitchFamily="2" charset="2"/>
              <a:buNone/>
            </a:pPr>
            <a:r>
              <a:rPr lang="en-US" sz="2400" smtClean="0"/>
              <a:t>	E-commerce model in which a government entity buys or  provides goods, services, or information from or to businesses or individual citizens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eaLnBrk="1" hangingPunct="1"/>
            <a:r>
              <a:rPr lang="en-US" b="1" dirty="0" smtClean="0"/>
              <a:t>B2B (Business-to-Business)</a:t>
            </a:r>
            <a:r>
              <a:rPr lang="en-US" dirty="0" smtClean="0"/>
              <a:t/>
            </a:r>
            <a:br>
              <a:rPr lang="en-US" dirty="0" smtClean="0"/>
            </a:br>
            <a:r>
              <a:rPr lang="en-US" dirty="0" smtClean="0"/>
              <a:t>Companies doing business with each other such as manufacturers selling to distributors and wholesalers selling to retailers. Pricing is based on quantity of order and is often negotiable.</a:t>
            </a:r>
            <a:br>
              <a:rPr lang="en-US" dirty="0" smtClean="0"/>
            </a:br>
            <a:r>
              <a:rPr lang="en-US" sz="2800" b="1" dirty="0" smtClean="0"/>
              <a:t>Examples:</a:t>
            </a:r>
          </a:p>
          <a:p>
            <a:pPr lvl="1" eaLnBrk="1" hangingPunct="1"/>
            <a:r>
              <a:rPr lang="en-US" dirty="0" smtClean="0"/>
              <a:t>Intel selling microprocessor</a:t>
            </a:r>
            <a:r>
              <a:rPr lang="en-US" u="sng" dirty="0" smtClean="0">
                <a:hlinkClick r:id="rId2"/>
              </a:rPr>
              <a:t> </a:t>
            </a:r>
            <a:r>
              <a:rPr lang="en-US" dirty="0" smtClean="0"/>
              <a:t>to Dell</a:t>
            </a:r>
          </a:p>
          <a:p>
            <a:pPr lvl="1" eaLnBrk="1" hangingPunct="1"/>
            <a:r>
              <a:rPr lang="en-US" dirty="0" smtClean="0"/>
              <a:t>Heinz selling ketchup to Mc </a:t>
            </a:r>
            <a:r>
              <a:rPr lang="en-US" dirty="0" err="1" smtClean="0"/>
              <a:t>Donalds</a:t>
            </a:r>
            <a:endParaRPr lang="en-US" sz="2000" dirty="0" smtClean="0"/>
          </a:p>
          <a:p>
            <a:endParaRPr lang="en-US" dirty="0" smtClean="0"/>
          </a:p>
        </p:txBody>
      </p:sp>
      <p:sp>
        <p:nvSpPr>
          <p:cNvPr id="4" name="Slide Number Placeholder 3"/>
          <p:cNvSpPr>
            <a:spLocks noGrp="1"/>
          </p:cNvSpPr>
          <p:nvPr>
            <p:ph type="sldNum" sz="quarter" idx="12"/>
          </p:nvPr>
        </p:nvSpPr>
        <p:spPr/>
        <p:txBody>
          <a:bodyPr/>
          <a:lstStyle/>
          <a:p>
            <a:pPr>
              <a:defRPr/>
            </a:pPr>
            <a:r>
              <a:rPr lang="en-US" smtClean="0"/>
              <a:t>1-</a:t>
            </a:r>
            <a:fld id="{26ED63AC-8115-474D-9C3B-8C31DF6C89A5}" type="slidenum">
              <a:rPr lang="ar-SA" smtClean="0">
                <a:cs typeface="Arial" charset="0"/>
              </a:rPr>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B2C (Business-to-Consumer)</a:t>
            </a:r>
            <a:r>
              <a:rPr lang="en-US" dirty="0" smtClean="0"/>
              <a:t/>
            </a:r>
            <a:br>
              <a:rPr lang="en-US" dirty="0" smtClean="0"/>
            </a:br>
            <a:r>
              <a:rPr lang="en-US" dirty="0" smtClean="0"/>
              <a:t>Businesses selling to the general public typically through catalogs utilizing shopping cart software.</a:t>
            </a:r>
          </a:p>
          <a:p>
            <a:pPr algn="just" eaLnBrk="1" hangingPunct="1"/>
            <a:r>
              <a:rPr lang="en-US" sz="2800" b="1" dirty="0" smtClean="0"/>
              <a:t>Example:</a:t>
            </a:r>
          </a:p>
          <a:p>
            <a:pPr lvl="1" eaLnBrk="1" hangingPunct="1"/>
            <a:r>
              <a:rPr lang="en-US" dirty="0" smtClean="0"/>
              <a:t>Dell selling me a laptop </a:t>
            </a:r>
            <a:br>
              <a:rPr lang="en-US" dirty="0" smtClean="0"/>
            </a:br>
            <a:r>
              <a:rPr lang="en-US" dirty="0" smtClean="0"/>
              <a:t/>
            </a:r>
            <a:br>
              <a:rPr lang="en-US" dirty="0" smtClean="0"/>
            </a:br>
            <a:r>
              <a:rPr lang="en-US" dirty="0" smtClean="0"/>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r>
              <a:rPr lang="en-US" smtClean="0"/>
              <a:t>1-</a:t>
            </a:r>
            <a:fld id="{26ED63AC-8115-474D-9C3B-8C31DF6C89A5}" type="slidenum">
              <a:rPr lang="ar-SA" smtClean="0">
                <a:cs typeface="Arial" charset="0"/>
              </a:rPr>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305800" cy="5257800"/>
          </a:xfrm>
        </p:spPr>
        <p:txBody>
          <a:bodyPr/>
          <a:lstStyle/>
          <a:p>
            <a:r>
              <a:rPr lang="en-US" b="1" dirty="0" smtClean="0"/>
              <a:t>C2B (Consumer-to-Business)</a:t>
            </a:r>
            <a:r>
              <a:rPr lang="en-US" dirty="0" smtClean="0"/>
              <a:t/>
            </a:r>
            <a:br>
              <a:rPr lang="en-US" dirty="0" smtClean="0"/>
            </a:br>
            <a:r>
              <a:rPr lang="en-US" dirty="0" smtClean="0"/>
              <a:t>A consumer posts his project with a set budget online and within hours companies review the consumer's requirements and bid on the project. The consumer reviews the bids and selects the company that will complete the project.</a:t>
            </a:r>
            <a:endParaRPr lang="en-US" dirty="0"/>
          </a:p>
        </p:txBody>
      </p:sp>
      <p:sp>
        <p:nvSpPr>
          <p:cNvPr id="4" name="Slide Number Placeholder 3"/>
          <p:cNvSpPr>
            <a:spLocks noGrp="1"/>
          </p:cNvSpPr>
          <p:nvPr>
            <p:ph type="sldNum" sz="quarter" idx="12"/>
          </p:nvPr>
        </p:nvSpPr>
        <p:spPr/>
        <p:txBody>
          <a:bodyPr/>
          <a:lstStyle/>
          <a:p>
            <a:pPr>
              <a:defRPr/>
            </a:pPr>
            <a:r>
              <a:rPr lang="en-US" smtClean="0"/>
              <a:t>1-</a:t>
            </a:r>
            <a:fld id="{26ED63AC-8115-474D-9C3B-8C31DF6C89A5}" type="slidenum">
              <a:rPr lang="ar-SA" smtClean="0">
                <a:cs typeface="Arial" charset="0"/>
              </a:rPr>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C2C (Consumer-to-Consumer)</a:t>
            </a:r>
            <a:r>
              <a:rPr lang="en-US" dirty="0" smtClean="0"/>
              <a:t/>
            </a:r>
            <a:br>
              <a:rPr lang="en-US" dirty="0" smtClean="0"/>
            </a:br>
            <a:r>
              <a:rPr lang="en-US" dirty="0" smtClean="0"/>
              <a:t>There are many sites offering free classifieds, auctions, and forums where individuals can buy and sell thanks to online payment systems like PayPal where people can send and receive money online with ease. eBay's auction service is a great example of where person-to-person transactions take place everyday since 1995.</a:t>
            </a:r>
          </a:p>
          <a:p>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r>
              <a:rPr lang="en-US" smtClean="0"/>
              <a:t>1-</a:t>
            </a:r>
            <a:fld id="{26ED63AC-8115-474D-9C3B-8C31DF6C89A5}" type="slidenum">
              <a:rPr lang="ar-SA" smtClean="0">
                <a:cs typeface="Arial" charset="0"/>
              </a:rPr>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en-US"/>
              <a:t>1-</a:t>
            </a:r>
            <a:fld id="{97B0C42D-9612-4229-889B-6360A07D1AEC}" type="slidenum">
              <a:rPr lang="ar-SA">
                <a:cs typeface="Arial" charset="0"/>
              </a:rPr>
              <a:pPr/>
              <a:t>28</a:t>
            </a:fld>
            <a:endParaRPr lang="en-US"/>
          </a:p>
        </p:txBody>
      </p:sp>
      <p:sp>
        <p:nvSpPr>
          <p:cNvPr id="227330" name="Rectangle 2"/>
          <p:cNvSpPr>
            <a:spLocks noGrp="1" noChangeArrowheads="1"/>
          </p:cNvSpPr>
          <p:nvPr>
            <p:ph type="title"/>
          </p:nvPr>
        </p:nvSpPr>
        <p:spPr>
          <a:xfrm>
            <a:off x="635000" y="228600"/>
            <a:ext cx="7772400" cy="1143000"/>
          </a:xfrm>
        </p:spPr>
        <p:txBody>
          <a:bodyPr/>
          <a:lstStyle/>
          <a:p>
            <a:r>
              <a:rPr lang="en-US" sz="3800"/>
              <a:t>The Benefits of</a:t>
            </a:r>
            <a:br>
              <a:rPr lang="en-US" sz="3800"/>
            </a:br>
            <a:r>
              <a:rPr lang="en-US" sz="3800"/>
              <a:t>Electronic Business</a:t>
            </a:r>
          </a:p>
        </p:txBody>
      </p:sp>
      <p:sp>
        <p:nvSpPr>
          <p:cNvPr id="227331" name="Rectangle 3"/>
          <p:cNvSpPr>
            <a:spLocks noGrp="1" noChangeArrowheads="1"/>
          </p:cNvSpPr>
          <p:nvPr>
            <p:ph type="body" idx="1"/>
          </p:nvPr>
        </p:nvSpPr>
        <p:spPr>
          <a:xfrm>
            <a:off x="457200" y="1828800"/>
            <a:ext cx="8178800" cy="4171950"/>
          </a:xfrm>
        </p:spPr>
        <p:txBody>
          <a:bodyPr/>
          <a:lstStyle/>
          <a:p>
            <a:pPr lvl="1"/>
            <a:r>
              <a:rPr lang="en-US" sz="2600"/>
              <a:t>Expands the marketplace to national and international markets</a:t>
            </a:r>
          </a:p>
          <a:p>
            <a:pPr lvl="1"/>
            <a:r>
              <a:rPr lang="en-US" sz="2600"/>
              <a:t>Decreases the cost of creating, processing, distributing, storing and retrieving paper-based information</a:t>
            </a:r>
          </a:p>
          <a:p>
            <a:pPr lvl="1"/>
            <a:r>
              <a:rPr lang="en-US" sz="2600"/>
              <a:t>Allows reduced inventories and overhead by facilitating “pull” type supply chain management</a:t>
            </a:r>
          </a:p>
          <a:p>
            <a:pPr lvl="1"/>
            <a:r>
              <a:rPr lang="en-US" sz="2600"/>
              <a:t>The pull type processing allows for customization of products and services which provides competitive advantage to its implementers</a:t>
            </a:r>
          </a:p>
        </p:txBody>
      </p:sp>
      <p:sp>
        <p:nvSpPr>
          <p:cNvPr id="227332" name="Rectangle 4"/>
          <p:cNvSpPr>
            <a:spLocks noChangeArrowheads="1"/>
          </p:cNvSpPr>
          <p:nvPr/>
        </p:nvSpPr>
        <p:spPr bwMode="auto">
          <a:xfrm>
            <a:off x="457200" y="1447800"/>
            <a:ext cx="8178800" cy="514350"/>
          </a:xfrm>
          <a:prstGeom prst="rect">
            <a:avLst/>
          </a:prstGeom>
          <a:noFill/>
          <a:ln w="9525">
            <a:noFill/>
            <a:miter lim="800000"/>
            <a:headEnd/>
            <a:tailEnd/>
          </a:ln>
        </p:spPr>
        <p:txBody>
          <a:bodyPr/>
          <a:lstStyle/>
          <a:p>
            <a:pPr marL="342900" indent="-342900">
              <a:spcBef>
                <a:spcPct val="20000"/>
              </a:spcBef>
              <a:buClr>
                <a:srgbClr val="66CCFF"/>
              </a:buClr>
              <a:buFont typeface="Wingdings" pitchFamily="2" charset="2"/>
              <a:buChar char="l"/>
            </a:pPr>
            <a:r>
              <a:rPr lang="en-US" sz="3200">
                <a:solidFill>
                  <a:srgbClr val="808080"/>
                </a:solidFill>
              </a:rPr>
              <a:t>Benefits to Organizations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1-</a:t>
            </a:r>
            <a:fld id="{9F5EF9BB-112A-457F-91F2-5439ADF845BF}" type="slidenum">
              <a:rPr lang="ar-SA">
                <a:cs typeface="Arial" charset="0"/>
              </a:rPr>
              <a:pPr/>
              <a:t>29</a:t>
            </a:fld>
            <a:endParaRPr lang="en-US"/>
          </a:p>
        </p:txBody>
      </p:sp>
      <p:sp>
        <p:nvSpPr>
          <p:cNvPr id="229378" name="Rectangle 2"/>
          <p:cNvSpPr>
            <a:spLocks noGrp="1" noChangeArrowheads="1"/>
          </p:cNvSpPr>
          <p:nvPr>
            <p:ph type="title"/>
          </p:nvPr>
        </p:nvSpPr>
        <p:spPr>
          <a:xfrm>
            <a:off x="195263" y="330200"/>
            <a:ext cx="8015287" cy="568325"/>
          </a:xfrm>
        </p:spPr>
        <p:txBody>
          <a:bodyPr/>
          <a:lstStyle/>
          <a:p>
            <a:r>
              <a:rPr lang="en-US"/>
              <a:t>Benefits to Customers</a:t>
            </a:r>
          </a:p>
        </p:txBody>
      </p:sp>
      <p:sp>
        <p:nvSpPr>
          <p:cNvPr id="229379" name="Rectangle 3"/>
          <p:cNvSpPr>
            <a:spLocks noGrp="1" noChangeArrowheads="1"/>
          </p:cNvSpPr>
          <p:nvPr>
            <p:ph type="body" idx="1"/>
          </p:nvPr>
        </p:nvSpPr>
        <p:spPr/>
        <p:txBody>
          <a:bodyPr/>
          <a:lstStyle/>
          <a:p>
            <a:pPr lvl="1"/>
            <a:r>
              <a:rPr lang="en-US"/>
              <a:t>Enables customers to shop or do other transactions 24 hours a day, all year round from almost any location</a:t>
            </a:r>
          </a:p>
          <a:p>
            <a:pPr lvl="1"/>
            <a:r>
              <a:rPr lang="en-US"/>
              <a:t>Provides customers with more choices</a:t>
            </a:r>
          </a:p>
          <a:p>
            <a:pPr lvl="1"/>
            <a:r>
              <a:rPr lang="en-US"/>
              <a:t>Provides customers with less expensive products and services by allowing them to shop in many places and conduct quick comparisons</a:t>
            </a:r>
          </a:p>
          <a:p>
            <a:pPr lvl="1"/>
            <a:r>
              <a:rPr lang="en-US"/>
              <a:t>Allows quick delivery of products and services in some cases, especially with digitized products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r>
              <a:rPr lang="en-US"/>
              <a:t>1-</a:t>
            </a:r>
            <a:fld id="{3584B6E6-9B33-4BF2-A545-C2461D171FE0}" type="slidenum">
              <a:rPr lang="ar-SA">
                <a:cs typeface="Arial" charset="0"/>
              </a:rPr>
              <a:pPr/>
              <a:t>3</a:t>
            </a:fld>
            <a:endParaRPr lang="en-US"/>
          </a:p>
        </p:txBody>
      </p:sp>
      <p:sp>
        <p:nvSpPr>
          <p:cNvPr id="5123" name="Rectangle 2"/>
          <p:cNvSpPr>
            <a:spLocks noGrp="1" noChangeArrowheads="1"/>
          </p:cNvSpPr>
          <p:nvPr>
            <p:ph type="title"/>
          </p:nvPr>
        </p:nvSpPr>
        <p:spPr/>
        <p:txBody>
          <a:bodyPr/>
          <a:lstStyle/>
          <a:p>
            <a:pPr eaLnBrk="1" hangingPunct="1"/>
            <a:r>
              <a:rPr lang="en-US" smtClean="0"/>
              <a:t>Learning Objectives</a:t>
            </a:r>
          </a:p>
        </p:txBody>
      </p:sp>
      <p:sp>
        <p:nvSpPr>
          <p:cNvPr id="5124" name="Rectangle 3"/>
          <p:cNvSpPr>
            <a:spLocks noGrp="1" noChangeArrowheads="1"/>
          </p:cNvSpPr>
          <p:nvPr>
            <p:ph type="body" idx="1"/>
          </p:nvPr>
        </p:nvSpPr>
        <p:spPr/>
        <p:txBody>
          <a:bodyPr/>
          <a:lstStyle/>
          <a:p>
            <a:pPr marL="609600" indent="-609600" eaLnBrk="1" hangingPunct="1">
              <a:buFont typeface="Wingdings" pitchFamily="2" charset="2"/>
              <a:buAutoNum type="arabicPeriod" startAt="6"/>
            </a:pPr>
            <a:r>
              <a:rPr lang="en-US" sz="2800" smtClean="0"/>
              <a:t>Describe some EC business models.</a:t>
            </a:r>
          </a:p>
          <a:p>
            <a:pPr marL="609600" indent="-609600" eaLnBrk="1" hangingPunct="1">
              <a:buFont typeface="Wingdings" pitchFamily="2" charset="2"/>
              <a:buAutoNum type="arabicPeriod" startAt="6"/>
            </a:pPr>
            <a:r>
              <a:rPr lang="en-US" sz="2800" smtClean="0"/>
              <a:t>Describe the benefits of EC to organizations, consumers, and society.</a:t>
            </a:r>
          </a:p>
          <a:p>
            <a:pPr marL="609600" indent="-609600" eaLnBrk="1" hangingPunct="1">
              <a:buFont typeface="Wingdings" pitchFamily="2" charset="2"/>
              <a:buAutoNum type="arabicPeriod" startAt="6"/>
            </a:pPr>
            <a:r>
              <a:rPr lang="en-US" sz="2800" smtClean="0"/>
              <a:t>Describe the limitations of EC.</a:t>
            </a:r>
          </a:p>
          <a:p>
            <a:pPr marL="609600" indent="-609600" eaLnBrk="1" hangingPunct="1">
              <a:buFont typeface="Wingdings" pitchFamily="2" charset="2"/>
              <a:buAutoNum type="arabicPeriod" startAt="6"/>
            </a:pPr>
            <a:r>
              <a:rPr lang="en-US" sz="2800" smtClean="0"/>
              <a:t>Describe the contribution of EC to organizations responding to environmental pressures.</a:t>
            </a:r>
          </a:p>
          <a:p>
            <a:pPr marL="609600" indent="-609600" eaLnBrk="1" hangingPunct="1">
              <a:buFont typeface="Wingdings" pitchFamily="2" charset="2"/>
              <a:buAutoNum type="arabicPeriod" startAt="6"/>
            </a:pPr>
            <a:r>
              <a:rPr lang="en-US" sz="2800" smtClean="0"/>
              <a:t>Describe online social and business networks.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1-</a:t>
            </a:r>
            <a:fld id="{A71BA08A-1DD6-4229-AD14-D5005462C7B6}" type="slidenum">
              <a:rPr lang="ar-SA">
                <a:cs typeface="Arial" charset="0"/>
              </a:rPr>
              <a:pPr/>
              <a:t>30</a:t>
            </a:fld>
            <a:endParaRPr lang="en-US"/>
          </a:p>
        </p:txBody>
      </p:sp>
      <p:sp>
        <p:nvSpPr>
          <p:cNvPr id="230402" name="Rectangle 2"/>
          <p:cNvSpPr>
            <a:spLocks noGrp="1" noChangeArrowheads="1"/>
          </p:cNvSpPr>
          <p:nvPr>
            <p:ph type="title"/>
          </p:nvPr>
        </p:nvSpPr>
        <p:spPr>
          <a:xfrm>
            <a:off x="685800" y="76200"/>
            <a:ext cx="7772400" cy="1143000"/>
          </a:xfrm>
        </p:spPr>
        <p:txBody>
          <a:bodyPr/>
          <a:lstStyle/>
          <a:p>
            <a:r>
              <a:rPr lang="en-US" sz="3800"/>
              <a:t>Benefits to Customers</a:t>
            </a:r>
            <a:r>
              <a:rPr lang="en-US"/>
              <a:t> </a:t>
            </a:r>
            <a:r>
              <a:rPr lang="en-US" sz="3800" i="1"/>
              <a:t>(cont.)</a:t>
            </a:r>
          </a:p>
        </p:txBody>
      </p:sp>
      <p:sp>
        <p:nvSpPr>
          <p:cNvPr id="230403" name="Rectangle 3"/>
          <p:cNvSpPr>
            <a:spLocks noGrp="1" noChangeArrowheads="1"/>
          </p:cNvSpPr>
          <p:nvPr>
            <p:ph type="body" idx="1"/>
          </p:nvPr>
        </p:nvSpPr>
        <p:spPr/>
        <p:txBody>
          <a:bodyPr/>
          <a:lstStyle/>
          <a:p>
            <a:pPr lvl="1"/>
            <a:r>
              <a:rPr lang="en-US" dirty="0"/>
              <a:t>Customers can receive relevant and detailed information in seconds, rather than in days or weeks</a:t>
            </a:r>
          </a:p>
          <a:p>
            <a:pPr lvl="1"/>
            <a:r>
              <a:rPr lang="en-US" dirty="0"/>
              <a:t>Makes it possible to participate in virtual auctions</a:t>
            </a:r>
          </a:p>
          <a:p>
            <a:pPr lvl="1"/>
            <a:r>
              <a:rPr lang="en-US" dirty="0"/>
              <a:t>Allows customers to interact with other customers in electronic communities and exchange ideas as well as compare experiences</a:t>
            </a:r>
          </a:p>
          <a:p>
            <a:pPr lvl="1"/>
            <a:r>
              <a:rPr lang="en-US" dirty="0"/>
              <a:t>Electronic commerce facilitates competition, which results in substantial discounts.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1-</a:t>
            </a:r>
            <a:fld id="{C9C193EC-1DB9-4DB3-B5CC-3C464D0E3AF8}" type="slidenum">
              <a:rPr lang="ar-SA">
                <a:cs typeface="Arial" charset="0"/>
              </a:rPr>
              <a:pPr/>
              <a:t>31</a:t>
            </a:fld>
            <a:endParaRPr lang="en-US"/>
          </a:p>
        </p:txBody>
      </p:sp>
      <p:sp>
        <p:nvSpPr>
          <p:cNvPr id="232450" name="Rectangle 2"/>
          <p:cNvSpPr>
            <a:spLocks noGrp="1" noChangeArrowheads="1"/>
          </p:cNvSpPr>
          <p:nvPr>
            <p:ph type="title"/>
          </p:nvPr>
        </p:nvSpPr>
        <p:spPr>
          <a:xfrm>
            <a:off x="635000" y="0"/>
            <a:ext cx="7772400" cy="1143000"/>
          </a:xfrm>
        </p:spPr>
        <p:txBody>
          <a:bodyPr/>
          <a:lstStyle/>
          <a:p>
            <a:r>
              <a:rPr lang="en-US"/>
              <a:t>Benefits to Society</a:t>
            </a:r>
          </a:p>
        </p:txBody>
      </p:sp>
      <p:sp>
        <p:nvSpPr>
          <p:cNvPr id="232451" name="Rectangle 3"/>
          <p:cNvSpPr>
            <a:spLocks noGrp="1" noChangeArrowheads="1"/>
          </p:cNvSpPr>
          <p:nvPr>
            <p:ph type="body" idx="1"/>
          </p:nvPr>
        </p:nvSpPr>
        <p:spPr>
          <a:xfrm>
            <a:off x="990600" y="1066800"/>
            <a:ext cx="7543800" cy="4114800"/>
          </a:xfrm>
        </p:spPr>
        <p:txBody>
          <a:bodyPr/>
          <a:lstStyle/>
          <a:p>
            <a:pPr lvl="1"/>
            <a:r>
              <a:rPr lang="en-US"/>
              <a:t>Enables more individuals to work at home, and to do less traveling for shopping, resulting in less traffic on the roads, and lower air pollution</a:t>
            </a:r>
          </a:p>
          <a:p>
            <a:pPr lvl="1"/>
            <a:r>
              <a:rPr lang="en-US"/>
              <a:t>Allows some merchandise to be sold at lower prices benefiting the poor ones</a:t>
            </a:r>
          </a:p>
          <a:p>
            <a:pPr lvl="1"/>
            <a:r>
              <a:rPr lang="en-US"/>
              <a:t>Enables people in Third World countries and rural areas to enjoy products and services which otherwise are not available to them</a:t>
            </a:r>
          </a:p>
          <a:p>
            <a:pPr lvl="1"/>
            <a:r>
              <a:rPr lang="en-US"/>
              <a:t>Facilitates delivery of public services at a reduced cost,increases effectiveness, and/or improves quality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r>
              <a:rPr lang="en-US"/>
              <a:t>1-</a:t>
            </a:r>
            <a:fld id="{0424E3FC-F649-46EF-B368-033E86DA994F}" type="slidenum">
              <a:rPr lang="ar-SA">
                <a:cs typeface="Arial" charset="0"/>
              </a:rPr>
              <a:pPr/>
              <a:t>32</a:t>
            </a:fld>
            <a:endParaRPr lang="en-US"/>
          </a:p>
        </p:txBody>
      </p:sp>
      <p:sp>
        <p:nvSpPr>
          <p:cNvPr id="233474" name="Rectangle 2"/>
          <p:cNvSpPr>
            <a:spLocks noGrp="1" noChangeArrowheads="1"/>
          </p:cNvSpPr>
          <p:nvPr>
            <p:ph type="title"/>
          </p:nvPr>
        </p:nvSpPr>
        <p:spPr>
          <a:xfrm>
            <a:off x="635000" y="228600"/>
            <a:ext cx="7772400" cy="1143000"/>
          </a:xfrm>
        </p:spPr>
        <p:txBody>
          <a:bodyPr/>
          <a:lstStyle/>
          <a:p>
            <a:r>
              <a:rPr lang="en-US" sz="3800" dirty="0"/>
              <a:t>The Limitations of</a:t>
            </a:r>
            <a:br>
              <a:rPr lang="en-US" sz="3800" dirty="0"/>
            </a:br>
            <a:r>
              <a:rPr lang="en-US" sz="3800" dirty="0" smtClean="0"/>
              <a:t>E- Business</a:t>
            </a:r>
            <a:endParaRPr lang="en-US" sz="3800" dirty="0"/>
          </a:p>
        </p:txBody>
      </p:sp>
      <p:sp>
        <p:nvSpPr>
          <p:cNvPr id="233475" name="Rectangle 3"/>
          <p:cNvSpPr>
            <a:spLocks noGrp="1" noChangeArrowheads="1"/>
          </p:cNvSpPr>
          <p:nvPr>
            <p:ph type="body" idx="1"/>
          </p:nvPr>
        </p:nvSpPr>
        <p:spPr>
          <a:xfrm>
            <a:off x="457200" y="2705100"/>
            <a:ext cx="8382000" cy="3543300"/>
          </a:xfrm>
        </p:spPr>
        <p:txBody>
          <a:bodyPr/>
          <a:lstStyle/>
          <a:p>
            <a:pPr lvl="1"/>
            <a:r>
              <a:rPr lang="en-US" dirty="0"/>
              <a:t>Lack of sufficient system’s security, reliability, standards, and communication protocols</a:t>
            </a:r>
          </a:p>
          <a:p>
            <a:pPr lvl="1"/>
            <a:r>
              <a:rPr lang="en-US" dirty="0"/>
              <a:t>The software development tools are still evolving and changing rapidly</a:t>
            </a:r>
          </a:p>
          <a:p>
            <a:pPr lvl="1"/>
            <a:r>
              <a:rPr lang="en-US" dirty="0"/>
              <a:t>Difficulties in integrating the Internet and electronic commerce software with some existing applications and databases</a:t>
            </a:r>
          </a:p>
        </p:txBody>
      </p:sp>
      <p:sp>
        <p:nvSpPr>
          <p:cNvPr id="233476" name="Rectangle 4"/>
          <p:cNvSpPr>
            <a:spLocks noChangeArrowheads="1"/>
          </p:cNvSpPr>
          <p:nvPr/>
        </p:nvSpPr>
        <p:spPr bwMode="auto">
          <a:xfrm>
            <a:off x="457200" y="1889125"/>
            <a:ext cx="8382000" cy="549275"/>
          </a:xfrm>
          <a:prstGeom prst="rect">
            <a:avLst/>
          </a:prstGeom>
          <a:noFill/>
          <a:ln w="9525">
            <a:noFill/>
            <a:miter lim="800000"/>
            <a:headEnd/>
            <a:tailEnd/>
          </a:ln>
        </p:spPr>
        <p:txBody>
          <a:bodyPr/>
          <a:lstStyle/>
          <a:p>
            <a:pPr marL="342900" indent="-342900">
              <a:spcBef>
                <a:spcPct val="20000"/>
              </a:spcBef>
              <a:buClr>
                <a:srgbClr val="66CCFF"/>
              </a:buClr>
              <a:buFont typeface="Wingdings" pitchFamily="2" charset="2"/>
              <a:buChar char="l"/>
            </a:pPr>
            <a:r>
              <a:rPr lang="en-US" sz="3200" dirty="0">
                <a:solidFill>
                  <a:srgbClr val="808080"/>
                </a:solidFill>
              </a:rPr>
              <a:t>Technical Limitations of </a:t>
            </a:r>
            <a:r>
              <a:rPr lang="en-US" sz="3200" dirty="0" smtClean="0">
                <a:solidFill>
                  <a:srgbClr val="808080"/>
                </a:solidFill>
              </a:rPr>
              <a:t>EB.</a:t>
            </a:r>
            <a:endParaRPr lang="en-US" sz="3200" dirty="0">
              <a:solidFill>
                <a:srgbClr val="80808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1-</a:t>
            </a:r>
            <a:fld id="{0D02CB96-161F-4A02-A374-5BCFB2C3D488}" type="slidenum">
              <a:rPr lang="ar-SA">
                <a:cs typeface="Arial" charset="0"/>
              </a:rPr>
              <a:pPr/>
              <a:t>33</a:t>
            </a:fld>
            <a:endParaRPr lang="en-US"/>
          </a:p>
        </p:txBody>
      </p:sp>
      <p:sp>
        <p:nvSpPr>
          <p:cNvPr id="235522" name="Rectangle 2"/>
          <p:cNvSpPr>
            <a:spLocks noGrp="1" noChangeArrowheads="1"/>
          </p:cNvSpPr>
          <p:nvPr>
            <p:ph type="title"/>
          </p:nvPr>
        </p:nvSpPr>
        <p:spPr>
          <a:xfrm>
            <a:off x="635000" y="76200"/>
            <a:ext cx="7772400" cy="1143000"/>
          </a:xfrm>
        </p:spPr>
        <p:txBody>
          <a:bodyPr/>
          <a:lstStyle/>
          <a:p>
            <a:r>
              <a:rPr lang="en-US"/>
              <a:t>Non-Technical Limitations</a:t>
            </a:r>
          </a:p>
        </p:txBody>
      </p:sp>
      <p:sp>
        <p:nvSpPr>
          <p:cNvPr id="235523" name="Rectangle 3"/>
          <p:cNvSpPr>
            <a:spLocks noGrp="1" noChangeArrowheads="1"/>
          </p:cNvSpPr>
          <p:nvPr>
            <p:ph type="body" idx="1"/>
          </p:nvPr>
        </p:nvSpPr>
        <p:spPr>
          <a:xfrm>
            <a:off x="228600" y="1524000"/>
            <a:ext cx="8686800" cy="4648200"/>
          </a:xfrm>
        </p:spPr>
        <p:txBody>
          <a:bodyPr/>
          <a:lstStyle/>
          <a:p>
            <a:pPr lvl="1"/>
            <a:r>
              <a:rPr lang="en-US" sz="3200"/>
              <a:t>Cost and justification (35% of the respondents)</a:t>
            </a:r>
          </a:p>
          <a:p>
            <a:pPr lvl="2"/>
            <a:r>
              <a:rPr lang="en-US" sz="2800"/>
              <a:t>The cost of developing an EC in house can be very high, and mistakes due to lack of experience, may result in delays.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1-</a:t>
            </a:r>
            <a:fld id="{3AE3BF20-76F7-4A52-B136-56DD85B8D1B8}" type="slidenum">
              <a:rPr lang="ar-SA">
                <a:cs typeface="Arial" charset="0"/>
              </a:rPr>
              <a:pPr/>
              <a:t>34</a:t>
            </a:fld>
            <a:endParaRPr lang="en-US"/>
          </a:p>
        </p:txBody>
      </p:sp>
      <p:sp>
        <p:nvSpPr>
          <p:cNvPr id="236546" name="Rectangle 2"/>
          <p:cNvSpPr>
            <a:spLocks noGrp="1" noChangeArrowheads="1"/>
          </p:cNvSpPr>
          <p:nvPr>
            <p:ph type="body" idx="1"/>
          </p:nvPr>
        </p:nvSpPr>
        <p:spPr>
          <a:xfrm>
            <a:off x="457200" y="1676400"/>
            <a:ext cx="8178800" cy="4381500"/>
          </a:xfrm>
        </p:spPr>
        <p:txBody>
          <a:bodyPr/>
          <a:lstStyle/>
          <a:p>
            <a:pPr lvl="1"/>
            <a:r>
              <a:rPr lang="en-US"/>
              <a:t>Security and Privacy (17% of the respondents)</a:t>
            </a:r>
          </a:p>
          <a:p>
            <a:pPr lvl="2"/>
            <a:r>
              <a:rPr lang="en-US"/>
              <a:t>These issues are especially important in the B2C area, and security concerns are not truly so serious from a technical standpoint.  Privacy measures are constantly improving too.  Yet, the customers perceive these issues as very important and therefore the EC industry has a very long and difficult task of convincing customers that online transactions and privacy are, in fact, fairly secure.</a:t>
            </a:r>
          </a:p>
        </p:txBody>
      </p:sp>
      <p:sp>
        <p:nvSpPr>
          <p:cNvPr id="236547" name="Rectangle 3"/>
          <p:cNvSpPr>
            <a:spLocks noChangeArrowheads="1"/>
          </p:cNvSpPr>
          <p:nvPr/>
        </p:nvSpPr>
        <p:spPr bwMode="auto">
          <a:xfrm>
            <a:off x="457200" y="381000"/>
            <a:ext cx="8178800" cy="609600"/>
          </a:xfrm>
          <a:prstGeom prst="rect">
            <a:avLst/>
          </a:prstGeom>
          <a:noFill/>
          <a:ln w="9525">
            <a:noFill/>
            <a:miter lim="800000"/>
            <a:headEnd/>
            <a:tailEnd/>
          </a:ln>
        </p:spPr>
        <p:txBody>
          <a:bodyPr/>
          <a:lstStyle/>
          <a:p>
            <a:pPr marL="342900" indent="-342900" algn="ctr">
              <a:spcBef>
                <a:spcPct val="20000"/>
              </a:spcBef>
              <a:buClr>
                <a:srgbClr val="66CCFF"/>
              </a:buClr>
              <a:buFont typeface="Wingdings" pitchFamily="2" charset="2"/>
              <a:buNone/>
            </a:pPr>
            <a:r>
              <a:rPr lang="en-US" sz="4100" b="1">
                <a:solidFill>
                  <a:schemeClr val="tx1"/>
                </a:solidFill>
                <a:latin typeface="Times New Roman" pitchFamily="18" charset="0"/>
              </a:rPr>
              <a:t>Non-Technical Limitations </a:t>
            </a:r>
            <a:r>
              <a:rPr lang="en-US" sz="4100" b="1" i="1">
                <a:solidFill>
                  <a:schemeClr val="tx1"/>
                </a:solidFill>
                <a:latin typeface="Times New Roman" pitchFamily="18" charset="0"/>
              </a:rPr>
              <a:t>(cont.)</a:t>
            </a:r>
            <a:endParaRPr lang="en-US" sz="2800" i="1">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1-</a:t>
            </a:r>
            <a:fld id="{60560C68-1481-4903-BC1E-B5C0DF48B637}" type="slidenum">
              <a:rPr lang="ar-SA">
                <a:cs typeface="Arial" charset="0"/>
              </a:rPr>
              <a:pPr/>
              <a:t>35</a:t>
            </a:fld>
            <a:endParaRPr lang="en-US"/>
          </a:p>
        </p:txBody>
      </p:sp>
      <p:sp>
        <p:nvSpPr>
          <p:cNvPr id="239619" name="Rectangle 3"/>
          <p:cNvSpPr>
            <a:spLocks noGrp="1" noChangeArrowheads="1"/>
          </p:cNvSpPr>
          <p:nvPr>
            <p:ph type="body" idx="1"/>
          </p:nvPr>
        </p:nvSpPr>
        <p:spPr/>
        <p:txBody>
          <a:bodyPr/>
          <a:lstStyle/>
          <a:p>
            <a:pPr lvl="1"/>
            <a:r>
              <a:rPr lang="en-US"/>
              <a:t>Lack of trust and user resistance (4%)</a:t>
            </a:r>
          </a:p>
          <a:p>
            <a:pPr lvl="2"/>
            <a:r>
              <a:rPr lang="en-US"/>
              <a:t>Customers do not trust an unknown faceless seller, paperless transactions, and electronic money.  So switching from a physical to a virtual store may be difficult.</a:t>
            </a:r>
          </a:p>
          <a:p>
            <a:endParaRPr lang="en-US"/>
          </a:p>
        </p:txBody>
      </p:sp>
      <p:sp>
        <p:nvSpPr>
          <p:cNvPr id="239620" name="Rectangle 4"/>
          <p:cNvSpPr>
            <a:spLocks noGrp="1" noChangeArrowheads="1"/>
          </p:cNvSpPr>
          <p:nvPr>
            <p:ph type="title"/>
          </p:nvPr>
        </p:nvSpPr>
        <p:spPr>
          <a:noFill/>
          <a:ln/>
        </p:spPr>
        <p:txBody>
          <a:bodyPr/>
          <a:lstStyle/>
          <a:p>
            <a:pPr algn="ctr"/>
            <a:r>
              <a:rPr lang="en-US" sz="3800" b="1"/>
              <a:t>Non-Technical Limitations </a:t>
            </a:r>
            <a:r>
              <a:rPr lang="en-US" sz="3800" b="1" i="1"/>
              <a:t>(cont.)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1-</a:t>
            </a:r>
            <a:fld id="{A9CE3ABF-C550-4A39-892C-523B036E6F01}" type="slidenum">
              <a:rPr lang="ar-SA">
                <a:cs typeface="Arial" charset="0"/>
              </a:rPr>
              <a:pPr/>
              <a:t>36</a:t>
            </a:fld>
            <a:endParaRPr lang="en-US"/>
          </a:p>
        </p:txBody>
      </p:sp>
      <p:sp>
        <p:nvSpPr>
          <p:cNvPr id="237570" name="Rectangle 2"/>
          <p:cNvSpPr>
            <a:spLocks noGrp="1" noChangeArrowheads="1"/>
          </p:cNvSpPr>
          <p:nvPr>
            <p:ph type="body" idx="1"/>
          </p:nvPr>
        </p:nvSpPr>
        <p:spPr>
          <a:xfrm>
            <a:off x="609600" y="1700213"/>
            <a:ext cx="7924800" cy="4319587"/>
          </a:xfrm>
        </p:spPr>
        <p:txBody>
          <a:bodyPr/>
          <a:lstStyle/>
          <a:p>
            <a:pPr lvl="1"/>
            <a:r>
              <a:rPr lang="en-US" sz="3200"/>
              <a:t>Other limiting factors are:</a:t>
            </a:r>
          </a:p>
          <a:p>
            <a:pPr lvl="2"/>
            <a:r>
              <a:rPr lang="en-US" sz="2800"/>
              <a:t>Lack of touch and feel online</a:t>
            </a:r>
          </a:p>
          <a:p>
            <a:pPr lvl="2"/>
            <a:r>
              <a:rPr lang="en-US" sz="2800"/>
              <a:t>Many unresolved legal issues</a:t>
            </a:r>
          </a:p>
          <a:p>
            <a:pPr lvl="2"/>
            <a:r>
              <a:rPr lang="en-US" sz="2800"/>
              <a:t>Rapidly evolving and changing EC</a:t>
            </a:r>
          </a:p>
          <a:p>
            <a:pPr lvl="2"/>
            <a:r>
              <a:rPr lang="en-US" sz="2800"/>
              <a:t>Lack of support services</a:t>
            </a:r>
          </a:p>
          <a:p>
            <a:pPr lvl="2"/>
            <a:r>
              <a:rPr lang="en-US" sz="2800"/>
              <a:t>Insufficiently large enough number of sellers and buyers</a:t>
            </a:r>
          </a:p>
          <a:p>
            <a:pPr lvl="2"/>
            <a:r>
              <a:rPr lang="en-US" sz="2800"/>
              <a:t>Breakdown of human relationships</a:t>
            </a:r>
          </a:p>
          <a:p>
            <a:pPr lvl="2"/>
            <a:r>
              <a:rPr lang="en-US" sz="2800"/>
              <a:t>Expensive and/or inconvenient accessibility to the Internet</a:t>
            </a:r>
          </a:p>
        </p:txBody>
      </p:sp>
      <p:sp>
        <p:nvSpPr>
          <p:cNvPr id="237571" name="Rectangle 3"/>
          <p:cNvSpPr>
            <a:spLocks noChangeArrowheads="1"/>
          </p:cNvSpPr>
          <p:nvPr/>
        </p:nvSpPr>
        <p:spPr bwMode="auto">
          <a:xfrm>
            <a:off x="508000" y="381000"/>
            <a:ext cx="8178800" cy="533400"/>
          </a:xfrm>
          <a:prstGeom prst="rect">
            <a:avLst/>
          </a:prstGeom>
          <a:noFill/>
          <a:ln w="9525">
            <a:noFill/>
            <a:miter lim="800000"/>
            <a:headEnd/>
            <a:tailEnd/>
          </a:ln>
        </p:spPr>
        <p:txBody>
          <a:bodyPr/>
          <a:lstStyle/>
          <a:p>
            <a:pPr marL="342900" indent="-342900" algn="ctr">
              <a:spcBef>
                <a:spcPct val="20000"/>
              </a:spcBef>
              <a:buClr>
                <a:srgbClr val="66CCFF"/>
              </a:buClr>
              <a:buFont typeface="Wingdings" pitchFamily="2" charset="2"/>
              <a:buNone/>
            </a:pPr>
            <a:r>
              <a:rPr lang="en-US" sz="4100" b="1">
                <a:solidFill>
                  <a:schemeClr val="tx1"/>
                </a:solidFill>
                <a:latin typeface="Times New Roman" pitchFamily="18" charset="0"/>
              </a:rPr>
              <a:t>Non-Technical Limitations </a:t>
            </a:r>
            <a:r>
              <a:rPr lang="en-US" sz="4100" b="1" i="1">
                <a:solidFill>
                  <a:schemeClr val="tx1"/>
                </a:solidFill>
                <a:latin typeface="Times New Roman" pitchFamily="18" charset="0"/>
              </a:rPr>
              <a:t>(cont.)</a:t>
            </a:r>
            <a:endParaRPr lang="en-US" sz="2800" i="1">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1-</a:t>
            </a:r>
            <a:fld id="{1970C3B9-54D6-4E5A-A968-61F0118B98BE}" type="slidenum">
              <a:rPr lang="ar-SA">
                <a:cs typeface="Arial" charset="0"/>
              </a:rPr>
              <a:pPr/>
              <a:t>37</a:t>
            </a:fld>
            <a:endParaRPr lang="en-US"/>
          </a:p>
        </p:txBody>
      </p:sp>
      <p:sp>
        <p:nvSpPr>
          <p:cNvPr id="133123" name="Rectangle 3"/>
          <p:cNvSpPr>
            <a:spLocks noGrp="1" noChangeArrowheads="1"/>
          </p:cNvSpPr>
          <p:nvPr>
            <p:ph type="body" idx="1"/>
          </p:nvPr>
        </p:nvSpPr>
        <p:spPr/>
        <p:txBody>
          <a:bodyPr/>
          <a:lstStyle/>
          <a:p>
            <a:r>
              <a:rPr lang="en-US" b="1"/>
              <a:t>digital economy</a:t>
            </a:r>
          </a:p>
          <a:p>
            <a:pPr>
              <a:buFont typeface="Wingdings" pitchFamily="2" charset="2"/>
              <a:buNone/>
            </a:pPr>
            <a:r>
              <a:rPr lang="en-US"/>
              <a:t>	An economy that is based on digital technologies, including digital communication networks, computers, software, and other related information technologies; also called the Internet economy, the new economy, or the Web economy</a:t>
            </a:r>
          </a:p>
        </p:txBody>
      </p:sp>
      <p:sp>
        <p:nvSpPr>
          <p:cNvPr id="133125" name="Rectangle 5"/>
          <p:cNvSpPr>
            <a:spLocks noGrp="1" noChangeArrowheads="1"/>
          </p:cNvSpPr>
          <p:nvPr>
            <p:ph type="title"/>
          </p:nvPr>
        </p:nvSpPr>
        <p:spPr>
          <a:noFill/>
          <a:ln/>
        </p:spPr>
        <p:txBody>
          <a:bodyPr/>
          <a:lstStyle/>
          <a:p>
            <a:r>
              <a:rPr lang="en-US" b="1" dirty="0"/>
              <a:t>Digital Revolution Drives </a:t>
            </a:r>
            <a:r>
              <a:rPr lang="en-US" b="1" dirty="0" smtClean="0"/>
              <a:t>EB</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r>
              <a:rPr lang="en-US"/>
              <a:t>1-</a:t>
            </a:r>
            <a:fld id="{446554AF-D16E-4B5A-90F9-D86EC90B1BE2}" type="slidenum">
              <a:rPr lang="ar-SA">
                <a:cs typeface="Arial" charset="0"/>
              </a:rPr>
              <a:pPr/>
              <a:t>38</a:t>
            </a:fld>
            <a:endParaRPr lang="en-US"/>
          </a:p>
        </p:txBody>
      </p:sp>
      <p:sp>
        <p:nvSpPr>
          <p:cNvPr id="135170" name="Rectangle 2"/>
          <p:cNvSpPr>
            <a:spLocks noGrp="1" noChangeArrowheads="1"/>
          </p:cNvSpPr>
          <p:nvPr>
            <p:ph type="title"/>
          </p:nvPr>
        </p:nvSpPr>
        <p:spPr>
          <a:xfrm>
            <a:off x="228600" y="533400"/>
            <a:ext cx="8015288" cy="914400"/>
          </a:xfrm>
        </p:spPr>
        <p:txBody>
          <a:bodyPr/>
          <a:lstStyle/>
          <a:p>
            <a:r>
              <a:rPr lang="en-US" b="1" dirty="0"/>
              <a:t>Digital Revolution Drives </a:t>
            </a:r>
            <a:r>
              <a:rPr lang="en-US" b="1" dirty="0" smtClean="0"/>
              <a:t>EB</a:t>
            </a:r>
            <a:endParaRPr lang="en-US" dirty="0"/>
          </a:p>
        </p:txBody>
      </p:sp>
      <p:pic>
        <p:nvPicPr>
          <p:cNvPr id="135172" name="Picture 4"/>
          <p:cNvPicPr>
            <a:picLocks noChangeAspect="1" noChangeArrowheads="1"/>
          </p:cNvPicPr>
          <p:nvPr/>
        </p:nvPicPr>
        <p:blipFill>
          <a:blip r:embed="rId3" cstate="print"/>
          <a:srcRect/>
          <a:stretch>
            <a:fillRect/>
          </a:stretch>
        </p:blipFill>
        <p:spPr bwMode="auto">
          <a:xfrm>
            <a:off x="533400" y="1447800"/>
            <a:ext cx="7924800" cy="4489450"/>
          </a:xfrm>
          <a:prstGeom prst="rect">
            <a:avLst/>
          </a:prstGeom>
          <a:noFill/>
          <a:ln w="9525" algn="ctr">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1-</a:t>
            </a:r>
            <a:fld id="{85C6FAD7-20DA-4AB8-9A69-3765441F4B94}" type="slidenum">
              <a:rPr lang="ar-SA">
                <a:cs typeface="Arial" charset="0"/>
              </a:rPr>
              <a:pPr/>
              <a:t>39</a:t>
            </a:fld>
            <a:endParaRPr lang="en-US"/>
          </a:p>
        </p:txBody>
      </p:sp>
      <p:sp>
        <p:nvSpPr>
          <p:cNvPr id="136194" name="Rectangle 2"/>
          <p:cNvSpPr>
            <a:spLocks noGrp="1" noChangeArrowheads="1"/>
          </p:cNvSpPr>
          <p:nvPr>
            <p:ph type="title"/>
          </p:nvPr>
        </p:nvSpPr>
        <p:spPr/>
        <p:txBody>
          <a:bodyPr/>
          <a:lstStyle/>
          <a:p>
            <a:r>
              <a:rPr lang="en-US" sz="3800" b="1" dirty="0"/>
              <a:t>Business Environment Drives </a:t>
            </a:r>
            <a:r>
              <a:rPr lang="en-US" sz="3800" b="1" dirty="0" smtClean="0"/>
              <a:t>EB</a:t>
            </a:r>
            <a:endParaRPr lang="en-US" sz="3800" dirty="0"/>
          </a:p>
        </p:txBody>
      </p:sp>
      <p:sp>
        <p:nvSpPr>
          <p:cNvPr id="136197" name="Rectangle 5"/>
          <p:cNvSpPr>
            <a:spLocks noGrp="1" noChangeArrowheads="1"/>
          </p:cNvSpPr>
          <p:nvPr>
            <p:ph type="body" idx="1"/>
          </p:nvPr>
        </p:nvSpPr>
        <p:spPr/>
        <p:txBody>
          <a:bodyPr/>
          <a:lstStyle/>
          <a:p>
            <a:r>
              <a:rPr lang="en-US" b="1"/>
              <a:t>Impact of the Digital Revolution</a:t>
            </a:r>
          </a:p>
          <a:p>
            <a:pPr lvl="1"/>
            <a:r>
              <a:rPr lang="en-US" b="1"/>
              <a:t>Customers are becoming more powerful</a:t>
            </a:r>
          </a:p>
          <a:p>
            <a:pPr lvl="1"/>
            <a:r>
              <a:rPr lang="en-US" b="1"/>
              <a:t>Companies need to react more quickly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r>
              <a:rPr lang="en-US"/>
              <a:t>1-</a:t>
            </a:r>
            <a:fld id="{ADA5ACE4-41D9-48C0-A3E5-AAD39BFEAD8A}" type="slidenum">
              <a:rPr lang="ar-SA">
                <a:cs typeface="Arial" charset="0"/>
              </a:rPr>
              <a:pPr/>
              <a:t>4</a:t>
            </a:fld>
            <a:endParaRPr lang="en-US"/>
          </a:p>
        </p:txBody>
      </p:sp>
      <p:sp>
        <p:nvSpPr>
          <p:cNvPr id="6147" name="Rectangle 2"/>
          <p:cNvSpPr>
            <a:spLocks noGrp="1" noChangeArrowheads="1"/>
          </p:cNvSpPr>
          <p:nvPr>
            <p:ph type="title"/>
          </p:nvPr>
        </p:nvSpPr>
        <p:spPr/>
        <p:txBody>
          <a:bodyPr/>
          <a:lstStyle/>
          <a:p>
            <a:pPr eaLnBrk="1" hangingPunct="1"/>
            <a:r>
              <a:rPr lang="en-US" sz="3800" smtClean="0"/>
              <a:t>Electronic Commerce: </a:t>
            </a:r>
            <a:br>
              <a:rPr lang="en-US" sz="3800" smtClean="0"/>
            </a:br>
            <a:r>
              <a:rPr lang="en-US" sz="3800" smtClean="0"/>
              <a:t>Definitions and Concepts</a:t>
            </a:r>
          </a:p>
        </p:txBody>
      </p:sp>
      <p:sp>
        <p:nvSpPr>
          <p:cNvPr id="6148" name="Rectangle 3"/>
          <p:cNvSpPr>
            <a:spLocks noGrp="1" noChangeArrowheads="1"/>
          </p:cNvSpPr>
          <p:nvPr>
            <p:ph type="body" idx="1"/>
          </p:nvPr>
        </p:nvSpPr>
        <p:spPr/>
        <p:txBody>
          <a:bodyPr/>
          <a:lstStyle/>
          <a:p>
            <a:pPr eaLnBrk="1" hangingPunct="1">
              <a:lnSpc>
                <a:spcPct val="80000"/>
              </a:lnSpc>
            </a:pPr>
            <a:r>
              <a:rPr lang="en-US" sz="2800" b="1" smtClean="0"/>
              <a:t>electronic commerce (EC)</a:t>
            </a:r>
          </a:p>
          <a:p>
            <a:pPr eaLnBrk="1" hangingPunct="1">
              <a:lnSpc>
                <a:spcPct val="80000"/>
              </a:lnSpc>
              <a:buFont typeface="Wingdings" pitchFamily="2" charset="2"/>
              <a:buNone/>
            </a:pPr>
            <a:r>
              <a:rPr lang="en-US" sz="2800" smtClean="0"/>
              <a:t>	The process of buying, selling, or exchanging products, services, or information via computer networks</a:t>
            </a:r>
          </a:p>
          <a:p>
            <a:pPr eaLnBrk="1" hangingPunct="1">
              <a:lnSpc>
                <a:spcPct val="80000"/>
              </a:lnSpc>
            </a:pPr>
            <a:r>
              <a:rPr lang="en-US" sz="2800" b="1" smtClean="0"/>
              <a:t>e-business</a:t>
            </a:r>
          </a:p>
          <a:p>
            <a:pPr eaLnBrk="1" hangingPunct="1">
              <a:lnSpc>
                <a:spcPct val="80000"/>
              </a:lnSpc>
              <a:buFont typeface="Wingdings" pitchFamily="2" charset="2"/>
              <a:buNone/>
            </a:pPr>
            <a:r>
              <a:rPr lang="en-US" sz="2800" smtClean="0"/>
              <a:t>	A broader definition of EC that includes not just the buying and selling of goods and services, but also servicing customers, collaborating with business partners, and conducting electronic transactions within an organization</a:t>
            </a:r>
          </a:p>
          <a:p>
            <a:pPr eaLnBrk="1" hangingPunct="1">
              <a:lnSpc>
                <a:spcPct val="80000"/>
              </a:lnSpc>
              <a:buFont typeface="Wingdings" pitchFamily="2" charset="2"/>
              <a:buNone/>
            </a:pPr>
            <a:endParaRPr lang="en-US" sz="2800" smtClean="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1-</a:t>
            </a:r>
            <a:fld id="{2F4B4D60-BB02-41E8-BFF7-AFFC6F012358}" type="slidenum">
              <a:rPr lang="ar-SA">
                <a:cs typeface="Arial" charset="0"/>
              </a:rPr>
              <a:pPr/>
              <a:t>40</a:t>
            </a:fld>
            <a:endParaRPr lang="en-US"/>
          </a:p>
        </p:txBody>
      </p:sp>
      <p:sp>
        <p:nvSpPr>
          <p:cNvPr id="224258" name="Rectangle 2"/>
          <p:cNvSpPr>
            <a:spLocks noGrp="1" noChangeArrowheads="1"/>
          </p:cNvSpPr>
          <p:nvPr>
            <p:ph type="title"/>
          </p:nvPr>
        </p:nvSpPr>
        <p:spPr/>
        <p:txBody>
          <a:bodyPr/>
          <a:lstStyle/>
          <a:p>
            <a:r>
              <a:rPr lang="en-US" sz="3800" b="1" dirty="0"/>
              <a:t>Business Environment Drives </a:t>
            </a:r>
            <a:r>
              <a:rPr lang="en-US" sz="3800" b="1" dirty="0" smtClean="0"/>
              <a:t>EB</a:t>
            </a:r>
            <a:endParaRPr lang="en-US" sz="3800" dirty="0"/>
          </a:p>
        </p:txBody>
      </p:sp>
      <p:sp>
        <p:nvSpPr>
          <p:cNvPr id="224259" name="Rectangle 3"/>
          <p:cNvSpPr>
            <a:spLocks noGrp="1" noChangeArrowheads="1"/>
          </p:cNvSpPr>
          <p:nvPr>
            <p:ph type="body" idx="1"/>
          </p:nvPr>
        </p:nvSpPr>
        <p:spPr/>
        <p:txBody>
          <a:bodyPr/>
          <a:lstStyle/>
          <a:p>
            <a:r>
              <a:rPr lang="en-US" sz="2800" b="1"/>
              <a:t>Changing Business Environment</a:t>
            </a:r>
          </a:p>
          <a:p>
            <a:pPr lvl="1"/>
            <a:r>
              <a:rPr lang="en-US" sz="2400"/>
              <a:t>Business environment is more turbulent</a:t>
            </a:r>
          </a:p>
          <a:p>
            <a:pPr lvl="1"/>
            <a:r>
              <a:rPr lang="en-US" sz="2400"/>
              <a:t>More business problems and opportunities</a:t>
            </a:r>
          </a:p>
          <a:p>
            <a:pPr lvl="1"/>
            <a:r>
              <a:rPr lang="en-US" sz="2400"/>
              <a:t>Stronger competition</a:t>
            </a:r>
          </a:p>
          <a:p>
            <a:pPr lvl="1"/>
            <a:r>
              <a:rPr lang="en-US" sz="2400"/>
              <a:t>Need for the organization to make decisions more frequently</a:t>
            </a:r>
          </a:p>
          <a:p>
            <a:pPr lvl="1"/>
            <a:r>
              <a:rPr lang="en-US" sz="2400"/>
              <a:t>Decisions are larger in scope because more factors need to be evaluated (market, competition, political issues, global environment)</a:t>
            </a:r>
          </a:p>
          <a:p>
            <a:pPr lvl="1"/>
            <a:r>
              <a:rPr lang="en-US" sz="2400"/>
              <a:t>More information is needed to make decisions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r>
              <a:rPr lang="en-US"/>
              <a:t>1-</a:t>
            </a:r>
            <a:fld id="{80FF6DAD-3D51-4796-BD6C-33DF4B7E3E84}" type="slidenum">
              <a:rPr lang="ar-SA">
                <a:cs typeface="Arial" charset="0"/>
              </a:rPr>
              <a:pPr/>
              <a:t>41</a:t>
            </a:fld>
            <a:endParaRPr lang="en-US"/>
          </a:p>
        </p:txBody>
      </p:sp>
      <p:sp>
        <p:nvSpPr>
          <p:cNvPr id="141314" name="Rectangle 2"/>
          <p:cNvSpPr>
            <a:spLocks noGrp="1" noChangeArrowheads="1"/>
          </p:cNvSpPr>
          <p:nvPr>
            <p:ph type="title"/>
          </p:nvPr>
        </p:nvSpPr>
        <p:spPr/>
        <p:txBody>
          <a:bodyPr/>
          <a:lstStyle/>
          <a:p>
            <a:r>
              <a:rPr lang="en-US" sz="3800" b="1" dirty="0"/>
              <a:t>Business Environment Drives </a:t>
            </a:r>
            <a:r>
              <a:rPr lang="en-US" sz="3800" b="1" dirty="0" smtClean="0"/>
              <a:t>EB</a:t>
            </a:r>
            <a:endParaRPr lang="en-US" sz="3800" dirty="0"/>
          </a:p>
        </p:txBody>
      </p:sp>
      <p:pic>
        <p:nvPicPr>
          <p:cNvPr id="141316" name="Picture 4"/>
          <p:cNvPicPr>
            <a:picLocks noChangeAspect="1" noChangeArrowheads="1"/>
          </p:cNvPicPr>
          <p:nvPr/>
        </p:nvPicPr>
        <p:blipFill>
          <a:blip r:embed="rId3" cstate="print"/>
          <a:srcRect/>
          <a:stretch>
            <a:fillRect/>
          </a:stretch>
        </p:blipFill>
        <p:spPr bwMode="auto">
          <a:xfrm>
            <a:off x="473075" y="2284413"/>
            <a:ext cx="8077200" cy="2738437"/>
          </a:xfrm>
          <a:prstGeom prst="rect">
            <a:avLst/>
          </a:prstGeom>
          <a:noFill/>
          <a:ln w="9525" algn="ctr">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1-</a:t>
            </a:r>
            <a:fld id="{9B81F1CB-13C0-4B09-BF0F-BFCC094ECB53}" type="slidenum">
              <a:rPr lang="ar-SA">
                <a:cs typeface="Arial" charset="0"/>
              </a:rPr>
              <a:pPr/>
              <a:t>42</a:t>
            </a:fld>
            <a:endParaRPr lang="en-US"/>
          </a:p>
        </p:txBody>
      </p:sp>
      <p:sp>
        <p:nvSpPr>
          <p:cNvPr id="142338" name="Rectangle 2"/>
          <p:cNvSpPr>
            <a:spLocks noGrp="1" noChangeArrowheads="1"/>
          </p:cNvSpPr>
          <p:nvPr>
            <p:ph type="title"/>
          </p:nvPr>
        </p:nvSpPr>
        <p:spPr>
          <a:xfrm>
            <a:off x="228600" y="457200"/>
            <a:ext cx="8305800" cy="914400"/>
          </a:xfrm>
        </p:spPr>
        <p:txBody>
          <a:bodyPr/>
          <a:lstStyle/>
          <a:p>
            <a:r>
              <a:rPr lang="en-US" b="1" dirty="0" smtClean="0"/>
              <a:t>EB </a:t>
            </a:r>
            <a:r>
              <a:rPr lang="en-US" b="1" dirty="0"/>
              <a:t>Business Models</a:t>
            </a:r>
            <a:endParaRPr lang="en-US" dirty="0"/>
          </a:p>
        </p:txBody>
      </p:sp>
      <p:sp>
        <p:nvSpPr>
          <p:cNvPr id="142339" name="Rectangle 3"/>
          <p:cNvSpPr>
            <a:spLocks noGrp="1" noChangeArrowheads="1"/>
          </p:cNvSpPr>
          <p:nvPr>
            <p:ph type="body" idx="1"/>
          </p:nvPr>
        </p:nvSpPr>
        <p:spPr>
          <a:xfrm>
            <a:off x="609600" y="1600200"/>
            <a:ext cx="7467600" cy="4419600"/>
          </a:xfrm>
        </p:spPr>
        <p:txBody>
          <a:bodyPr/>
          <a:lstStyle/>
          <a:p>
            <a:r>
              <a:rPr lang="en-US" b="1" dirty="0"/>
              <a:t>Electronic </a:t>
            </a:r>
            <a:r>
              <a:rPr lang="en-US" b="1" dirty="0" smtClean="0"/>
              <a:t>Business </a:t>
            </a:r>
            <a:r>
              <a:rPr lang="en-US" b="1" dirty="0"/>
              <a:t>enables the creation of new business models</a:t>
            </a:r>
          </a:p>
          <a:p>
            <a:endParaRPr lang="en-US" b="1" dirty="0"/>
          </a:p>
          <a:p>
            <a:pPr lvl="1">
              <a:buFont typeface="Wingdings" pitchFamily="2" charset="2"/>
              <a:buNone/>
            </a:pPr>
            <a:r>
              <a:rPr lang="en-US" b="1" dirty="0"/>
              <a:t>business model </a:t>
            </a:r>
            <a:r>
              <a:rPr lang="en-US" dirty="0"/>
              <a:t>= a</a:t>
            </a:r>
            <a:r>
              <a:rPr lang="en-US" b="1" dirty="0"/>
              <a:t> </a:t>
            </a:r>
            <a:r>
              <a:rPr lang="en-US" dirty="0"/>
              <a:t>method of doing business by which a company can generate revenue to sustain itself</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1-</a:t>
            </a:r>
            <a:fld id="{20D5315E-2528-4438-ACA2-FDD9CC9A9346}" type="slidenum">
              <a:rPr lang="ar-SA">
                <a:cs typeface="Arial" charset="0"/>
              </a:rPr>
              <a:pPr/>
              <a:t>43</a:t>
            </a:fld>
            <a:endParaRPr lang="en-US"/>
          </a:p>
        </p:txBody>
      </p:sp>
      <p:sp>
        <p:nvSpPr>
          <p:cNvPr id="147458" name="Rectangle 2"/>
          <p:cNvSpPr>
            <a:spLocks noGrp="1" noChangeArrowheads="1"/>
          </p:cNvSpPr>
          <p:nvPr>
            <p:ph type="title"/>
          </p:nvPr>
        </p:nvSpPr>
        <p:spPr>
          <a:xfrm>
            <a:off x="228600" y="457200"/>
            <a:ext cx="8305800" cy="914400"/>
          </a:xfrm>
        </p:spPr>
        <p:txBody>
          <a:bodyPr/>
          <a:lstStyle/>
          <a:p>
            <a:r>
              <a:rPr lang="en-US" b="1" dirty="0" smtClean="0"/>
              <a:t>EB </a:t>
            </a:r>
            <a:r>
              <a:rPr lang="en-US" b="1" dirty="0"/>
              <a:t>Business Models</a:t>
            </a:r>
            <a:endParaRPr lang="en-US" dirty="0"/>
          </a:p>
        </p:txBody>
      </p:sp>
      <p:sp>
        <p:nvSpPr>
          <p:cNvPr id="147459" name="Rectangle 3"/>
          <p:cNvSpPr>
            <a:spLocks noGrp="1" noChangeArrowheads="1"/>
          </p:cNvSpPr>
          <p:nvPr>
            <p:ph type="body" idx="1"/>
          </p:nvPr>
        </p:nvSpPr>
        <p:spPr/>
        <p:txBody>
          <a:bodyPr/>
          <a:lstStyle/>
          <a:p>
            <a:pPr marL="457200" indent="-457200">
              <a:lnSpc>
                <a:spcPct val="80000"/>
              </a:lnSpc>
            </a:pPr>
            <a:r>
              <a:rPr lang="en-US" sz="2400"/>
              <a:t>Six elements of a business model include descriptions of:</a:t>
            </a:r>
          </a:p>
          <a:p>
            <a:pPr marL="838200" lvl="1" indent="-381000">
              <a:lnSpc>
                <a:spcPct val="80000"/>
              </a:lnSpc>
              <a:buFont typeface="Wingdings" pitchFamily="2" charset="2"/>
              <a:buAutoNum type="arabicPeriod"/>
            </a:pPr>
            <a:r>
              <a:rPr lang="en-US" sz="2000" i="1"/>
              <a:t>Customers </a:t>
            </a:r>
            <a:r>
              <a:rPr lang="en-US" sz="2000"/>
              <a:t>to be served and the company’s relationships with these customers including </a:t>
            </a:r>
            <a:r>
              <a:rPr lang="en-US" sz="2000" i="1"/>
              <a:t>customers’ value proposition</a:t>
            </a:r>
            <a:endParaRPr lang="en-US" sz="2000"/>
          </a:p>
          <a:p>
            <a:pPr marL="838200" lvl="1" indent="-381000">
              <a:lnSpc>
                <a:spcPct val="80000"/>
              </a:lnSpc>
              <a:buFont typeface="Wingdings" pitchFamily="2" charset="2"/>
              <a:buAutoNum type="arabicPeriod"/>
            </a:pPr>
            <a:r>
              <a:rPr lang="en-US" sz="2000"/>
              <a:t>All </a:t>
            </a:r>
            <a:r>
              <a:rPr lang="en-US" sz="2000" i="1"/>
              <a:t>products </a:t>
            </a:r>
            <a:r>
              <a:rPr lang="en-US" sz="2000"/>
              <a:t>and </a:t>
            </a:r>
            <a:r>
              <a:rPr lang="en-US" sz="2000" i="1"/>
              <a:t>services </a:t>
            </a:r>
            <a:r>
              <a:rPr lang="en-US" sz="2000"/>
              <a:t>the business will offer</a:t>
            </a:r>
          </a:p>
          <a:p>
            <a:pPr marL="838200" lvl="1" indent="-381000">
              <a:lnSpc>
                <a:spcPct val="80000"/>
              </a:lnSpc>
              <a:buFont typeface="Wingdings" pitchFamily="2" charset="2"/>
              <a:buAutoNum type="arabicPeriod"/>
            </a:pPr>
            <a:r>
              <a:rPr lang="en-US" sz="2000"/>
              <a:t>The </a:t>
            </a:r>
            <a:r>
              <a:rPr lang="en-US" sz="2000" i="1"/>
              <a:t>business process </a:t>
            </a:r>
            <a:r>
              <a:rPr lang="en-US" sz="2000"/>
              <a:t>required to make and deliver the products and services</a:t>
            </a:r>
          </a:p>
          <a:p>
            <a:pPr marL="838200" lvl="1" indent="-381000">
              <a:lnSpc>
                <a:spcPct val="80000"/>
              </a:lnSpc>
              <a:buFont typeface="Wingdings" pitchFamily="2" charset="2"/>
              <a:buAutoNum type="arabicPeriod"/>
            </a:pPr>
            <a:r>
              <a:rPr lang="en-US" sz="2000"/>
              <a:t>The </a:t>
            </a:r>
            <a:r>
              <a:rPr lang="en-US" sz="2000" i="1"/>
              <a:t>resources </a:t>
            </a:r>
            <a:r>
              <a:rPr lang="en-US" sz="2000"/>
              <a:t>required and the identification of which ones are available, which will be developed in house, and which will need to be acquired </a:t>
            </a:r>
          </a:p>
          <a:p>
            <a:pPr marL="838200" lvl="1" indent="-381000">
              <a:lnSpc>
                <a:spcPct val="80000"/>
              </a:lnSpc>
              <a:buFont typeface="Wingdings" pitchFamily="2" charset="2"/>
              <a:buAutoNum type="arabicPeriod"/>
            </a:pPr>
            <a:r>
              <a:rPr lang="en-US" sz="2000"/>
              <a:t>The organization’s </a:t>
            </a:r>
            <a:r>
              <a:rPr lang="en-US" sz="2000" i="1"/>
              <a:t>supply chain</a:t>
            </a:r>
            <a:r>
              <a:rPr lang="en-US" sz="2000"/>
              <a:t>, including </a:t>
            </a:r>
            <a:r>
              <a:rPr lang="en-US" sz="2000" i="1"/>
              <a:t>suppliers </a:t>
            </a:r>
            <a:r>
              <a:rPr lang="en-US" sz="2000"/>
              <a:t>and other </a:t>
            </a:r>
            <a:r>
              <a:rPr lang="en-US" sz="2000" i="1"/>
              <a:t>business partners</a:t>
            </a:r>
          </a:p>
          <a:p>
            <a:pPr marL="838200" lvl="1" indent="-381000">
              <a:lnSpc>
                <a:spcPct val="80000"/>
              </a:lnSpc>
              <a:buFont typeface="Wingdings" pitchFamily="2" charset="2"/>
              <a:buAutoNum type="arabicPeriod"/>
            </a:pPr>
            <a:r>
              <a:rPr lang="en-US" sz="2000"/>
              <a:t>The revenues expected (</a:t>
            </a:r>
            <a:r>
              <a:rPr lang="en-US" sz="2000" i="1"/>
              <a:t>revenue model</a:t>
            </a:r>
            <a:r>
              <a:rPr lang="en-US" sz="2000"/>
              <a:t>), anticipated costs, sources of financing, and estimated profitability (</a:t>
            </a:r>
            <a:r>
              <a:rPr lang="en-US" sz="2000" i="1"/>
              <a:t>financial viability</a:t>
            </a:r>
            <a:r>
              <a:rPr lang="en-US" sz="200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5"/>
          <p:cNvSpPr>
            <a:spLocks noGrp="1"/>
          </p:cNvSpPr>
          <p:nvPr>
            <p:ph type="sldNum" sz="quarter" idx="12"/>
          </p:nvPr>
        </p:nvSpPr>
        <p:spPr/>
        <p:txBody>
          <a:bodyPr/>
          <a:lstStyle/>
          <a:p>
            <a:r>
              <a:rPr lang="en-US"/>
              <a:t>1-</a:t>
            </a:r>
            <a:fld id="{6D4D5286-70AA-49F4-A689-AEDD386B5421}" type="slidenum">
              <a:rPr lang="ar-SA">
                <a:cs typeface="Arial" charset="0"/>
              </a:rPr>
              <a:pPr/>
              <a:t>44</a:t>
            </a:fld>
            <a:endParaRPr lang="en-US"/>
          </a:p>
        </p:txBody>
      </p:sp>
      <p:sp>
        <p:nvSpPr>
          <p:cNvPr id="240642" name="Rectangle 2"/>
          <p:cNvSpPr>
            <a:spLocks noGrp="1" noChangeArrowheads="1"/>
          </p:cNvSpPr>
          <p:nvPr>
            <p:ph type="title"/>
          </p:nvPr>
        </p:nvSpPr>
        <p:spPr>
          <a:xfrm>
            <a:off x="381000" y="533400"/>
            <a:ext cx="8475663" cy="444500"/>
          </a:xfrm>
        </p:spPr>
        <p:txBody>
          <a:bodyPr/>
          <a:lstStyle/>
          <a:p>
            <a:r>
              <a:rPr lang="en-US" sz="3800">
                <a:solidFill>
                  <a:srgbClr val="000000"/>
                </a:solidFill>
                <a:cs typeface="Times New Roman" pitchFamily="18" charset="0"/>
              </a:rPr>
              <a:t>What Is the Supply Chain? </a:t>
            </a:r>
          </a:p>
        </p:txBody>
      </p:sp>
      <p:sp>
        <p:nvSpPr>
          <p:cNvPr id="240643" name="Rectangle 3"/>
          <p:cNvSpPr>
            <a:spLocks noGrp="1" noChangeArrowheads="1"/>
          </p:cNvSpPr>
          <p:nvPr>
            <p:ph type="body" idx="1"/>
          </p:nvPr>
        </p:nvSpPr>
        <p:spPr>
          <a:xfrm>
            <a:off x="1219200" y="1447800"/>
            <a:ext cx="7162800" cy="4724400"/>
          </a:xfrm>
          <a:noFill/>
          <a:ln/>
        </p:spPr>
        <p:txBody>
          <a:bodyPr lIns="90488" tIns="44450" rIns="90488" bIns="44450"/>
          <a:lstStyle/>
          <a:p>
            <a:pPr>
              <a:lnSpc>
                <a:spcPct val="90000"/>
              </a:lnSpc>
            </a:pPr>
            <a:r>
              <a:rPr lang="en-US" sz="2400"/>
              <a:t>Also referred to as the logistics network</a:t>
            </a:r>
          </a:p>
          <a:p>
            <a:pPr>
              <a:lnSpc>
                <a:spcPct val="90000"/>
              </a:lnSpc>
            </a:pPr>
            <a:r>
              <a:rPr lang="en-US" sz="2400"/>
              <a:t>Suppliers, manufacturers, warehouses, distribution centers and retail outlets – “facilities”</a:t>
            </a:r>
          </a:p>
          <a:p>
            <a:pPr>
              <a:lnSpc>
                <a:spcPct val="90000"/>
              </a:lnSpc>
            </a:pPr>
            <a:endParaRPr lang="en-US" sz="2400"/>
          </a:p>
          <a:p>
            <a:pPr>
              <a:lnSpc>
                <a:spcPct val="90000"/>
              </a:lnSpc>
              <a:buFont typeface="Wingdings" pitchFamily="2" charset="2"/>
              <a:buNone/>
            </a:pPr>
            <a:r>
              <a:rPr lang="en-US" sz="2400"/>
              <a:t>and the</a:t>
            </a:r>
          </a:p>
          <a:p>
            <a:pPr>
              <a:lnSpc>
                <a:spcPct val="90000"/>
              </a:lnSpc>
              <a:buFont typeface="Wingdings" pitchFamily="2" charset="2"/>
              <a:buNone/>
            </a:pPr>
            <a:endParaRPr lang="en-US" sz="2400"/>
          </a:p>
          <a:p>
            <a:pPr>
              <a:lnSpc>
                <a:spcPct val="90000"/>
              </a:lnSpc>
            </a:pPr>
            <a:r>
              <a:rPr lang="en-US" sz="2400"/>
              <a:t>Raw materials</a:t>
            </a:r>
          </a:p>
          <a:p>
            <a:pPr>
              <a:lnSpc>
                <a:spcPct val="90000"/>
              </a:lnSpc>
            </a:pPr>
            <a:r>
              <a:rPr lang="en-US" sz="2400"/>
              <a:t>Work-in-process (WIP) inventory</a:t>
            </a:r>
          </a:p>
          <a:p>
            <a:pPr>
              <a:lnSpc>
                <a:spcPct val="90000"/>
              </a:lnSpc>
            </a:pPr>
            <a:r>
              <a:rPr lang="en-US" sz="2400"/>
              <a:t>Finished products</a:t>
            </a:r>
          </a:p>
          <a:p>
            <a:pPr>
              <a:lnSpc>
                <a:spcPct val="90000"/>
              </a:lnSpc>
            </a:pPr>
            <a:endParaRPr lang="en-US" sz="2400"/>
          </a:p>
          <a:p>
            <a:pPr>
              <a:lnSpc>
                <a:spcPct val="90000"/>
              </a:lnSpc>
              <a:buFont typeface="Wingdings" pitchFamily="2" charset="2"/>
              <a:buNone/>
            </a:pPr>
            <a:r>
              <a:rPr lang="en-US" sz="2400"/>
              <a:t>that flow between the facilities</a:t>
            </a:r>
          </a:p>
        </p:txBody>
      </p:sp>
      <p:grpSp>
        <p:nvGrpSpPr>
          <p:cNvPr id="2" name="Group 4"/>
          <p:cNvGrpSpPr>
            <a:grpSpLocks/>
          </p:cNvGrpSpPr>
          <p:nvPr/>
        </p:nvGrpSpPr>
        <p:grpSpPr bwMode="auto">
          <a:xfrm>
            <a:off x="5410200" y="2652713"/>
            <a:ext cx="2968625" cy="2147887"/>
            <a:chOff x="147" y="852"/>
            <a:chExt cx="5199" cy="3563"/>
          </a:xfrm>
        </p:grpSpPr>
        <p:pic>
          <p:nvPicPr>
            <p:cNvPr id="240645" name="Picture 5" descr="j0295770"/>
            <p:cNvPicPr>
              <a:picLocks noChangeAspect="1" noChangeArrowheads="1"/>
            </p:cNvPicPr>
            <p:nvPr/>
          </p:nvPicPr>
          <p:blipFill>
            <a:blip r:embed="rId3" cstate="print"/>
            <a:srcRect/>
            <a:stretch>
              <a:fillRect/>
            </a:stretch>
          </p:blipFill>
          <p:spPr bwMode="auto">
            <a:xfrm>
              <a:off x="768" y="2256"/>
              <a:ext cx="528" cy="495"/>
            </a:xfrm>
            <a:prstGeom prst="rect">
              <a:avLst/>
            </a:prstGeom>
            <a:noFill/>
          </p:spPr>
        </p:pic>
        <p:pic>
          <p:nvPicPr>
            <p:cNvPr id="240646" name="Picture 6" descr="bd06977_"/>
            <p:cNvPicPr>
              <a:picLocks noChangeAspect="1" noChangeArrowheads="1"/>
            </p:cNvPicPr>
            <p:nvPr/>
          </p:nvPicPr>
          <p:blipFill>
            <a:blip r:embed="rId4" cstate="print"/>
            <a:srcRect/>
            <a:stretch>
              <a:fillRect/>
            </a:stretch>
          </p:blipFill>
          <p:spPr bwMode="auto">
            <a:xfrm>
              <a:off x="384" y="3024"/>
              <a:ext cx="679" cy="448"/>
            </a:xfrm>
            <a:prstGeom prst="rect">
              <a:avLst/>
            </a:prstGeom>
            <a:noFill/>
          </p:spPr>
        </p:pic>
        <p:pic>
          <p:nvPicPr>
            <p:cNvPr id="240647" name="Picture 7" descr="j0104966"/>
            <p:cNvPicPr>
              <a:picLocks noChangeAspect="1" noChangeArrowheads="1"/>
            </p:cNvPicPr>
            <p:nvPr/>
          </p:nvPicPr>
          <p:blipFill>
            <a:blip r:embed="rId5" cstate="print"/>
            <a:srcRect/>
            <a:stretch>
              <a:fillRect/>
            </a:stretch>
          </p:blipFill>
          <p:spPr bwMode="auto">
            <a:xfrm>
              <a:off x="2112" y="2016"/>
              <a:ext cx="671" cy="669"/>
            </a:xfrm>
            <a:prstGeom prst="rect">
              <a:avLst/>
            </a:prstGeom>
            <a:noFill/>
          </p:spPr>
        </p:pic>
        <p:pic>
          <p:nvPicPr>
            <p:cNvPr id="240648" name="Picture 8" descr="j0290393"/>
            <p:cNvPicPr>
              <a:picLocks noChangeAspect="1" noChangeArrowheads="1"/>
            </p:cNvPicPr>
            <p:nvPr/>
          </p:nvPicPr>
          <p:blipFill>
            <a:blip r:embed="rId6" cstate="print"/>
            <a:srcRect/>
            <a:stretch>
              <a:fillRect/>
            </a:stretch>
          </p:blipFill>
          <p:spPr bwMode="auto">
            <a:xfrm>
              <a:off x="1920" y="1104"/>
              <a:ext cx="715" cy="496"/>
            </a:xfrm>
            <a:prstGeom prst="rect">
              <a:avLst/>
            </a:prstGeom>
            <a:noFill/>
          </p:spPr>
        </p:pic>
        <p:pic>
          <p:nvPicPr>
            <p:cNvPr id="240649" name="Picture 9" descr="j0324772"/>
            <p:cNvPicPr>
              <a:picLocks noChangeAspect="1" noChangeArrowheads="1"/>
            </p:cNvPicPr>
            <p:nvPr/>
          </p:nvPicPr>
          <p:blipFill>
            <a:blip r:embed="rId7" cstate="print"/>
            <a:srcRect/>
            <a:stretch>
              <a:fillRect/>
            </a:stretch>
          </p:blipFill>
          <p:spPr bwMode="auto">
            <a:xfrm>
              <a:off x="336" y="1344"/>
              <a:ext cx="576" cy="576"/>
            </a:xfrm>
            <a:prstGeom prst="rect">
              <a:avLst/>
            </a:prstGeom>
            <a:noFill/>
          </p:spPr>
        </p:pic>
        <p:pic>
          <p:nvPicPr>
            <p:cNvPr id="240650" name="Picture 10" descr="j0311312"/>
            <p:cNvPicPr>
              <a:picLocks noChangeAspect="1" noChangeArrowheads="1"/>
            </p:cNvPicPr>
            <p:nvPr/>
          </p:nvPicPr>
          <p:blipFill>
            <a:blip r:embed="rId8" cstate="print"/>
            <a:srcRect/>
            <a:stretch>
              <a:fillRect/>
            </a:stretch>
          </p:blipFill>
          <p:spPr bwMode="auto">
            <a:xfrm>
              <a:off x="1920" y="3024"/>
              <a:ext cx="670" cy="720"/>
            </a:xfrm>
            <a:prstGeom prst="rect">
              <a:avLst/>
            </a:prstGeom>
            <a:noFill/>
          </p:spPr>
        </p:pic>
        <p:pic>
          <p:nvPicPr>
            <p:cNvPr id="240651" name="Picture 11" descr="j0237110"/>
            <p:cNvPicPr>
              <a:picLocks noChangeAspect="1" noChangeArrowheads="1"/>
            </p:cNvPicPr>
            <p:nvPr/>
          </p:nvPicPr>
          <p:blipFill>
            <a:blip r:embed="rId9" cstate="print"/>
            <a:srcRect/>
            <a:stretch>
              <a:fillRect/>
            </a:stretch>
          </p:blipFill>
          <p:spPr bwMode="auto">
            <a:xfrm>
              <a:off x="3360" y="1344"/>
              <a:ext cx="720" cy="434"/>
            </a:xfrm>
            <a:prstGeom prst="rect">
              <a:avLst/>
            </a:prstGeom>
            <a:noFill/>
          </p:spPr>
        </p:pic>
        <p:pic>
          <p:nvPicPr>
            <p:cNvPr id="240652" name="Picture 12" descr="j0233037"/>
            <p:cNvPicPr>
              <a:picLocks noChangeAspect="1" noChangeArrowheads="1"/>
            </p:cNvPicPr>
            <p:nvPr/>
          </p:nvPicPr>
          <p:blipFill>
            <a:blip r:embed="rId10" cstate="print"/>
            <a:srcRect/>
            <a:stretch>
              <a:fillRect/>
            </a:stretch>
          </p:blipFill>
          <p:spPr bwMode="auto">
            <a:xfrm>
              <a:off x="3648" y="2016"/>
              <a:ext cx="357" cy="864"/>
            </a:xfrm>
            <a:prstGeom prst="rect">
              <a:avLst/>
            </a:prstGeom>
            <a:noFill/>
          </p:spPr>
        </p:pic>
        <p:pic>
          <p:nvPicPr>
            <p:cNvPr id="240653" name="Picture 13" descr="j0286978"/>
            <p:cNvPicPr>
              <a:picLocks noChangeAspect="1" noChangeArrowheads="1"/>
            </p:cNvPicPr>
            <p:nvPr/>
          </p:nvPicPr>
          <p:blipFill>
            <a:blip r:embed="rId11" cstate="print"/>
            <a:srcRect/>
            <a:stretch>
              <a:fillRect/>
            </a:stretch>
          </p:blipFill>
          <p:spPr bwMode="auto">
            <a:xfrm>
              <a:off x="3408" y="3168"/>
              <a:ext cx="725" cy="535"/>
            </a:xfrm>
            <a:prstGeom prst="rect">
              <a:avLst/>
            </a:prstGeom>
            <a:noFill/>
          </p:spPr>
        </p:pic>
        <p:pic>
          <p:nvPicPr>
            <p:cNvPr id="240654" name="Picture 14" descr="j0404171"/>
            <p:cNvPicPr>
              <a:picLocks noChangeAspect="1" noChangeArrowheads="1"/>
            </p:cNvPicPr>
            <p:nvPr/>
          </p:nvPicPr>
          <p:blipFill>
            <a:blip r:embed="rId12" cstate="print"/>
            <a:srcRect/>
            <a:stretch>
              <a:fillRect/>
            </a:stretch>
          </p:blipFill>
          <p:spPr bwMode="auto">
            <a:xfrm>
              <a:off x="4512" y="1200"/>
              <a:ext cx="699" cy="764"/>
            </a:xfrm>
            <a:prstGeom prst="rect">
              <a:avLst/>
            </a:prstGeom>
            <a:noFill/>
          </p:spPr>
        </p:pic>
        <p:pic>
          <p:nvPicPr>
            <p:cNvPr id="240655" name="Picture 15" descr="j0403883"/>
            <p:cNvPicPr>
              <a:picLocks noChangeAspect="1" noChangeArrowheads="1"/>
            </p:cNvPicPr>
            <p:nvPr/>
          </p:nvPicPr>
          <p:blipFill>
            <a:blip r:embed="rId13" cstate="print"/>
            <a:srcRect/>
            <a:stretch>
              <a:fillRect/>
            </a:stretch>
          </p:blipFill>
          <p:spPr bwMode="auto">
            <a:xfrm>
              <a:off x="4656" y="2352"/>
              <a:ext cx="567" cy="586"/>
            </a:xfrm>
            <a:prstGeom prst="rect">
              <a:avLst/>
            </a:prstGeom>
            <a:noFill/>
          </p:spPr>
        </p:pic>
        <p:pic>
          <p:nvPicPr>
            <p:cNvPr id="240656" name="Picture 16" descr="j0280990"/>
            <p:cNvPicPr>
              <a:picLocks noChangeAspect="1" noChangeArrowheads="1"/>
            </p:cNvPicPr>
            <p:nvPr/>
          </p:nvPicPr>
          <p:blipFill>
            <a:blip r:embed="rId14" cstate="print"/>
            <a:srcRect/>
            <a:stretch>
              <a:fillRect/>
            </a:stretch>
          </p:blipFill>
          <p:spPr bwMode="auto">
            <a:xfrm>
              <a:off x="4608" y="3264"/>
              <a:ext cx="539" cy="579"/>
            </a:xfrm>
            <a:prstGeom prst="rect">
              <a:avLst/>
            </a:prstGeom>
            <a:noFill/>
          </p:spPr>
        </p:pic>
        <p:sp>
          <p:nvSpPr>
            <p:cNvPr id="240657" name="Line 17"/>
            <p:cNvSpPr>
              <a:spLocks noChangeShapeType="1"/>
            </p:cNvSpPr>
            <p:nvPr/>
          </p:nvSpPr>
          <p:spPr bwMode="auto">
            <a:xfrm flipV="1">
              <a:off x="960" y="1392"/>
              <a:ext cx="912" cy="192"/>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58" name="Line 18"/>
            <p:cNvSpPr>
              <a:spLocks noChangeShapeType="1"/>
            </p:cNvSpPr>
            <p:nvPr/>
          </p:nvSpPr>
          <p:spPr bwMode="auto">
            <a:xfrm>
              <a:off x="960" y="1632"/>
              <a:ext cx="1200" cy="576"/>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59" name="Line 19"/>
            <p:cNvSpPr>
              <a:spLocks noChangeShapeType="1"/>
            </p:cNvSpPr>
            <p:nvPr/>
          </p:nvSpPr>
          <p:spPr bwMode="auto">
            <a:xfrm>
              <a:off x="960" y="1680"/>
              <a:ext cx="1008" cy="1296"/>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60" name="Line 20"/>
            <p:cNvSpPr>
              <a:spLocks noChangeShapeType="1"/>
            </p:cNvSpPr>
            <p:nvPr/>
          </p:nvSpPr>
          <p:spPr bwMode="auto">
            <a:xfrm flipV="1">
              <a:off x="1248" y="1632"/>
              <a:ext cx="768" cy="672"/>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61" name="Line 21"/>
            <p:cNvSpPr>
              <a:spLocks noChangeShapeType="1"/>
            </p:cNvSpPr>
            <p:nvPr/>
          </p:nvSpPr>
          <p:spPr bwMode="auto">
            <a:xfrm>
              <a:off x="1344" y="2592"/>
              <a:ext cx="672" cy="624"/>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62" name="Line 22"/>
            <p:cNvSpPr>
              <a:spLocks noChangeShapeType="1"/>
            </p:cNvSpPr>
            <p:nvPr/>
          </p:nvSpPr>
          <p:spPr bwMode="auto">
            <a:xfrm flipV="1">
              <a:off x="1104" y="1680"/>
              <a:ext cx="1008" cy="1392"/>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63" name="Line 23"/>
            <p:cNvSpPr>
              <a:spLocks noChangeShapeType="1"/>
            </p:cNvSpPr>
            <p:nvPr/>
          </p:nvSpPr>
          <p:spPr bwMode="auto">
            <a:xfrm flipV="1">
              <a:off x="1104" y="2448"/>
              <a:ext cx="1008" cy="720"/>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64" name="Line 24"/>
            <p:cNvSpPr>
              <a:spLocks noChangeShapeType="1"/>
            </p:cNvSpPr>
            <p:nvPr/>
          </p:nvSpPr>
          <p:spPr bwMode="auto">
            <a:xfrm>
              <a:off x="1104" y="3216"/>
              <a:ext cx="912" cy="240"/>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65" name="Line 25"/>
            <p:cNvSpPr>
              <a:spLocks noChangeShapeType="1"/>
            </p:cNvSpPr>
            <p:nvPr/>
          </p:nvSpPr>
          <p:spPr bwMode="auto">
            <a:xfrm>
              <a:off x="2640" y="1440"/>
              <a:ext cx="672" cy="48"/>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66" name="Line 26"/>
            <p:cNvSpPr>
              <a:spLocks noChangeShapeType="1"/>
            </p:cNvSpPr>
            <p:nvPr/>
          </p:nvSpPr>
          <p:spPr bwMode="auto">
            <a:xfrm>
              <a:off x="2640" y="1488"/>
              <a:ext cx="912" cy="912"/>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67" name="Line 27"/>
            <p:cNvSpPr>
              <a:spLocks noChangeShapeType="1"/>
            </p:cNvSpPr>
            <p:nvPr/>
          </p:nvSpPr>
          <p:spPr bwMode="auto">
            <a:xfrm>
              <a:off x="2640" y="1536"/>
              <a:ext cx="816" cy="1632"/>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68" name="Line 28"/>
            <p:cNvSpPr>
              <a:spLocks noChangeShapeType="1"/>
            </p:cNvSpPr>
            <p:nvPr/>
          </p:nvSpPr>
          <p:spPr bwMode="auto">
            <a:xfrm flipV="1">
              <a:off x="2640" y="1536"/>
              <a:ext cx="624" cy="576"/>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69" name="Line 29"/>
            <p:cNvSpPr>
              <a:spLocks noChangeShapeType="1"/>
            </p:cNvSpPr>
            <p:nvPr/>
          </p:nvSpPr>
          <p:spPr bwMode="auto">
            <a:xfrm>
              <a:off x="2880" y="2400"/>
              <a:ext cx="672" cy="144"/>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70" name="Line 30"/>
            <p:cNvSpPr>
              <a:spLocks noChangeShapeType="1"/>
            </p:cNvSpPr>
            <p:nvPr/>
          </p:nvSpPr>
          <p:spPr bwMode="auto">
            <a:xfrm>
              <a:off x="2784" y="2448"/>
              <a:ext cx="576" cy="816"/>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71" name="Line 31"/>
            <p:cNvSpPr>
              <a:spLocks noChangeShapeType="1"/>
            </p:cNvSpPr>
            <p:nvPr/>
          </p:nvSpPr>
          <p:spPr bwMode="auto">
            <a:xfrm flipV="1">
              <a:off x="2592" y="2160"/>
              <a:ext cx="960" cy="912"/>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72" name="Line 32"/>
            <p:cNvSpPr>
              <a:spLocks noChangeShapeType="1"/>
            </p:cNvSpPr>
            <p:nvPr/>
          </p:nvSpPr>
          <p:spPr bwMode="auto">
            <a:xfrm>
              <a:off x="2592" y="3120"/>
              <a:ext cx="720" cy="240"/>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73" name="Line 33"/>
            <p:cNvSpPr>
              <a:spLocks noChangeShapeType="1"/>
            </p:cNvSpPr>
            <p:nvPr/>
          </p:nvSpPr>
          <p:spPr bwMode="auto">
            <a:xfrm>
              <a:off x="4080" y="1536"/>
              <a:ext cx="432" cy="0"/>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74" name="Line 34"/>
            <p:cNvSpPr>
              <a:spLocks noChangeShapeType="1"/>
            </p:cNvSpPr>
            <p:nvPr/>
          </p:nvSpPr>
          <p:spPr bwMode="auto">
            <a:xfrm>
              <a:off x="4080" y="1584"/>
              <a:ext cx="576" cy="720"/>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75" name="Line 35"/>
            <p:cNvSpPr>
              <a:spLocks noChangeShapeType="1"/>
            </p:cNvSpPr>
            <p:nvPr/>
          </p:nvSpPr>
          <p:spPr bwMode="auto">
            <a:xfrm>
              <a:off x="4080" y="1632"/>
              <a:ext cx="624" cy="1680"/>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76" name="Line 36"/>
            <p:cNvSpPr>
              <a:spLocks noChangeShapeType="1"/>
            </p:cNvSpPr>
            <p:nvPr/>
          </p:nvSpPr>
          <p:spPr bwMode="auto">
            <a:xfrm flipV="1">
              <a:off x="4032" y="1776"/>
              <a:ext cx="480" cy="576"/>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77" name="Line 37"/>
            <p:cNvSpPr>
              <a:spLocks noChangeShapeType="1"/>
            </p:cNvSpPr>
            <p:nvPr/>
          </p:nvSpPr>
          <p:spPr bwMode="auto">
            <a:xfrm>
              <a:off x="4032" y="2400"/>
              <a:ext cx="576" cy="192"/>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78" name="Line 38"/>
            <p:cNvSpPr>
              <a:spLocks noChangeShapeType="1"/>
            </p:cNvSpPr>
            <p:nvPr/>
          </p:nvSpPr>
          <p:spPr bwMode="auto">
            <a:xfrm flipV="1">
              <a:off x="4080" y="2736"/>
              <a:ext cx="528" cy="576"/>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79" name="Line 39"/>
            <p:cNvSpPr>
              <a:spLocks noChangeShapeType="1"/>
            </p:cNvSpPr>
            <p:nvPr/>
          </p:nvSpPr>
          <p:spPr bwMode="auto">
            <a:xfrm>
              <a:off x="4128" y="3360"/>
              <a:ext cx="528" cy="48"/>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80" name="Text Box 40"/>
            <p:cNvSpPr txBox="1">
              <a:spLocks noChangeArrowheads="1"/>
            </p:cNvSpPr>
            <p:nvPr/>
          </p:nvSpPr>
          <p:spPr bwMode="auto">
            <a:xfrm>
              <a:off x="147" y="852"/>
              <a:ext cx="945" cy="305"/>
            </a:xfrm>
            <a:prstGeom prst="rect">
              <a:avLst/>
            </a:prstGeom>
            <a:noFill/>
            <a:ln w="12700">
              <a:noFill/>
              <a:miter lim="800000"/>
              <a:headEnd type="none" w="sm" len="sm"/>
              <a:tailEnd type="none" w="sm" len="sm"/>
            </a:ln>
            <a:effectLst/>
          </p:spPr>
          <p:txBody>
            <a:bodyPr wrap="none">
              <a:spAutoFit/>
            </a:bodyPr>
            <a:lstStyle/>
            <a:p>
              <a:pPr algn="ctr" eaLnBrk="0" hangingPunct="0"/>
              <a:r>
                <a:rPr lang="en-US" sz="600" b="1">
                  <a:solidFill>
                    <a:schemeClr val="tx1"/>
                  </a:solidFill>
                  <a:latin typeface="Tahoma" pitchFamily="34" charset="0"/>
                </a:rPr>
                <a:t>Suppliers</a:t>
              </a:r>
            </a:p>
          </p:txBody>
        </p:sp>
        <p:sp>
          <p:nvSpPr>
            <p:cNvPr id="240681" name="Text Box 41"/>
            <p:cNvSpPr txBox="1">
              <a:spLocks noChangeArrowheads="1"/>
            </p:cNvSpPr>
            <p:nvPr/>
          </p:nvSpPr>
          <p:spPr bwMode="auto">
            <a:xfrm>
              <a:off x="1712" y="852"/>
              <a:ext cx="1304" cy="305"/>
            </a:xfrm>
            <a:prstGeom prst="rect">
              <a:avLst/>
            </a:prstGeom>
            <a:noFill/>
            <a:ln w="12700">
              <a:noFill/>
              <a:miter lim="800000"/>
              <a:headEnd type="none" w="sm" len="sm"/>
              <a:tailEnd type="none" w="sm" len="sm"/>
            </a:ln>
            <a:effectLst/>
          </p:spPr>
          <p:txBody>
            <a:bodyPr wrap="none">
              <a:spAutoFit/>
            </a:bodyPr>
            <a:lstStyle/>
            <a:p>
              <a:pPr algn="ctr" eaLnBrk="0" hangingPunct="0"/>
              <a:r>
                <a:rPr lang="en-US" sz="600" b="1">
                  <a:solidFill>
                    <a:schemeClr val="tx1"/>
                  </a:solidFill>
                  <a:latin typeface="Tahoma" pitchFamily="34" charset="0"/>
                </a:rPr>
                <a:t>Manufacturers</a:t>
              </a:r>
            </a:p>
          </p:txBody>
        </p:sp>
        <p:sp>
          <p:nvSpPr>
            <p:cNvPr id="240682" name="Text Box 42"/>
            <p:cNvSpPr txBox="1">
              <a:spLocks noChangeArrowheads="1"/>
            </p:cNvSpPr>
            <p:nvPr/>
          </p:nvSpPr>
          <p:spPr bwMode="auto">
            <a:xfrm>
              <a:off x="2872" y="852"/>
              <a:ext cx="1676" cy="458"/>
            </a:xfrm>
            <a:prstGeom prst="rect">
              <a:avLst/>
            </a:prstGeom>
            <a:noFill/>
            <a:ln w="12700">
              <a:noFill/>
              <a:miter lim="800000"/>
              <a:headEnd type="none" w="sm" len="sm"/>
              <a:tailEnd type="none" w="sm" len="sm"/>
            </a:ln>
            <a:effectLst/>
          </p:spPr>
          <p:txBody>
            <a:bodyPr wrap="none">
              <a:spAutoFit/>
            </a:bodyPr>
            <a:lstStyle/>
            <a:p>
              <a:pPr algn="ctr" eaLnBrk="0" hangingPunct="0"/>
              <a:r>
                <a:rPr lang="en-US" sz="600" b="1">
                  <a:solidFill>
                    <a:schemeClr val="tx1"/>
                  </a:solidFill>
                  <a:latin typeface="Tahoma" pitchFamily="34" charset="0"/>
                </a:rPr>
                <a:t>Warehouses &amp;</a:t>
              </a:r>
            </a:p>
            <a:p>
              <a:pPr algn="ctr" eaLnBrk="0" hangingPunct="0"/>
              <a:r>
                <a:rPr lang="en-US" sz="600" b="1">
                  <a:solidFill>
                    <a:schemeClr val="tx1"/>
                  </a:solidFill>
                  <a:latin typeface="Tahoma" pitchFamily="34" charset="0"/>
                </a:rPr>
                <a:t>Distribution Centers</a:t>
              </a:r>
            </a:p>
          </p:txBody>
        </p:sp>
        <p:sp>
          <p:nvSpPr>
            <p:cNvPr id="240683" name="Text Box 43"/>
            <p:cNvSpPr txBox="1">
              <a:spLocks noChangeArrowheads="1"/>
            </p:cNvSpPr>
            <p:nvPr/>
          </p:nvSpPr>
          <p:spPr bwMode="auto">
            <a:xfrm>
              <a:off x="4304" y="852"/>
              <a:ext cx="1042" cy="305"/>
            </a:xfrm>
            <a:prstGeom prst="rect">
              <a:avLst/>
            </a:prstGeom>
            <a:noFill/>
            <a:ln w="12700">
              <a:noFill/>
              <a:miter lim="800000"/>
              <a:headEnd type="none" w="sm" len="sm"/>
              <a:tailEnd type="none" w="sm" len="sm"/>
            </a:ln>
            <a:effectLst/>
          </p:spPr>
          <p:txBody>
            <a:bodyPr wrap="none">
              <a:spAutoFit/>
            </a:bodyPr>
            <a:lstStyle/>
            <a:p>
              <a:pPr algn="ctr" eaLnBrk="0" hangingPunct="0"/>
              <a:r>
                <a:rPr lang="en-US" sz="600" b="1">
                  <a:solidFill>
                    <a:schemeClr val="tx1"/>
                  </a:solidFill>
                  <a:latin typeface="Tahoma" pitchFamily="34" charset="0"/>
                </a:rPr>
                <a:t>Customers</a:t>
              </a:r>
            </a:p>
          </p:txBody>
        </p:sp>
        <p:sp>
          <p:nvSpPr>
            <p:cNvPr id="240684" name="Text Box 44"/>
            <p:cNvSpPr txBox="1">
              <a:spLocks noChangeArrowheads="1"/>
            </p:cNvSpPr>
            <p:nvPr/>
          </p:nvSpPr>
          <p:spPr bwMode="auto">
            <a:xfrm>
              <a:off x="289" y="3973"/>
              <a:ext cx="1143" cy="305"/>
            </a:xfrm>
            <a:prstGeom prst="rect">
              <a:avLst/>
            </a:prstGeom>
            <a:noFill/>
            <a:ln w="12700">
              <a:noFill/>
              <a:miter lim="800000"/>
              <a:headEnd type="none" w="sm" len="sm"/>
              <a:tailEnd type="none" w="sm" len="sm"/>
            </a:ln>
            <a:effectLst/>
          </p:spPr>
          <p:txBody>
            <a:bodyPr wrap="none">
              <a:spAutoFit/>
            </a:bodyPr>
            <a:lstStyle/>
            <a:p>
              <a:pPr eaLnBrk="0" hangingPunct="0"/>
              <a:r>
                <a:rPr lang="en-US" sz="600">
                  <a:solidFill>
                    <a:schemeClr val="tx1"/>
                  </a:solidFill>
                  <a:latin typeface="Tahoma" pitchFamily="34" charset="0"/>
                </a:rPr>
                <a:t>Material Costs</a:t>
              </a:r>
            </a:p>
          </p:txBody>
        </p:sp>
        <p:sp>
          <p:nvSpPr>
            <p:cNvPr id="240685" name="Text Box 45"/>
            <p:cNvSpPr txBox="1">
              <a:spLocks noChangeArrowheads="1"/>
            </p:cNvSpPr>
            <p:nvPr/>
          </p:nvSpPr>
          <p:spPr bwMode="auto">
            <a:xfrm>
              <a:off x="1015" y="3738"/>
              <a:ext cx="1181" cy="458"/>
            </a:xfrm>
            <a:prstGeom prst="rect">
              <a:avLst/>
            </a:prstGeom>
            <a:noFill/>
            <a:ln w="12700">
              <a:noFill/>
              <a:miter lim="800000"/>
              <a:headEnd type="none" w="sm" len="sm"/>
              <a:tailEnd type="none" w="sm" len="sm"/>
            </a:ln>
            <a:effectLst/>
          </p:spPr>
          <p:txBody>
            <a:bodyPr wrap="none">
              <a:spAutoFit/>
            </a:bodyPr>
            <a:lstStyle/>
            <a:p>
              <a:pPr algn="ctr" eaLnBrk="0" hangingPunct="0"/>
              <a:r>
                <a:rPr lang="en-US" sz="600">
                  <a:solidFill>
                    <a:schemeClr val="tx1"/>
                  </a:solidFill>
                  <a:latin typeface="Tahoma" pitchFamily="34" charset="0"/>
                </a:rPr>
                <a:t>Transportation</a:t>
              </a:r>
            </a:p>
            <a:p>
              <a:pPr algn="ctr" eaLnBrk="0" hangingPunct="0"/>
              <a:r>
                <a:rPr lang="en-US" sz="600">
                  <a:solidFill>
                    <a:schemeClr val="tx1"/>
                  </a:solidFill>
                  <a:latin typeface="Tahoma" pitchFamily="34" charset="0"/>
                </a:rPr>
                <a:t>Costs</a:t>
              </a:r>
            </a:p>
          </p:txBody>
        </p:sp>
        <p:sp>
          <p:nvSpPr>
            <p:cNvPr id="240686" name="Text Box 46"/>
            <p:cNvSpPr txBox="1">
              <a:spLocks noChangeArrowheads="1"/>
            </p:cNvSpPr>
            <p:nvPr/>
          </p:nvSpPr>
          <p:spPr bwMode="auto">
            <a:xfrm>
              <a:off x="2416" y="3765"/>
              <a:ext cx="1181" cy="458"/>
            </a:xfrm>
            <a:prstGeom prst="rect">
              <a:avLst/>
            </a:prstGeom>
            <a:noFill/>
            <a:ln w="12700">
              <a:noFill/>
              <a:miter lim="800000"/>
              <a:headEnd type="none" w="sm" len="sm"/>
              <a:tailEnd type="none" w="sm" len="sm"/>
            </a:ln>
            <a:effectLst/>
          </p:spPr>
          <p:txBody>
            <a:bodyPr wrap="none">
              <a:spAutoFit/>
            </a:bodyPr>
            <a:lstStyle/>
            <a:p>
              <a:pPr algn="ctr" eaLnBrk="0" hangingPunct="0"/>
              <a:r>
                <a:rPr lang="en-US" sz="600">
                  <a:solidFill>
                    <a:schemeClr val="tx1"/>
                  </a:solidFill>
                  <a:latin typeface="Tahoma" pitchFamily="34" charset="0"/>
                </a:rPr>
                <a:t>Transportation</a:t>
              </a:r>
            </a:p>
            <a:p>
              <a:pPr algn="ctr" eaLnBrk="0" hangingPunct="0"/>
              <a:r>
                <a:rPr lang="en-US" sz="600">
                  <a:solidFill>
                    <a:schemeClr val="tx1"/>
                  </a:solidFill>
                  <a:latin typeface="Tahoma" pitchFamily="34" charset="0"/>
                </a:rPr>
                <a:t>Costs</a:t>
              </a:r>
            </a:p>
          </p:txBody>
        </p:sp>
        <p:sp>
          <p:nvSpPr>
            <p:cNvPr id="240687" name="Text Box 47"/>
            <p:cNvSpPr txBox="1">
              <a:spLocks noChangeArrowheads="1"/>
            </p:cNvSpPr>
            <p:nvPr/>
          </p:nvSpPr>
          <p:spPr bwMode="auto">
            <a:xfrm>
              <a:off x="3759" y="3957"/>
              <a:ext cx="1181" cy="458"/>
            </a:xfrm>
            <a:prstGeom prst="rect">
              <a:avLst/>
            </a:prstGeom>
            <a:noFill/>
            <a:ln w="12700">
              <a:noFill/>
              <a:miter lim="800000"/>
              <a:headEnd type="none" w="sm" len="sm"/>
              <a:tailEnd type="none" w="sm" len="sm"/>
            </a:ln>
            <a:effectLst/>
          </p:spPr>
          <p:txBody>
            <a:bodyPr wrap="none">
              <a:spAutoFit/>
            </a:bodyPr>
            <a:lstStyle/>
            <a:p>
              <a:pPr algn="ctr" eaLnBrk="0" hangingPunct="0"/>
              <a:r>
                <a:rPr lang="en-US" sz="600">
                  <a:solidFill>
                    <a:schemeClr val="tx1"/>
                  </a:solidFill>
                  <a:latin typeface="Tahoma" pitchFamily="34" charset="0"/>
                </a:rPr>
                <a:t>Transportation</a:t>
              </a:r>
            </a:p>
            <a:p>
              <a:pPr algn="ctr" eaLnBrk="0" hangingPunct="0"/>
              <a:r>
                <a:rPr lang="en-US" sz="600">
                  <a:solidFill>
                    <a:schemeClr val="tx1"/>
                  </a:solidFill>
                  <a:latin typeface="Tahoma" pitchFamily="34" charset="0"/>
                </a:rPr>
                <a:t>Costs</a:t>
              </a:r>
            </a:p>
          </p:txBody>
        </p:sp>
        <p:sp>
          <p:nvSpPr>
            <p:cNvPr id="240688" name="Text Box 48"/>
            <p:cNvSpPr txBox="1">
              <a:spLocks noChangeArrowheads="1"/>
            </p:cNvSpPr>
            <p:nvPr/>
          </p:nvSpPr>
          <p:spPr bwMode="auto">
            <a:xfrm>
              <a:off x="3261" y="4101"/>
              <a:ext cx="1246" cy="306"/>
            </a:xfrm>
            <a:prstGeom prst="rect">
              <a:avLst/>
            </a:prstGeom>
            <a:noFill/>
            <a:ln w="12700">
              <a:noFill/>
              <a:miter lim="800000"/>
              <a:headEnd type="none" w="sm" len="sm"/>
              <a:tailEnd type="none" w="sm" len="sm"/>
            </a:ln>
            <a:effectLst/>
          </p:spPr>
          <p:txBody>
            <a:bodyPr wrap="none">
              <a:spAutoFit/>
            </a:bodyPr>
            <a:lstStyle/>
            <a:p>
              <a:pPr eaLnBrk="0" hangingPunct="0"/>
              <a:r>
                <a:rPr lang="en-US" sz="600">
                  <a:solidFill>
                    <a:schemeClr val="tx1"/>
                  </a:solidFill>
                  <a:latin typeface="Tahoma" pitchFamily="34" charset="0"/>
                </a:rPr>
                <a:t>Inventory Costs</a:t>
              </a:r>
            </a:p>
          </p:txBody>
        </p:sp>
        <p:sp>
          <p:nvSpPr>
            <p:cNvPr id="240689" name="Text Box 49"/>
            <p:cNvSpPr txBox="1">
              <a:spLocks noChangeArrowheads="1"/>
            </p:cNvSpPr>
            <p:nvPr/>
          </p:nvSpPr>
          <p:spPr bwMode="auto">
            <a:xfrm>
              <a:off x="1824" y="4099"/>
              <a:ext cx="1520" cy="305"/>
            </a:xfrm>
            <a:prstGeom prst="rect">
              <a:avLst/>
            </a:prstGeom>
            <a:noFill/>
            <a:ln w="12700">
              <a:noFill/>
              <a:miter lim="800000"/>
              <a:headEnd type="none" w="sm" len="sm"/>
              <a:tailEnd type="none" w="sm" len="sm"/>
            </a:ln>
            <a:effectLst/>
          </p:spPr>
          <p:txBody>
            <a:bodyPr wrap="none">
              <a:spAutoFit/>
            </a:bodyPr>
            <a:lstStyle/>
            <a:p>
              <a:pPr eaLnBrk="0" hangingPunct="0"/>
              <a:r>
                <a:rPr lang="en-US" sz="600">
                  <a:solidFill>
                    <a:schemeClr val="tx1"/>
                  </a:solidFill>
                  <a:latin typeface="Tahoma" pitchFamily="34" charset="0"/>
                </a:rPr>
                <a:t>Manufacturing Costs</a:t>
              </a:r>
            </a:p>
          </p:txBody>
        </p:sp>
        <p:sp>
          <p:nvSpPr>
            <p:cNvPr id="240690" name="Line 50"/>
            <p:cNvSpPr>
              <a:spLocks noChangeShapeType="1"/>
            </p:cNvSpPr>
            <p:nvPr/>
          </p:nvSpPr>
          <p:spPr bwMode="auto">
            <a:xfrm flipV="1">
              <a:off x="624" y="3504"/>
              <a:ext cx="0" cy="336"/>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91" name="Line 51"/>
            <p:cNvSpPr>
              <a:spLocks noChangeShapeType="1"/>
            </p:cNvSpPr>
            <p:nvPr/>
          </p:nvSpPr>
          <p:spPr bwMode="auto">
            <a:xfrm flipV="1">
              <a:off x="1584" y="3360"/>
              <a:ext cx="0" cy="240"/>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92" name="Line 52"/>
            <p:cNvSpPr>
              <a:spLocks noChangeShapeType="1"/>
            </p:cNvSpPr>
            <p:nvPr/>
          </p:nvSpPr>
          <p:spPr bwMode="auto">
            <a:xfrm flipV="1">
              <a:off x="2304" y="3792"/>
              <a:ext cx="0" cy="144"/>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93" name="Line 53"/>
            <p:cNvSpPr>
              <a:spLocks noChangeShapeType="1"/>
            </p:cNvSpPr>
            <p:nvPr/>
          </p:nvSpPr>
          <p:spPr bwMode="auto">
            <a:xfrm flipV="1">
              <a:off x="2928" y="3264"/>
              <a:ext cx="0" cy="336"/>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94" name="Line 54"/>
            <p:cNvSpPr>
              <a:spLocks noChangeShapeType="1"/>
            </p:cNvSpPr>
            <p:nvPr/>
          </p:nvSpPr>
          <p:spPr bwMode="auto">
            <a:xfrm flipV="1">
              <a:off x="3696" y="3696"/>
              <a:ext cx="0" cy="240"/>
            </a:xfrm>
            <a:prstGeom prst="line">
              <a:avLst/>
            </a:prstGeom>
            <a:noFill/>
            <a:ln w="12700">
              <a:solidFill>
                <a:schemeClr val="tx1"/>
              </a:solidFill>
              <a:round/>
              <a:headEnd type="none" w="sm" len="sm"/>
              <a:tailEnd type="triangle" w="sm" len="sm"/>
            </a:ln>
            <a:effectLst/>
          </p:spPr>
          <p:txBody>
            <a:bodyPr/>
            <a:lstStyle/>
            <a:p>
              <a:endParaRPr lang="en-US"/>
            </a:p>
          </p:txBody>
        </p:sp>
        <p:sp>
          <p:nvSpPr>
            <p:cNvPr id="240695" name="Line 55"/>
            <p:cNvSpPr>
              <a:spLocks noChangeShapeType="1"/>
            </p:cNvSpPr>
            <p:nvPr/>
          </p:nvSpPr>
          <p:spPr bwMode="auto">
            <a:xfrm flipV="1">
              <a:off x="4368" y="3408"/>
              <a:ext cx="0" cy="384"/>
            </a:xfrm>
            <a:prstGeom prst="line">
              <a:avLst/>
            </a:prstGeom>
            <a:noFill/>
            <a:ln w="12700">
              <a:solidFill>
                <a:schemeClr val="tx1"/>
              </a:solidFill>
              <a:round/>
              <a:headEnd type="none" w="sm" len="sm"/>
              <a:tailEnd type="triangle" w="sm" len="sm"/>
            </a:ln>
            <a:effectLst/>
          </p:spPr>
          <p:txBody>
            <a:bodyPr/>
            <a:lstStyle/>
            <a:p>
              <a:endParaRPr lang="en-US"/>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Slide Number Placeholder 5"/>
          <p:cNvSpPr>
            <a:spLocks noGrp="1"/>
          </p:cNvSpPr>
          <p:nvPr>
            <p:ph type="sldNum" sz="quarter" idx="12"/>
          </p:nvPr>
        </p:nvSpPr>
        <p:spPr/>
        <p:txBody>
          <a:bodyPr/>
          <a:lstStyle/>
          <a:p>
            <a:r>
              <a:rPr lang="en-US"/>
              <a:t>1-</a:t>
            </a:r>
            <a:fld id="{ED7924CD-5721-4E2A-96F1-9A368FC5D852}" type="slidenum">
              <a:rPr lang="ar-SA">
                <a:cs typeface="Arial" charset="0"/>
              </a:rPr>
              <a:pPr/>
              <a:t>45</a:t>
            </a:fld>
            <a:endParaRPr lang="en-US"/>
          </a:p>
        </p:txBody>
      </p:sp>
      <p:sp>
        <p:nvSpPr>
          <p:cNvPr id="242690" name="Rectangle 2"/>
          <p:cNvSpPr>
            <a:spLocks noGrp="1" noChangeArrowheads="1"/>
          </p:cNvSpPr>
          <p:nvPr>
            <p:ph type="title"/>
          </p:nvPr>
        </p:nvSpPr>
        <p:spPr>
          <a:xfrm>
            <a:off x="381000" y="533400"/>
            <a:ext cx="8475663" cy="444500"/>
          </a:xfrm>
        </p:spPr>
        <p:txBody>
          <a:bodyPr/>
          <a:lstStyle/>
          <a:p>
            <a:r>
              <a:rPr lang="en-US" sz="3800">
                <a:solidFill>
                  <a:srgbClr val="000000"/>
                </a:solidFill>
                <a:cs typeface="Times New Roman" pitchFamily="18" charset="0"/>
              </a:rPr>
              <a:t>The Supply Chain</a:t>
            </a:r>
          </a:p>
        </p:txBody>
      </p:sp>
      <p:grpSp>
        <p:nvGrpSpPr>
          <p:cNvPr id="2" name="Group 3"/>
          <p:cNvGrpSpPr>
            <a:grpSpLocks/>
          </p:cNvGrpSpPr>
          <p:nvPr/>
        </p:nvGrpSpPr>
        <p:grpSpPr bwMode="auto">
          <a:xfrm>
            <a:off x="457200" y="1168400"/>
            <a:ext cx="7834313" cy="5430838"/>
            <a:chOff x="288" y="736"/>
            <a:chExt cx="4935" cy="3421"/>
          </a:xfrm>
        </p:grpSpPr>
        <p:pic>
          <p:nvPicPr>
            <p:cNvPr id="242692" name="Picture 4" descr="j0295770"/>
            <p:cNvPicPr>
              <a:picLocks noChangeAspect="1" noChangeArrowheads="1"/>
            </p:cNvPicPr>
            <p:nvPr/>
          </p:nvPicPr>
          <p:blipFill>
            <a:blip r:embed="rId3" cstate="print"/>
            <a:srcRect/>
            <a:stretch>
              <a:fillRect/>
            </a:stretch>
          </p:blipFill>
          <p:spPr bwMode="auto">
            <a:xfrm>
              <a:off x="768" y="2256"/>
              <a:ext cx="528" cy="495"/>
            </a:xfrm>
            <a:prstGeom prst="rect">
              <a:avLst/>
            </a:prstGeom>
            <a:noFill/>
          </p:spPr>
        </p:pic>
        <p:pic>
          <p:nvPicPr>
            <p:cNvPr id="242693" name="Picture 5" descr="bd06977_"/>
            <p:cNvPicPr>
              <a:picLocks noChangeAspect="1" noChangeArrowheads="1"/>
            </p:cNvPicPr>
            <p:nvPr/>
          </p:nvPicPr>
          <p:blipFill>
            <a:blip r:embed="rId4" cstate="print"/>
            <a:srcRect/>
            <a:stretch>
              <a:fillRect/>
            </a:stretch>
          </p:blipFill>
          <p:spPr bwMode="auto">
            <a:xfrm>
              <a:off x="384" y="3024"/>
              <a:ext cx="679" cy="448"/>
            </a:xfrm>
            <a:prstGeom prst="rect">
              <a:avLst/>
            </a:prstGeom>
            <a:noFill/>
          </p:spPr>
        </p:pic>
        <p:pic>
          <p:nvPicPr>
            <p:cNvPr id="242694" name="Picture 6" descr="j0104966"/>
            <p:cNvPicPr>
              <a:picLocks noChangeAspect="1" noChangeArrowheads="1"/>
            </p:cNvPicPr>
            <p:nvPr/>
          </p:nvPicPr>
          <p:blipFill>
            <a:blip r:embed="rId5" cstate="print"/>
            <a:srcRect/>
            <a:stretch>
              <a:fillRect/>
            </a:stretch>
          </p:blipFill>
          <p:spPr bwMode="auto">
            <a:xfrm>
              <a:off x="2112" y="2016"/>
              <a:ext cx="671" cy="669"/>
            </a:xfrm>
            <a:prstGeom prst="rect">
              <a:avLst/>
            </a:prstGeom>
            <a:noFill/>
          </p:spPr>
        </p:pic>
        <p:pic>
          <p:nvPicPr>
            <p:cNvPr id="242695" name="Picture 7" descr="j0290393"/>
            <p:cNvPicPr>
              <a:picLocks noChangeAspect="1" noChangeArrowheads="1"/>
            </p:cNvPicPr>
            <p:nvPr/>
          </p:nvPicPr>
          <p:blipFill>
            <a:blip r:embed="rId6" cstate="print"/>
            <a:srcRect/>
            <a:stretch>
              <a:fillRect/>
            </a:stretch>
          </p:blipFill>
          <p:spPr bwMode="auto">
            <a:xfrm>
              <a:off x="1920" y="1104"/>
              <a:ext cx="715" cy="496"/>
            </a:xfrm>
            <a:prstGeom prst="rect">
              <a:avLst/>
            </a:prstGeom>
            <a:noFill/>
          </p:spPr>
        </p:pic>
        <p:pic>
          <p:nvPicPr>
            <p:cNvPr id="242696" name="Picture 8" descr="j0324772"/>
            <p:cNvPicPr>
              <a:picLocks noChangeAspect="1" noChangeArrowheads="1"/>
            </p:cNvPicPr>
            <p:nvPr/>
          </p:nvPicPr>
          <p:blipFill>
            <a:blip r:embed="rId7" cstate="print"/>
            <a:srcRect/>
            <a:stretch>
              <a:fillRect/>
            </a:stretch>
          </p:blipFill>
          <p:spPr bwMode="auto">
            <a:xfrm>
              <a:off x="336" y="1344"/>
              <a:ext cx="576" cy="576"/>
            </a:xfrm>
            <a:prstGeom prst="rect">
              <a:avLst/>
            </a:prstGeom>
            <a:noFill/>
          </p:spPr>
        </p:pic>
        <p:pic>
          <p:nvPicPr>
            <p:cNvPr id="242697" name="Picture 9" descr="j0311312"/>
            <p:cNvPicPr>
              <a:picLocks noChangeAspect="1" noChangeArrowheads="1"/>
            </p:cNvPicPr>
            <p:nvPr/>
          </p:nvPicPr>
          <p:blipFill>
            <a:blip r:embed="rId8" cstate="print"/>
            <a:srcRect/>
            <a:stretch>
              <a:fillRect/>
            </a:stretch>
          </p:blipFill>
          <p:spPr bwMode="auto">
            <a:xfrm>
              <a:off x="1920" y="3024"/>
              <a:ext cx="670" cy="720"/>
            </a:xfrm>
            <a:prstGeom prst="rect">
              <a:avLst/>
            </a:prstGeom>
            <a:noFill/>
          </p:spPr>
        </p:pic>
        <p:pic>
          <p:nvPicPr>
            <p:cNvPr id="242698" name="Picture 10" descr="j0237110"/>
            <p:cNvPicPr>
              <a:picLocks noChangeAspect="1" noChangeArrowheads="1"/>
            </p:cNvPicPr>
            <p:nvPr/>
          </p:nvPicPr>
          <p:blipFill>
            <a:blip r:embed="rId9" cstate="print"/>
            <a:srcRect/>
            <a:stretch>
              <a:fillRect/>
            </a:stretch>
          </p:blipFill>
          <p:spPr bwMode="auto">
            <a:xfrm>
              <a:off x="3360" y="1344"/>
              <a:ext cx="720" cy="434"/>
            </a:xfrm>
            <a:prstGeom prst="rect">
              <a:avLst/>
            </a:prstGeom>
            <a:noFill/>
          </p:spPr>
        </p:pic>
        <p:pic>
          <p:nvPicPr>
            <p:cNvPr id="242699" name="Picture 11" descr="j0233037"/>
            <p:cNvPicPr>
              <a:picLocks noChangeAspect="1" noChangeArrowheads="1"/>
            </p:cNvPicPr>
            <p:nvPr/>
          </p:nvPicPr>
          <p:blipFill>
            <a:blip r:embed="rId10" cstate="print"/>
            <a:srcRect/>
            <a:stretch>
              <a:fillRect/>
            </a:stretch>
          </p:blipFill>
          <p:spPr bwMode="auto">
            <a:xfrm>
              <a:off x="3648" y="2016"/>
              <a:ext cx="357" cy="864"/>
            </a:xfrm>
            <a:prstGeom prst="rect">
              <a:avLst/>
            </a:prstGeom>
            <a:noFill/>
          </p:spPr>
        </p:pic>
        <p:pic>
          <p:nvPicPr>
            <p:cNvPr id="242700" name="Picture 12" descr="j0286978"/>
            <p:cNvPicPr>
              <a:picLocks noChangeAspect="1" noChangeArrowheads="1"/>
            </p:cNvPicPr>
            <p:nvPr/>
          </p:nvPicPr>
          <p:blipFill>
            <a:blip r:embed="rId11" cstate="print"/>
            <a:srcRect/>
            <a:stretch>
              <a:fillRect/>
            </a:stretch>
          </p:blipFill>
          <p:spPr bwMode="auto">
            <a:xfrm>
              <a:off x="3408" y="3168"/>
              <a:ext cx="725" cy="535"/>
            </a:xfrm>
            <a:prstGeom prst="rect">
              <a:avLst/>
            </a:prstGeom>
            <a:noFill/>
          </p:spPr>
        </p:pic>
        <p:pic>
          <p:nvPicPr>
            <p:cNvPr id="242701" name="Picture 13" descr="j0404171"/>
            <p:cNvPicPr>
              <a:picLocks noChangeAspect="1" noChangeArrowheads="1"/>
            </p:cNvPicPr>
            <p:nvPr/>
          </p:nvPicPr>
          <p:blipFill>
            <a:blip r:embed="rId12" cstate="print"/>
            <a:srcRect/>
            <a:stretch>
              <a:fillRect/>
            </a:stretch>
          </p:blipFill>
          <p:spPr bwMode="auto">
            <a:xfrm>
              <a:off x="4512" y="1200"/>
              <a:ext cx="699" cy="764"/>
            </a:xfrm>
            <a:prstGeom prst="rect">
              <a:avLst/>
            </a:prstGeom>
            <a:noFill/>
          </p:spPr>
        </p:pic>
        <p:pic>
          <p:nvPicPr>
            <p:cNvPr id="242702" name="Picture 14" descr="j0403883"/>
            <p:cNvPicPr>
              <a:picLocks noChangeAspect="1" noChangeArrowheads="1"/>
            </p:cNvPicPr>
            <p:nvPr/>
          </p:nvPicPr>
          <p:blipFill>
            <a:blip r:embed="rId13" cstate="print"/>
            <a:srcRect/>
            <a:stretch>
              <a:fillRect/>
            </a:stretch>
          </p:blipFill>
          <p:spPr bwMode="auto">
            <a:xfrm>
              <a:off x="4656" y="2352"/>
              <a:ext cx="567" cy="586"/>
            </a:xfrm>
            <a:prstGeom prst="rect">
              <a:avLst/>
            </a:prstGeom>
            <a:noFill/>
          </p:spPr>
        </p:pic>
        <p:pic>
          <p:nvPicPr>
            <p:cNvPr id="242703" name="Picture 15" descr="j0280990"/>
            <p:cNvPicPr>
              <a:picLocks noChangeAspect="1" noChangeArrowheads="1"/>
            </p:cNvPicPr>
            <p:nvPr/>
          </p:nvPicPr>
          <p:blipFill>
            <a:blip r:embed="rId14" cstate="print"/>
            <a:srcRect/>
            <a:stretch>
              <a:fillRect/>
            </a:stretch>
          </p:blipFill>
          <p:spPr bwMode="auto">
            <a:xfrm>
              <a:off x="4608" y="3264"/>
              <a:ext cx="539" cy="579"/>
            </a:xfrm>
            <a:prstGeom prst="rect">
              <a:avLst/>
            </a:prstGeom>
            <a:noFill/>
          </p:spPr>
        </p:pic>
        <p:sp>
          <p:nvSpPr>
            <p:cNvPr id="242704" name="Line 16"/>
            <p:cNvSpPr>
              <a:spLocks noChangeShapeType="1"/>
            </p:cNvSpPr>
            <p:nvPr/>
          </p:nvSpPr>
          <p:spPr bwMode="auto">
            <a:xfrm flipV="1">
              <a:off x="960" y="1392"/>
              <a:ext cx="912" cy="192"/>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05" name="Line 17"/>
            <p:cNvSpPr>
              <a:spLocks noChangeShapeType="1"/>
            </p:cNvSpPr>
            <p:nvPr/>
          </p:nvSpPr>
          <p:spPr bwMode="auto">
            <a:xfrm>
              <a:off x="960" y="1632"/>
              <a:ext cx="1200" cy="576"/>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06" name="Line 18"/>
            <p:cNvSpPr>
              <a:spLocks noChangeShapeType="1"/>
            </p:cNvSpPr>
            <p:nvPr/>
          </p:nvSpPr>
          <p:spPr bwMode="auto">
            <a:xfrm>
              <a:off x="960" y="1680"/>
              <a:ext cx="1008" cy="1296"/>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07" name="Line 19"/>
            <p:cNvSpPr>
              <a:spLocks noChangeShapeType="1"/>
            </p:cNvSpPr>
            <p:nvPr/>
          </p:nvSpPr>
          <p:spPr bwMode="auto">
            <a:xfrm flipV="1">
              <a:off x="1248" y="1632"/>
              <a:ext cx="768" cy="672"/>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08" name="Line 20"/>
            <p:cNvSpPr>
              <a:spLocks noChangeShapeType="1"/>
            </p:cNvSpPr>
            <p:nvPr/>
          </p:nvSpPr>
          <p:spPr bwMode="auto">
            <a:xfrm>
              <a:off x="1344" y="2592"/>
              <a:ext cx="672" cy="624"/>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09" name="Line 21"/>
            <p:cNvSpPr>
              <a:spLocks noChangeShapeType="1"/>
            </p:cNvSpPr>
            <p:nvPr/>
          </p:nvSpPr>
          <p:spPr bwMode="auto">
            <a:xfrm flipV="1">
              <a:off x="1104" y="1680"/>
              <a:ext cx="1008" cy="1392"/>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10" name="Line 22"/>
            <p:cNvSpPr>
              <a:spLocks noChangeShapeType="1"/>
            </p:cNvSpPr>
            <p:nvPr/>
          </p:nvSpPr>
          <p:spPr bwMode="auto">
            <a:xfrm flipV="1">
              <a:off x="1104" y="2448"/>
              <a:ext cx="1008" cy="720"/>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11" name="Line 23"/>
            <p:cNvSpPr>
              <a:spLocks noChangeShapeType="1"/>
            </p:cNvSpPr>
            <p:nvPr/>
          </p:nvSpPr>
          <p:spPr bwMode="auto">
            <a:xfrm>
              <a:off x="1104" y="3216"/>
              <a:ext cx="912" cy="240"/>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12" name="Line 24"/>
            <p:cNvSpPr>
              <a:spLocks noChangeShapeType="1"/>
            </p:cNvSpPr>
            <p:nvPr/>
          </p:nvSpPr>
          <p:spPr bwMode="auto">
            <a:xfrm>
              <a:off x="2640" y="1440"/>
              <a:ext cx="672" cy="48"/>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13" name="Line 25"/>
            <p:cNvSpPr>
              <a:spLocks noChangeShapeType="1"/>
            </p:cNvSpPr>
            <p:nvPr/>
          </p:nvSpPr>
          <p:spPr bwMode="auto">
            <a:xfrm>
              <a:off x="2640" y="1488"/>
              <a:ext cx="912" cy="912"/>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14" name="Line 26"/>
            <p:cNvSpPr>
              <a:spLocks noChangeShapeType="1"/>
            </p:cNvSpPr>
            <p:nvPr/>
          </p:nvSpPr>
          <p:spPr bwMode="auto">
            <a:xfrm>
              <a:off x="2640" y="1536"/>
              <a:ext cx="816" cy="1632"/>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15" name="Line 27"/>
            <p:cNvSpPr>
              <a:spLocks noChangeShapeType="1"/>
            </p:cNvSpPr>
            <p:nvPr/>
          </p:nvSpPr>
          <p:spPr bwMode="auto">
            <a:xfrm flipV="1">
              <a:off x="2640" y="1536"/>
              <a:ext cx="624" cy="576"/>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16" name="Line 28"/>
            <p:cNvSpPr>
              <a:spLocks noChangeShapeType="1"/>
            </p:cNvSpPr>
            <p:nvPr/>
          </p:nvSpPr>
          <p:spPr bwMode="auto">
            <a:xfrm>
              <a:off x="2880" y="2400"/>
              <a:ext cx="672" cy="144"/>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17" name="Line 29"/>
            <p:cNvSpPr>
              <a:spLocks noChangeShapeType="1"/>
            </p:cNvSpPr>
            <p:nvPr/>
          </p:nvSpPr>
          <p:spPr bwMode="auto">
            <a:xfrm>
              <a:off x="2784" y="2448"/>
              <a:ext cx="576" cy="816"/>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18" name="Line 30"/>
            <p:cNvSpPr>
              <a:spLocks noChangeShapeType="1"/>
            </p:cNvSpPr>
            <p:nvPr/>
          </p:nvSpPr>
          <p:spPr bwMode="auto">
            <a:xfrm flipV="1">
              <a:off x="2592" y="2160"/>
              <a:ext cx="960" cy="912"/>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19" name="Line 31"/>
            <p:cNvSpPr>
              <a:spLocks noChangeShapeType="1"/>
            </p:cNvSpPr>
            <p:nvPr/>
          </p:nvSpPr>
          <p:spPr bwMode="auto">
            <a:xfrm>
              <a:off x="2592" y="3120"/>
              <a:ext cx="720" cy="240"/>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20" name="Line 32"/>
            <p:cNvSpPr>
              <a:spLocks noChangeShapeType="1"/>
            </p:cNvSpPr>
            <p:nvPr/>
          </p:nvSpPr>
          <p:spPr bwMode="auto">
            <a:xfrm>
              <a:off x="4080" y="1536"/>
              <a:ext cx="432" cy="0"/>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21" name="Line 33"/>
            <p:cNvSpPr>
              <a:spLocks noChangeShapeType="1"/>
            </p:cNvSpPr>
            <p:nvPr/>
          </p:nvSpPr>
          <p:spPr bwMode="auto">
            <a:xfrm>
              <a:off x="4080" y="1584"/>
              <a:ext cx="576" cy="720"/>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22" name="Line 34"/>
            <p:cNvSpPr>
              <a:spLocks noChangeShapeType="1"/>
            </p:cNvSpPr>
            <p:nvPr/>
          </p:nvSpPr>
          <p:spPr bwMode="auto">
            <a:xfrm>
              <a:off x="4080" y="1632"/>
              <a:ext cx="624" cy="1680"/>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23" name="Line 35"/>
            <p:cNvSpPr>
              <a:spLocks noChangeShapeType="1"/>
            </p:cNvSpPr>
            <p:nvPr/>
          </p:nvSpPr>
          <p:spPr bwMode="auto">
            <a:xfrm flipV="1">
              <a:off x="4032" y="1776"/>
              <a:ext cx="480" cy="576"/>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24" name="Line 36"/>
            <p:cNvSpPr>
              <a:spLocks noChangeShapeType="1"/>
            </p:cNvSpPr>
            <p:nvPr/>
          </p:nvSpPr>
          <p:spPr bwMode="auto">
            <a:xfrm>
              <a:off x="4032" y="2400"/>
              <a:ext cx="576" cy="192"/>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25" name="Line 37"/>
            <p:cNvSpPr>
              <a:spLocks noChangeShapeType="1"/>
            </p:cNvSpPr>
            <p:nvPr/>
          </p:nvSpPr>
          <p:spPr bwMode="auto">
            <a:xfrm flipV="1">
              <a:off x="4080" y="2736"/>
              <a:ext cx="528" cy="576"/>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26" name="Line 38"/>
            <p:cNvSpPr>
              <a:spLocks noChangeShapeType="1"/>
            </p:cNvSpPr>
            <p:nvPr/>
          </p:nvSpPr>
          <p:spPr bwMode="auto">
            <a:xfrm>
              <a:off x="4128" y="3360"/>
              <a:ext cx="528" cy="48"/>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27" name="Text Box 39"/>
            <p:cNvSpPr txBox="1">
              <a:spLocks noChangeArrowheads="1"/>
            </p:cNvSpPr>
            <p:nvPr/>
          </p:nvSpPr>
          <p:spPr bwMode="auto">
            <a:xfrm>
              <a:off x="336" y="736"/>
              <a:ext cx="564" cy="173"/>
            </a:xfrm>
            <a:prstGeom prst="rect">
              <a:avLst/>
            </a:prstGeom>
            <a:noFill/>
            <a:ln w="12700">
              <a:noFill/>
              <a:miter lim="800000"/>
              <a:headEnd type="none" w="sm" len="sm"/>
              <a:tailEnd type="none" w="sm" len="sm"/>
            </a:ln>
            <a:effectLst/>
          </p:spPr>
          <p:txBody>
            <a:bodyPr wrap="none">
              <a:spAutoFit/>
            </a:bodyPr>
            <a:lstStyle/>
            <a:p>
              <a:pPr algn="ctr" eaLnBrk="0" hangingPunct="0"/>
              <a:r>
                <a:rPr lang="en-US" sz="1200" b="1">
                  <a:solidFill>
                    <a:schemeClr val="tx1"/>
                  </a:solidFill>
                  <a:latin typeface="Tahoma" pitchFamily="34" charset="0"/>
                </a:rPr>
                <a:t>Suppliers</a:t>
              </a:r>
            </a:p>
          </p:txBody>
        </p:sp>
        <p:sp>
          <p:nvSpPr>
            <p:cNvPr id="242728" name="Text Box 40"/>
            <p:cNvSpPr txBox="1">
              <a:spLocks noChangeArrowheads="1"/>
            </p:cNvSpPr>
            <p:nvPr/>
          </p:nvSpPr>
          <p:spPr bwMode="auto">
            <a:xfrm>
              <a:off x="1958" y="736"/>
              <a:ext cx="817" cy="173"/>
            </a:xfrm>
            <a:prstGeom prst="rect">
              <a:avLst/>
            </a:prstGeom>
            <a:noFill/>
            <a:ln w="12700">
              <a:noFill/>
              <a:miter lim="800000"/>
              <a:headEnd type="none" w="sm" len="sm"/>
              <a:tailEnd type="none" w="sm" len="sm"/>
            </a:ln>
            <a:effectLst/>
          </p:spPr>
          <p:txBody>
            <a:bodyPr wrap="none">
              <a:spAutoFit/>
            </a:bodyPr>
            <a:lstStyle/>
            <a:p>
              <a:pPr algn="ctr" eaLnBrk="0" hangingPunct="0"/>
              <a:r>
                <a:rPr lang="en-US" sz="1200" b="1">
                  <a:solidFill>
                    <a:schemeClr val="tx1"/>
                  </a:solidFill>
                  <a:latin typeface="Tahoma" pitchFamily="34" charset="0"/>
                </a:rPr>
                <a:t>Manufacturers</a:t>
              </a:r>
            </a:p>
          </p:txBody>
        </p:sp>
        <p:sp>
          <p:nvSpPr>
            <p:cNvPr id="242729" name="Text Box 41"/>
            <p:cNvSpPr txBox="1">
              <a:spLocks noChangeArrowheads="1"/>
            </p:cNvSpPr>
            <p:nvPr/>
          </p:nvSpPr>
          <p:spPr bwMode="auto">
            <a:xfrm>
              <a:off x="3168" y="736"/>
              <a:ext cx="1087" cy="288"/>
            </a:xfrm>
            <a:prstGeom prst="rect">
              <a:avLst/>
            </a:prstGeom>
            <a:noFill/>
            <a:ln w="12700">
              <a:noFill/>
              <a:miter lim="800000"/>
              <a:headEnd type="none" w="sm" len="sm"/>
              <a:tailEnd type="none" w="sm" len="sm"/>
            </a:ln>
            <a:effectLst/>
          </p:spPr>
          <p:txBody>
            <a:bodyPr wrap="none">
              <a:spAutoFit/>
            </a:bodyPr>
            <a:lstStyle/>
            <a:p>
              <a:pPr algn="ctr" eaLnBrk="0" hangingPunct="0"/>
              <a:r>
                <a:rPr lang="en-US" sz="1200" b="1">
                  <a:solidFill>
                    <a:schemeClr val="tx1"/>
                  </a:solidFill>
                  <a:latin typeface="Tahoma" pitchFamily="34" charset="0"/>
                </a:rPr>
                <a:t>Warehouses &amp;</a:t>
              </a:r>
            </a:p>
            <a:p>
              <a:pPr algn="ctr" eaLnBrk="0" hangingPunct="0"/>
              <a:r>
                <a:rPr lang="en-US" sz="1200" b="1">
                  <a:solidFill>
                    <a:schemeClr val="tx1"/>
                  </a:solidFill>
                  <a:latin typeface="Tahoma" pitchFamily="34" charset="0"/>
                </a:rPr>
                <a:t>Distribution Centers</a:t>
              </a:r>
            </a:p>
          </p:txBody>
        </p:sp>
        <p:sp>
          <p:nvSpPr>
            <p:cNvPr id="242730" name="Text Box 42"/>
            <p:cNvSpPr txBox="1">
              <a:spLocks noChangeArrowheads="1"/>
            </p:cNvSpPr>
            <p:nvPr/>
          </p:nvSpPr>
          <p:spPr bwMode="auto">
            <a:xfrm>
              <a:off x="4512" y="736"/>
              <a:ext cx="629" cy="173"/>
            </a:xfrm>
            <a:prstGeom prst="rect">
              <a:avLst/>
            </a:prstGeom>
            <a:noFill/>
            <a:ln w="12700">
              <a:noFill/>
              <a:miter lim="800000"/>
              <a:headEnd type="none" w="sm" len="sm"/>
              <a:tailEnd type="none" w="sm" len="sm"/>
            </a:ln>
            <a:effectLst/>
          </p:spPr>
          <p:txBody>
            <a:bodyPr wrap="none">
              <a:spAutoFit/>
            </a:bodyPr>
            <a:lstStyle/>
            <a:p>
              <a:pPr algn="ctr" eaLnBrk="0" hangingPunct="0"/>
              <a:r>
                <a:rPr lang="en-US" sz="1200" b="1">
                  <a:solidFill>
                    <a:schemeClr val="tx1"/>
                  </a:solidFill>
                  <a:latin typeface="Tahoma" pitchFamily="34" charset="0"/>
                </a:rPr>
                <a:t>Customers</a:t>
              </a:r>
            </a:p>
          </p:txBody>
        </p:sp>
        <p:sp>
          <p:nvSpPr>
            <p:cNvPr id="242731" name="Text Box 43"/>
            <p:cNvSpPr txBox="1">
              <a:spLocks noChangeArrowheads="1"/>
            </p:cNvSpPr>
            <p:nvPr/>
          </p:nvSpPr>
          <p:spPr bwMode="auto">
            <a:xfrm>
              <a:off x="288" y="3856"/>
              <a:ext cx="710" cy="173"/>
            </a:xfrm>
            <a:prstGeom prst="rect">
              <a:avLst/>
            </a:prstGeom>
            <a:noFill/>
            <a:ln w="12700">
              <a:noFill/>
              <a:miter lim="800000"/>
              <a:headEnd type="none" w="sm" len="sm"/>
              <a:tailEnd type="none" w="sm" len="sm"/>
            </a:ln>
            <a:effectLst/>
          </p:spPr>
          <p:txBody>
            <a:bodyPr wrap="none">
              <a:spAutoFit/>
            </a:bodyPr>
            <a:lstStyle/>
            <a:p>
              <a:pPr eaLnBrk="0" hangingPunct="0"/>
              <a:r>
                <a:rPr lang="en-US" sz="1200">
                  <a:solidFill>
                    <a:schemeClr val="tx1"/>
                  </a:solidFill>
                  <a:latin typeface="Tahoma" pitchFamily="34" charset="0"/>
                </a:rPr>
                <a:t>Material Costs</a:t>
              </a:r>
            </a:p>
          </p:txBody>
        </p:sp>
        <p:sp>
          <p:nvSpPr>
            <p:cNvPr id="242732" name="Text Box 44"/>
            <p:cNvSpPr txBox="1">
              <a:spLocks noChangeArrowheads="1"/>
            </p:cNvSpPr>
            <p:nvPr/>
          </p:nvSpPr>
          <p:spPr bwMode="auto">
            <a:xfrm>
              <a:off x="1240" y="3620"/>
              <a:ext cx="736" cy="288"/>
            </a:xfrm>
            <a:prstGeom prst="rect">
              <a:avLst/>
            </a:prstGeom>
            <a:noFill/>
            <a:ln w="12700">
              <a:noFill/>
              <a:miter lim="800000"/>
              <a:headEnd type="none" w="sm" len="sm"/>
              <a:tailEnd type="none" w="sm" len="sm"/>
            </a:ln>
            <a:effectLst/>
          </p:spPr>
          <p:txBody>
            <a:bodyPr wrap="none">
              <a:spAutoFit/>
            </a:bodyPr>
            <a:lstStyle/>
            <a:p>
              <a:pPr algn="ctr" eaLnBrk="0" hangingPunct="0"/>
              <a:r>
                <a:rPr lang="en-US" sz="1200">
                  <a:solidFill>
                    <a:schemeClr val="tx1"/>
                  </a:solidFill>
                  <a:latin typeface="Tahoma" pitchFamily="34" charset="0"/>
                </a:rPr>
                <a:t>Transportation</a:t>
              </a:r>
            </a:p>
            <a:p>
              <a:pPr algn="ctr" eaLnBrk="0" hangingPunct="0"/>
              <a:r>
                <a:rPr lang="en-US" sz="1200">
                  <a:solidFill>
                    <a:schemeClr val="tx1"/>
                  </a:solidFill>
                  <a:latin typeface="Tahoma" pitchFamily="34" charset="0"/>
                </a:rPr>
                <a:t>Costs</a:t>
              </a:r>
            </a:p>
          </p:txBody>
        </p:sp>
        <p:sp>
          <p:nvSpPr>
            <p:cNvPr id="242733" name="Text Box 45"/>
            <p:cNvSpPr txBox="1">
              <a:spLocks noChangeArrowheads="1"/>
            </p:cNvSpPr>
            <p:nvPr/>
          </p:nvSpPr>
          <p:spPr bwMode="auto">
            <a:xfrm>
              <a:off x="2640" y="3648"/>
              <a:ext cx="736" cy="288"/>
            </a:xfrm>
            <a:prstGeom prst="rect">
              <a:avLst/>
            </a:prstGeom>
            <a:noFill/>
            <a:ln w="12700">
              <a:noFill/>
              <a:miter lim="800000"/>
              <a:headEnd type="none" w="sm" len="sm"/>
              <a:tailEnd type="none" w="sm" len="sm"/>
            </a:ln>
            <a:effectLst/>
          </p:spPr>
          <p:txBody>
            <a:bodyPr wrap="none">
              <a:spAutoFit/>
            </a:bodyPr>
            <a:lstStyle/>
            <a:p>
              <a:pPr algn="ctr" eaLnBrk="0" hangingPunct="0"/>
              <a:r>
                <a:rPr lang="en-US" sz="1200">
                  <a:solidFill>
                    <a:schemeClr val="tx1"/>
                  </a:solidFill>
                  <a:latin typeface="Tahoma" pitchFamily="34" charset="0"/>
                </a:rPr>
                <a:t>Transportation</a:t>
              </a:r>
            </a:p>
            <a:p>
              <a:pPr algn="ctr" eaLnBrk="0" hangingPunct="0"/>
              <a:r>
                <a:rPr lang="en-US" sz="1200">
                  <a:solidFill>
                    <a:schemeClr val="tx1"/>
                  </a:solidFill>
                  <a:latin typeface="Tahoma" pitchFamily="34" charset="0"/>
                </a:rPr>
                <a:t>Costs</a:t>
              </a:r>
            </a:p>
          </p:txBody>
        </p:sp>
        <p:sp>
          <p:nvSpPr>
            <p:cNvPr id="242734" name="Text Box 46"/>
            <p:cNvSpPr txBox="1">
              <a:spLocks noChangeArrowheads="1"/>
            </p:cNvSpPr>
            <p:nvPr/>
          </p:nvSpPr>
          <p:spPr bwMode="auto">
            <a:xfrm>
              <a:off x="3984" y="3840"/>
              <a:ext cx="736" cy="288"/>
            </a:xfrm>
            <a:prstGeom prst="rect">
              <a:avLst/>
            </a:prstGeom>
            <a:noFill/>
            <a:ln w="12700">
              <a:noFill/>
              <a:miter lim="800000"/>
              <a:headEnd type="none" w="sm" len="sm"/>
              <a:tailEnd type="none" w="sm" len="sm"/>
            </a:ln>
            <a:effectLst/>
          </p:spPr>
          <p:txBody>
            <a:bodyPr wrap="none">
              <a:spAutoFit/>
            </a:bodyPr>
            <a:lstStyle/>
            <a:p>
              <a:pPr algn="ctr" eaLnBrk="0" hangingPunct="0"/>
              <a:r>
                <a:rPr lang="en-US" sz="1200">
                  <a:solidFill>
                    <a:schemeClr val="tx1"/>
                  </a:solidFill>
                  <a:latin typeface="Tahoma" pitchFamily="34" charset="0"/>
                </a:rPr>
                <a:t>Transportation</a:t>
              </a:r>
            </a:p>
            <a:p>
              <a:pPr algn="ctr" eaLnBrk="0" hangingPunct="0"/>
              <a:r>
                <a:rPr lang="en-US" sz="1200">
                  <a:solidFill>
                    <a:schemeClr val="tx1"/>
                  </a:solidFill>
                  <a:latin typeface="Tahoma" pitchFamily="34" charset="0"/>
                </a:rPr>
                <a:t>Costs</a:t>
              </a:r>
            </a:p>
          </p:txBody>
        </p:sp>
        <p:sp>
          <p:nvSpPr>
            <p:cNvPr id="242735" name="Text Box 47"/>
            <p:cNvSpPr txBox="1">
              <a:spLocks noChangeArrowheads="1"/>
            </p:cNvSpPr>
            <p:nvPr/>
          </p:nvSpPr>
          <p:spPr bwMode="auto">
            <a:xfrm>
              <a:off x="3264" y="3984"/>
              <a:ext cx="784" cy="173"/>
            </a:xfrm>
            <a:prstGeom prst="rect">
              <a:avLst/>
            </a:prstGeom>
            <a:noFill/>
            <a:ln w="12700">
              <a:noFill/>
              <a:miter lim="800000"/>
              <a:headEnd type="none" w="sm" len="sm"/>
              <a:tailEnd type="none" w="sm" len="sm"/>
            </a:ln>
            <a:effectLst/>
          </p:spPr>
          <p:txBody>
            <a:bodyPr wrap="none">
              <a:spAutoFit/>
            </a:bodyPr>
            <a:lstStyle/>
            <a:p>
              <a:pPr eaLnBrk="0" hangingPunct="0"/>
              <a:r>
                <a:rPr lang="en-US" sz="1200">
                  <a:solidFill>
                    <a:schemeClr val="tx1"/>
                  </a:solidFill>
                  <a:latin typeface="Tahoma" pitchFamily="34" charset="0"/>
                </a:rPr>
                <a:t>Inventory Costs</a:t>
              </a:r>
            </a:p>
          </p:txBody>
        </p:sp>
        <p:sp>
          <p:nvSpPr>
            <p:cNvPr id="242736" name="Text Box 48"/>
            <p:cNvSpPr txBox="1">
              <a:spLocks noChangeArrowheads="1"/>
            </p:cNvSpPr>
            <p:nvPr/>
          </p:nvSpPr>
          <p:spPr bwMode="auto">
            <a:xfrm>
              <a:off x="1824" y="3984"/>
              <a:ext cx="981" cy="173"/>
            </a:xfrm>
            <a:prstGeom prst="rect">
              <a:avLst/>
            </a:prstGeom>
            <a:noFill/>
            <a:ln w="12700">
              <a:noFill/>
              <a:miter lim="800000"/>
              <a:headEnd type="none" w="sm" len="sm"/>
              <a:tailEnd type="none" w="sm" len="sm"/>
            </a:ln>
            <a:effectLst/>
          </p:spPr>
          <p:txBody>
            <a:bodyPr wrap="none">
              <a:spAutoFit/>
            </a:bodyPr>
            <a:lstStyle/>
            <a:p>
              <a:pPr eaLnBrk="0" hangingPunct="0"/>
              <a:r>
                <a:rPr lang="en-US" sz="1200">
                  <a:solidFill>
                    <a:schemeClr val="tx1"/>
                  </a:solidFill>
                  <a:latin typeface="Tahoma" pitchFamily="34" charset="0"/>
                </a:rPr>
                <a:t>Manufacturing Costs</a:t>
              </a:r>
            </a:p>
          </p:txBody>
        </p:sp>
        <p:sp>
          <p:nvSpPr>
            <p:cNvPr id="242737" name="Line 49"/>
            <p:cNvSpPr>
              <a:spLocks noChangeShapeType="1"/>
            </p:cNvSpPr>
            <p:nvPr/>
          </p:nvSpPr>
          <p:spPr bwMode="auto">
            <a:xfrm flipV="1">
              <a:off x="624" y="3504"/>
              <a:ext cx="0" cy="336"/>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38" name="Line 50"/>
            <p:cNvSpPr>
              <a:spLocks noChangeShapeType="1"/>
            </p:cNvSpPr>
            <p:nvPr/>
          </p:nvSpPr>
          <p:spPr bwMode="auto">
            <a:xfrm flipV="1">
              <a:off x="1584" y="3360"/>
              <a:ext cx="0" cy="240"/>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39" name="Line 51"/>
            <p:cNvSpPr>
              <a:spLocks noChangeShapeType="1"/>
            </p:cNvSpPr>
            <p:nvPr/>
          </p:nvSpPr>
          <p:spPr bwMode="auto">
            <a:xfrm flipV="1">
              <a:off x="2304" y="3792"/>
              <a:ext cx="0" cy="144"/>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40" name="Line 52"/>
            <p:cNvSpPr>
              <a:spLocks noChangeShapeType="1"/>
            </p:cNvSpPr>
            <p:nvPr/>
          </p:nvSpPr>
          <p:spPr bwMode="auto">
            <a:xfrm flipV="1">
              <a:off x="2928" y="3264"/>
              <a:ext cx="0" cy="336"/>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41" name="Line 53"/>
            <p:cNvSpPr>
              <a:spLocks noChangeShapeType="1"/>
            </p:cNvSpPr>
            <p:nvPr/>
          </p:nvSpPr>
          <p:spPr bwMode="auto">
            <a:xfrm flipV="1">
              <a:off x="3696" y="3696"/>
              <a:ext cx="0" cy="240"/>
            </a:xfrm>
            <a:prstGeom prst="line">
              <a:avLst/>
            </a:prstGeom>
            <a:noFill/>
            <a:ln w="12700">
              <a:solidFill>
                <a:schemeClr val="tx1"/>
              </a:solidFill>
              <a:round/>
              <a:headEnd type="none" w="sm" len="sm"/>
              <a:tailEnd type="triangle" w="sm" len="sm"/>
            </a:ln>
            <a:effectLst/>
          </p:spPr>
          <p:txBody>
            <a:bodyPr/>
            <a:lstStyle/>
            <a:p>
              <a:endParaRPr lang="en-US"/>
            </a:p>
          </p:txBody>
        </p:sp>
        <p:sp>
          <p:nvSpPr>
            <p:cNvPr id="242742" name="Line 54"/>
            <p:cNvSpPr>
              <a:spLocks noChangeShapeType="1"/>
            </p:cNvSpPr>
            <p:nvPr/>
          </p:nvSpPr>
          <p:spPr bwMode="auto">
            <a:xfrm flipV="1">
              <a:off x="4368" y="3408"/>
              <a:ext cx="0" cy="384"/>
            </a:xfrm>
            <a:prstGeom prst="line">
              <a:avLst/>
            </a:prstGeom>
            <a:noFill/>
            <a:ln w="12700">
              <a:solidFill>
                <a:schemeClr val="tx1"/>
              </a:solidFill>
              <a:round/>
              <a:headEnd type="none" w="sm" len="sm"/>
              <a:tailEnd type="triangle" w="sm" len="sm"/>
            </a:ln>
            <a:effectLst/>
          </p:spPr>
          <p:txBody>
            <a:bodyPr/>
            <a:lstStyle/>
            <a:p>
              <a:endParaRPr lang="en-US"/>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lide Number Placeholder 5"/>
          <p:cNvSpPr>
            <a:spLocks noGrp="1"/>
          </p:cNvSpPr>
          <p:nvPr>
            <p:ph type="sldNum" sz="quarter" idx="12"/>
          </p:nvPr>
        </p:nvSpPr>
        <p:spPr/>
        <p:txBody>
          <a:bodyPr/>
          <a:lstStyle/>
          <a:p>
            <a:r>
              <a:rPr lang="en-US"/>
              <a:t>1-</a:t>
            </a:r>
            <a:fld id="{84983027-9E16-45E5-9795-B77FF6A7D2AD}" type="slidenum">
              <a:rPr lang="ar-SA">
                <a:cs typeface="Arial" charset="0"/>
              </a:rPr>
              <a:pPr/>
              <a:t>46</a:t>
            </a:fld>
            <a:endParaRPr lang="en-US"/>
          </a:p>
        </p:txBody>
      </p:sp>
      <p:sp>
        <p:nvSpPr>
          <p:cNvPr id="244738" name="Rectangle 2"/>
          <p:cNvSpPr>
            <a:spLocks noGrp="1" noChangeArrowheads="1"/>
          </p:cNvSpPr>
          <p:nvPr>
            <p:ph type="title"/>
          </p:nvPr>
        </p:nvSpPr>
        <p:spPr>
          <a:xfrm>
            <a:off x="381000" y="533400"/>
            <a:ext cx="8475663" cy="444500"/>
          </a:xfrm>
        </p:spPr>
        <p:txBody>
          <a:bodyPr/>
          <a:lstStyle/>
          <a:p>
            <a:r>
              <a:rPr lang="en-US" sz="3800">
                <a:solidFill>
                  <a:srgbClr val="000000"/>
                </a:solidFill>
                <a:cs typeface="Times New Roman" pitchFamily="18" charset="0"/>
              </a:rPr>
              <a:t>The Supply Chain – Another View</a:t>
            </a:r>
          </a:p>
        </p:txBody>
      </p:sp>
      <p:grpSp>
        <p:nvGrpSpPr>
          <p:cNvPr id="2" name="Group 3"/>
          <p:cNvGrpSpPr>
            <a:grpSpLocks/>
          </p:cNvGrpSpPr>
          <p:nvPr/>
        </p:nvGrpSpPr>
        <p:grpSpPr bwMode="auto">
          <a:xfrm>
            <a:off x="1905000" y="2971800"/>
            <a:ext cx="6548438" cy="3406775"/>
            <a:chOff x="281" y="736"/>
            <a:chExt cx="4942" cy="3585"/>
          </a:xfrm>
        </p:grpSpPr>
        <p:pic>
          <p:nvPicPr>
            <p:cNvPr id="244740" name="Picture 4" descr="j0295770"/>
            <p:cNvPicPr>
              <a:picLocks noChangeAspect="1" noChangeArrowheads="1"/>
            </p:cNvPicPr>
            <p:nvPr/>
          </p:nvPicPr>
          <p:blipFill>
            <a:blip r:embed="rId3" cstate="print"/>
            <a:srcRect/>
            <a:stretch>
              <a:fillRect/>
            </a:stretch>
          </p:blipFill>
          <p:spPr bwMode="auto">
            <a:xfrm>
              <a:off x="768" y="2256"/>
              <a:ext cx="528" cy="495"/>
            </a:xfrm>
            <a:prstGeom prst="rect">
              <a:avLst/>
            </a:prstGeom>
            <a:noFill/>
          </p:spPr>
        </p:pic>
        <p:pic>
          <p:nvPicPr>
            <p:cNvPr id="244741" name="Picture 5" descr="bd06977_"/>
            <p:cNvPicPr>
              <a:picLocks noChangeAspect="1" noChangeArrowheads="1"/>
            </p:cNvPicPr>
            <p:nvPr/>
          </p:nvPicPr>
          <p:blipFill>
            <a:blip r:embed="rId4" cstate="print"/>
            <a:srcRect/>
            <a:stretch>
              <a:fillRect/>
            </a:stretch>
          </p:blipFill>
          <p:spPr bwMode="auto">
            <a:xfrm>
              <a:off x="384" y="3024"/>
              <a:ext cx="679" cy="448"/>
            </a:xfrm>
            <a:prstGeom prst="rect">
              <a:avLst/>
            </a:prstGeom>
            <a:noFill/>
          </p:spPr>
        </p:pic>
        <p:pic>
          <p:nvPicPr>
            <p:cNvPr id="244742" name="Picture 6" descr="j0104966"/>
            <p:cNvPicPr>
              <a:picLocks noChangeAspect="1" noChangeArrowheads="1"/>
            </p:cNvPicPr>
            <p:nvPr/>
          </p:nvPicPr>
          <p:blipFill>
            <a:blip r:embed="rId5" cstate="print"/>
            <a:srcRect/>
            <a:stretch>
              <a:fillRect/>
            </a:stretch>
          </p:blipFill>
          <p:spPr bwMode="auto">
            <a:xfrm>
              <a:off x="2112" y="2016"/>
              <a:ext cx="671" cy="669"/>
            </a:xfrm>
            <a:prstGeom prst="rect">
              <a:avLst/>
            </a:prstGeom>
            <a:noFill/>
          </p:spPr>
        </p:pic>
        <p:pic>
          <p:nvPicPr>
            <p:cNvPr id="244743" name="Picture 7" descr="j0290393"/>
            <p:cNvPicPr>
              <a:picLocks noChangeAspect="1" noChangeArrowheads="1"/>
            </p:cNvPicPr>
            <p:nvPr/>
          </p:nvPicPr>
          <p:blipFill>
            <a:blip r:embed="rId6" cstate="print"/>
            <a:srcRect/>
            <a:stretch>
              <a:fillRect/>
            </a:stretch>
          </p:blipFill>
          <p:spPr bwMode="auto">
            <a:xfrm>
              <a:off x="1920" y="1104"/>
              <a:ext cx="715" cy="496"/>
            </a:xfrm>
            <a:prstGeom prst="rect">
              <a:avLst/>
            </a:prstGeom>
            <a:noFill/>
          </p:spPr>
        </p:pic>
        <p:pic>
          <p:nvPicPr>
            <p:cNvPr id="244744" name="Picture 8" descr="j0324772"/>
            <p:cNvPicPr>
              <a:picLocks noChangeAspect="1" noChangeArrowheads="1"/>
            </p:cNvPicPr>
            <p:nvPr/>
          </p:nvPicPr>
          <p:blipFill>
            <a:blip r:embed="rId7" cstate="print"/>
            <a:srcRect/>
            <a:stretch>
              <a:fillRect/>
            </a:stretch>
          </p:blipFill>
          <p:spPr bwMode="auto">
            <a:xfrm>
              <a:off x="336" y="1344"/>
              <a:ext cx="576" cy="576"/>
            </a:xfrm>
            <a:prstGeom prst="rect">
              <a:avLst/>
            </a:prstGeom>
            <a:noFill/>
          </p:spPr>
        </p:pic>
        <p:pic>
          <p:nvPicPr>
            <p:cNvPr id="244745" name="Picture 9" descr="j0311312"/>
            <p:cNvPicPr>
              <a:picLocks noChangeAspect="1" noChangeArrowheads="1"/>
            </p:cNvPicPr>
            <p:nvPr/>
          </p:nvPicPr>
          <p:blipFill>
            <a:blip r:embed="rId8" cstate="print"/>
            <a:srcRect/>
            <a:stretch>
              <a:fillRect/>
            </a:stretch>
          </p:blipFill>
          <p:spPr bwMode="auto">
            <a:xfrm>
              <a:off x="1920" y="3024"/>
              <a:ext cx="670" cy="720"/>
            </a:xfrm>
            <a:prstGeom prst="rect">
              <a:avLst/>
            </a:prstGeom>
            <a:noFill/>
          </p:spPr>
        </p:pic>
        <p:pic>
          <p:nvPicPr>
            <p:cNvPr id="244746" name="Picture 10" descr="j0237110"/>
            <p:cNvPicPr>
              <a:picLocks noChangeAspect="1" noChangeArrowheads="1"/>
            </p:cNvPicPr>
            <p:nvPr/>
          </p:nvPicPr>
          <p:blipFill>
            <a:blip r:embed="rId9" cstate="print"/>
            <a:srcRect/>
            <a:stretch>
              <a:fillRect/>
            </a:stretch>
          </p:blipFill>
          <p:spPr bwMode="auto">
            <a:xfrm>
              <a:off x="3360" y="1344"/>
              <a:ext cx="720" cy="434"/>
            </a:xfrm>
            <a:prstGeom prst="rect">
              <a:avLst/>
            </a:prstGeom>
            <a:noFill/>
          </p:spPr>
        </p:pic>
        <p:pic>
          <p:nvPicPr>
            <p:cNvPr id="244747" name="Picture 11" descr="j0233037"/>
            <p:cNvPicPr>
              <a:picLocks noChangeAspect="1" noChangeArrowheads="1"/>
            </p:cNvPicPr>
            <p:nvPr/>
          </p:nvPicPr>
          <p:blipFill>
            <a:blip r:embed="rId10" cstate="print"/>
            <a:srcRect/>
            <a:stretch>
              <a:fillRect/>
            </a:stretch>
          </p:blipFill>
          <p:spPr bwMode="auto">
            <a:xfrm>
              <a:off x="3648" y="2016"/>
              <a:ext cx="357" cy="864"/>
            </a:xfrm>
            <a:prstGeom prst="rect">
              <a:avLst/>
            </a:prstGeom>
            <a:noFill/>
          </p:spPr>
        </p:pic>
        <p:pic>
          <p:nvPicPr>
            <p:cNvPr id="244748" name="Picture 12" descr="j0286978"/>
            <p:cNvPicPr>
              <a:picLocks noChangeAspect="1" noChangeArrowheads="1"/>
            </p:cNvPicPr>
            <p:nvPr/>
          </p:nvPicPr>
          <p:blipFill>
            <a:blip r:embed="rId11" cstate="print"/>
            <a:srcRect/>
            <a:stretch>
              <a:fillRect/>
            </a:stretch>
          </p:blipFill>
          <p:spPr bwMode="auto">
            <a:xfrm>
              <a:off x="3408" y="3168"/>
              <a:ext cx="725" cy="535"/>
            </a:xfrm>
            <a:prstGeom prst="rect">
              <a:avLst/>
            </a:prstGeom>
            <a:noFill/>
          </p:spPr>
        </p:pic>
        <p:pic>
          <p:nvPicPr>
            <p:cNvPr id="244749" name="Picture 13" descr="j0404171"/>
            <p:cNvPicPr>
              <a:picLocks noChangeAspect="1" noChangeArrowheads="1"/>
            </p:cNvPicPr>
            <p:nvPr/>
          </p:nvPicPr>
          <p:blipFill>
            <a:blip r:embed="rId12" cstate="print"/>
            <a:srcRect/>
            <a:stretch>
              <a:fillRect/>
            </a:stretch>
          </p:blipFill>
          <p:spPr bwMode="auto">
            <a:xfrm>
              <a:off x="4512" y="1200"/>
              <a:ext cx="699" cy="764"/>
            </a:xfrm>
            <a:prstGeom prst="rect">
              <a:avLst/>
            </a:prstGeom>
            <a:noFill/>
          </p:spPr>
        </p:pic>
        <p:pic>
          <p:nvPicPr>
            <p:cNvPr id="244750" name="Picture 14" descr="j0403883"/>
            <p:cNvPicPr>
              <a:picLocks noChangeAspect="1" noChangeArrowheads="1"/>
            </p:cNvPicPr>
            <p:nvPr/>
          </p:nvPicPr>
          <p:blipFill>
            <a:blip r:embed="rId13" cstate="print"/>
            <a:srcRect/>
            <a:stretch>
              <a:fillRect/>
            </a:stretch>
          </p:blipFill>
          <p:spPr bwMode="auto">
            <a:xfrm>
              <a:off x="4656" y="2352"/>
              <a:ext cx="567" cy="586"/>
            </a:xfrm>
            <a:prstGeom prst="rect">
              <a:avLst/>
            </a:prstGeom>
            <a:noFill/>
          </p:spPr>
        </p:pic>
        <p:pic>
          <p:nvPicPr>
            <p:cNvPr id="244751" name="Picture 15" descr="j0280990"/>
            <p:cNvPicPr>
              <a:picLocks noChangeAspect="1" noChangeArrowheads="1"/>
            </p:cNvPicPr>
            <p:nvPr/>
          </p:nvPicPr>
          <p:blipFill>
            <a:blip r:embed="rId14" cstate="print"/>
            <a:srcRect/>
            <a:stretch>
              <a:fillRect/>
            </a:stretch>
          </p:blipFill>
          <p:spPr bwMode="auto">
            <a:xfrm>
              <a:off x="4608" y="3264"/>
              <a:ext cx="539" cy="579"/>
            </a:xfrm>
            <a:prstGeom prst="rect">
              <a:avLst/>
            </a:prstGeom>
            <a:noFill/>
          </p:spPr>
        </p:pic>
        <p:sp>
          <p:nvSpPr>
            <p:cNvPr id="244752" name="Line 16"/>
            <p:cNvSpPr>
              <a:spLocks noChangeShapeType="1"/>
            </p:cNvSpPr>
            <p:nvPr/>
          </p:nvSpPr>
          <p:spPr bwMode="auto">
            <a:xfrm flipV="1">
              <a:off x="960" y="1392"/>
              <a:ext cx="912" cy="192"/>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53" name="Line 17"/>
            <p:cNvSpPr>
              <a:spLocks noChangeShapeType="1"/>
            </p:cNvSpPr>
            <p:nvPr/>
          </p:nvSpPr>
          <p:spPr bwMode="auto">
            <a:xfrm>
              <a:off x="960" y="1632"/>
              <a:ext cx="1200" cy="576"/>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54" name="Line 18"/>
            <p:cNvSpPr>
              <a:spLocks noChangeShapeType="1"/>
            </p:cNvSpPr>
            <p:nvPr/>
          </p:nvSpPr>
          <p:spPr bwMode="auto">
            <a:xfrm>
              <a:off x="960" y="1680"/>
              <a:ext cx="1008" cy="1296"/>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55" name="Line 19"/>
            <p:cNvSpPr>
              <a:spLocks noChangeShapeType="1"/>
            </p:cNvSpPr>
            <p:nvPr/>
          </p:nvSpPr>
          <p:spPr bwMode="auto">
            <a:xfrm flipV="1">
              <a:off x="1248" y="1632"/>
              <a:ext cx="768" cy="672"/>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56" name="Line 20"/>
            <p:cNvSpPr>
              <a:spLocks noChangeShapeType="1"/>
            </p:cNvSpPr>
            <p:nvPr/>
          </p:nvSpPr>
          <p:spPr bwMode="auto">
            <a:xfrm>
              <a:off x="1344" y="2592"/>
              <a:ext cx="672" cy="624"/>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57" name="Line 21"/>
            <p:cNvSpPr>
              <a:spLocks noChangeShapeType="1"/>
            </p:cNvSpPr>
            <p:nvPr/>
          </p:nvSpPr>
          <p:spPr bwMode="auto">
            <a:xfrm flipV="1">
              <a:off x="1104" y="1680"/>
              <a:ext cx="1008" cy="1392"/>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58" name="Line 22"/>
            <p:cNvSpPr>
              <a:spLocks noChangeShapeType="1"/>
            </p:cNvSpPr>
            <p:nvPr/>
          </p:nvSpPr>
          <p:spPr bwMode="auto">
            <a:xfrm flipV="1">
              <a:off x="1104" y="2448"/>
              <a:ext cx="1008" cy="720"/>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59" name="Line 23"/>
            <p:cNvSpPr>
              <a:spLocks noChangeShapeType="1"/>
            </p:cNvSpPr>
            <p:nvPr/>
          </p:nvSpPr>
          <p:spPr bwMode="auto">
            <a:xfrm>
              <a:off x="1104" y="3216"/>
              <a:ext cx="912" cy="240"/>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60" name="Line 24"/>
            <p:cNvSpPr>
              <a:spLocks noChangeShapeType="1"/>
            </p:cNvSpPr>
            <p:nvPr/>
          </p:nvSpPr>
          <p:spPr bwMode="auto">
            <a:xfrm>
              <a:off x="2640" y="1440"/>
              <a:ext cx="672" cy="48"/>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61" name="Line 25"/>
            <p:cNvSpPr>
              <a:spLocks noChangeShapeType="1"/>
            </p:cNvSpPr>
            <p:nvPr/>
          </p:nvSpPr>
          <p:spPr bwMode="auto">
            <a:xfrm>
              <a:off x="2640" y="1488"/>
              <a:ext cx="912" cy="912"/>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62" name="Line 26"/>
            <p:cNvSpPr>
              <a:spLocks noChangeShapeType="1"/>
            </p:cNvSpPr>
            <p:nvPr/>
          </p:nvSpPr>
          <p:spPr bwMode="auto">
            <a:xfrm>
              <a:off x="2640" y="1536"/>
              <a:ext cx="816" cy="1632"/>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63" name="Line 27"/>
            <p:cNvSpPr>
              <a:spLocks noChangeShapeType="1"/>
            </p:cNvSpPr>
            <p:nvPr/>
          </p:nvSpPr>
          <p:spPr bwMode="auto">
            <a:xfrm flipV="1">
              <a:off x="2640" y="1536"/>
              <a:ext cx="624" cy="576"/>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64" name="Line 28"/>
            <p:cNvSpPr>
              <a:spLocks noChangeShapeType="1"/>
            </p:cNvSpPr>
            <p:nvPr/>
          </p:nvSpPr>
          <p:spPr bwMode="auto">
            <a:xfrm>
              <a:off x="2880" y="2400"/>
              <a:ext cx="672" cy="144"/>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65" name="Line 29"/>
            <p:cNvSpPr>
              <a:spLocks noChangeShapeType="1"/>
            </p:cNvSpPr>
            <p:nvPr/>
          </p:nvSpPr>
          <p:spPr bwMode="auto">
            <a:xfrm>
              <a:off x="2784" y="2448"/>
              <a:ext cx="576" cy="816"/>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66" name="Line 30"/>
            <p:cNvSpPr>
              <a:spLocks noChangeShapeType="1"/>
            </p:cNvSpPr>
            <p:nvPr/>
          </p:nvSpPr>
          <p:spPr bwMode="auto">
            <a:xfrm flipV="1">
              <a:off x="2592" y="2160"/>
              <a:ext cx="960" cy="912"/>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67" name="Line 31"/>
            <p:cNvSpPr>
              <a:spLocks noChangeShapeType="1"/>
            </p:cNvSpPr>
            <p:nvPr/>
          </p:nvSpPr>
          <p:spPr bwMode="auto">
            <a:xfrm>
              <a:off x="2592" y="3120"/>
              <a:ext cx="720" cy="240"/>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68" name="Line 32"/>
            <p:cNvSpPr>
              <a:spLocks noChangeShapeType="1"/>
            </p:cNvSpPr>
            <p:nvPr/>
          </p:nvSpPr>
          <p:spPr bwMode="auto">
            <a:xfrm>
              <a:off x="4080" y="1536"/>
              <a:ext cx="432" cy="0"/>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69" name="Line 33"/>
            <p:cNvSpPr>
              <a:spLocks noChangeShapeType="1"/>
            </p:cNvSpPr>
            <p:nvPr/>
          </p:nvSpPr>
          <p:spPr bwMode="auto">
            <a:xfrm>
              <a:off x="4080" y="1584"/>
              <a:ext cx="576" cy="720"/>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70" name="Line 34"/>
            <p:cNvSpPr>
              <a:spLocks noChangeShapeType="1"/>
            </p:cNvSpPr>
            <p:nvPr/>
          </p:nvSpPr>
          <p:spPr bwMode="auto">
            <a:xfrm>
              <a:off x="4080" y="1632"/>
              <a:ext cx="624" cy="1680"/>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71" name="Line 35"/>
            <p:cNvSpPr>
              <a:spLocks noChangeShapeType="1"/>
            </p:cNvSpPr>
            <p:nvPr/>
          </p:nvSpPr>
          <p:spPr bwMode="auto">
            <a:xfrm flipV="1">
              <a:off x="4032" y="1776"/>
              <a:ext cx="480" cy="576"/>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72" name="Line 36"/>
            <p:cNvSpPr>
              <a:spLocks noChangeShapeType="1"/>
            </p:cNvSpPr>
            <p:nvPr/>
          </p:nvSpPr>
          <p:spPr bwMode="auto">
            <a:xfrm>
              <a:off x="4032" y="2400"/>
              <a:ext cx="576" cy="192"/>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73" name="Line 37"/>
            <p:cNvSpPr>
              <a:spLocks noChangeShapeType="1"/>
            </p:cNvSpPr>
            <p:nvPr/>
          </p:nvSpPr>
          <p:spPr bwMode="auto">
            <a:xfrm flipV="1">
              <a:off x="4080" y="2736"/>
              <a:ext cx="528" cy="576"/>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74" name="Line 38"/>
            <p:cNvSpPr>
              <a:spLocks noChangeShapeType="1"/>
            </p:cNvSpPr>
            <p:nvPr/>
          </p:nvSpPr>
          <p:spPr bwMode="auto">
            <a:xfrm>
              <a:off x="4128" y="3360"/>
              <a:ext cx="528" cy="48"/>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75" name="Text Box 39"/>
            <p:cNvSpPr txBox="1">
              <a:spLocks noChangeArrowheads="1"/>
            </p:cNvSpPr>
            <p:nvPr/>
          </p:nvSpPr>
          <p:spPr bwMode="auto">
            <a:xfrm>
              <a:off x="281" y="736"/>
              <a:ext cx="676" cy="289"/>
            </a:xfrm>
            <a:prstGeom prst="rect">
              <a:avLst/>
            </a:prstGeom>
            <a:noFill/>
            <a:ln w="12700">
              <a:noFill/>
              <a:miter lim="800000"/>
              <a:headEnd type="none" w="sm" len="sm"/>
              <a:tailEnd type="none" w="sm" len="sm"/>
            </a:ln>
            <a:effectLst/>
          </p:spPr>
          <p:txBody>
            <a:bodyPr wrap="none">
              <a:spAutoFit/>
            </a:bodyPr>
            <a:lstStyle/>
            <a:p>
              <a:pPr algn="ctr" eaLnBrk="0" hangingPunct="0"/>
              <a:r>
                <a:rPr lang="en-US" sz="1200" b="1">
                  <a:solidFill>
                    <a:schemeClr val="tx1"/>
                  </a:solidFill>
                  <a:latin typeface="Tahoma" pitchFamily="34" charset="0"/>
                </a:rPr>
                <a:t>Suppliers</a:t>
              </a:r>
            </a:p>
          </p:txBody>
        </p:sp>
        <p:sp>
          <p:nvSpPr>
            <p:cNvPr id="244776" name="Text Box 40"/>
            <p:cNvSpPr txBox="1">
              <a:spLocks noChangeArrowheads="1"/>
            </p:cNvSpPr>
            <p:nvPr/>
          </p:nvSpPr>
          <p:spPr bwMode="auto">
            <a:xfrm>
              <a:off x="1877" y="736"/>
              <a:ext cx="979" cy="289"/>
            </a:xfrm>
            <a:prstGeom prst="rect">
              <a:avLst/>
            </a:prstGeom>
            <a:noFill/>
            <a:ln w="12700">
              <a:noFill/>
              <a:miter lim="800000"/>
              <a:headEnd type="none" w="sm" len="sm"/>
              <a:tailEnd type="none" w="sm" len="sm"/>
            </a:ln>
            <a:effectLst/>
          </p:spPr>
          <p:txBody>
            <a:bodyPr wrap="none">
              <a:spAutoFit/>
            </a:bodyPr>
            <a:lstStyle/>
            <a:p>
              <a:pPr algn="ctr" eaLnBrk="0" hangingPunct="0"/>
              <a:r>
                <a:rPr lang="en-US" sz="1200" b="1">
                  <a:solidFill>
                    <a:schemeClr val="tx1"/>
                  </a:solidFill>
                  <a:latin typeface="Tahoma" pitchFamily="34" charset="0"/>
                </a:rPr>
                <a:t>Manufacturers</a:t>
              </a:r>
            </a:p>
          </p:txBody>
        </p:sp>
        <p:sp>
          <p:nvSpPr>
            <p:cNvPr id="244777" name="Text Box 41"/>
            <p:cNvSpPr txBox="1">
              <a:spLocks noChangeArrowheads="1"/>
            </p:cNvSpPr>
            <p:nvPr/>
          </p:nvSpPr>
          <p:spPr bwMode="auto">
            <a:xfrm>
              <a:off x="3060" y="736"/>
              <a:ext cx="1303" cy="481"/>
            </a:xfrm>
            <a:prstGeom prst="rect">
              <a:avLst/>
            </a:prstGeom>
            <a:noFill/>
            <a:ln w="12700">
              <a:noFill/>
              <a:miter lim="800000"/>
              <a:headEnd type="none" w="sm" len="sm"/>
              <a:tailEnd type="none" w="sm" len="sm"/>
            </a:ln>
            <a:effectLst/>
          </p:spPr>
          <p:txBody>
            <a:bodyPr wrap="none">
              <a:spAutoFit/>
            </a:bodyPr>
            <a:lstStyle/>
            <a:p>
              <a:pPr algn="ctr" eaLnBrk="0" hangingPunct="0"/>
              <a:r>
                <a:rPr lang="en-US" sz="1200" b="1">
                  <a:solidFill>
                    <a:schemeClr val="tx1"/>
                  </a:solidFill>
                  <a:latin typeface="Tahoma" pitchFamily="34" charset="0"/>
                </a:rPr>
                <a:t>Warehouses &amp;</a:t>
              </a:r>
            </a:p>
            <a:p>
              <a:pPr algn="ctr" eaLnBrk="0" hangingPunct="0"/>
              <a:r>
                <a:rPr lang="en-US" sz="1200" b="1">
                  <a:solidFill>
                    <a:schemeClr val="tx1"/>
                  </a:solidFill>
                  <a:latin typeface="Tahoma" pitchFamily="34" charset="0"/>
                </a:rPr>
                <a:t>Distribution Centers</a:t>
              </a:r>
            </a:p>
          </p:txBody>
        </p:sp>
        <p:sp>
          <p:nvSpPr>
            <p:cNvPr id="244778" name="Text Box 42"/>
            <p:cNvSpPr txBox="1">
              <a:spLocks noChangeArrowheads="1"/>
            </p:cNvSpPr>
            <p:nvPr/>
          </p:nvSpPr>
          <p:spPr bwMode="auto">
            <a:xfrm>
              <a:off x="4450" y="736"/>
              <a:ext cx="754" cy="289"/>
            </a:xfrm>
            <a:prstGeom prst="rect">
              <a:avLst/>
            </a:prstGeom>
            <a:noFill/>
            <a:ln w="12700">
              <a:noFill/>
              <a:miter lim="800000"/>
              <a:headEnd type="none" w="sm" len="sm"/>
              <a:tailEnd type="none" w="sm" len="sm"/>
            </a:ln>
            <a:effectLst/>
          </p:spPr>
          <p:txBody>
            <a:bodyPr wrap="none">
              <a:spAutoFit/>
            </a:bodyPr>
            <a:lstStyle/>
            <a:p>
              <a:pPr algn="ctr" eaLnBrk="0" hangingPunct="0"/>
              <a:r>
                <a:rPr lang="en-US" sz="1200" b="1">
                  <a:solidFill>
                    <a:schemeClr val="tx1"/>
                  </a:solidFill>
                  <a:latin typeface="Tahoma" pitchFamily="34" charset="0"/>
                </a:rPr>
                <a:t>Customers</a:t>
              </a:r>
            </a:p>
          </p:txBody>
        </p:sp>
        <p:sp>
          <p:nvSpPr>
            <p:cNvPr id="244779" name="Text Box 43"/>
            <p:cNvSpPr txBox="1">
              <a:spLocks noChangeArrowheads="1"/>
            </p:cNvSpPr>
            <p:nvPr/>
          </p:nvSpPr>
          <p:spPr bwMode="auto">
            <a:xfrm>
              <a:off x="288" y="3857"/>
              <a:ext cx="851" cy="289"/>
            </a:xfrm>
            <a:prstGeom prst="rect">
              <a:avLst/>
            </a:prstGeom>
            <a:noFill/>
            <a:ln w="12700">
              <a:noFill/>
              <a:miter lim="800000"/>
              <a:headEnd type="none" w="sm" len="sm"/>
              <a:tailEnd type="none" w="sm" len="sm"/>
            </a:ln>
            <a:effectLst/>
          </p:spPr>
          <p:txBody>
            <a:bodyPr wrap="none">
              <a:spAutoFit/>
            </a:bodyPr>
            <a:lstStyle/>
            <a:p>
              <a:pPr eaLnBrk="0" hangingPunct="0"/>
              <a:r>
                <a:rPr lang="en-US" sz="1200">
                  <a:solidFill>
                    <a:schemeClr val="tx1"/>
                  </a:solidFill>
                  <a:latin typeface="Tahoma" pitchFamily="34" charset="0"/>
                </a:rPr>
                <a:t>Material Costs</a:t>
              </a:r>
            </a:p>
          </p:txBody>
        </p:sp>
        <p:sp>
          <p:nvSpPr>
            <p:cNvPr id="244780" name="Text Box 44"/>
            <p:cNvSpPr txBox="1">
              <a:spLocks noChangeArrowheads="1"/>
            </p:cNvSpPr>
            <p:nvPr/>
          </p:nvSpPr>
          <p:spPr bwMode="auto">
            <a:xfrm>
              <a:off x="1167" y="3619"/>
              <a:ext cx="882" cy="481"/>
            </a:xfrm>
            <a:prstGeom prst="rect">
              <a:avLst/>
            </a:prstGeom>
            <a:noFill/>
            <a:ln w="12700">
              <a:noFill/>
              <a:miter lim="800000"/>
              <a:headEnd type="none" w="sm" len="sm"/>
              <a:tailEnd type="none" w="sm" len="sm"/>
            </a:ln>
            <a:effectLst/>
          </p:spPr>
          <p:txBody>
            <a:bodyPr wrap="none">
              <a:spAutoFit/>
            </a:bodyPr>
            <a:lstStyle/>
            <a:p>
              <a:pPr algn="ctr" eaLnBrk="0" hangingPunct="0"/>
              <a:r>
                <a:rPr lang="en-US" sz="1200">
                  <a:solidFill>
                    <a:schemeClr val="tx1"/>
                  </a:solidFill>
                  <a:latin typeface="Tahoma" pitchFamily="34" charset="0"/>
                </a:rPr>
                <a:t>Transportation</a:t>
              </a:r>
            </a:p>
            <a:p>
              <a:pPr algn="ctr" eaLnBrk="0" hangingPunct="0"/>
              <a:r>
                <a:rPr lang="en-US" sz="1200">
                  <a:solidFill>
                    <a:schemeClr val="tx1"/>
                  </a:solidFill>
                  <a:latin typeface="Tahoma" pitchFamily="34" charset="0"/>
                </a:rPr>
                <a:t>Costs</a:t>
              </a:r>
            </a:p>
          </p:txBody>
        </p:sp>
        <p:sp>
          <p:nvSpPr>
            <p:cNvPr id="244781" name="Text Box 45"/>
            <p:cNvSpPr txBox="1">
              <a:spLocks noChangeArrowheads="1"/>
            </p:cNvSpPr>
            <p:nvPr/>
          </p:nvSpPr>
          <p:spPr bwMode="auto">
            <a:xfrm>
              <a:off x="2568" y="3648"/>
              <a:ext cx="882" cy="481"/>
            </a:xfrm>
            <a:prstGeom prst="rect">
              <a:avLst/>
            </a:prstGeom>
            <a:noFill/>
            <a:ln w="12700">
              <a:noFill/>
              <a:miter lim="800000"/>
              <a:headEnd type="none" w="sm" len="sm"/>
              <a:tailEnd type="none" w="sm" len="sm"/>
            </a:ln>
            <a:effectLst/>
          </p:spPr>
          <p:txBody>
            <a:bodyPr wrap="none">
              <a:spAutoFit/>
            </a:bodyPr>
            <a:lstStyle/>
            <a:p>
              <a:pPr algn="ctr" eaLnBrk="0" hangingPunct="0"/>
              <a:r>
                <a:rPr lang="en-US" sz="1200">
                  <a:solidFill>
                    <a:schemeClr val="tx1"/>
                  </a:solidFill>
                  <a:latin typeface="Tahoma" pitchFamily="34" charset="0"/>
                </a:rPr>
                <a:t>Transportation</a:t>
              </a:r>
            </a:p>
            <a:p>
              <a:pPr algn="ctr" eaLnBrk="0" hangingPunct="0"/>
              <a:r>
                <a:rPr lang="en-US" sz="1200">
                  <a:solidFill>
                    <a:schemeClr val="tx1"/>
                  </a:solidFill>
                  <a:latin typeface="Tahoma" pitchFamily="34" charset="0"/>
                </a:rPr>
                <a:t>Costs</a:t>
              </a:r>
            </a:p>
          </p:txBody>
        </p:sp>
        <p:sp>
          <p:nvSpPr>
            <p:cNvPr id="244782" name="Text Box 46"/>
            <p:cNvSpPr txBox="1">
              <a:spLocks noChangeArrowheads="1"/>
            </p:cNvSpPr>
            <p:nvPr/>
          </p:nvSpPr>
          <p:spPr bwMode="auto">
            <a:xfrm>
              <a:off x="3912" y="3840"/>
              <a:ext cx="882" cy="481"/>
            </a:xfrm>
            <a:prstGeom prst="rect">
              <a:avLst/>
            </a:prstGeom>
            <a:noFill/>
            <a:ln w="12700">
              <a:noFill/>
              <a:miter lim="800000"/>
              <a:headEnd type="none" w="sm" len="sm"/>
              <a:tailEnd type="none" w="sm" len="sm"/>
            </a:ln>
            <a:effectLst/>
          </p:spPr>
          <p:txBody>
            <a:bodyPr wrap="none">
              <a:spAutoFit/>
            </a:bodyPr>
            <a:lstStyle/>
            <a:p>
              <a:pPr algn="ctr" eaLnBrk="0" hangingPunct="0"/>
              <a:r>
                <a:rPr lang="en-US" sz="1200">
                  <a:solidFill>
                    <a:schemeClr val="tx1"/>
                  </a:solidFill>
                  <a:latin typeface="Tahoma" pitchFamily="34" charset="0"/>
                </a:rPr>
                <a:t>Transportation</a:t>
              </a:r>
            </a:p>
            <a:p>
              <a:pPr algn="ctr" eaLnBrk="0" hangingPunct="0"/>
              <a:r>
                <a:rPr lang="en-US" sz="1200">
                  <a:solidFill>
                    <a:schemeClr val="tx1"/>
                  </a:solidFill>
                  <a:latin typeface="Tahoma" pitchFamily="34" charset="0"/>
                </a:rPr>
                <a:t>Costs</a:t>
              </a:r>
            </a:p>
          </p:txBody>
        </p:sp>
        <p:sp>
          <p:nvSpPr>
            <p:cNvPr id="244783" name="Text Box 47"/>
            <p:cNvSpPr txBox="1">
              <a:spLocks noChangeArrowheads="1"/>
            </p:cNvSpPr>
            <p:nvPr/>
          </p:nvSpPr>
          <p:spPr bwMode="auto">
            <a:xfrm>
              <a:off x="3264" y="3985"/>
              <a:ext cx="939" cy="289"/>
            </a:xfrm>
            <a:prstGeom prst="rect">
              <a:avLst/>
            </a:prstGeom>
            <a:noFill/>
            <a:ln w="12700">
              <a:noFill/>
              <a:miter lim="800000"/>
              <a:headEnd type="none" w="sm" len="sm"/>
              <a:tailEnd type="none" w="sm" len="sm"/>
            </a:ln>
            <a:effectLst/>
          </p:spPr>
          <p:txBody>
            <a:bodyPr wrap="none">
              <a:spAutoFit/>
            </a:bodyPr>
            <a:lstStyle/>
            <a:p>
              <a:pPr eaLnBrk="0" hangingPunct="0"/>
              <a:r>
                <a:rPr lang="en-US" sz="1200">
                  <a:solidFill>
                    <a:schemeClr val="tx1"/>
                  </a:solidFill>
                  <a:latin typeface="Tahoma" pitchFamily="34" charset="0"/>
                </a:rPr>
                <a:t>Inventory Costs</a:t>
              </a:r>
            </a:p>
          </p:txBody>
        </p:sp>
        <p:sp>
          <p:nvSpPr>
            <p:cNvPr id="244784" name="Text Box 48"/>
            <p:cNvSpPr txBox="1">
              <a:spLocks noChangeArrowheads="1"/>
            </p:cNvSpPr>
            <p:nvPr/>
          </p:nvSpPr>
          <p:spPr bwMode="auto">
            <a:xfrm>
              <a:off x="1824" y="3984"/>
              <a:ext cx="1175" cy="289"/>
            </a:xfrm>
            <a:prstGeom prst="rect">
              <a:avLst/>
            </a:prstGeom>
            <a:noFill/>
            <a:ln w="12700">
              <a:noFill/>
              <a:miter lim="800000"/>
              <a:headEnd type="none" w="sm" len="sm"/>
              <a:tailEnd type="none" w="sm" len="sm"/>
            </a:ln>
            <a:effectLst/>
          </p:spPr>
          <p:txBody>
            <a:bodyPr wrap="none">
              <a:spAutoFit/>
            </a:bodyPr>
            <a:lstStyle/>
            <a:p>
              <a:pPr eaLnBrk="0" hangingPunct="0"/>
              <a:r>
                <a:rPr lang="en-US" sz="1200">
                  <a:solidFill>
                    <a:schemeClr val="tx1"/>
                  </a:solidFill>
                  <a:latin typeface="Tahoma" pitchFamily="34" charset="0"/>
                </a:rPr>
                <a:t>Manufacturing Costs</a:t>
              </a:r>
            </a:p>
          </p:txBody>
        </p:sp>
        <p:sp>
          <p:nvSpPr>
            <p:cNvPr id="244785" name="Line 49"/>
            <p:cNvSpPr>
              <a:spLocks noChangeShapeType="1"/>
            </p:cNvSpPr>
            <p:nvPr/>
          </p:nvSpPr>
          <p:spPr bwMode="auto">
            <a:xfrm flipV="1">
              <a:off x="624" y="3504"/>
              <a:ext cx="0" cy="336"/>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86" name="Line 50"/>
            <p:cNvSpPr>
              <a:spLocks noChangeShapeType="1"/>
            </p:cNvSpPr>
            <p:nvPr/>
          </p:nvSpPr>
          <p:spPr bwMode="auto">
            <a:xfrm flipV="1">
              <a:off x="1584" y="3360"/>
              <a:ext cx="0" cy="240"/>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87" name="Line 51"/>
            <p:cNvSpPr>
              <a:spLocks noChangeShapeType="1"/>
            </p:cNvSpPr>
            <p:nvPr/>
          </p:nvSpPr>
          <p:spPr bwMode="auto">
            <a:xfrm flipV="1">
              <a:off x="2304" y="3792"/>
              <a:ext cx="0" cy="144"/>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88" name="Line 52"/>
            <p:cNvSpPr>
              <a:spLocks noChangeShapeType="1"/>
            </p:cNvSpPr>
            <p:nvPr/>
          </p:nvSpPr>
          <p:spPr bwMode="auto">
            <a:xfrm flipV="1">
              <a:off x="2928" y="3264"/>
              <a:ext cx="0" cy="336"/>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89" name="Line 53"/>
            <p:cNvSpPr>
              <a:spLocks noChangeShapeType="1"/>
            </p:cNvSpPr>
            <p:nvPr/>
          </p:nvSpPr>
          <p:spPr bwMode="auto">
            <a:xfrm flipV="1">
              <a:off x="3696" y="3696"/>
              <a:ext cx="0" cy="240"/>
            </a:xfrm>
            <a:prstGeom prst="line">
              <a:avLst/>
            </a:prstGeom>
            <a:noFill/>
            <a:ln w="12700">
              <a:solidFill>
                <a:schemeClr val="tx1"/>
              </a:solidFill>
              <a:round/>
              <a:headEnd type="none" w="sm" len="sm"/>
              <a:tailEnd type="triangle" w="sm" len="sm"/>
            </a:ln>
            <a:effectLst/>
          </p:spPr>
          <p:txBody>
            <a:bodyPr/>
            <a:lstStyle/>
            <a:p>
              <a:endParaRPr lang="en-US"/>
            </a:p>
          </p:txBody>
        </p:sp>
        <p:sp>
          <p:nvSpPr>
            <p:cNvPr id="244790" name="Line 54"/>
            <p:cNvSpPr>
              <a:spLocks noChangeShapeType="1"/>
            </p:cNvSpPr>
            <p:nvPr/>
          </p:nvSpPr>
          <p:spPr bwMode="auto">
            <a:xfrm flipV="1">
              <a:off x="4368" y="3408"/>
              <a:ext cx="0" cy="384"/>
            </a:xfrm>
            <a:prstGeom prst="line">
              <a:avLst/>
            </a:prstGeom>
            <a:noFill/>
            <a:ln w="12700">
              <a:solidFill>
                <a:schemeClr val="tx1"/>
              </a:solidFill>
              <a:round/>
              <a:headEnd type="none" w="sm" len="sm"/>
              <a:tailEnd type="triangle" w="sm" len="sm"/>
            </a:ln>
            <a:effectLst/>
          </p:spPr>
          <p:txBody>
            <a:bodyPr/>
            <a:lstStyle/>
            <a:p>
              <a:endParaRPr lang="en-US"/>
            </a:p>
          </p:txBody>
        </p:sp>
      </p:grpSp>
      <p:sp>
        <p:nvSpPr>
          <p:cNvPr id="244791" name="AutoShape 55"/>
          <p:cNvSpPr>
            <a:spLocks noChangeArrowheads="1"/>
          </p:cNvSpPr>
          <p:nvPr/>
        </p:nvSpPr>
        <p:spPr bwMode="auto">
          <a:xfrm>
            <a:off x="457200" y="1676400"/>
            <a:ext cx="1295400" cy="838200"/>
          </a:xfrm>
          <a:prstGeom prst="homePlate">
            <a:avLst>
              <a:gd name="adj" fmla="val 38636"/>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eaLnBrk="0" hangingPunct="0"/>
            <a:r>
              <a:rPr lang="en-US" sz="1400" b="1">
                <a:solidFill>
                  <a:schemeClr val="bg1"/>
                </a:solidFill>
                <a:latin typeface="Tahoma" pitchFamily="34" charset="0"/>
              </a:rPr>
              <a:t>Plan</a:t>
            </a:r>
          </a:p>
        </p:txBody>
      </p:sp>
      <p:sp>
        <p:nvSpPr>
          <p:cNvPr id="244792" name="AutoShape 56"/>
          <p:cNvSpPr>
            <a:spLocks noChangeArrowheads="1"/>
          </p:cNvSpPr>
          <p:nvPr/>
        </p:nvSpPr>
        <p:spPr bwMode="auto">
          <a:xfrm>
            <a:off x="1905000" y="1676400"/>
            <a:ext cx="1219200" cy="838200"/>
          </a:xfrm>
          <a:prstGeom prst="chevron">
            <a:avLst>
              <a:gd name="adj" fmla="val 36364"/>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eaLnBrk="0" hangingPunct="0"/>
            <a:r>
              <a:rPr lang="en-US" sz="1400" b="1">
                <a:solidFill>
                  <a:schemeClr val="bg1"/>
                </a:solidFill>
                <a:latin typeface="Tahoma" pitchFamily="34" charset="0"/>
              </a:rPr>
              <a:t>    Source</a:t>
            </a:r>
          </a:p>
        </p:txBody>
      </p:sp>
      <p:sp>
        <p:nvSpPr>
          <p:cNvPr id="244793" name="AutoShape 57"/>
          <p:cNvSpPr>
            <a:spLocks noChangeArrowheads="1"/>
          </p:cNvSpPr>
          <p:nvPr/>
        </p:nvSpPr>
        <p:spPr bwMode="auto">
          <a:xfrm>
            <a:off x="3962400" y="1676400"/>
            <a:ext cx="1219200" cy="838200"/>
          </a:xfrm>
          <a:prstGeom prst="chevron">
            <a:avLst>
              <a:gd name="adj" fmla="val 36364"/>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eaLnBrk="0" hangingPunct="0"/>
            <a:r>
              <a:rPr lang="en-US" sz="1400" b="1">
                <a:solidFill>
                  <a:schemeClr val="bg1"/>
                </a:solidFill>
                <a:latin typeface="Tahoma" pitchFamily="34" charset="0"/>
              </a:rPr>
              <a:t>    Make</a:t>
            </a:r>
          </a:p>
        </p:txBody>
      </p:sp>
      <p:sp>
        <p:nvSpPr>
          <p:cNvPr id="244794" name="AutoShape 58"/>
          <p:cNvSpPr>
            <a:spLocks noChangeArrowheads="1"/>
          </p:cNvSpPr>
          <p:nvPr/>
        </p:nvSpPr>
        <p:spPr bwMode="auto">
          <a:xfrm>
            <a:off x="5943600" y="1676400"/>
            <a:ext cx="1219200" cy="838200"/>
          </a:xfrm>
          <a:prstGeom prst="chevron">
            <a:avLst>
              <a:gd name="adj" fmla="val 36364"/>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eaLnBrk="0" hangingPunct="0"/>
            <a:r>
              <a:rPr lang="en-US" sz="1400" b="1">
                <a:solidFill>
                  <a:schemeClr val="bg1"/>
                </a:solidFill>
                <a:latin typeface="Tahoma" pitchFamily="34" charset="0"/>
              </a:rPr>
              <a:t>    Deliver</a:t>
            </a:r>
          </a:p>
        </p:txBody>
      </p:sp>
      <p:sp>
        <p:nvSpPr>
          <p:cNvPr id="244795" name="AutoShape 59"/>
          <p:cNvSpPr>
            <a:spLocks noChangeArrowheads="1"/>
          </p:cNvSpPr>
          <p:nvPr/>
        </p:nvSpPr>
        <p:spPr bwMode="auto">
          <a:xfrm>
            <a:off x="7391400" y="1676400"/>
            <a:ext cx="1219200" cy="838200"/>
          </a:xfrm>
          <a:prstGeom prst="chevron">
            <a:avLst>
              <a:gd name="adj" fmla="val 36364"/>
            </a:avLst>
          </a:prstGeom>
          <a:solidFill>
            <a:schemeClr val="accent1"/>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p>
            <a:pPr algn="ctr" eaLnBrk="0" hangingPunct="0"/>
            <a:r>
              <a:rPr lang="en-US" sz="1400" b="1">
                <a:solidFill>
                  <a:schemeClr val="bg1"/>
                </a:solidFill>
                <a:latin typeface="Tahoma" pitchFamily="34" charset="0"/>
              </a:rPr>
              <a:t>    Buy</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r>
              <a:rPr lang="en-US"/>
              <a:t>1-</a:t>
            </a:r>
            <a:fld id="{B96C05C8-E7A8-4AAD-B032-BA7E2E82CC34}" type="slidenum">
              <a:rPr lang="ar-SA">
                <a:cs typeface="Arial" charset="0"/>
              </a:rPr>
              <a:pPr/>
              <a:t>47</a:t>
            </a:fld>
            <a:endParaRPr lang="en-US"/>
          </a:p>
        </p:txBody>
      </p:sp>
      <p:sp>
        <p:nvSpPr>
          <p:cNvPr id="246786" name="Rectangle 2"/>
          <p:cNvSpPr>
            <a:spLocks noGrp="1" noChangeArrowheads="1"/>
          </p:cNvSpPr>
          <p:nvPr>
            <p:ph type="title"/>
          </p:nvPr>
        </p:nvSpPr>
        <p:spPr>
          <a:xfrm>
            <a:off x="381000" y="533400"/>
            <a:ext cx="8475663" cy="444500"/>
          </a:xfrm>
        </p:spPr>
        <p:txBody>
          <a:bodyPr/>
          <a:lstStyle/>
          <a:p>
            <a:r>
              <a:rPr lang="en-US" sz="3800">
                <a:solidFill>
                  <a:srgbClr val="000000"/>
                </a:solidFill>
                <a:cs typeface="Times New Roman" pitchFamily="18" charset="0"/>
              </a:rPr>
              <a:t>What Is Supply Chain Management (SCM)? </a:t>
            </a:r>
          </a:p>
        </p:txBody>
      </p:sp>
      <p:sp>
        <p:nvSpPr>
          <p:cNvPr id="246787" name="Rectangle 3"/>
          <p:cNvSpPr>
            <a:spLocks noGrp="1" noChangeArrowheads="1"/>
          </p:cNvSpPr>
          <p:nvPr>
            <p:ph type="body" idx="1"/>
          </p:nvPr>
        </p:nvSpPr>
        <p:spPr>
          <a:xfrm>
            <a:off x="1219200" y="2133600"/>
            <a:ext cx="7162800" cy="4038600"/>
          </a:xfrm>
          <a:noFill/>
          <a:ln/>
        </p:spPr>
        <p:txBody>
          <a:bodyPr lIns="90488" tIns="44450" rIns="90488" bIns="44450"/>
          <a:lstStyle/>
          <a:p>
            <a:r>
              <a:rPr lang="en-US" sz="2000"/>
              <a:t>A set of approaches used to efficiently integrate</a:t>
            </a:r>
          </a:p>
          <a:p>
            <a:pPr marL="863600" lvl="1" indent="-406400"/>
            <a:r>
              <a:rPr lang="en-US" sz="1800"/>
              <a:t>Suppliers</a:t>
            </a:r>
          </a:p>
          <a:p>
            <a:pPr marL="863600" lvl="1" indent="-406400"/>
            <a:r>
              <a:rPr lang="en-US" sz="1800"/>
              <a:t>Manufacturers</a:t>
            </a:r>
          </a:p>
          <a:p>
            <a:pPr marL="863600" lvl="1" indent="-406400"/>
            <a:r>
              <a:rPr lang="en-US" sz="1800"/>
              <a:t>Warehouses</a:t>
            </a:r>
          </a:p>
          <a:p>
            <a:pPr marL="863600" lvl="1" indent="-406400"/>
            <a:r>
              <a:rPr lang="en-US" sz="1800"/>
              <a:t>Distribution centers</a:t>
            </a:r>
          </a:p>
          <a:p>
            <a:r>
              <a:rPr lang="en-US" sz="2000"/>
              <a:t>So that the product is produced and distributed</a:t>
            </a:r>
          </a:p>
          <a:p>
            <a:pPr marL="863600" lvl="1" indent="-406400"/>
            <a:r>
              <a:rPr lang="en-US" sz="1800"/>
              <a:t>In the right quantities</a:t>
            </a:r>
          </a:p>
          <a:p>
            <a:pPr marL="863600" lvl="1" indent="-406400"/>
            <a:r>
              <a:rPr lang="en-US" sz="1800"/>
              <a:t>To the right locations</a:t>
            </a:r>
          </a:p>
          <a:p>
            <a:pPr marL="863600" lvl="1" indent="-406400"/>
            <a:r>
              <a:rPr lang="en-US" sz="1800"/>
              <a:t>And at the right time</a:t>
            </a:r>
          </a:p>
          <a:p>
            <a:r>
              <a:rPr lang="en-US" sz="2000"/>
              <a:t>System-wide </a:t>
            </a:r>
            <a:r>
              <a:rPr lang="en-US" sz="2000" u="sng"/>
              <a:t>costs</a:t>
            </a:r>
            <a:r>
              <a:rPr lang="en-US" sz="2000"/>
              <a:t> are minimized and</a:t>
            </a:r>
          </a:p>
          <a:p>
            <a:r>
              <a:rPr lang="en-US" sz="2000" u="sng"/>
              <a:t>Service level</a:t>
            </a:r>
            <a:r>
              <a:rPr lang="en-US" sz="2000"/>
              <a:t> requirements are satisfied </a:t>
            </a:r>
          </a:p>
        </p:txBody>
      </p:sp>
      <p:grpSp>
        <p:nvGrpSpPr>
          <p:cNvPr id="2" name="Group 4"/>
          <p:cNvGrpSpPr>
            <a:grpSpLocks/>
          </p:cNvGrpSpPr>
          <p:nvPr/>
        </p:nvGrpSpPr>
        <p:grpSpPr bwMode="auto">
          <a:xfrm>
            <a:off x="1219200" y="1295400"/>
            <a:ext cx="2819400" cy="762000"/>
            <a:chOff x="288" y="1056"/>
            <a:chExt cx="3312" cy="528"/>
          </a:xfrm>
        </p:grpSpPr>
        <p:sp>
          <p:nvSpPr>
            <p:cNvPr id="246789" name="AutoShape 5"/>
            <p:cNvSpPr>
              <a:spLocks noChangeArrowheads="1"/>
            </p:cNvSpPr>
            <p:nvPr/>
          </p:nvSpPr>
          <p:spPr bwMode="auto">
            <a:xfrm>
              <a:off x="288" y="1056"/>
              <a:ext cx="816" cy="528"/>
            </a:xfrm>
            <a:prstGeom prst="homePlate">
              <a:avLst>
                <a:gd name="adj" fmla="val 38636"/>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r>
                <a:rPr lang="en-US" sz="900" b="1">
                  <a:solidFill>
                    <a:schemeClr val="bg1"/>
                  </a:solidFill>
                  <a:latin typeface="Tahoma" pitchFamily="34" charset="0"/>
                </a:rPr>
                <a:t>Plan</a:t>
              </a:r>
            </a:p>
          </p:txBody>
        </p:sp>
        <p:sp>
          <p:nvSpPr>
            <p:cNvPr id="246790" name="AutoShape 6"/>
            <p:cNvSpPr>
              <a:spLocks noChangeArrowheads="1"/>
            </p:cNvSpPr>
            <p:nvPr/>
          </p:nvSpPr>
          <p:spPr bwMode="auto">
            <a:xfrm>
              <a:off x="960" y="1056"/>
              <a:ext cx="768" cy="528"/>
            </a:xfrm>
            <a:prstGeom prst="chevron">
              <a:avLst>
                <a:gd name="adj" fmla="val 36364"/>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r>
                <a:rPr lang="en-US" sz="900" b="1">
                  <a:solidFill>
                    <a:schemeClr val="bg1"/>
                  </a:solidFill>
                  <a:latin typeface="Tahoma" pitchFamily="34" charset="0"/>
                </a:rPr>
                <a:t>    Source</a:t>
              </a:r>
            </a:p>
          </p:txBody>
        </p:sp>
        <p:sp>
          <p:nvSpPr>
            <p:cNvPr id="246791" name="AutoShape 7"/>
            <p:cNvSpPr>
              <a:spLocks noChangeArrowheads="1"/>
            </p:cNvSpPr>
            <p:nvPr/>
          </p:nvSpPr>
          <p:spPr bwMode="auto">
            <a:xfrm>
              <a:off x="1584" y="1056"/>
              <a:ext cx="768" cy="528"/>
            </a:xfrm>
            <a:prstGeom prst="chevron">
              <a:avLst>
                <a:gd name="adj" fmla="val 36364"/>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r>
                <a:rPr lang="en-US" sz="900" b="1">
                  <a:solidFill>
                    <a:schemeClr val="bg1"/>
                  </a:solidFill>
                  <a:latin typeface="Tahoma" pitchFamily="34" charset="0"/>
                </a:rPr>
                <a:t>    Make</a:t>
              </a:r>
            </a:p>
          </p:txBody>
        </p:sp>
        <p:sp>
          <p:nvSpPr>
            <p:cNvPr id="246792" name="AutoShape 8"/>
            <p:cNvSpPr>
              <a:spLocks noChangeArrowheads="1"/>
            </p:cNvSpPr>
            <p:nvPr/>
          </p:nvSpPr>
          <p:spPr bwMode="auto">
            <a:xfrm>
              <a:off x="2208" y="1056"/>
              <a:ext cx="768" cy="528"/>
            </a:xfrm>
            <a:prstGeom prst="chevron">
              <a:avLst>
                <a:gd name="adj" fmla="val 36364"/>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r>
                <a:rPr lang="en-US" sz="900" b="1">
                  <a:solidFill>
                    <a:schemeClr val="bg1"/>
                  </a:solidFill>
                  <a:latin typeface="Tahoma" pitchFamily="34" charset="0"/>
                </a:rPr>
                <a:t>    Deliver</a:t>
              </a:r>
            </a:p>
          </p:txBody>
        </p:sp>
        <p:sp>
          <p:nvSpPr>
            <p:cNvPr id="246793" name="AutoShape 9"/>
            <p:cNvSpPr>
              <a:spLocks noChangeArrowheads="1"/>
            </p:cNvSpPr>
            <p:nvPr/>
          </p:nvSpPr>
          <p:spPr bwMode="auto">
            <a:xfrm>
              <a:off x="2832" y="1056"/>
              <a:ext cx="768" cy="528"/>
            </a:xfrm>
            <a:prstGeom prst="chevron">
              <a:avLst>
                <a:gd name="adj" fmla="val 36364"/>
              </a:avLst>
            </a:prstGeom>
            <a:solidFill>
              <a:schemeClr val="accent1"/>
            </a:solidFill>
            <a:ln w="12700">
              <a:solidFill>
                <a:schemeClr val="tx1"/>
              </a:solidFill>
              <a:miter lim="800000"/>
              <a:headEnd type="none" w="sm" len="sm"/>
              <a:tailEnd type="none" w="sm" len="sm"/>
            </a:ln>
            <a:effectLst/>
          </p:spPr>
          <p:txBody>
            <a:bodyPr wrap="none" anchor="ctr"/>
            <a:lstStyle/>
            <a:p>
              <a:pPr algn="ctr" eaLnBrk="0" hangingPunct="0"/>
              <a:r>
                <a:rPr lang="en-US" sz="900" b="1">
                  <a:solidFill>
                    <a:schemeClr val="bg1"/>
                  </a:solidFill>
                  <a:latin typeface="Tahoma" pitchFamily="34" charset="0"/>
                </a:rPr>
                <a:t>    Buy</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1-</a:t>
            </a:r>
            <a:fld id="{79A66F64-151D-48A8-AB95-49048ECCCC61}" type="slidenum">
              <a:rPr lang="ar-SA">
                <a:cs typeface="Arial" charset="0"/>
              </a:rPr>
              <a:pPr/>
              <a:t>48</a:t>
            </a:fld>
            <a:endParaRPr lang="en-US"/>
          </a:p>
        </p:txBody>
      </p:sp>
      <p:sp>
        <p:nvSpPr>
          <p:cNvPr id="148482" name="Rectangle 2"/>
          <p:cNvSpPr>
            <a:spLocks noGrp="1" noChangeArrowheads="1"/>
          </p:cNvSpPr>
          <p:nvPr>
            <p:ph type="title"/>
          </p:nvPr>
        </p:nvSpPr>
        <p:spPr>
          <a:xfrm>
            <a:off x="228600" y="457200"/>
            <a:ext cx="8305800" cy="914400"/>
          </a:xfrm>
        </p:spPr>
        <p:txBody>
          <a:bodyPr/>
          <a:lstStyle/>
          <a:p>
            <a:r>
              <a:rPr lang="en-US" b="1" dirty="0" smtClean="0"/>
              <a:t>EB </a:t>
            </a:r>
            <a:r>
              <a:rPr lang="en-US" b="1" dirty="0"/>
              <a:t>Business Models</a:t>
            </a:r>
            <a:endParaRPr lang="en-US" dirty="0"/>
          </a:p>
        </p:txBody>
      </p:sp>
      <p:sp>
        <p:nvSpPr>
          <p:cNvPr id="148483" name="Rectangle 3"/>
          <p:cNvSpPr>
            <a:spLocks noGrp="1" noChangeArrowheads="1"/>
          </p:cNvSpPr>
          <p:nvPr>
            <p:ph type="body" idx="1"/>
          </p:nvPr>
        </p:nvSpPr>
        <p:spPr/>
        <p:txBody>
          <a:bodyPr/>
          <a:lstStyle/>
          <a:p>
            <a:r>
              <a:rPr lang="en-US" b="1"/>
              <a:t>revenue model</a:t>
            </a:r>
          </a:p>
          <a:p>
            <a:pPr>
              <a:buFont typeface="Wingdings" pitchFamily="2" charset="2"/>
              <a:buNone/>
            </a:pPr>
            <a:r>
              <a:rPr lang="en-US"/>
              <a:t>	Description of how the company or an EC project will earn revenue</a:t>
            </a:r>
          </a:p>
          <a:p>
            <a:r>
              <a:rPr lang="en-US" b="1"/>
              <a:t>value proposition</a:t>
            </a:r>
          </a:p>
          <a:p>
            <a:pPr>
              <a:buFont typeface="Wingdings" pitchFamily="2" charset="2"/>
              <a:buNone/>
            </a:pPr>
            <a:r>
              <a:rPr lang="en-US"/>
              <a:t>	The benefits a company can derive from using EC</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1-</a:t>
            </a:r>
            <a:fld id="{DE3DBC32-1714-4884-AC9D-0BE6866C2D51}" type="slidenum">
              <a:rPr lang="ar-SA">
                <a:cs typeface="Arial" charset="0"/>
              </a:rPr>
              <a:pPr/>
              <a:t>49</a:t>
            </a:fld>
            <a:endParaRPr lang="en-US"/>
          </a:p>
        </p:txBody>
      </p:sp>
      <p:sp>
        <p:nvSpPr>
          <p:cNvPr id="160770" name="Rectangle 2"/>
          <p:cNvSpPr>
            <a:spLocks noGrp="1" noChangeArrowheads="1"/>
          </p:cNvSpPr>
          <p:nvPr>
            <p:ph type="title"/>
          </p:nvPr>
        </p:nvSpPr>
        <p:spPr>
          <a:xfrm>
            <a:off x="228600" y="457200"/>
            <a:ext cx="8305800" cy="914400"/>
          </a:xfrm>
        </p:spPr>
        <p:txBody>
          <a:bodyPr/>
          <a:lstStyle/>
          <a:p>
            <a:r>
              <a:rPr lang="en-US" b="1"/>
              <a:t>Social and Business Networks</a:t>
            </a:r>
            <a:endParaRPr lang="en-US"/>
          </a:p>
        </p:txBody>
      </p:sp>
      <p:sp>
        <p:nvSpPr>
          <p:cNvPr id="160771" name="Rectangle 3"/>
          <p:cNvSpPr>
            <a:spLocks noGrp="1" noChangeArrowheads="1"/>
          </p:cNvSpPr>
          <p:nvPr>
            <p:ph type="body" idx="1"/>
          </p:nvPr>
        </p:nvSpPr>
        <p:spPr/>
        <p:txBody>
          <a:bodyPr/>
          <a:lstStyle/>
          <a:p>
            <a:r>
              <a:rPr lang="en-US" b="1"/>
              <a:t>social networks</a:t>
            </a:r>
          </a:p>
          <a:p>
            <a:pPr>
              <a:buFont typeface="Wingdings" pitchFamily="2" charset="2"/>
              <a:buNone/>
            </a:pPr>
            <a:r>
              <a:rPr lang="en-US"/>
              <a:t>	Web sites that connect people with specified interests by providing free  services such as photo presentation, e-mail, blogging, etc.</a:t>
            </a:r>
          </a:p>
          <a:p>
            <a:r>
              <a:rPr lang="en-US"/>
              <a:t>Business-oriented networks are social networks whose primary objective is to facilitate business</a:t>
            </a:r>
            <a:endParaRPr 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r>
              <a:rPr lang="en-US"/>
              <a:t>1-</a:t>
            </a:r>
            <a:fld id="{4131C871-1345-40CB-BF2E-4883BB6DBE3C}" type="slidenum">
              <a:rPr lang="ar-SA">
                <a:cs typeface="Arial" charset="0"/>
              </a:rPr>
              <a:pPr/>
              <a:t>5</a:t>
            </a:fld>
            <a:endParaRPr lang="en-US"/>
          </a:p>
        </p:txBody>
      </p:sp>
      <p:sp>
        <p:nvSpPr>
          <p:cNvPr id="7171" name="Rectangle 2"/>
          <p:cNvSpPr>
            <a:spLocks noGrp="1" noChangeArrowheads="1"/>
          </p:cNvSpPr>
          <p:nvPr>
            <p:ph type="title"/>
          </p:nvPr>
        </p:nvSpPr>
        <p:spPr/>
        <p:txBody>
          <a:bodyPr/>
          <a:lstStyle/>
          <a:p>
            <a:pPr eaLnBrk="1" hangingPunct="1"/>
            <a:r>
              <a:rPr lang="en-US" sz="3800" smtClean="0"/>
              <a:t>Electronic Commerce: </a:t>
            </a:r>
            <a:br>
              <a:rPr lang="en-US" sz="3800" smtClean="0"/>
            </a:br>
            <a:r>
              <a:rPr lang="en-US" sz="3800" smtClean="0"/>
              <a:t>Definitions and Concepts</a:t>
            </a:r>
          </a:p>
        </p:txBody>
      </p:sp>
      <p:sp>
        <p:nvSpPr>
          <p:cNvPr id="7172" name="Rectangle 3"/>
          <p:cNvSpPr>
            <a:spLocks noGrp="1" noChangeArrowheads="1"/>
          </p:cNvSpPr>
          <p:nvPr>
            <p:ph type="body" idx="1"/>
          </p:nvPr>
        </p:nvSpPr>
        <p:spPr/>
        <p:txBody>
          <a:bodyPr/>
          <a:lstStyle/>
          <a:p>
            <a:pPr marL="609600" indent="-609600" eaLnBrk="1" hangingPunct="1"/>
            <a:r>
              <a:rPr lang="en-US" b="1" smtClean="0"/>
              <a:t>Pure versus Partial EC</a:t>
            </a:r>
            <a:endParaRPr lang="en-US" smtClean="0"/>
          </a:p>
          <a:p>
            <a:pPr marL="990600" lvl="1" indent="-533400" eaLnBrk="1" hangingPunct="1"/>
            <a:r>
              <a:rPr lang="en-US" smtClean="0"/>
              <a:t>EC can take several forms depending on the </a:t>
            </a:r>
            <a:r>
              <a:rPr lang="en-US" i="1" smtClean="0"/>
              <a:t>degree of digitization </a:t>
            </a:r>
          </a:p>
          <a:p>
            <a:pPr marL="1371600" lvl="2" indent="-457200" eaLnBrk="1" hangingPunct="1">
              <a:buFont typeface="Wingdings" pitchFamily="2" charset="2"/>
              <a:buAutoNum type="arabicPeriod"/>
            </a:pPr>
            <a:r>
              <a:rPr lang="en-US" smtClean="0"/>
              <a:t>the </a:t>
            </a:r>
            <a:r>
              <a:rPr lang="en-US" i="1" smtClean="0"/>
              <a:t>product </a:t>
            </a:r>
            <a:r>
              <a:rPr lang="en-US" smtClean="0"/>
              <a:t>(service) sold</a:t>
            </a:r>
          </a:p>
          <a:p>
            <a:pPr marL="1371600" lvl="2" indent="-457200" eaLnBrk="1" hangingPunct="1">
              <a:buFont typeface="Wingdings" pitchFamily="2" charset="2"/>
              <a:buAutoNum type="arabicPeriod"/>
            </a:pPr>
            <a:r>
              <a:rPr lang="en-US" smtClean="0"/>
              <a:t>the </a:t>
            </a:r>
            <a:r>
              <a:rPr lang="en-US" i="1" smtClean="0"/>
              <a:t>process </a:t>
            </a:r>
            <a:r>
              <a:rPr lang="en-US" smtClean="0"/>
              <a:t>(e.g., ordering, payment, fulfillment)</a:t>
            </a:r>
          </a:p>
          <a:p>
            <a:pPr marL="1371600" lvl="2" indent="-457200" eaLnBrk="1" hangingPunct="1">
              <a:buFont typeface="Wingdings" pitchFamily="2" charset="2"/>
              <a:buAutoNum type="arabicPeriod"/>
            </a:pPr>
            <a:r>
              <a:rPr lang="en-US" smtClean="0"/>
              <a:t>the </a:t>
            </a:r>
            <a:r>
              <a:rPr lang="en-US" i="1" smtClean="0"/>
              <a:t>delivery method</a:t>
            </a:r>
            <a:endParaRPr lang="en-US"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1-</a:t>
            </a:r>
            <a:fld id="{D39A36D3-8601-4BD0-8802-0EEDD4D01CFF}" type="slidenum">
              <a:rPr lang="ar-SA">
                <a:cs typeface="Arial" charset="0"/>
              </a:rPr>
              <a:pPr/>
              <a:t>50</a:t>
            </a:fld>
            <a:endParaRPr lang="en-US"/>
          </a:p>
        </p:txBody>
      </p:sp>
      <p:sp>
        <p:nvSpPr>
          <p:cNvPr id="161794" name="Rectangle 2"/>
          <p:cNvSpPr>
            <a:spLocks noGrp="1" noChangeArrowheads="1"/>
          </p:cNvSpPr>
          <p:nvPr>
            <p:ph type="title"/>
          </p:nvPr>
        </p:nvSpPr>
        <p:spPr>
          <a:xfrm>
            <a:off x="228600" y="457200"/>
            <a:ext cx="8305800" cy="914400"/>
          </a:xfrm>
        </p:spPr>
        <p:txBody>
          <a:bodyPr/>
          <a:lstStyle/>
          <a:p>
            <a:r>
              <a:rPr lang="en-US" b="1"/>
              <a:t>The Digital Enterprise</a:t>
            </a:r>
            <a:endParaRPr lang="en-US"/>
          </a:p>
        </p:txBody>
      </p:sp>
      <p:sp>
        <p:nvSpPr>
          <p:cNvPr id="161795" name="Rectangle 3"/>
          <p:cNvSpPr>
            <a:spLocks noGrp="1" noChangeArrowheads="1"/>
          </p:cNvSpPr>
          <p:nvPr>
            <p:ph type="body" idx="1"/>
          </p:nvPr>
        </p:nvSpPr>
        <p:spPr/>
        <p:txBody>
          <a:bodyPr/>
          <a:lstStyle/>
          <a:p>
            <a:r>
              <a:rPr lang="en-US" sz="2800" b="1"/>
              <a:t>digital enterprise</a:t>
            </a:r>
          </a:p>
          <a:p>
            <a:pPr>
              <a:buFont typeface="Wingdings" pitchFamily="2" charset="2"/>
              <a:buNone/>
            </a:pPr>
            <a:r>
              <a:rPr lang="en-US" sz="2800"/>
              <a:t>	A new business model that uses IT in a fundamental way to accomplish one or more of three basic objectives: reach and engage customers more effectively, boost employee productivity, and improve operating efficiency. It uses communication and computing technology in a way that improves business processes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1-</a:t>
            </a:r>
            <a:fld id="{8B1D93F4-F3DE-471F-80AC-88D0EB7D1FA2}" type="slidenum">
              <a:rPr lang="ar-SA">
                <a:cs typeface="Arial" charset="0"/>
              </a:rPr>
              <a:pPr/>
              <a:t>51</a:t>
            </a:fld>
            <a:endParaRPr lang="en-US"/>
          </a:p>
        </p:txBody>
      </p:sp>
      <p:sp>
        <p:nvSpPr>
          <p:cNvPr id="162818" name="Rectangle 2"/>
          <p:cNvSpPr>
            <a:spLocks noGrp="1" noChangeArrowheads="1"/>
          </p:cNvSpPr>
          <p:nvPr>
            <p:ph type="title"/>
          </p:nvPr>
        </p:nvSpPr>
        <p:spPr>
          <a:xfrm>
            <a:off x="228600" y="457200"/>
            <a:ext cx="8305800" cy="914400"/>
          </a:xfrm>
        </p:spPr>
        <p:txBody>
          <a:bodyPr/>
          <a:lstStyle/>
          <a:p>
            <a:r>
              <a:rPr lang="en-US" b="1"/>
              <a:t>The Digital Enterprise</a:t>
            </a:r>
          </a:p>
        </p:txBody>
      </p:sp>
      <p:sp>
        <p:nvSpPr>
          <p:cNvPr id="162819" name="Rectangle 3"/>
          <p:cNvSpPr>
            <a:spLocks noGrp="1" noChangeArrowheads="1"/>
          </p:cNvSpPr>
          <p:nvPr>
            <p:ph type="body" idx="1"/>
          </p:nvPr>
        </p:nvSpPr>
        <p:spPr/>
        <p:txBody>
          <a:bodyPr/>
          <a:lstStyle/>
          <a:p>
            <a:r>
              <a:rPr lang="en-US" b="1"/>
              <a:t>corporate portal</a:t>
            </a:r>
          </a:p>
          <a:p>
            <a:pPr>
              <a:buFont typeface="Wingdings" pitchFamily="2" charset="2"/>
              <a:buNone/>
            </a:pPr>
            <a:r>
              <a:rPr lang="en-US"/>
              <a:t>	A major gateway through which employees, business partners, and the public can enter a corporate Web site</a:t>
            </a:r>
          </a:p>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p:txBody>
          <a:bodyPr/>
          <a:lstStyle/>
          <a:p>
            <a:r>
              <a:rPr lang="en-US"/>
              <a:t>1-</a:t>
            </a:r>
            <a:fld id="{9FA4F923-BFE0-433C-902A-DC3825992091}" type="slidenum">
              <a:rPr lang="ar-SA">
                <a:cs typeface="Arial" charset="0"/>
              </a:rPr>
              <a:pPr/>
              <a:t>52</a:t>
            </a:fld>
            <a:endParaRPr lang="en-US"/>
          </a:p>
        </p:txBody>
      </p:sp>
      <p:sp>
        <p:nvSpPr>
          <p:cNvPr id="165890" name="Rectangle 2"/>
          <p:cNvSpPr>
            <a:spLocks noGrp="1" noChangeArrowheads="1"/>
          </p:cNvSpPr>
          <p:nvPr>
            <p:ph type="title"/>
          </p:nvPr>
        </p:nvSpPr>
        <p:spPr/>
        <p:txBody>
          <a:bodyPr/>
          <a:lstStyle/>
          <a:p>
            <a:r>
              <a:rPr lang="en-US" b="1"/>
              <a:t>The Digital Enterprise</a:t>
            </a:r>
          </a:p>
        </p:txBody>
      </p:sp>
      <p:pic>
        <p:nvPicPr>
          <p:cNvPr id="165892" name="Picture 4"/>
          <p:cNvPicPr>
            <a:picLocks noChangeAspect="1" noChangeArrowheads="1"/>
          </p:cNvPicPr>
          <p:nvPr/>
        </p:nvPicPr>
        <p:blipFill>
          <a:blip r:embed="rId3" cstate="print"/>
          <a:srcRect/>
          <a:stretch>
            <a:fillRect/>
          </a:stretch>
        </p:blipFill>
        <p:spPr bwMode="auto">
          <a:xfrm>
            <a:off x="2133600" y="1524000"/>
            <a:ext cx="4521200" cy="4648200"/>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1-</a:t>
            </a:r>
            <a:fld id="{5BD5A8AC-6D5E-4792-BF6C-327C900D0FC3}" type="slidenum">
              <a:rPr lang="ar-SA">
                <a:cs typeface="Arial" charset="0"/>
              </a:rPr>
              <a:pPr/>
              <a:t>53</a:t>
            </a:fld>
            <a:endParaRPr lang="en-US"/>
          </a:p>
        </p:txBody>
      </p:sp>
      <p:sp>
        <p:nvSpPr>
          <p:cNvPr id="167938" name="Rectangle 2"/>
          <p:cNvSpPr>
            <a:spLocks noGrp="1" noChangeArrowheads="1"/>
          </p:cNvSpPr>
          <p:nvPr>
            <p:ph type="title"/>
          </p:nvPr>
        </p:nvSpPr>
        <p:spPr/>
        <p:txBody>
          <a:bodyPr/>
          <a:lstStyle/>
          <a:p>
            <a:r>
              <a:rPr lang="en-US"/>
              <a:t>Managerial Issues</a:t>
            </a:r>
          </a:p>
        </p:txBody>
      </p:sp>
      <p:sp>
        <p:nvSpPr>
          <p:cNvPr id="167939" name="Rectangle 3"/>
          <p:cNvSpPr>
            <a:spLocks noGrp="1" noChangeArrowheads="1"/>
          </p:cNvSpPr>
          <p:nvPr>
            <p:ph type="body" idx="1"/>
          </p:nvPr>
        </p:nvSpPr>
        <p:spPr/>
        <p:txBody>
          <a:bodyPr/>
          <a:lstStyle/>
          <a:p>
            <a:pPr marL="609600" indent="-609600">
              <a:buFont typeface="Wingdings" pitchFamily="2" charset="2"/>
              <a:buAutoNum type="arabicPeriod"/>
            </a:pPr>
            <a:r>
              <a:rPr lang="en-US" dirty="0"/>
              <a:t>Why is B2B </a:t>
            </a:r>
            <a:r>
              <a:rPr lang="en-US" dirty="0" smtClean="0"/>
              <a:t>so </a:t>
            </a:r>
            <a:r>
              <a:rPr lang="en-US" dirty="0"/>
              <a:t>attractive?</a:t>
            </a:r>
          </a:p>
          <a:p>
            <a:pPr marL="609600" indent="-609600">
              <a:buFont typeface="Wingdings" pitchFamily="2" charset="2"/>
              <a:buAutoNum type="arabicPeriod"/>
            </a:pPr>
            <a:r>
              <a:rPr lang="en-US" dirty="0"/>
              <a:t>There are so many </a:t>
            </a:r>
            <a:r>
              <a:rPr lang="en-US" dirty="0" smtClean="0"/>
              <a:t>EB </a:t>
            </a:r>
            <a:r>
              <a:rPr lang="en-US" dirty="0"/>
              <a:t>failures—how can one avoid them?</a:t>
            </a:r>
          </a:p>
          <a:p>
            <a:pPr marL="609600" indent="-609600">
              <a:buFont typeface="Wingdings" pitchFamily="2" charset="2"/>
              <a:buAutoNum type="arabicPeriod"/>
            </a:pPr>
            <a:r>
              <a:rPr lang="en-US" dirty="0"/>
              <a:t>How do we transform our organization into a digital one?</a:t>
            </a:r>
          </a:p>
          <a:p>
            <a:pPr marL="609600" indent="-609600"/>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2"/>
          </p:nvPr>
        </p:nvSpPr>
        <p:spPr>
          <a:noFill/>
        </p:spPr>
        <p:txBody>
          <a:bodyPr/>
          <a:lstStyle/>
          <a:p>
            <a:r>
              <a:rPr lang="en-US"/>
              <a:t>1-</a:t>
            </a:r>
            <a:fld id="{B1FA5ED3-89DC-4B4D-B248-46EBE1B732C3}" type="slidenum">
              <a:rPr lang="ar-SA">
                <a:cs typeface="Arial" charset="0"/>
              </a:rPr>
              <a:pPr/>
              <a:t>6</a:t>
            </a:fld>
            <a:endParaRPr lang="en-US"/>
          </a:p>
        </p:txBody>
      </p:sp>
      <p:sp>
        <p:nvSpPr>
          <p:cNvPr id="8195" name="Rectangle 2"/>
          <p:cNvSpPr>
            <a:spLocks noGrp="1" noChangeArrowheads="1"/>
          </p:cNvSpPr>
          <p:nvPr>
            <p:ph type="title"/>
          </p:nvPr>
        </p:nvSpPr>
        <p:spPr/>
        <p:txBody>
          <a:bodyPr/>
          <a:lstStyle/>
          <a:p>
            <a:pPr eaLnBrk="1" hangingPunct="1"/>
            <a:r>
              <a:rPr lang="en-US" sz="3800" smtClean="0"/>
              <a:t>Electronic Commerce: </a:t>
            </a:r>
            <a:br>
              <a:rPr lang="en-US" sz="3800" smtClean="0"/>
            </a:br>
            <a:r>
              <a:rPr lang="en-US" sz="3800" smtClean="0"/>
              <a:t>Definitions and Concepts</a:t>
            </a:r>
          </a:p>
        </p:txBody>
      </p:sp>
      <p:pic>
        <p:nvPicPr>
          <p:cNvPr id="8196" name="Picture 4"/>
          <p:cNvPicPr>
            <a:picLocks noChangeAspect="1" noChangeArrowheads="1"/>
          </p:cNvPicPr>
          <p:nvPr/>
        </p:nvPicPr>
        <p:blipFill>
          <a:blip r:embed="rId3" cstate="print"/>
          <a:srcRect/>
          <a:stretch>
            <a:fillRect/>
          </a:stretch>
        </p:blipFill>
        <p:spPr bwMode="auto">
          <a:xfrm>
            <a:off x="1524000" y="1524000"/>
            <a:ext cx="5876925" cy="4538663"/>
          </a:xfrm>
          <a:prstGeom prst="rect">
            <a:avLst/>
          </a:prstGeom>
          <a:noFill/>
          <a:ln w="9525" algn="ctr">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r>
              <a:rPr lang="en-US"/>
              <a:t>1-</a:t>
            </a:r>
            <a:fld id="{D1CE885B-EAA3-4816-8614-5CAA39A9908B}" type="slidenum">
              <a:rPr lang="ar-SA">
                <a:cs typeface="Arial" charset="0"/>
              </a:rPr>
              <a:pPr/>
              <a:t>7</a:t>
            </a:fld>
            <a:endParaRPr lang="en-US"/>
          </a:p>
        </p:txBody>
      </p:sp>
      <p:sp>
        <p:nvSpPr>
          <p:cNvPr id="9219" name="Rectangle 2"/>
          <p:cNvSpPr>
            <a:spLocks noGrp="1" noChangeArrowheads="1"/>
          </p:cNvSpPr>
          <p:nvPr>
            <p:ph type="title"/>
          </p:nvPr>
        </p:nvSpPr>
        <p:spPr/>
        <p:txBody>
          <a:bodyPr/>
          <a:lstStyle/>
          <a:p>
            <a:pPr eaLnBrk="1" hangingPunct="1"/>
            <a:r>
              <a:rPr lang="en-US" sz="3800" smtClean="0"/>
              <a:t>Electronic Commerce: </a:t>
            </a:r>
            <a:br>
              <a:rPr lang="en-US" sz="3800" smtClean="0"/>
            </a:br>
            <a:r>
              <a:rPr lang="en-US" sz="3800" smtClean="0"/>
              <a:t>Definitions and Concepts</a:t>
            </a:r>
          </a:p>
        </p:txBody>
      </p:sp>
      <p:sp>
        <p:nvSpPr>
          <p:cNvPr id="9220" name="Rectangle 3"/>
          <p:cNvSpPr>
            <a:spLocks noGrp="1" noChangeArrowheads="1"/>
          </p:cNvSpPr>
          <p:nvPr>
            <p:ph type="body" idx="1"/>
          </p:nvPr>
        </p:nvSpPr>
        <p:spPr/>
        <p:txBody>
          <a:bodyPr/>
          <a:lstStyle/>
          <a:p>
            <a:pPr eaLnBrk="1" hangingPunct="1"/>
            <a:r>
              <a:rPr lang="en-US" b="1" smtClean="0"/>
              <a:t>brick-and-mortar (old economy) organizations</a:t>
            </a:r>
          </a:p>
          <a:p>
            <a:pPr eaLnBrk="1" hangingPunct="1">
              <a:buFont typeface="Wingdings" pitchFamily="2" charset="2"/>
              <a:buNone/>
            </a:pPr>
            <a:r>
              <a:rPr lang="en-US" smtClean="0"/>
              <a:t>	Old-economy organizations (corporations) that perform their primary business off-line, selling physical products by means of physical  agents</a:t>
            </a:r>
          </a:p>
          <a:p>
            <a:pPr eaLnBrk="1" hangingPunct="1"/>
            <a:endParaRPr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r>
              <a:rPr lang="en-US"/>
              <a:t>1-</a:t>
            </a:r>
            <a:fld id="{49098D1D-431D-40B9-BF4A-DD78DC200883}" type="slidenum">
              <a:rPr lang="ar-SA">
                <a:cs typeface="Arial" charset="0"/>
              </a:rPr>
              <a:pPr/>
              <a:t>8</a:t>
            </a:fld>
            <a:endParaRPr lang="en-US"/>
          </a:p>
        </p:txBody>
      </p:sp>
      <p:sp>
        <p:nvSpPr>
          <p:cNvPr id="10243" name="Rectangle 2"/>
          <p:cNvSpPr>
            <a:spLocks noGrp="1" noChangeArrowheads="1"/>
          </p:cNvSpPr>
          <p:nvPr>
            <p:ph type="title"/>
          </p:nvPr>
        </p:nvSpPr>
        <p:spPr/>
        <p:txBody>
          <a:bodyPr/>
          <a:lstStyle/>
          <a:p>
            <a:pPr eaLnBrk="1" hangingPunct="1"/>
            <a:r>
              <a:rPr lang="en-US" sz="3800" smtClean="0"/>
              <a:t>Electronic Commerce: </a:t>
            </a:r>
            <a:br>
              <a:rPr lang="en-US" sz="3800" smtClean="0"/>
            </a:br>
            <a:r>
              <a:rPr lang="en-US" sz="3800" smtClean="0"/>
              <a:t>Definitions and Concepts</a:t>
            </a:r>
          </a:p>
        </p:txBody>
      </p:sp>
      <p:sp>
        <p:nvSpPr>
          <p:cNvPr id="10244" name="Rectangle 3"/>
          <p:cNvSpPr>
            <a:spLocks noGrp="1" noChangeArrowheads="1"/>
          </p:cNvSpPr>
          <p:nvPr>
            <p:ph type="body" idx="1"/>
          </p:nvPr>
        </p:nvSpPr>
        <p:spPr/>
        <p:txBody>
          <a:bodyPr/>
          <a:lstStyle/>
          <a:p>
            <a:pPr eaLnBrk="1" hangingPunct="1"/>
            <a:r>
              <a:rPr lang="en-US" sz="2800" b="1" smtClean="0"/>
              <a:t>virtual (pure-play) organizations</a:t>
            </a:r>
          </a:p>
          <a:p>
            <a:pPr eaLnBrk="1" hangingPunct="1">
              <a:buFont typeface="Wingdings" pitchFamily="2" charset="2"/>
              <a:buNone/>
            </a:pPr>
            <a:r>
              <a:rPr lang="en-US" sz="2800" smtClean="0"/>
              <a:t>	Organizations that conduct their business activities solely online</a:t>
            </a:r>
            <a:r>
              <a:rPr lang="en-US" sz="2800" b="1" smtClean="0"/>
              <a:t> </a:t>
            </a:r>
          </a:p>
          <a:p>
            <a:pPr eaLnBrk="1" hangingPunct="1">
              <a:buFont typeface="Wingdings" pitchFamily="2" charset="2"/>
              <a:buNone/>
            </a:pPr>
            <a:endParaRPr lang="en-US" sz="2800" b="1" smtClean="0"/>
          </a:p>
          <a:p>
            <a:pPr eaLnBrk="1" hangingPunct="1"/>
            <a:r>
              <a:rPr lang="en-US" sz="2800" b="1" smtClean="0"/>
              <a:t>click-and-mortar (click-and-brick) organizations</a:t>
            </a:r>
          </a:p>
          <a:p>
            <a:pPr eaLnBrk="1" hangingPunct="1">
              <a:buFont typeface="Wingdings" pitchFamily="2" charset="2"/>
              <a:buNone/>
            </a:pPr>
            <a:r>
              <a:rPr lang="en-US" sz="2800" smtClean="0"/>
              <a:t>	Organizations that conduct some e-commerce activities, usually as an additional marketing channel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r>
              <a:rPr lang="en-US"/>
              <a:t>1-</a:t>
            </a:r>
            <a:fld id="{EDC89A9F-7DF1-431F-813C-CA3B5A3D908B}" type="slidenum">
              <a:rPr lang="ar-SA">
                <a:cs typeface="Arial" charset="0"/>
              </a:rPr>
              <a:pPr/>
              <a:t>9</a:t>
            </a:fld>
            <a:endParaRPr lang="en-US"/>
          </a:p>
        </p:txBody>
      </p:sp>
      <p:sp>
        <p:nvSpPr>
          <p:cNvPr id="11267" name="Rectangle 2"/>
          <p:cNvSpPr>
            <a:spLocks noGrp="1" noChangeArrowheads="1"/>
          </p:cNvSpPr>
          <p:nvPr>
            <p:ph type="title"/>
          </p:nvPr>
        </p:nvSpPr>
        <p:spPr/>
        <p:txBody>
          <a:bodyPr/>
          <a:lstStyle/>
          <a:p>
            <a:pPr eaLnBrk="1" hangingPunct="1"/>
            <a:r>
              <a:rPr lang="en-US" sz="3800" smtClean="0"/>
              <a:t>Electronic Commerce: </a:t>
            </a:r>
            <a:br>
              <a:rPr lang="en-US" sz="3800" smtClean="0"/>
            </a:br>
            <a:r>
              <a:rPr lang="en-US" sz="3800" smtClean="0"/>
              <a:t>Definitions and Concepts</a:t>
            </a:r>
          </a:p>
        </p:txBody>
      </p:sp>
      <p:sp>
        <p:nvSpPr>
          <p:cNvPr id="11268" name="Rectangle 3"/>
          <p:cNvSpPr>
            <a:spLocks noGrp="1" noChangeArrowheads="1"/>
          </p:cNvSpPr>
          <p:nvPr>
            <p:ph type="body" idx="1"/>
          </p:nvPr>
        </p:nvSpPr>
        <p:spPr/>
        <p:txBody>
          <a:bodyPr/>
          <a:lstStyle/>
          <a:p>
            <a:pPr eaLnBrk="1" hangingPunct="1"/>
            <a:r>
              <a:rPr lang="en-US" b="1" smtClean="0"/>
              <a:t>electronic market (e-marketplace)</a:t>
            </a:r>
          </a:p>
          <a:p>
            <a:pPr eaLnBrk="1" hangingPunct="1">
              <a:buFont typeface="Wingdings" pitchFamily="2" charset="2"/>
              <a:buNone/>
            </a:pPr>
            <a:r>
              <a:rPr lang="en-US" smtClean="0"/>
              <a:t>	An online marketplace where buyers and sellers meet to exchange goods, services, money, or information</a:t>
            </a:r>
          </a:p>
        </p:txBody>
      </p:sp>
    </p:spTree>
  </p:cSld>
  <p:clrMapOvr>
    <a:masterClrMapping/>
  </p:clrMapOvr>
</p:sld>
</file>

<file path=ppt/theme/theme1.xml><?xml version="1.0" encoding="utf-8"?>
<a:theme xmlns:a="http://schemas.openxmlformats.org/drawingml/2006/main" name="Radial">
  <a:themeElements>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fontScheme name="Rad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6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4600" b="0" i="0" u="none" strike="noStrike" cap="none" normalizeH="0" baseline="0" smtClean="0">
            <a:ln>
              <a:noFill/>
            </a:ln>
            <a:solidFill>
              <a:schemeClr val="tx2"/>
            </a:solidFill>
            <a:effectLst/>
            <a:latin typeface="Arial" charset="0"/>
          </a:defRPr>
        </a:defPPr>
      </a:lstStyle>
    </a:lnDef>
  </a:objectDefaults>
  <a:extraClrSchemeLst>
    <a:extraClrScheme>
      <a:clrScheme name="Radial 1">
        <a:dk1>
          <a:srgbClr val="000000"/>
        </a:dk1>
        <a:lt1>
          <a:srgbClr val="FFFFFF"/>
        </a:lt1>
        <a:dk2>
          <a:srgbClr val="FFFFFF"/>
        </a:dk2>
        <a:lt2>
          <a:srgbClr val="669999"/>
        </a:lt2>
        <a:accent1>
          <a:srgbClr val="99CCFF"/>
        </a:accent1>
        <a:accent2>
          <a:srgbClr val="9999FF"/>
        </a:accent2>
        <a:accent3>
          <a:srgbClr val="FFFFFF"/>
        </a:accent3>
        <a:accent4>
          <a:srgbClr val="000000"/>
        </a:accent4>
        <a:accent5>
          <a:srgbClr val="CAE2FF"/>
        </a:accent5>
        <a:accent6>
          <a:srgbClr val="8A8AE7"/>
        </a:accent6>
        <a:hlink>
          <a:srgbClr val="996666"/>
        </a:hlink>
        <a:folHlink>
          <a:srgbClr val="6666CC"/>
        </a:folHlink>
      </a:clrScheme>
      <a:clrMap bg1="lt1" tx1="dk1" bg2="lt2" tx2="dk2" accent1="accent1" accent2="accent2" accent3="accent3" accent4="accent4" accent5="accent5" accent6="accent6" hlink="hlink" folHlink="folHlink"/>
    </a:extraClrScheme>
    <a:extraClrScheme>
      <a:clrScheme name="Radial 2">
        <a:dk1>
          <a:srgbClr val="000000"/>
        </a:dk1>
        <a:lt1>
          <a:srgbClr val="FFFFFF"/>
        </a:lt1>
        <a:dk2>
          <a:srgbClr val="FFFFFF"/>
        </a:dk2>
        <a:lt2>
          <a:srgbClr val="817F3F"/>
        </a:lt2>
        <a:accent1>
          <a:srgbClr val="FFCC00"/>
        </a:accent1>
        <a:accent2>
          <a:srgbClr val="CC9900"/>
        </a:accent2>
        <a:accent3>
          <a:srgbClr val="FFFFFF"/>
        </a:accent3>
        <a:accent4>
          <a:srgbClr val="000000"/>
        </a:accent4>
        <a:accent5>
          <a:srgbClr val="FFE2AA"/>
        </a:accent5>
        <a:accent6>
          <a:srgbClr val="B98A00"/>
        </a:accent6>
        <a:hlink>
          <a:srgbClr val="996666"/>
        </a:hlink>
        <a:folHlink>
          <a:srgbClr val="C94503"/>
        </a:folHlink>
      </a:clrScheme>
      <a:clrMap bg1="lt1" tx1="dk1" bg2="lt2" tx2="dk2" accent1="accent1" accent2="accent2" accent3="accent3" accent4="accent4" accent5="accent5" accent6="accent6" hlink="hlink" folHlink="folHlink"/>
    </a:extraClrScheme>
    <a:extraClrScheme>
      <a:clrScheme name="Radial 3">
        <a:dk1>
          <a:srgbClr val="CC6600"/>
        </a:dk1>
        <a:lt1>
          <a:srgbClr val="FFFFFF"/>
        </a:lt1>
        <a:dk2>
          <a:srgbClr val="800000"/>
        </a:dk2>
        <a:lt2>
          <a:srgbClr val="FFFFFF"/>
        </a:lt2>
        <a:accent1>
          <a:srgbClr val="FF6600"/>
        </a:accent1>
        <a:accent2>
          <a:srgbClr val="33CCCC"/>
        </a:accent2>
        <a:accent3>
          <a:srgbClr val="C0AAAA"/>
        </a:accent3>
        <a:accent4>
          <a:srgbClr val="DADADA"/>
        </a:accent4>
        <a:accent5>
          <a:srgbClr val="FFB8AA"/>
        </a:accent5>
        <a:accent6>
          <a:srgbClr val="2DB9B9"/>
        </a:accent6>
        <a:hlink>
          <a:srgbClr val="99FF33"/>
        </a:hlink>
        <a:folHlink>
          <a:srgbClr val="CC3300"/>
        </a:folHlink>
      </a:clrScheme>
      <a:clrMap bg1="dk2" tx1="lt1" bg2="dk1" tx2="lt2" accent1="accent1" accent2="accent2" accent3="accent3" accent4="accent4" accent5="accent5" accent6="accent6" hlink="hlink" folHlink="folHlink"/>
    </a:extraClrScheme>
    <a:extraClrScheme>
      <a:clrScheme name="Radial 4">
        <a:dk1>
          <a:srgbClr val="993300"/>
        </a:dk1>
        <a:lt1>
          <a:srgbClr val="FFFFFF"/>
        </a:lt1>
        <a:dk2>
          <a:srgbClr val="431A01"/>
        </a:dk2>
        <a:lt2>
          <a:srgbClr val="FFFFFF"/>
        </a:lt2>
        <a:accent1>
          <a:srgbClr val="FFCC00"/>
        </a:accent1>
        <a:accent2>
          <a:srgbClr val="FF9966"/>
        </a:accent2>
        <a:accent3>
          <a:srgbClr val="B0ABAA"/>
        </a:accent3>
        <a:accent4>
          <a:srgbClr val="DADADA"/>
        </a:accent4>
        <a:accent5>
          <a:srgbClr val="FFE2AA"/>
        </a:accent5>
        <a:accent6>
          <a:srgbClr val="E78A5C"/>
        </a:accent6>
        <a:hlink>
          <a:srgbClr val="FF6600"/>
        </a:hlink>
        <a:folHlink>
          <a:srgbClr val="CC3300"/>
        </a:folHlink>
      </a:clrScheme>
      <a:clrMap bg1="dk2" tx1="lt1" bg2="dk1" tx2="lt2" accent1="accent1" accent2="accent2" accent3="accent3" accent4="accent4" accent5="accent5" accent6="accent6" hlink="hlink" folHlink="folHlink"/>
    </a:extraClrScheme>
    <a:extraClrScheme>
      <a:clrScheme name="Radial 5">
        <a:dk1>
          <a:srgbClr val="75878B"/>
        </a:dk1>
        <a:lt1>
          <a:srgbClr val="FFFFFF"/>
        </a:lt1>
        <a:dk2>
          <a:srgbClr val="260000"/>
        </a:dk2>
        <a:lt2>
          <a:srgbClr val="FFFFFF"/>
        </a:lt2>
        <a:accent1>
          <a:srgbClr val="0099CC"/>
        </a:accent1>
        <a:accent2>
          <a:srgbClr val="FF3300"/>
        </a:accent2>
        <a:accent3>
          <a:srgbClr val="ACAAAA"/>
        </a:accent3>
        <a:accent4>
          <a:srgbClr val="DADADA"/>
        </a:accent4>
        <a:accent5>
          <a:srgbClr val="AACAE2"/>
        </a:accent5>
        <a:accent6>
          <a:srgbClr val="E72D00"/>
        </a:accent6>
        <a:hlink>
          <a:srgbClr val="FFCC00"/>
        </a:hlink>
        <a:folHlink>
          <a:srgbClr val="CC0000"/>
        </a:folHlink>
      </a:clrScheme>
      <a:clrMap bg1="dk2" tx1="lt1" bg2="dk1" tx2="lt2" accent1="accent1" accent2="accent2" accent3="accent3" accent4="accent4" accent5="accent5" accent6="accent6" hlink="hlink" folHlink="folHlink"/>
    </a:extraClrScheme>
    <a:extraClrScheme>
      <a:clrScheme name="Radial 6">
        <a:dk1>
          <a:srgbClr val="666699"/>
        </a:dk1>
        <a:lt1>
          <a:srgbClr val="FFFFFF"/>
        </a:lt1>
        <a:dk2>
          <a:srgbClr val="000000"/>
        </a:dk2>
        <a:lt2>
          <a:srgbClr val="FFFFFF"/>
        </a:lt2>
        <a:accent1>
          <a:srgbClr val="9966FF"/>
        </a:accent1>
        <a:accent2>
          <a:srgbClr val="99CCFF"/>
        </a:accent2>
        <a:accent3>
          <a:srgbClr val="AAAAAA"/>
        </a:accent3>
        <a:accent4>
          <a:srgbClr val="DADADA"/>
        </a:accent4>
        <a:accent5>
          <a:srgbClr val="CAB8FF"/>
        </a:accent5>
        <a:accent6>
          <a:srgbClr val="8AB9E7"/>
        </a:accent6>
        <a:hlink>
          <a:srgbClr val="FFFFCC"/>
        </a:hlink>
        <a:folHlink>
          <a:srgbClr val="6600CC"/>
        </a:folHlink>
      </a:clrScheme>
      <a:clrMap bg1="dk2" tx1="lt1" bg2="dk1" tx2="lt2" accent1="accent1" accent2="accent2" accent3="accent3" accent4="accent4" accent5="accent5" accent6="accent6" hlink="hlink" folHlink="folHlink"/>
    </a:extraClrScheme>
    <a:extraClrScheme>
      <a:clrScheme name="Radial 7">
        <a:dk1>
          <a:srgbClr val="666699"/>
        </a:dk1>
        <a:lt1>
          <a:srgbClr val="FFFFFF"/>
        </a:lt1>
        <a:dk2>
          <a:srgbClr val="2A2A40"/>
        </a:dk2>
        <a:lt2>
          <a:srgbClr val="FFFFFF"/>
        </a:lt2>
        <a:accent1>
          <a:srgbClr val="006699"/>
        </a:accent1>
        <a:accent2>
          <a:srgbClr val="CC9900"/>
        </a:accent2>
        <a:accent3>
          <a:srgbClr val="ACACAF"/>
        </a:accent3>
        <a:accent4>
          <a:srgbClr val="DADADA"/>
        </a:accent4>
        <a:accent5>
          <a:srgbClr val="AAB8CA"/>
        </a:accent5>
        <a:accent6>
          <a:srgbClr val="B98A00"/>
        </a:accent6>
        <a:hlink>
          <a:srgbClr val="CC6600"/>
        </a:hlink>
        <a:folHlink>
          <a:srgbClr val="6C948A"/>
        </a:folHlink>
      </a:clrScheme>
      <a:clrMap bg1="dk2" tx1="lt1" bg2="dk1" tx2="lt2" accent1="accent1" accent2="accent2" accent3="accent3" accent4="accent4" accent5="accent5" accent6="accent6" hlink="hlink" folHlink="folHlink"/>
    </a:extraClrScheme>
    <a:extraClrScheme>
      <a:clrScheme name="Radial 8">
        <a:dk1>
          <a:srgbClr val="BECBD8"/>
        </a:dk1>
        <a:lt1>
          <a:srgbClr val="FFFFFF"/>
        </a:lt1>
        <a:dk2>
          <a:srgbClr val="2B335B"/>
        </a:dk2>
        <a:lt2>
          <a:srgbClr val="FFFFFF"/>
        </a:lt2>
        <a:accent1>
          <a:srgbClr val="0099CC"/>
        </a:accent1>
        <a:accent2>
          <a:srgbClr val="B5DBE3"/>
        </a:accent2>
        <a:accent3>
          <a:srgbClr val="ACADB5"/>
        </a:accent3>
        <a:accent4>
          <a:srgbClr val="DADADA"/>
        </a:accent4>
        <a:accent5>
          <a:srgbClr val="AACAE2"/>
        </a:accent5>
        <a:accent6>
          <a:srgbClr val="A4C6CE"/>
        </a:accent6>
        <a:hlink>
          <a:srgbClr val="FFCC00"/>
        </a:hlink>
        <a:folHlink>
          <a:srgbClr val="58648C"/>
        </a:folHlink>
      </a:clrScheme>
      <a:clrMap bg1="dk2" tx1="lt1" bg2="dk1" tx2="lt2" accent1="accent1" accent2="accent2" accent3="accent3" accent4="accent4" accent5="accent5" accent6="accent6" hlink="hlink" folHlink="folHlink"/>
    </a:extraClrScheme>
    <a:extraClrScheme>
      <a:clrScheme name="Radial 9">
        <a:dk1>
          <a:srgbClr val="3333FF"/>
        </a:dk1>
        <a:lt1>
          <a:srgbClr val="FFFFFF"/>
        </a:lt1>
        <a:dk2>
          <a:srgbClr val="000099"/>
        </a:dk2>
        <a:lt2>
          <a:srgbClr val="FFFFFF"/>
        </a:lt2>
        <a:accent1>
          <a:srgbClr val="339966"/>
        </a:accent1>
        <a:accent2>
          <a:srgbClr val="9999FF"/>
        </a:accent2>
        <a:accent3>
          <a:srgbClr val="AAAACA"/>
        </a:accent3>
        <a:accent4>
          <a:srgbClr val="DADADA"/>
        </a:accent4>
        <a:accent5>
          <a:srgbClr val="ADCAB8"/>
        </a:accent5>
        <a:accent6>
          <a:srgbClr val="8A8AE7"/>
        </a:accent6>
        <a:hlink>
          <a:srgbClr val="FFFF99"/>
        </a:hlink>
        <a:folHlink>
          <a:srgbClr val="17A0D1"/>
        </a:folHlink>
      </a:clrScheme>
      <a:clrMap bg1="dk2" tx1="lt1" bg2="dk1" tx2="lt2" accent1="accent1" accent2="accent2" accent3="accent3" accent4="accent4" accent5="accent5" accent6="accent6" hlink="hlink" folHlink="folHlink"/>
    </a:extraClrScheme>
    <a:extraClrScheme>
      <a:clrScheme name="Radial 10">
        <a:dk1>
          <a:srgbClr val="808000"/>
        </a:dk1>
        <a:lt1>
          <a:srgbClr val="FFFFFF"/>
        </a:lt1>
        <a:dk2>
          <a:srgbClr val="354418"/>
        </a:dk2>
        <a:lt2>
          <a:srgbClr val="FFFFFF"/>
        </a:lt2>
        <a:accent1>
          <a:srgbClr val="60897C"/>
        </a:accent1>
        <a:accent2>
          <a:srgbClr val="99CC00"/>
        </a:accent2>
        <a:accent3>
          <a:srgbClr val="AEB0AB"/>
        </a:accent3>
        <a:accent4>
          <a:srgbClr val="DADADA"/>
        </a:accent4>
        <a:accent5>
          <a:srgbClr val="B6C4BF"/>
        </a:accent5>
        <a:accent6>
          <a:srgbClr val="8AB900"/>
        </a:accent6>
        <a:hlink>
          <a:srgbClr val="CCCC00"/>
        </a:hlink>
        <a:folHlink>
          <a:srgbClr val="66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Radial</Template>
  <TotalTime>3063</TotalTime>
  <Words>1548</Words>
  <Application>Microsoft Office PowerPoint</Application>
  <PresentationFormat>On-screen Show (4:3)</PresentationFormat>
  <Paragraphs>364</Paragraphs>
  <Slides>53</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SimSun</vt:lpstr>
      <vt:lpstr>Arial</vt:lpstr>
      <vt:lpstr>Arial Black</vt:lpstr>
      <vt:lpstr>Tahoma</vt:lpstr>
      <vt:lpstr>Times New Roman</vt:lpstr>
      <vt:lpstr>Wingdings</vt:lpstr>
      <vt:lpstr>Radial</vt:lpstr>
      <vt:lpstr>Chapter 1</vt:lpstr>
      <vt:lpstr>Learning Objectives</vt:lpstr>
      <vt:lpstr>Learning Objectives</vt:lpstr>
      <vt:lpstr>Electronic Commerce:  Definitions and Concepts</vt:lpstr>
      <vt:lpstr>Electronic Commerce:  Definitions and Concepts</vt:lpstr>
      <vt:lpstr>Electronic Commerce:  Definitions and Concepts</vt:lpstr>
      <vt:lpstr>Electronic Commerce:  Definitions and Concepts</vt:lpstr>
      <vt:lpstr>Electronic Commerce:  Definitions and Concepts</vt:lpstr>
      <vt:lpstr>Electronic Commerce:  Definitions and Concepts</vt:lpstr>
      <vt:lpstr>The EC Framework, Classification, and Content </vt:lpstr>
      <vt:lpstr>Types of Parties</vt:lpstr>
      <vt:lpstr>B2B</vt:lpstr>
      <vt:lpstr>Growth of B2B e-commerce</vt:lpstr>
      <vt:lpstr>B2C</vt:lpstr>
      <vt:lpstr>Growth of B2C e-commerce</vt:lpstr>
      <vt:lpstr>C2C</vt:lpstr>
      <vt:lpstr>C2B</vt:lpstr>
      <vt:lpstr>The EC Framework, Classification, and Content </vt:lpstr>
      <vt:lpstr>The EC Framework, Classification, and Content </vt:lpstr>
      <vt:lpstr>The EC Framework, Classification, and Content </vt:lpstr>
      <vt:lpstr>The EC Framework, Classification, and Content </vt:lpstr>
      <vt:lpstr>The EC Framework, Classification, and Content </vt:lpstr>
      <vt:lpstr>The EC Framework, Classification, and Content </vt:lpstr>
      <vt:lpstr>PowerPoint Presentation</vt:lpstr>
      <vt:lpstr>PowerPoint Presentation</vt:lpstr>
      <vt:lpstr>PowerPoint Presentation</vt:lpstr>
      <vt:lpstr>PowerPoint Presentation</vt:lpstr>
      <vt:lpstr>The Benefits of Electronic Business</vt:lpstr>
      <vt:lpstr>Benefits to Customers</vt:lpstr>
      <vt:lpstr>Benefits to Customers (cont.)</vt:lpstr>
      <vt:lpstr>Benefits to Society</vt:lpstr>
      <vt:lpstr>The Limitations of E- Business</vt:lpstr>
      <vt:lpstr>Non-Technical Limitations</vt:lpstr>
      <vt:lpstr>PowerPoint Presentation</vt:lpstr>
      <vt:lpstr>Non-Technical Limitations (cont.)</vt:lpstr>
      <vt:lpstr>PowerPoint Presentation</vt:lpstr>
      <vt:lpstr>Digital Revolution Drives EB</vt:lpstr>
      <vt:lpstr>Digital Revolution Drives EB</vt:lpstr>
      <vt:lpstr>Business Environment Drives EB</vt:lpstr>
      <vt:lpstr>Business Environment Drives EB</vt:lpstr>
      <vt:lpstr>Business Environment Drives EB</vt:lpstr>
      <vt:lpstr>EB Business Models</vt:lpstr>
      <vt:lpstr>EB Business Models</vt:lpstr>
      <vt:lpstr>What Is the Supply Chain? </vt:lpstr>
      <vt:lpstr>The Supply Chain</vt:lpstr>
      <vt:lpstr>The Supply Chain – Another View</vt:lpstr>
      <vt:lpstr>What Is Supply Chain Management (SCM)? </vt:lpstr>
      <vt:lpstr>EB Business Models</vt:lpstr>
      <vt:lpstr>Social and Business Networks</vt:lpstr>
      <vt:lpstr>The Digital Enterprise</vt:lpstr>
      <vt:lpstr>The Digital Enterprise</vt:lpstr>
      <vt:lpstr>The Digital Enterprise</vt:lpstr>
      <vt:lpstr>Managerial Issues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Judy</dc:creator>
  <cp:lastModifiedBy>Windows User</cp:lastModifiedBy>
  <cp:revision>21</cp:revision>
  <dcterms:created xsi:type="dcterms:W3CDTF">2007-08-14T20:13:38Z</dcterms:created>
  <dcterms:modified xsi:type="dcterms:W3CDTF">2018-02-26T12:08:01Z</dcterms:modified>
</cp:coreProperties>
</file>