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  <p:sldId id="273" r:id="rId13"/>
    <p:sldId id="312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301" r:id="rId34"/>
    <p:sldId id="30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4600" kern="1200">
        <a:solidFill>
          <a:schemeClr val="tx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CCFF"/>
    <a:srgbClr val="5B9CA5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34AC6FA-3172-195F-CD70-DB9CBB6663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269FED7-8FEB-97F7-BA64-C6911C5A81C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1A186578-F99F-58F9-E8F4-8E93B4F1FB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D0C4D2BD-3D68-1BCB-8B49-F29B90F846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 noProof="0"/>
              <a:t>Click to edit Master text styles</a:t>
            </a:r>
          </a:p>
          <a:p>
            <a:pPr lvl="1"/>
            <a:r>
              <a:rPr lang="en-US" altLang="ar-EG" noProof="0"/>
              <a:t>Second level</a:t>
            </a:r>
          </a:p>
          <a:p>
            <a:pPr lvl="2"/>
            <a:r>
              <a:rPr lang="en-US" altLang="ar-EG" noProof="0"/>
              <a:t>Third level</a:t>
            </a:r>
          </a:p>
          <a:p>
            <a:pPr lvl="3"/>
            <a:r>
              <a:rPr lang="en-US" altLang="ar-EG" noProof="0"/>
              <a:t>Fourth level</a:t>
            </a:r>
          </a:p>
          <a:p>
            <a:pPr lvl="4"/>
            <a:r>
              <a:rPr lang="en-US" altLang="ar-EG" noProof="0"/>
              <a:t>Fifth level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BFCAFCA-5417-A01D-8DB2-EB069303B9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775DC17F-8514-D04E-89D1-0AD8E1052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fld id="{A7767C36-6538-4054-AC24-6611B5F9E24B}" type="slidenum">
              <a:rPr lang="ar-SA" altLang="ar-EG"/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0BBC96B-B067-395D-3FA3-911135B909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2BDF488-B656-4ADF-9CA8-7B66A34749FD}" type="slidenum">
              <a:rPr lang="ar-SA" altLang="ar-EG" sz="1200">
                <a:solidFill>
                  <a:schemeClr val="tx1"/>
                </a:solidFill>
              </a:rPr>
              <a:pPr/>
              <a:t>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FA90431-27DF-19F9-D27D-640EE08465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40CB926E-2C0B-37E5-F38B-9B100BC58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36B6B02-D92D-BB25-F4B2-C88D1BF57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A9B0BA92-0749-4266-B16A-C50220BA49F4}" type="slidenum">
              <a:rPr lang="ar-SA" altLang="ar-EG" sz="1200">
                <a:solidFill>
                  <a:schemeClr val="tx1"/>
                </a:solidFill>
              </a:rPr>
              <a:pPr/>
              <a:t>10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7DA6448-A1B7-3599-8978-5B03925120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9428B190-091F-4D59-19F7-C4BE5C9BB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2173DEE-D5A2-C094-FFB9-9A61BB803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7ED4035-80D4-42E5-84D0-4039C462FAC6}" type="slidenum">
              <a:rPr lang="ar-SA" altLang="ar-EG" sz="1200">
                <a:solidFill>
                  <a:schemeClr val="tx1"/>
                </a:solidFill>
              </a:rPr>
              <a:pPr/>
              <a:t>11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9E06D42-8C03-C1BA-BF24-6C7F5C0E2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4049351-83DA-1BA8-8BB5-DFEEFADCA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D6F45FD-ACEE-0BB5-1C0E-6E5A94D54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29E9D79-7A03-4184-A9C6-504D66C5C3D1}" type="slidenum">
              <a:rPr lang="ar-SA" altLang="ar-EG" sz="1200">
                <a:solidFill>
                  <a:schemeClr val="tx1"/>
                </a:solidFill>
              </a:rPr>
              <a:pPr/>
              <a:t>12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7678D640-9F24-04C6-856E-396B23F73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39CC50E-6E71-DA9D-B5E8-6CB64C576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17A8AEA-ABD1-2C4A-1178-AEB4E11A5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D9090E4-7BCB-4043-B1FA-9E74485218C1}" type="slidenum">
              <a:rPr lang="ar-SA" altLang="ar-EG" sz="1200">
                <a:solidFill>
                  <a:schemeClr val="tx1"/>
                </a:solidFill>
              </a:rPr>
              <a:pPr/>
              <a:t>13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8797D9C-F53B-7C64-E445-F7019A75E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A9388CE-477F-44D9-B876-0E64813AE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792784D-1A07-F0B9-A54B-6DF13DA71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8F80F30-50BE-42BF-9DC3-E5BADC786B11}" type="slidenum">
              <a:rPr lang="ar-SA" altLang="ar-EG" sz="1200">
                <a:solidFill>
                  <a:schemeClr val="tx1"/>
                </a:solidFill>
              </a:rPr>
              <a:pPr/>
              <a:t>14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6B3F524-5E6E-09C9-4156-28EE35F21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B0E9537-9E1E-EEE6-B138-F5A2050EA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52354D2-381D-4885-EB76-DDAD2C014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6DABF46-6E10-4CBC-BB3B-F448D93E5AEB}" type="slidenum">
              <a:rPr lang="ar-SA" altLang="ar-EG" sz="1200">
                <a:solidFill>
                  <a:schemeClr val="tx1"/>
                </a:solidFill>
              </a:rPr>
              <a:pPr/>
              <a:t>15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A0EA9D7C-37A3-159F-8DF6-A0664C1DE8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BC71506-E995-DDC3-EFEE-54269853FA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8F90D75-138F-BE8B-96CE-F12519CE1E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924A34AD-4619-4B57-A40F-82FA34EA3420}" type="slidenum">
              <a:rPr lang="ar-SA" altLang="ar-EG" sz="1200">
                <a:solidFill>
                  <a:schemeClr val="tx1"/>
                </a:solidFill>
              </a:rPr>
              <a:pPr/>
              <a:t>16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B5AA00C-A013-2CD9-6DBA-36BCA5CC4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FA18995-E600-86AA-EC2F-D34B55505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779293DE-69A0-5F44-C16F-5E11717D8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A263C7D-8288-4005-A912-69BA8825BAED}" type="slidenum">
              <a:rPr lang="ar-SA" altLang="ar-EG" sz="1200">
                <a:solidFill>
                  <a:schemeClr val="tx1"/>
                </a:solidFill>
              </a:rPr>
              <a:pPr/>
              <a:t>17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5FB02CA-3B9C-EB13-97B0-BA33D7DAF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16C32511-716B-72EE-452A-364F91452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47FB204-FE2E-757E-8CF8-EE965DB6F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20B82FF3-4940-4572-8C24-BF2B47CE3715}" type="slidenum">
              <a:rPr lang="ar-SA" altLang="ar-EG" sz="1200">
                <a:solidFill>
                  <a:schemeClr val="tx1"/>
                </a:solidFill>
              </a:rPr>
              <a:pPr/>
              <a:t>18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5B199D6-25CC-207E-905B-25CB6BC5DE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2E51487-FE4C-15E3-FDE7-0A24AD6B9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72FA0F08-F297-020F-C1F5-CD88CD24B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999F975-85CB-4F28-A97C-66A03723D7C9}" type="slidenum">
              <a:rPr lang="ar-SA" altLang="ar-EG" sz="1200">
                <a:solidFill>
                  <a:schemeClr val="tx1"/>
                </a:solidFill>
              </a:rPr>
              <a:pPr/>
              <a:t>19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B3EA9C61-FAC8-0BC0-88FD-1D8597CD1D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5BF4D4B-275A-4729-85A9-D75ED891A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C3283E9-9F7D-00D3-6C7D-C51B825A4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76FE7D8-076E-4D7C-95BC-F53B0C13526C}" type="slidenum">
              <a:rPr lang="ar-SA" altLang="ar-EG" sz="1200">
                <a:solidFill>
                  <a:schemeClr val="tx1"/>
                </a:solidFill>
              </a:rPr>
              <a:pPr/>
              <a:t>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ED711F8-F908-A1FF-F440-32DA4FABE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7837781-CC68-2EE3-1C68-673DFF661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3028E3D-72A5-D076-E2D2-7D2246F16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AC77439E-5E34-48B8-8F7D-55B37CBA17EA}" type="slidenum">
              <a:rPr lang="ar-SA" altLang="ar-EG" sz="1200">
                <a:solidFill>
                  <a:schemeClr val="tx1"/>
                </a:solidFill>
              </a:rPr>
              <a:pPr/>
              <a:t>20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8B41C13-D39E-A7B3-5DD6-4E57CA2D0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91B4E35-B608-5E6F-07E8-3977A906A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A628D9F-CABA-AFBF-01AD-1CE97BBD9F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42FA4F5B-932C-41E8-BAF3-0D72CF43CDEE}" type="slidenum">
              <a:rPr lang="ar-SA" altLang="ar-EG" sz="1200">
                <a:solidFill>
                  <a:schemeClr val="tx1"/>
                </a:solidFill>
              </a:rPr>
              <a:pPr/>
              <a:t>21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C87CB3ED-CE7D-DB5D-3DAC-09B34D477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A298F14-71B7-70A2-7B4E-03C0C160E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8FFBA612-BE06-C70C-68C9-0A819A1C9D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29F9BA10-05E6-40C9-92BF-C20766DD7EA7}" type="slidenum">
              <a:rPr lang="ar-SA" altLang="ar-EG" sz="1200">
                <a:solidFill>
                  <a:schemeClr val="tx1"/>
                </a:solidFill>
              </a:rPr>
              <a:pPr/>
              <a:t>22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DF76393-D6D3-3CB5-50EC-9509DAAF3F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BFFBDE9-ABF6-526E-CDD6-686331FF7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67D8549-92B3-56E8-AE24-F274CBB36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5C9865E-2C32-4F6D-BDA7-961806996750}" type="slidenum">
              <a:rPr lang="ar-SA" altLang="ar-EG" sz="1200">
                <a:solidFill>
                  <a:schemeClr val="tx1"/>
                </a:solidFill>
              </a:rPr>
              <a:pPr/>
              <a:t>23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67037B0-EADE-E0FF-19D3-837074CA2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B84E5D4-4B6E-8E63-D25B-DEE75D36A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2E75FF8-05B9-C9AD-023E-727E4B308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362B8AEE-159E-4F59-ABE9-70596DD34C1F}" type="slidenum">
              <a:rPr lang="ar-SA" altLang="ar-EG" sz="1200">
                <a:solidFill>
                  <a:schemeClr val="tx1"/>
                </a:solidFill>
              </a:rPr>
              <a:pPr/>
              <a:t>24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0FC1513-8AFA-EFBB-9433-02C1F975DF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2925F4F-71B0-FCA5-F6F5-8F615C544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6848AF6-4F32-94AC-5189-F000E0A62A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D93C60F-5B1F-4412-AA49-86C81002358C}" type="slidenum">
              <a:rPr lang="ar-SA" altLang="ar-EG" sz="1200">
                <a:solidFill>
                  <a:schemeClr val="tx1"/>
                </a:solidFill>
              </a:rPr>
              <a:pPr/>
              <a:t>25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014EF6-C6C1-8FC1-E848-C5DEB995D1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687D13C6-44B0-62DB-FAC0-BA68FDF62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4596954-D13A-2747-33B1-DEFD094C6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990A4F6D-07FD-4617-A16F-1C0458C76978}" type="slidenum">
              <a:rPr lang="ar-SA" altLang="ar-EG" sz="1200">
                <a:solidFill>
                  <a:schemeClr val="tx1"/>
                </a:solidFill>
              </a:rPr>
              <a:pPr/>
              <a:t>26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2DBC777-A1E2-5DEB-A25A-CF434A6DD1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A80C010-8E8A-02FA-99EB-901264F8D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843FF672-3C56-8BDA-C0DC-2BAAFE4699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AE49D18-9E01-4C05-A360-87D6691A8388}" type="slidenum">
              <a:rPr lang="ar-SA" altLang="ar-EG" sz="1200">
                <a:solidFill>
                  <a:schemeClr val="tx1"/>
                </a:solidFill>
              </a:rPr>
              <a:pPr/>
              <a:t>27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D7F36EE-A683-BED9-FD8D-6CFB8A596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59E0700-5ED3-D133-2F00-266FC9934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E292752-2F9B-8046-32A2-F63093B4A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355508A-0798-4F32-8D08-9BEB57987FA0}" type="slidenum">
              <a:rPr lang="ar-SA" altLang="ar-EG" sz="1200">
                <a:solidFill>
                  <a:schemeClr val="tx1"/>
                </a:solidFill>
              </a:rPr>
              <a:pPr/>
              <a:t>28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16A2971-4070-27F5-7043-199A9B6E3D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E5DEED4-80FC-99C9-3EB9-641301F42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CDF6CBE-7208-78B4-2A4B-B6C6C96CE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E8696EBB-D985-4D60-AD18-92C1ED616C10}" type="slidenum">
              <a:rPr lang="ar-SA" altLang="ar-EG" sz="1200">
                <a:solidFill>
                  <a:schemeClr val="tx1"/>
                </a:solidFill>
              </a:rPr>
              <a:pPr/>
              <a:t>29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DAE87FE-C7DE-95E0-BC39-AF3FAEF0AA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6E89220-F2DE-8D8C-8860-74B4C30F0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32EE5BA-5741-55B5-7026-7C340C21E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398E4AD0-AF32-45A7-87A4-DBBC15CA0950}" type="slidenum">
              <a:rPr lang="ar-SA" altLang="ar-EG" sz="1200">
                <a:solidFill>
                  <a:schemeClr val="tx1"/>
                </a:solidFill>
              </a:rPr>
              <a:pPr/>
              <a:t>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38A76DF-0D39-07B3-44E5-34CA7471F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5149E64-73C4-F79A-EFAD-C62B7DEBD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AE30F1A-5196-4E33-7E94-35BFDE69FD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6D51A3FE-7AD1-4C9B-9A42-4BD3BE754BD9}" type="slidenum">
              <a:rPr lang="ar-SA" altLang="ar-EG" sz="1200">
                <a:solidFill>
                  <a:schemeClr val="tx1"/>
                </a:solidFill>
              </a:rPr>
              <a:pPr/>
              <a:t>30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8F70B05-11E5-5682-DBB4-D3FC849CA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553FA49-9073-E9B9-4BE7-B0892D4E1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2FAA050B-0204-0FA3-37F4-2AC609A06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3334A79C-ADC3-493B-923A-7DB027D87E34}" type="slidenum">
              <a:rPr lang="ar-SA" altLang="ar-EG" sz="1200">
                <a:solidFill>
                  <a:schemeClr val="tx1"/>
                </a:solidFill>
              </a:rPr>
              <a:pPr/>
              <a:t>31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3F259F7-F8F9-429E-60EF-89EBDE089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172814A-3FCD-68A0-1175-630EBFD3B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3F37B48-A237-50D9-A493-963DA40423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96BB4578-5067-4076-9E01-A6219F93B53A}" type="slidenum">
              <a:rPr lang="ar-SA" altLang="ar-EG" sz="1200">
                <a:solidFill>
                  <a:schemeClr val="tx1"/>
                </a:solidFill>
              </a:rPr>
              <a:pPr/>
              <a:t>32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377F9342-F48B-C51B-7FC1-185873681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EBB7F45F-20B7-0935-E715-73CB423E6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3317443B-7B60-4EB0-FC78-ABF460FB6D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18CCE82-FC44-464E-AE25-6757B3555FBF}" type="slidenum">
              <a:rPr lang="ar-SA" altLang="ar-EG" sz="1200">
                <a:solidFill>
                  <a:schemeClr val="tx1"/>
                </a:solidFill>
              </a:rPr>
              <a:pPr/>
              <a:t>33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8B82991-189E-4272-01B9-A18E107C7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949EDAE-0DA9-4BE2-5147-9C59417CB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EBF8A70-38CB-EE21-7D5E-86BD256BF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FFE243DF-6614-485F-BA71-1D77D5D4C149}" type="slidenum">
              <a:rPr lang="ar-SA" altLang="ar-EG" sz="1200">
                <a:solidFill>
                  <a:schemeClr val="tx1"/>
                </a:solidFill>
              </a:rPr>
              <a:pPr/>
              <a:t>34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ACBA72B-EDC2-4FBB-BCDA-2C99307D92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7466C58-5BA7-5215-B62C-3B4F954A8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B7DDD7D-D1C0-9828-8C0E-840F02C1A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0CBAAD6F-E107-43F9-A0CB-75B867E075DE}" type="slidenum">
              <a:rPr lang="ar-SA" altLang="ar-EG" sz="1200">
                <a:solidFill>
                  <a:schemeClr val="tx1"/>
                </a:solidFill>
              </a:rPr>
              <a:pPr/>
              <a:t>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91692DE-2B79-07ED-9EFB-A42592AE51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58AABB9-C077-F3F3-A1CD-E62A443F7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A39EAC-0986-EDCE-3A6C-765DB7362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81973F36-714B-49FE-9C83-8F8B9F70C5FA}" type="slidenum">
              <a:rPr lang="ar-SA" altLang="ar-EG" sz="1200">
                <a:solidFill>
                  <a:schemeClr val="tx1"/>
                </a:solidFill>
              </a:rPr>
              <a:pPr/>
              <a:t>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C336D87-AD5E-A8E0-57E7-27F5CC66E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F1BEE00-D4FA-1543-3558-8E9442704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335EFCE3-3903-AED0-3DE6-A0518800E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1D2E0F99-6C72-44C9-94DD-6A772602E548}" type="slidenum">
              <a:rPr lang="ar-SA" altLang="ar-EG" sz="1200">
                <a:solidFill>
                  <a:schemeClr val="tx1"/>
                </a:solidFill>
              </a:rPr>
              <a:pPr/>
              <a:t>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B865993-8546-CB4E-7BF8-C97F2B511B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620B806-3DD7-441A-094D-5ED702922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D900763-73AE-F929-860A-61E2D9E774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5A38C063-C271-4DBA-97C9-5636B34B87AD}" type="slidenum">
              <a:rPr lang="ar-SA" altLang="ar-EG" sz="1200">
                <a:solidFill>
                  <a:schemeClr val="tx1"/>
                </a:solidFill>
              </a:rPr>
              <a:pPr/>
              <a:t>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1B65108-D31B-0690-B73E-8F78A303D0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C0C1241-472E-FA9A-B977-7AB55576D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7E453E1-6824-549C-F3D2-7C1E82A85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2C3593EC-A3F1-40F1-A55A-96682ED70EBA}" type="slidenum">
              <a:rPr lang="ar-SA" altLang="ar-EG" sz="1200">
                <a:solidFill>
                  <a:schemeClr val="tx1"/>
                </a:solidFill>
              </a:rPr>
              <a:pPr/>
              <a:t>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3CC24C3-BA6A-7E60-1CF6-1630E2E188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8D65223-2226-5D6E-0F76-F97F1A656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F497881-00F3-8ACD-84DE-B33A25A1E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fld id="{C1FDEDC5-DA0C-4653-838A-9A48C306E3C9}" type="slidenum">
              <a:rPr lang="ar-SA" altLang="ar-EG" sz="1200">
                <a:solidFill>
                  <a:schemeClr val="tx1"/>
                </a:solidFill>
              </a:rPr>
              <a:pPr/>
              <a:t>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7B5608B-B879-E22D-3254-F0BEA6AD9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7975306B-B292-C5A4-3093-163E6E672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ar-EG" altLang="ar-E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0AC40C-D60A-6D28-BE22-1FD0B84E3D6E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399E02FF-D9B0-0F17-6222-FA35882BD9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ar-EG" altLang="ar-EG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18C00B5-C0F7-030F-89BC-DE47331DB423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ar-EG" altLang="ar-EG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2494A93D-4DDD-F3A8-9C43-C6CC0EE59044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8240 w 4917"/>
                <a:gd name="T3" fmla="*/ 0 h 1000"/>
                <a:gd name="T4" fmla="*/ 42569 w 4917"/>
                <a:gd name="T5" fmla="*/ 881 h 1000"/>
                <a:gd name="T6" fmla="*/ 38240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166599E-6DB8-978A-92BA-ADE76D26833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altLang="ar-EG" noProof="0"/>
              <a:t>Click to edit Master title style</a:t>
            </a:r>
          </a:p>
        </p:txBody>
      </p:sp>
      <p:sp>
        <p:nvSpPr>
          <p:cNvPr id="9216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ar-EG" noProof="0"/>
              <a:t>Click to edit Master subtitle style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7B4282D-51D6-C3D4-B568-AA93807BD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44B56CB-4213-13BE-B1BF-66BC7328D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33600" y="6253163"/>
            <a:ext cx="6019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ar-EG"/>
              <a:t>© 2008 Pearson Prentice Hall, Electronic Commerce 2008, Efraim Turban, et al. </a:t>
            </a:r>
          </a:p>
          <a:p>
            <a:pPr>
              <a:defRPr/>
            </a:pPr>
            <a:endParaRPr lang="en-US" altLang="ar-EG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36A3A73-0F7F-6DD2-2138-6FACF8DA08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endParaRPr lang="ar-EG" altLang="ar-EG"/>
          </a:p>
        </p:txBody>
      </p:sp>
    </p:spTree>
    <p:extLst>
      <p:ext uri="{BB962C8B-B14F-4D97-AF65-F5344CB8AC3E}">
        <p14:creationId xmlns:p14="http://schemas.microsoft.com/office/powerpoint/2010/main" val="102866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297F93A-5C4B-96B6-7A63-85593295DE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671B3C-850A-58D8-53B7-7B0DC827E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0A6BAA8-7D01-57C9-CE20-7AC82858F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14898B94-51FE-4B73-9EE7-52C2060BAD96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64200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16EECAA8-93A2-DD41-4EBA-E8D682B180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962891-4312-6C92-F723-77D7076D3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840E6A6-84ED-2B80-8555-3F2ABEFC87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86DF4157-A7FF-4640-97C9-818EE0252753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53399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ED41BB8-5144-DCD5-A913-DB768F3A56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488FD9-C934-5FD2-E58A-D703B0A3C4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D9DCCC6-4721-C53A-4129-A40EF638F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BEF112C8-50D6-46B6-BF59-AC3AE0EE0945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51329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7E72070-2F7C-07FE-E0B5-53FD34335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F48E5F1-2FCC-1FB3-93D0-8F254381B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E65429-ECDA-EA99-8DFE-836475ACB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2D615756-8352-4CD4-AB7C-62124F7A5E07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77203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DB9C4CB-FEB4-4F34-3AF4-7CA0838A9B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EAE0E4D-9809-0915-11D8-A763B69AA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392F895-A27B-BECC-523A-679FDF78B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1D987D34-9988-445D-88C0-231F65489411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94353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07F493B-E644-8C83-D0D5-3B303D5A79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CC80C41-CE86-51D5-9069-BCB5216D52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B9DEE2B-83D2-43CB-9DBD-654FE559F8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2C9B622C-DA56-4EF5-95C0-4D42E19E35A8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67325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9C1DA5D-5A43-B716-2A26-0383153DEC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CF9753D-1CE7-A9F7-1885-9EDBF51056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F48E7DA-CB6D-9C50-2578-DA260B058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3BF02430-0D7A-4BD4-BD31-76E5583A7262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43812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2FC2F12-BE6E-8A72-9FEC-F01C7DAE8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4E74ADE-04EF-7D59-D676-DFCA340565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8C888FF-C0FC-202E-54C8-B3E541EBED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276476C2-E120-47CA-85F4-638731638DDB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08778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6E443EA-9BEA-B323-6044-2A9EB8A6F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FDD6F23-AAF2-30F1-FF4D-41375CDA27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0C5C8D-81EE-D7D1-369B-3F14DB2A7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834AAA72-67DB-498A-86E1-8F3118D03FB1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14820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E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2BEB2A-BD4D-3C5A-E201-E6F611FAA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11A9D89-9682-C3C9-AB59-007C03591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A401D1-07F9-19B2-2FAC-BC80DCC26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ar-EG"/>
              <a:t>2-</a:t>
            </a:r>
            <a:fld id="{73798C9A-BAE7-4A73-B02F-506A7D7C16C1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  <p:extLst>
      <p:ext uri="{BB962C8B-B14F-4D97-AF65-F5344CB8AC3E}">
        <p14:creationId xmlns:p14="http://schemas.microsoft.com/office/powerpoint/2010/main" val="289653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AA3DA26-1AD2-48DB-36D2-188E1BA33ABE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056F65BE-7F5C-4530-496C-0F2CBB65C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66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ar-EG" altLang="ar-EG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032F22CE-A2E6-6C13-B163-4A104DBAFD7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5829 w 7000"/>
                <a:gd name="T3" fmla="*/ 0 h 1000"/>
                <a:gd name="T4" fmla="*/ 17047 w 7000"/>
                <a:gd name="T5" fmla="*/ 174 h 1000"/>
                <a:gd name="T6" fmla="*/ 15829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B2"/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03194496-5459-3F9E-D4FE-3981D94C9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4C61FDDB-2D7B-FECF-F2CD-6BB20372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A4CA7A06-B4BC-D899-901C-C74D2D37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EG"/>
              <a:t>Click to edit Master text styles</a:t>
            </a:r>
          </a:p>
          <a:p>
            <a:pPr lvl="1"/>
            <a:r>
              <a:rPr lang="en-US" altLang="ar-EG"/>
              <a:t>Second level</a:t>
            </a:r>
          </a:p>
          <a:p>
            <a:pPr lvl="2"/>
            <a:r>
              <a:rPr lang="en-US" altLang="ar-EG"/>
              <a:t>Third level</a:t>
            </a:r>
          </a:p>
          <a:p>
            <a:pPr lvl="3"/>
            <a:r>
              <a:rPr lang="en-US" altLang="ar-EG"/>
              <a:t>Fourth level</a:t>
            </a:r>
          </a:p>
          <a:p>
            <a:pPr lvl="4"/>
            <a:r>
              <a:rPr lang="en-US" altLang="ar-EG"/>
              <a:t>Fifth level</a:t>
            </a:r>
          </a:p>
        </p:txBody>
      </p:sp>
      <p:sp>
        <p:nvSpPr>
          <p:cNvPr id="91144" name="Rectangle 8">
            <a:extLst>
              <a:ext uri="{FF2B5EF4-FFF2-40B4-BE49-F238E27FC236}">
                <a16:creationId xmlns:a16="http://schemas.microsoft.com/office/drawing/2014/main" id="{0A2BBE42-0589-25A6-21D7-8191628C632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91145" name="Rectangle 9">
            <a:extLst>
              <a:ext uri="{FF2B5EF4-FFF2-40B4-BE49-F238E27FC236}">
                <a16:creationId xmlns:a16="http://schemas.microsoft.com/office/drawing/2014/main" id="{935955A3-C084-3FDE-4775-EA7D5C5F21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ar-EG"/>
          </a:p>
        </p:txBody>
      </p:sp>
      <p:sp>
        <p:nvSpPr>
          <p:cNvPr id="91146" name="Rectangle 10">
            <a:extLst>
              <a:ext uri="{FF2B5EF4-FFF2-40B4-BE49-F238E27FC236}">
                <a16:creationId xmlns:a16="http://schemas.microsoft.com/office/drawing/2014/main" id="{A28B2792-96F2-3A0F-9B9C-9A17420AA66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ar-EG"/>
              <a:t>2-</a:t>
            </a:r>
            <a:fld id="{8DEDFAED-CB7E-4648-BA42-141FE18E27C2}" type="slidenum">
              <a:rPr lang="ar-SA" altLang="ar-EG">
                <a:cs typeface="Arial" panose="020B0604020202020204" pitchFamily="34" charset="0"/>
              </a:rPr>
              <a:pPr/>
              <a:t>‹#›</a:t>
            </a:fld>
            <a:endParaRPr lang="en-US" alt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80808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Font typeface="Wingdings" panose="05000000000000000000" pitchFamily="2" charset="2"/>
        <a:buChar char="l"/>
        <a:defRPr sz="3200" kern="1200">
          <a:solidFill>
            <a:srgbClr val="80808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Font typeface="Wingdings" panose="05000000000000000000" pitchFamily="2" charset="2"/>
        <a:buChar char="l"/>
        <a:defRPr sz="2800" kern="1200">
          <a:solidFill>
            <a:srgbClr val="80808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Font typeface="Wingdings" panose="05000000000000000000" pitchFamily="2" charset="2"/>
        <a:buChar char="l"/>
        <a:defRPr sz="2400" kern="1200">
          <a:solidFill>
            <a:srgbClr val="80808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Font typeface="Wingdings" panose="05000000000000000000" pitchFamily="2" charset="2"/>
        <a:buChar char="l"/>
        <a:defRPr sz="2000" kern="1200">
          <a:solidFill>
            <a:srgbClr val="80808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CCFF"/>
        </a:buClr>
        <a:buFont typeface="Wingdings" panose="05000000000000000000" pitchFamily="2" charset="2"/>
        <a:buChar char="l"/>
        <a:defRPr sz="2000" kern="1200">
          <a:solidFill>
            <a:srgbClr val="80808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>
            <a:extLst>
              <a:ext uri="{FF2B5EF4-FFF2-40B4-BE49-F238E27FC236}">
                <a16:creationId xmlns:a16="http://schemas.microsoft.com/office/drawing/2014/main" id="{780873A3-1CF9-4757-8F0A-602AC49F2E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© 2008 Pearson Prentice Hall, Electronic Commerce 2008, Efraim Turban, et al. </a:t>
            </a:r>
          </a:p>
          <a:p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74CF619-9BC8-EEFE-B9C6-1873828F20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Chapter 2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3BB90FE0-B5AD-AE2D-6C3D-999FA3DE22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E-Marketplaces: Structures, Mechanisms, Economics, and Impacts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D5C008B-A71A-5AE2-864C-18CCA9A5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2E014B4E-FDD0-4680-BF4D-E5F79222333A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54F066D-044C-F3B9-A91F-F319CB981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Types of E-Marketplaces: </a:t>
            </a:r>
            <a:br>
              <a:rPr lang="en-US" altLang="ar-EG" sz="3800"/>
            </a:br>
            <a:r>
              <a:rPr lang="en-US" altLang="ar-EG" sz="3800"/>
              <a:t>From Storefronts to Portals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609CF08-1986-DAF5-20E5-A6F574ABB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b="1"/>
              <a:t>Types of E-Marketplaces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private e-marketplaces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Online markets owned by a single company; may be either sell-side and/or buy-side e-marketplaces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public e-marketplaces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B2B marketplaces, usually owned and/or managed by an independent third party, that include many sellers and many buyers; also known as </a:t>
            </a:r>
            <a:r>
              <a:rPr lang="en-US" altLang="ar-EG" i="1"/>
              <a:t>exchanges</a:t>
            </a:r>
            <a:endParaRPr lang="en-US" altLang="ar-EG"/>
          </a:p>
          <a:p>
            <a:pPr lvl="1" eaLnBrk="1" hangingPunct="1">
              <a:lnSpc>
                <a:spcPct val="90000"/>
              </a:lnSpc>
            </a:pPr>
            <a:endParaRPr lang="en-US" altLang="ar-EG"/>
          </a:p>
          <a:p>
            <a:pPr lvl="1" eaLnBrk="1" hangingPunct="1">
              <a:lnSpc>
                <a:spcPct val="90000"/>
              </a:lnSpc>
            </a:pPr>
            <a:endParaRPr lang="en-US" altLang="ar-E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8987935B-28EA-F551-19B7-E0F4B53D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D7920068-18FD-4A6B-9A2E-0DAC1D50F133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0CBF7E9-1AC7-8CB8-731F-D65D9A014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Types of E-Marketplaces: </a:t>
            </a:r>
            <a:br>
              <a:rPr lang="en-US" altLang="ar-EG" sz="3800"/>
            </a:br>
            <a:r>
              <a:rPr lang="en-US" altLang="ar-EG" sz="3800"/>
              <a:t>From Storefronts to Portals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B4DCFA-8ED9-1839-3701-D74B3E61B1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ar-EG" sz="2800" b="1"/>
              <a:t>information portal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 sz="2800"/>
              <a:t>	A single point of access through a Web browser to business information inside and/or outside an organization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37470110-2E74-B851-D579-71F8E8D71AC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ar-EG" sz="2800"/>
              <a:t>Types of Portals</a:t>
            </a:r>
          </a:p>
          <a:p>
            <a:pPr lvl="1" eaLnBrk="1" hangingPunct="1"/>
            <a:r>
              <a:rPr lang="en-US" altLang="ar-EG" sz="2600"/>
              <a:t>Commercial (public)</a:t>
            </a:r>
          </a:p>
          <a:p>
            <a:pPr lvl="1" eaLnBrk="1" hangingPunct="1"/>
            <a:r>
              <a:rPr lang="en-US" altLang="ar-EG" sz="2600"/>
              <a:t>Corporate</a:t>
            </a:r>
          </a:p>
          <a:p>
            <a:pPr lvl="1" eaLnBrk="1" hangingPunct="1"/>
            <a:r>
              <a:rPr lang="en-US" altLang="ar-EG" sz="2600"/>
              <a:t>Publishing</a:t>
            </a:r>
          </a:p>
          <a:p>
            <a:pPr lvl="1" eaLnBrk="1" hangingPunct="1"/>
            <a:r>
              <a:rPr lang="en-US" altLang="ar-EG" sz="2600"/>
              <a:t>Personal</a:t>
            </a:r>
          </a:p>
          <a:p>
            <a:pPr lvl="1" eaLnBrk="1" hangingPunct="1"/>
            <a:endParaRPr lang="en-US" altLang="ar-EG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AE31A81-4E28-60CB-8E11-3EE81AD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DE919871-1220-4B22-893D-6809CCDF7A79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CA2432-D15A-89EF-2542-137CAEE6B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2322C64-AA0F-9288-5ADC-A1DD993B7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The Roles and Value of Intermediaries in E-marketplaces</a:t>
            </a:r>
          </a:p>
          <a:p>
            <a:pPr lvl="1" eaLnBrk="1" hangingPunct="1"/>
            <a:r>
              <a:rPr lang="en-US" altLang="ar-EG" b="1"/>
              <a:t>Intermediaries link sellers and buyers and play an important role in commerce by providing value-added activities and services (usually for a fee)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ar-EG"/>
              <a:t>	</a:t>
            </a:r>
          </a:p>
          <a:p>
            <a:pPr eaLnBrk="1" hangingPunct="1"/>
            <a:endParaRPr lang="en-US" altLang="ar-E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F8B5A10D-AA36-44F5-67F2-4D98AD2C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DF92C5B1-57D0-4752-A21D-5165819632F7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FBBDE48-8A0C-3E91-83EB-A9832BFB3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CF2F1AB-455C-5A28-0D0B-9CA92A06E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b="1"/>
              <a:t>On-line Intermediaries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Broker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   a company that facilitates transactions between buyers and sellers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Infomediaries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Electronic intermediaries that gather and organize large amounts of data and provide and/or control information flow in cyberspace, often aggregating information and selling it to others</a:t>
            </a:r>
          </a:p>
          <a:p>
            <a:pPr eaLnBrk="1" hangingPunct="1">
              <a:lnSpc>
                <a:spcPct val="90000"/>
              </a:lnSpc>
            </a:pPr>
            <a:endParaRPr lang="en-US" altLang="ar-E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AA12BE26-5B29-97F0-0C0A-7506FFD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3EB5169C-0EE1-4518-B145-1BF40E1B81B4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69D8591-16FA-4795-7671-AA0510CB6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5DD2F97-FC0F-0364-6E1D-D2B1003FB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/>
              <a:t>Intermediaries can address the following five important limitations of </a:t>
            </a:r>
            <a:r>
              <a:rPr lang="en-US" altLang="ar-EG" i="1"/>
              <a:t>direct interaction</a:t>
            </a:r>
            <a:r>
              <a:rPr lang="en-US" altLang="ar-EG"/>
              <a:t>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/>
              <a:t>Search costs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/>
              <a:t>Lack of privacy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/>
              <a:t>Incomplete information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/>
              <a:t>Contract risk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/>
              <a:t>Pricing inefficiencies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1F0518A-4F55-4E45-200A-D134F3A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58B86914-40EE-4988-803F-B646D1999889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F12B450-B83B-D84E-4C38-2DAAEEEB2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37AEDF3-F884-B6D2-F760-BEADA2C39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e-distributor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An e-commerce intermediary that connects manufacturers with business buyers (customers) by aggregating the catalogs of many manufacturers in one place—the intermediary’s Web site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7FA12349-3D8C-1D41-0CDD-B5D01FBB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ED0B9CF6-C985-4741-8AAD-3C8FCB6B40AB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68B1C87-8081-FCFA-A0D7-C758A24F3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19F887D-C0BE-047D-EDF3-02D73A1CF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disintermediation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Elimination of intermediaries between sellers and buyers</a:t>
            </a:r>
          </a:p>
          <a:p>
            <a:pPr marL="609600" indent="-609600" eaLnBrk="1" hangingPunct="1"/>
            <a:r>
              <a:rPr lang="en-US" altLang="ar-EG" b="1"/>
              <a:t>reintermediation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Establishment of new intermediary roles for traditional intermediaries that have been disintermediated, or for newcomers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F17FABA3-2D16-EADE-506D-9D29C86F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BCD6C3EC-CDEF-4CBE-BC0F-7BB4E105B7DE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DA751345-A6F1-E440-0030-EA6284C28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Transactions, Intermediation, </a:t>
            </a:r>
            <a:br>
              <a:rPr lang="en-US" altLang="ar-EG" sz="3800"/>
            </a:br>
            <a:r>
              <a:rPr lang="en-US" altLang="ar-EG" sz="3800"/>
              <a:t>and Process in E-Commerce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722E9999-61A0-8558-0532-7E6E19601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24000"/>
            <a:ext cx="5715000" cy="46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CA2F9CF4-27F1-BF28-061E-0AD41E47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B26DB0F5-B150-46CB-929A-9F95F2ED2FB6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086B1D9-2EFF-A2C2-4E34-D181AC25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Electronic Catalogs </a:t>
            </a:r>
            <a:br>
              <a:rPr lang="en-US" altLang="ar-EG" sz="3800"/>
            </a:br>
            <a:r>
              <a:rPr lang="en-US" altLang="ar-EG" sz="3800"/>
              <a:t>and Other Market Mechanisms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0E9C0DC-9C30-3CB2-1EAB-44D54F295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sz="2800" b="1"/>
              <a:t>electronic catalogs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 sz="2800"/>
              <a:t>	The presentation of product information in an electronic form; the backbone of most e-selling sites</a:t>
            </a:r>
          </a:p>
          <a:p>
            <a:pPr marL="609600" indent="-609600" eaLnBrk="1" hangingPunct="1"/>
            <a:r>
              <a:rPr lang="en-US" altLang="ar-EG" sz="2800"/>
              <a:t>Three dimensions of electronic catalogs along which they are classified: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400"/>
              <a:t>The dynamics of the information presentation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400"/>
              <a:t>The degree of customization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400"/>
              <a:t>Integration with business processes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1B1ED8F2-6BA5-7BD5-2DE4-904CEA7E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16289810-FAF4-4AAA-B737-1DF7CBCCCE91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19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894823C-4E26-32FC-86E5-742A94E48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Electronic Catalogs </a:t>
            </a:r>
            <a:br>
              <a:rPr lang="en-US" altLang="ar-EG" sz="3800"/>
            </a:br>
            <a:r>
              <a:rPr lang="en-US" altLang="ar-EG" sz="3800"/>
              <a:t>and Other Market Mechanisms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35F680CB-5450-0878-788E-5601BDB6D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342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D76EE2A4-3272-4364-1F10-0152F8A5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27E591BF-9A03-405D-A067-A4BDE5608373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8236858-E368-6B10-996E-96F86FA7D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Learning Objectives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B7F34D7D-5053-8395-4A23-B29DB8BB97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ar-EG" sz="2800"/>
              <a:t>Define e-marketplaces and list their components.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ar-EG" sz="2800"/>
              <a:t>List the major types of e-marketplaces and describe their features.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ar-EG" sz="2800"/>
              <a:t>Describe the various types of EC intermediaries and their roles.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ar-EG" sz="2800"/>
              <a:t>Describe electronic catalogs, shopping carts, and search engines.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ar-EG" sz="2800"/>
              <a:t>Describe the major types of auctions and list their characteristics.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7A11566C-3619-249E-D8EC-195DAFF3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2FBACDFE-A061-49BF-B8D2-B8C9FB68CBF7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3B7EFFE-EBF1-56C1-F561-29CB3DBB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Electronic Catalogs </a:t>
            </a:r>
            <a:br>
              <a:rPr lang="en-US" altLang="ar-EG" sz="3800"/>
            </a:br>
            <a:r>
              <a:rPr lang="en-US" altLang="ar-EG" sz="3800"/>
              <a:t>and Other Market Mechanisms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2F0D2BC-4CA4-D3DE-711E-E8B81824C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search engine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A computer program that can access databases of Internet resources, search for specific information or keywords, and report the results</a:t>
            </a:r>
          </a:p>
          <a:p>
            <a:pPr marL="609600" indent="-609600" eaLnBrk="1" hangingPunct="1"/>
            <a:r>
              <a:rPr lang="en-US" altLang="ar-EG" b="1"/>
              <a:t>software (intelligent) agent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Software that can perform routine tasks that require intelligence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9006DC86-47A2-DB12-A19C-830F1CCD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DB986D5F-BD22-4CAB-9EF3-8F4BA27FFB37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D88ED86-F7EF-FFD8-C6CE-BFAB46A85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Electronic Catalogs </a:t>
            </a:r>
            <a:br>
              <a:rPr lang="en-US" altLang="ar-EG" sz="3800"/>
            </a:br>
            <a:r>
              <a:rPr lang="en-US" altLang="ar-EG" sz="3800"/>
              <a:t>and Other Market Mechanisms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D47D662-923A-5E9E-5A93-843446202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electronic shopping cart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An order-processing technology that allows customers to accumulate items they wish to buy while they continue to shop</a:t>
            </a:r>
          </a:p>
          <a:p>
            <a:pPr marL="609600" indent="-609600" eaLnBrk="1" hangingPunct="1"/>
            <a:endParaRPr lang="en-US" altLang="ar-E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B7C28829-1C54-9FF4-0F87-C3CC01B7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41EA4D8D-1649-4CB7-8C8C-A217787D21EA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C0E7943-B8B9-A796-DCBE-830370330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Auctions as EC Market Mechanisms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13BFEB8-12DD-2350-BDB7-515DD5CA4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auction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ar-EG"/>
              <a:t>	A competitive process in which a seller solicits consecutive bids from buyers (forward auctions) or a buyer solicits bids from sellers (backward auctions). Prices are determined dynamically by the bids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FD0EE6A6-0DA3-5915-C7BA-92482593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4C5E56F2-4968-40CE-8C0B-CFBEA6FFABC9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BD055D9-44F1-0622-ACBC-6ACDA780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Auctions as EC Market Mechanisms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4AEC85D-8BC4-41B5-52B8-D83CCD3A5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ar-EG" sz="2800" b="1"/>
              <a:t>Traditional Auctions versus 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800" b="1"/>
              <a:t>	E-Auctions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sz="2400"/>
              <a:t>Limitations of traditional offline auctions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ar-EG" sz="2000"/>
              <a:t>rapid process gives potential buyers little time to make a decision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sz="2400" b="1"/>
              <a:t>electronic auction (e-auction)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	Auctions conducted online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ar-EG" sz="2800" b="1"/>
              <a:t>dynamic pricing</a:t>
            </a: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800"/>
              <a:t>	Prices that change based on supply and demand relationships at any given time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ar-EG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36E7571-9CB4-A17F-E06F-B233CC27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3F156875-9BFA-4C6B-8EC9-05CD611873F7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B035377-25A4-D144-6062-028F864D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Auctions as EC Market Mechanisms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CA7ECE2-0B8E-1869-05D7-3470C8527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ar-EG" sz="2400" b="1"/>
              <a:t>Types of Auctions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sz="2000" b="1"/>
              <a:t>forward auction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	An auction in which a seller entertains bids from buyers. Bidders increase price sequentially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sz="2000" b="1"/>
              <a:t>reverse auction (bidding or tendering system)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000"/>
              <a:t>	Auction in which the buyer places an item for bid (</a:t>
            </a:r>
            <a:r>
              <a:rPr lang="en-US" altLang="ar-EG" sz="2000" i="1"/>
              <a:t>tender</a:t>
            </a:r>
            <a:r>
              <a:rPr lang="en-US" altLang="ar-EG" sz="2000"/>
              <a:t>) on a request for quote (RFQ) system, potential suppliers bid on the job, with the price reducing sequentially, and the lowest bid wins; primarily a B2B or G2B mechanism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sz="2000" b="1"/>
              <a:t>“name-your-own-price” model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1800"/>
              <a:t>	Auction model in which a would-be buyer specifies the price (and other terms) he or she is willing to pay to any willing and able seller. It is a C2B model that was  pioneered by Priceline.com</a:t>
            </a:r>
          </a:p>
          <a:p>
            <a:pPr marL="1371600" lvl="2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ar-EG" sz="1800"/>
          </a:p>
          <a:p>
            <a:pPr marL="990600" lvl="1" indent="-533400" eaLnBrk="1" hangingPunct="1">
              <a:lnSpc>
                <a:spcPct val="90000"/>
              </a:lnSpc>
            </a:pPr>
            <a:endParaRPr lang="en-US" altLang="ar-EG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86448894-81D0-95A1-5511-6E9B0CB9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70A71318-15A5-469E-BD3E-43368330CD19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304EA68-A6CE-2346-E55F-6A0719B6B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Auctions as EC Market Mechanisms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4A9D588-4320-D058-70C4-154ED0E43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Benefits of E-Auctions</a:t>
            </a:r>
            <a:endParaRPr lang="en-US" altLang="ar-EG"/>
          </a:p>
          <a:p>
            <a:pPr marL="990600" lvl="1" indent="-533400" eaLnBrk="1" hangingPunct="1"/>
            <a:r>
              <a:rPr lang="en-US" altLang="ar-EG"/>
              <a:t>Benefits to Sellers </a:t>
            </a:r>
          </a:p>
          <a:p>
            <a:pPr marL="990600" lvl="1" indent="-533400" eaLnBrk="1" hangingPunct="1"/>
            <a:r>
              <a:rPr lang="en-US" altLang="ar-EG"/>
              <a:t>Benefits to Buyers </a:t>
            </a:r>
          </a:p>
          <a:p>
            <a:pPr marL="990600" lvl="1" indent="-533400" eaLnBrk="1" hangingPunct="1"/>
            <a:r>
              <a:rPr lang="en-US" altLang="ar-EG"/>
              <a:t>Benefits to E-Auctioneers</a:t>
            </a:r>
          </a:p>
          <a:p>
            <a:pPr marL="609600" indent="-609600" eaLnBrk="1" hangingPunct="1"/>
            <a:r>
              <a:rPr lang="en-US" altLang="ar-EG" b="1"/>
              <a:t>Limitations of E-Auctions</a:t>
            </a:r>
          </a:p>
          <a:p>
            <a:pPr marL="990600" lvl="1" indent="-533400" eaLnBrk="1" hangingPunct="1"/>
            <a:r>
              <a:rPr lang="en-US" altLang="ar-EG"/>
              <a:t>Minimal security</a:t>
            </a:r>
          </a:p>
          <a:p>
            <a:pPr marL="990600" lvl="1" indent="-533400" eaLnBrk="1" hangingPunct="1"/>
            <a:r>
              <a:rPr lang="en-US" altLang="ar-EG"/>
              <a:t>Possibility of fraud</a:t>
            </a:r>
          </a:p>
          <a:p>
            <a:pPr marL="990600" lvl="1" indent="-533400" eaLnBrk="1" hangingPunct="1"/>
            <a:r>
              <a:rPr lang="en-US" altLang="ar-EG"/>
              <a:t>Limited participation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BDC1FE1A-CD01-4591-54F0-28C0AC82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53F7665F-9588-4469-9AF3-B3FB6A5A2591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64C5E87-08AC-15A9-9C8E-FC1D09DA21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Auctions as EC Market Mechanisms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B596D35-8D80-DB16-6723-38008C6FC8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ar-EG" b="1"/>
              <a:t>Impacts of Auctions</a:t>
            </a:r>
            <a:endParaRPr lang="en-US" altLang="ar-EG"/>
          </a:p>
          <a:p>
            <a:pPr marL="990600" lvl="1" indent="-533400" eaLnBrk="1" hangingPunct="1"/>
            <a:r>
              <a:rPr lang="en-US" altLang="ar-EG"/>
              <a:t>Auctions as a coordination mechanism</a:t>
            </a:r>
          </a:p>
          <a:p>
            <a:pPr marL="990600" lvl="1" indent="-533400" eaLnBrk="1" hangingPunct="1"/>
            <a:r>
              <a:rPr lang="en-US" altLang="ar-EG"/>
              <a:t>Auctions as a social mechanism to determine a price</a:t>
            </a:r>
          </a:p>
          <a:p>
            <a:pPr marL="990600" lvl="1" indent="-533400" eaLnBrk="1" hangingPunct="1"/>
            <a:r>
              <a:rPr lang="en-US" altLang="ar-EG"/>
              <a:t>Auctions as a highly visible distribution mechanism</a:t>
            </a:r>
          </a:p>
          <a:p>
            <a:pPr marL="990600" lvl="1" indent="-533400" eaLnBrk="1" hangingPunct="1"/>
            <a:r>
              <a:rPr lang="en-US" altLang="ar-EG"/>
              <a:t>Auctions as an EC component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D58F4B0-148C-C103-FCC3-DCD51101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176C1EDD-06B1-4124-9194-B46196047025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A3A13F8-EEBC-1B2C-1AEF-FA0791503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Bartering and Negotiating Online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10D8707-0C9F-6239-0517-1AB3D68AD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b="1"/>
              <a:t>Online Bartering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bartering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The exchange of goods or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e-bartering (electronic bartering)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Bartering conducted online, usually in a bartering exchange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b="1"/>
              <a:t>bartering exchange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A marketplace in which an intermediary arranges barter transactions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FAE4F7CD-2C85-040C-1EE5-4AC290D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9E879021-A3EF-403D-B862-96F99B077141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4D213E47-8DFE-3FA1-4AD4-B2230FC34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Bartering and Negotiating Online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7F78E3F-DA40-2685-21D6-AAEE6292D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Online Negotiating</a:t>
            </a:r>
          </a:p>
          <a:p>
            <a:pPr lvl="1" eaLnBrk="1" hangingPunct="1"/>
            <a:r>
              <a:rPr lang="en-US" altLang="ar-EG"/>
              <a:t>Negotiated pricing commonly is used for expensive or specialized products </a:t>
            </a:r>
          </a:p>
          <a:p>
            <a:pPr lvl="1" eaLnBrk="1" hangingPunct="1"/>
            <a:r>
              <a:rPr lang="en-US" altLang="ar-EG"/>
              <a:t>Negotiated prices also are popular when large quantities are purchased </a:t>
            </a:r>
          </a:p>
          <a:p>
            <a:pPr lvl="1" eaLnBrk="1" hangingPunct="1"/>
            <a:r>
              <a:rPr lang="en-US" altLang="ar-EG"/>
              <a:t>Much like auctions, negotiated prices result from interactions and bargaining among sellers and buyers</a:t>
            </a:r>
          </a:p>
          <a:p>
            <a:pPr lvl="1" eaLnBrk="1" hangingPunct="1"/>
            <a:endParaRPr lang="en-US" altLang="ar-EG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1909A6D-3BEF-9103-F2BA-B6AC7591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C580F94F-89D7-4944-85BD-3B7DB38FAC5D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29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1C40501-B1E1-4957-232F-36C02017F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E-Commerce in the Wireless Environment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20123F78-EC4D-2BBF-6437-057E952323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mobile computing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Use of portable devices, including smart cell phones, usually in a wireless environment. It permits real-time access to information, applications, and tools that, until recently, were accessible only from a desktop computer</a:t>
            </a:r>
          </a:p>
          <a:p>
            <a:pPr eaLnBrk="1" hangingPunct="1"/>
            <a:endParaRPr lang="en-US" altLang="ar-E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1DBF19CD-DF57-ACD0-B8BD-CF109E2F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96DCE876-7F76-42A4-BB13-D13358CBED71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9D56B76-093F-0907-4F3A-5FEBA9734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Learning Objectives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4F00063-2C89-EAB2-A180-269F56537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ar-EG" sz="2800"/>
              <a:t>Discuss the benefits, limitations, and impacts of auctions.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ar-EG" sz="2800"/>
              <a:t>Describe bartering and negotiating online.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ar-EG" sz="2800"/>
              <a:t>Define m-commerce and explain its role as a market mechanism.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ar-EG" sz="2800"/>
              <a:t>Discuss competition in the digital economy.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 startAt="6"/>
            </a:pPr>
            <a:r>
              <a:rPr lang="en-US" altLang="ar-EG" sz="2800"/>
              <a:t>Describe the impact of e-marketplaces on organizations and industries.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B44CCFD-9EE1-6247-93E8-468D1A6A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96B727B3-A02F-4057-8B9F-F7F70160E5BC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30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6B19330-E58F-4CC3-C451-BA545C8E7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E-Commerce in the Wireless Environment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23753D3-14F8-80D7-C397-B1C498C5C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mobile commerce (m-commerce)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E-commerce conducted via wireless devices</a:t>
            </a:r>
          </a:p>
          <a:p>
            <a:pPr eaLnBrk="1" hangingPunct="1"/>
            <a:r>
              <a:rPr lang="en-US" altLang="ar-EG" b="1"/>
              <a:t>m-business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The broadest definition of m-commerce, in which e-business is conducted in a wireless environment</a:t>
            </a:r>
          </a:p>
          <a:p>
            <a:pPr eaLnBrk="1" hangingPunct="1"/>
            <a:endParaRPr lang="en-US" altLang="ar-EG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89C087B5-1BB3-9493-4D89-A843A010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281BD4A1-7F52-44BF-B237-A7384AC788BB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31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34D6457-498F-86DA-0302-C63CE9F41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E-Commerce in the Wireless Environment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BC42BAF-651F-A031-0CA4-2AA450E62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The Mobility Revolution</a:t>
            </a:r>
          </a:p>
          <a:p>
            <a:pPr lvl="1" eaLnBrk="1" hangingPunct="1"/>
            <a:r>
              <a:rPr lang="en-US" altLang="ar-EG"/>
              <a:t>Organizations are embracing mobilized computing technologies for several reasons:</a:t>
            </a:r>
          </a:p>
          <a:p>
            <a:pPr lvl="2" eaLnBrk="1" hangingPunct="1"/>
            <a:r>
              <a:rPr lang="en-US" altLang="ar-EG"/>
              <a:t>Improved productivity of workers in the field</a:t>
            </a:r>
          </a:p>
          <a:p>
            <a:pPr lvl="2" eaLnBrk="1" hangingPunct="1"/>
            <a:r>
              <a:rPr lang="en-US" altLang="ar-EG"/>
              <a:t>Wireless telecom support for mobility is growing quickly</a:t>
            </a:r>
          </a:p>
          <a:p>
            <a:pPr lvl="2" eaLnBrk="1" hangingPunct="1"/>
            <a:r>
              <a:rPr lang="en-US" altLang="ar-EG"/>
              <a:t>More applications can run both online and offline</a:t>
            </a:r>
          </a:p>
          <a:p>
            <a:pPr lvl="2" eaLnBrk="1" hangingPunct="1"/>
            <a:r>
              <a:rPr lang="en-US" altLang="ar-EG"/>
              <a:t>The prices of notebook computers, wireless handhelds, and smart phones continue to fall as their capabilities increase</a:t>
            </a:r>
            <a:endParaRPr lang="en-US" altLang="ar-EG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99064BEE-F112-766D-1130-CF1D4DCD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8A6F6427-BF11-488C-984D-CC332C228B18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32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B1B8CFA-5080-5244-E0C0-CFB26949F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E-Commerce in the Wireless Environment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1375C1B-975A-0B98-9406-4CB40B4D8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ar-EG" b="1"/>
              <a:t>The Promise of M-Commerce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b="1"/>
              <a:t>location-based commerce (LBC)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/>
              <a:t>	An m-commerce application targeted to a customer whose location, preferences, and needs are known in real time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ar-EG" b="1"/>
              <a:t>M-Commerce Adoption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altLang="ar-EG"/>
              <a:t>Although there are currently many hurdles to the widespread adoption of m-commerce, many companies are already shifting their strategy to the mobile world</a:t>
            </a:r>
            <a:endParaRPr lang="en-US" altLang="ar-EG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08BE6863-A93E-4BAF-78F0-8914AA84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BDE75B30-9A71-4F2C-8D17-F218A6A8E35D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33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E4DFA0EB-EA24-D834-F558-B1D692B25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Competition in the Digital Economy </a:t>
            </a:r>
            <a:br>
              <a:rPr lang="en-US" altLang="ar-EG" sz="3500"/>
            </a:br>
            <a:r>
              <a:rPr lang="en-US" altLang="ar-EG" sz="3500"/>
              <a:t>and Its Impact on Industries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7729AA6-BED9-79ED-C405-A528E3FC40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differentiation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Providing a product or service that is unique</a:t>
            </a:r>
          </a:p>
          <a:p>
            <a:pPr eaLnBrk="1" hangingPunct="1"/>
            <a:r>
              <a:rPr lang="en-US" altLang="ar-EG" b="1"/>
              <a:t>personalization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The ability to tailor a product, service, or Web content to specific user preferences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70034517-3E9F-5899-57C9-9506D329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B6173601-4C98-4260-9658-51EF274DC0A4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34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957F8E7-8A6D-30BB-0976-9447E7BB0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491537" cy="914400"/>
          </a:xfrm>
        </p:spPr>
        <p:txBody>
          <a:bodyPr/>
          <a:lstStyle/>
          <a:p>
            <a:pPr eaLnBrk="1" hangingPunct="1"/>
            <a:r>
              <a:rPr lang="en-US" altLang="ar-EG" sz="3500"/>
              <a:t>Managerial Issues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19A9FD44-7750-885D-0EF6-EB5FCD62C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What about intermediaries?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Should we auction?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Should we barter?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What m-commerce opportunities are available?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How do we compete in the digital economy?</a:t>
            </a:r>
          </a:p>
          <a:p>
            <a:pPr marL="533400" indent="-533400" eaLnBrk="1" hangingPunct="1">
              <a:buFont typeface="Wingdings" panose="05000000000000000000" pitchFamily="2" charset="2"/>
              <a:buAutoNum type="arabicPeriod"/>
            </a:pPr>
            <a:r>
              <a:rPr lang="en-US" altLang="ar-EG" sz="2800"/>
              <a:t>What organizational changes will be needed?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CDF6C20A-AC57-E045-9FA8-9DEF3F47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1EE4B016-D83C-4711-B360-F97DE302C5F0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4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BC420F2-573A-B4FA-2479-CEC602C53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3A0F2EB-33A8-52E3-655B-F4D6B26C5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e-marketplace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An online market, usually B2B, in which buyers and sellers exchange goods or services; the three types of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e-marketplaces are private, public, and consortia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35E212B3-C0C9-C7D8-5994-3A3C4952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4542C190-502E-4F3B-8391-B48468DB02E5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5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85D0D6C-FBC2-D205-A602-2F849C6F6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4D8F210-F74D-B8E0-AB00-F7D686BE6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8001000" cy="3792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B4584550-1CD7-9927-DF74-C757C96E9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A0860255-280F-43A3-AB79-F3D070216E47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6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629B89B-4D87-7490-ED8E-80D4B68B9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E671452-D218-0456-6F32-01BCD1DB3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marketspace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ar-EG"/>
              <a:t>	A marketplace in which sellers and buyers exchange goods and services for money (or for other goods and services) but do so electronically</a:t>
            </a:r>
          </a:p>
          <a:p>
            <a:pPr lvl="1" eaLnBrk="1" hangingPunct="1"/>
            <a:endParaRPr lang="en-US" altLang="ar-E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DA62625D-16E1-C035-C431-D92D83C9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5A56AFCB-C53B-42AA-BF88-F29B748780FD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7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B9B73807-1880-A999-1E1B-C93363315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E6C11A6-7845-F5BF-6C0B-28AA160E98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438400"/>
            <a:ext cx="388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sz="2400"/>
              <a:t>Customers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Sellers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Products and 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EG" sz="2200" b="1"/>
              <a:t>digital products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200"/>
              <a:t>	Goods that can be transformed to digital format and delivered over the Internet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CC50921C-7CAD-A744-3E64-BA24B463A09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2362200"/>
            <a:ext cx="3886200" cy="3581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EG" sz="2400"/>
              <a:t>Infrastructure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Front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Back end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 b="1"/>
              <a:t>Intermediaries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ar-EG" sz="2400"/>
              <a:t>	Third parties that operates between sellers and buyers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Other business partners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EG" sz="2400"/>
              <a:t>Support services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1C62FB8E-9725-BA23-B2F7-E306B65B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3820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66CCFF"/>
              </a:buClr>
              <a:buFont typeface="Wingdings" panose="05000000000000000000" pitchFamily="2" charset="2"/>
              <a:buNone/>
            </a:pPr>
            <a:r>
              <a:rPr lang="en-US" altLang="ar-EG" sz="3000" b="1">
                <a:solidFill>
                  <a:srgbClr val="808080"/>
                </a:solidFill>
              </a:rPr>
              <a:t>E-Marketplace Components and Participants</a:t>
            </a:r>
          </a:p>
          <a:p>
            <a:pPr eaLnBrk="1" hangingPunct="1">
              <a:spcBef>
                <a:spcPct val="50000"/>
              </a:spcBef>
            </a:pPr>
            <a:endParaRPr lang="en-US" altLang="ar-EG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43D856B7-7E4A-6DFD-2FA7-27A6F619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A1A13911-C41C-400F-9E90-E7C219B3C4ED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8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9D85DED-B5F6-59B2-EC35-699F22B99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/>
              <a:t>E-Marketplaces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D9B223A-1685-A720-9561-4BC084E5E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ar-EG" sz="2800" b="1"/>
              <a:t>front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2800"/>
              <a:t>	The portion of an e-seller’s business processes through which customers interact, including the seller’s portal, electronic catalogs, a shopping cart, a search engine, and a payment gateway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ar-EG" sz="2800" b="1"/>
              <a:t>back end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ar-EG" sz="2800"/>
              <a:t>	The activities that support online order fulfillment, inventory management, purchasing from suppliers, payment processing, packaging, and delivery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E44D2812-5B1A-8F78-E989-9A3A405A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ar-EG" sz="1200">
                <a:solidFill>
                  <a:schemeClr val="tx1"/>
                </a:solidFill>
              </a:rPr>
              <a:t>2-</a:t>
            </a:r>
            <a:fld id="{0DB8345A-694B-44C2-B5AF-54F89880E0E8}" type="slidenum">
              <a:rPr lang="ar-SA" altLang="ar-EG" sz="1200">
                <a:solidFill>
                  <a:schemeClr val="tx1"/>
                </a:solidFill>
                <a:cs typeface="Arial" panose="020B0604020202020204" pitchFamily="34" charset="0"/>
              </a:rPr>
              <a:pPr/>
              <a:t>9</a:t>
            </a:fld>
            <a:endParaRPr lang="en-US" altLang="ar-EG" sz="1200">
              <a:solidFill>
                <a:schemeClr val="tx1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3EC51EC-A9FB-E48D-B4D2-C5497CDFE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ar-EG" sz="3800"/>
              <a:t>Types of E-Marketplaces: </a:t>
            </a:r>
            <a:br>
              <a:rPr lang="en-US" altLang="ar-EG" sz="3800"/>
            </a:br>
            <a:r>
              <a:rPr lang="en-US" altLang="ar-EG" sz="3800"/>
              <a:t>From Storefronts to Portals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01AF757-FF3B-9131-8EEA-68226FAD0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ar-EG" b="1"/>
              <a:t>Electronic Storefronts</a:t>
            </a:r>
          </a:p>
          <a:p>
            <a:pPr lvl="1" eaLnBrk="1" hangingPunct="1"/>
            <a:r>
              <a:rPr lang="en-US" altLang="ar-EG" b="1"/>
              <a:t>storefront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ar-EG"/>
              <a:t>	A single company’s Web site where products or services are sold</a:t>
            </a:r>
          </a:p>
          <a:p>
            <a:pPr lvl="1" eaLnBrk="1" hangingPunct="1"/>
            <a:r>
              <a:rPr lang="en-US" altLang="ar-EG" b="1"/>
              <a:t>e-mall (online mall)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ar-EG"/>
              <a:t>	An online shopping center where many online stores are located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4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EG" sz="4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5741</TotalTime>
  <Words>662</Words>
  <Application>Microsoft Office PowerPoint</Application>
  <PresentationFormat>On-screen Show (4:3)</PresentationFormat>
  <Paragraphs>252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Radial</vt:lpstr>
      <vt:lpstr>Chapter 2</vt:lpstr>
      <vt:lpstr>Learning Objectives</vt:lpstr>
      <vt:lpstr>Learning Objectives</vt:lpstr>
      <vt:lpstr>E-Marketplaces</vt:lpstr>
      <vt:lpstr>E-Marketplaces</vt:lpstr>
      <vt:lpstr>E-Marketplaces</vt:lpstr>
      <vt:lpstr>E-Marketplaces</vt:lpstr>
      <vt:lpstr>E-Marketplaces</vt:lpstr>
      <vt:lpstr>Types of E-Marketplaces:  From Storefronts to Portals</vt:lpstr>
      <vt:lpstr>Types of E-Marketplaces:  From Storefronts to Portals</vt:lpstr>
      <vt:lpstr>Types of E-Marketplaces:  From Storefronts to Portals</vt:lpstr>
      <vt:lpstr>Transactions, Intermediation,  and Process in E-Commerce</vt:lpstr>
      <vt:lpstr>Transactions, Intermediation,  and Process in E-Commerce</vt:lpstr>
      <vt:lpstr>Transactions, Intermediation,  and Process in E-Commerce</vt:lpstr>
      <vt:lpstr>Transactions, Intermediation,  and Process in E-Commerce</vt:lpstr>
      <vt:lpstr>Transactions, Intermediation,  and Process in E-Commerce</vt:lpstr>
      <vt:lpstr>Transactions, Intermediation,  and Process in E-Commerce</vt:lpstr>
      <vt:lpstr>Electronic Catalogs  and Other Market Mechanisms</vt:lpstr>
      <vt:lpstr>Electronic Catalogs  and Other Market Mechanisms</vt:lpstr>
      <vt:lpstr>Electronic Catalogs  and Other Market Mechanisms</vt:lpstr>
      <vt:lpstr>Electronic Catalogs  and Other Market Mechanisms</vt:lpstr>
      <vt:lpstr>Auctions as EC Market Mechanisms</vt:lpstr>
      <vt:lpstr>Auctions as EC Market Mechanisms</vt:lpstr>
      <vt:lpstr>Auctions as EC Market Mechanisms</vt:lpstr>
      <vt:lpstr>Auctions as EC Market Mechanisms</vt:lpstr>
      <vt:lpstr>Auctions as EC Market Mechanisms</vt:lpstr>
      <vt:lpstr>Bartering and Negotiating Online</vt:lpstr>
      <vt:lpstr>Bartering and Negotiating Online</vt:lpstr>
      <vt:lpstr>E-Commerce in the Wireless Environment</vt:lpstr>
      <vt:lpstr>E-Commerce in the Wireless Environment</vt:lpstr>
      <vt:lpstr>E-Commerce in the Wireless Environment</vt:lpstr>
      <vt:lpstr>E-Commerce in the Wireless Environment</vt:lpstr>
      <vt:lpstr>Competition in the Digital Economy  and Its Impact on Industries</vt:lpstr>
      <vt:lpstr>Managerial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Judy</dc:creator>
  <cp:lastModifiedBy>عبد الله محمد فوزى محمد محمود</cp:lastModifiedBy>
  <cp:revision>15</cp:revision>
  <dcterms:created xsi:type="dcterms:W3CDTF">2007-08-14T20:13:38Z</dcterms:created>
  <dcterms:modified xsi:type="dcterms:W3CDTF">2025-03-06T19:49:21Z</dcterms:modified>
</cp:coreProperties>
</file>