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08:58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0 122,'19'-7,"31"0,87-1,-79 6,816-40,871-13,-1072 97,13 0,602-42,-514-2,-754 2,0 2,0 1,-1 0,1 1,24 9,92 43,-51-20,-12-1,-1 3,-3 2,85 66,-143-98,211 161,-220-167,1-1,-1 1,1 0,-1 0,0 0,0 1,0-1,0 0,-1 1,1-1,0 1,-1 0,0 0,2 5,-3-8,0 1,0 0,0 0,0 0,0-1,-1 1,1 0,0 0,-1-1,1 1,0 0,-1 0,1-1,-1 1,1 0,-1-1,1 1,-1-1,1 1,-1-1,0 2,-30 10,-10-4,0-2,0-1,-54-2,-132-14,-289-33,-118-9,-1320-7,57 63,1019-5,636 24,174-13,-75 1,546-36,7-33,-245 33,746-125,518-72,-778 180,-2 43,-386 3,2748 4,-7111-7,3362 13,1 51,470-16,50-7,155-31,0 4,-74 25,87-20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2:17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0,'2192'0,"-2160"0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2:18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1,'1212'0,"-830"20,-31 1,131-22,-449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2:25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1 558,'14'0,"144"-1,201 26,-205-11,266-9,-212-8,-108 5,115-5,-211 3,0-1,0 1,-1-1,1 0,0 0,0-1,-1 1,1-1,-1 0,1 1,-1-2,0 1,0 0,0-1,0 1,0-1,0 0,-1 0,1 0,-1 0,0 0,0-1,0 1,0-1,-1 1,1-1,-1 0,0 0,0 1,0-1,-1 0,0 0,1 0,-2-6,1-14,-2 0,0 0,-2 0,-9-34,7 33,-4-32,8 40,-2-1,-9-33,10 44,0 1,0-1,-1 1,0 0,0 0,0 0,-1 0,0 1,0-1,-10-7,-2 2,-1 0,0 1,0 0,-1 2,0 0,0 1,-1 1,-29-5,-5 2,-108-3,-291 12,187 2,251-2,-1 1,0 1,1 0,-1 2,1-1,0 2,0 0,0 1,1 0,0 1,0 1,-24 18,13-10,1 1,1 1,0 1,-25 28,40-37,1 0,0 0,0 1,1 0,0 0,0 0,2 1,-1-1,2 1,-1 1,2-1,-3 22,5-33,-3 27,1 0,1 0,2 0,7 47,-7-69,0 0,1 1,0-1,0 0,0 0,1 0,0 0,0 0,1-1,-1 1,1-1,0 0,1 0,-1-1,1 1,0-1,0 0,1 0,-1-1,1 1,0-1,-1-1,1 1,1-1,-1 0,7 2,104 29,-80-20,1-2,64 10,110 19,-42-5,-87-27,1-3,92-8,-42 1,-125 2,1-1,-1 0,0 0,1-1,-1 0,0 0,0-1,-1-1,1 1,-1-1,14-8,-6 0,-1-1,1 0,-2-1,18-22,59-53,1-2,-82 80,-1-1,0-1,-1 1,0-1,-1-1,8-21,-6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2:34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1,'812'31,"-48"21,-466-40,436 11,707-23,-1407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2:36.3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0,'2596'0,"-2542"3,84 14,15 1,-6 2,6 0,27-19,-100-2,159 17,-152-4,177 2,-231-14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3:32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1 877,'2523'0,"-2188"-21,-53 2,-81 19,67-3,-14-25,671 48,-614-2,1787 15,-2031-33,-3 0,-18 2,1-2,-1-3,0-1,63-14,-72 8,1 0,61-23,-87 28,0-1,-1-1,1 1,-2-2,1 0,-1 0,0 0,17-20,-12 9,0-1,-2 0,0-1,19-45,-27 57,-2-1,0 0,0 0,0 0,-1 0,-1 0,0 0,0-1,-1 1,0-1,-1 1,0 0,-1 0,-4-14,4 19,0 0,-1 0,0 0,0 0,0 0,-1 0,0 1,1 0,-2 0,1 0,0 0,-1 0,0 1,1 0,-10-4,-7-3,-1 2,-37-11,9 4,-485-177,469 172,-1 2,-108-13,139 25,-13-1,-1 3,-1 1,-62 5,108-2,1 0,-1 1,1 0,-1 0,1 0,-1 0,1 0,-1 1,1 0,0 0,0 0,0 1,0-1,0 1,1 0,-1 0,1 0,0 0,0 1,0-1,-3 5,3 0,-1 0,1 1,0-1,1 1,0-1,0 1,1 0,0 0,1 0,0 9,0 7,0-1,2 1,1-1,1 0,11 37,-11-49,1 0,1 0,0 0,0-1,1 0,1 0,0 0,0-1,1-1,0 1,1-2,12 10,0-3,1-1,1-1,1-1,0-1,0-1,1-1,0-2,0 0,46 4,-7-4,-1-4,126-10,-170 5,0-1,0 0,-1-2,1 0,-1-1,0-1,-1-1,22-13,-34 18,-1-1,0 1,0-1,-1 0,1-1,-1 1,0-1,0 0,0 0,-1 0,0 0,0 0,3-7,-5 7,0 0,0 0,0 0,0-1,-1 1,0 0,0 0,0-1,-1 1,0 0,0 0,0 0,-1 0,0 0,1 0,-2 0,-4-7,2 3,0 0,-1 1,0 0,0 0,-1 1,0 0,0 0,-1 0,0 1,0 0,-1 1,1 0,-13-6,5 5,-1 0,1 1,-1 1,0 1,0 0,-33-1,15 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5:14:09.7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1 742 24575,'7'0'0,"8"0"0,16-7 0,16-16 0,14-10 0,2-14 0,5-12 0,-3-9 0,-5-7 0,-14-4 0,-13 5 0,-7 8 0,-7 8 0,-7 8 0,-5 5 0,-12 11 0,-10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5:14:10.5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117 384 24575,'-6'1'0,"-1"0"0,1 0 0,0 0 0,0 1 0,-1 0 0,1 0 0,-7 4 0,9-4 0,0 0 0,-1 0 0,1 0 0,0-1 0,-1 0 0,0 0 0,1 0 0,-8 0 0,12-1 0,-1 0 0,0 0 0,1-1 0,-1 1 0,1 0 0,-1 0 0,0-1 0,1 1 0,-1 0 0,1-1 0,-1 1 0,1 0 0,-1-1 0,1 1 0,-1-1 0,1 1 0,0-1 0,-1 1 0,1-1 0,0 1 0,-1-1 0,1 1 0,0-1 0,0 0 0,-1 1 0,1-1 0,0 0 0,0 1 0,0-1 0,0 1 0,0-1 0,0 0 0,0 1 0,0-2 0,4-24 0,6 0 0,1 1 0,1 0 0,1 1 0,2 0 0,23-31 0,-9 14 0,-19 24 0,1 2 0,1-1 0,0 1 0,1 1 0,0 0 0,1 1 0,1 0 0,17-11 0,-30 23 0,1 0 0,-1-1 0,1 1 0,-1 1 0,1-1 0,-1 0 0,1 0 0,0 1 0,-1 0 0,1-1 0,-1 1 0,1 0 0,0 0 0,0 1 0,-1-1 0,1 0 0,-1 1 0,1 0 0,0-1 0,-1 1 0,1 0 0,-1 1 0,0-1 0,1 0 0,-1 0 0,0 1 0,0 0 0,0-1 0,0 1 0,0 0 0,0 0 0,0 0 0,-1 0 0,1 0 0,-1 1 0,1-1 0,1 5 0,4 7 0,0 1 0,-1 0 0,-1 0 0,6 29 0,68 313 0,-68-318-1365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5:14:11.4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307 1 24575,'-80'79'0,"43"-28"0,3 2 0,2 2 0,2 1 0,-39 107 0,68-161 0,-4 10 0,1-1 0,0 1 0,1 0 0,-3 19 0,5-29 0,1 0 0,0 0 0,0 0 0,0 0 0,0 0 0,0 0 0,0 1 0,1-1 0,-1 0 0,1 0 0,-1 0 0,1 0 0,0 0 0,0 0 0,-1-1 0,1 1 0,1 0 0,-1 0 0,0-1 0,0 1 0,1 0 0,-1-1 0,1 1 0,-1-1 0,1 0 0,0 0 0,0 1 0,-1-1 0,1 0 0,0 0 0,0-1 0,0 1 0,0 0 0,3 0 0,5 0 0,0 0 0,1 0 0,-1-1 0,0-1 0,1 1 0,-1-2 0,0 1 0,0-2 0,0 1 0,15-7 0,10-4 0,50-28 0,-66 31 0,0-1 0,-1-1 0,0-1 0,-1-1 0,27-27 0,-34 31 0,-1-1 0,-1 0 0,0 0 0,0-1 0,-1 0 0,-1-1 0,0 0 0,-1 0 0,0 0 0,3-15 0,9-43 0,-17 71 0,0 0 0,0-1 0,0 1 0,0 0 0,0-1 0,0 1 0,0 0 0,0 0 0,0-1 0,1 1 0,-1 0 0,0-1 0,0 1 0,0 0 0,0 0 0,0 0 0,1-1 0,-1 1 0,0 0 0,0 0 0,0 0 0,1-1 0,-1 1 0,0 0 0,0 0 0,1 0 0,-1 0 0,0 0 0,1-1 0,-1 1 0,0 0 0,0 0 0,1 0 0,-1 0 0,0 0 0,1 0 0,-1 0 0,0 0 0,0 0 0,1 0 0,-1 0 0,0 0 0,1 0 0,-1 0 0,0 1 0,0-1 0,1 0 0,-1 0 0,0 0 0,1 0 0,10 19 0,4 30 0,-1 29 0,-4 0 0,-3 1 0,-4 0 0,-7 92 0,2-161 5,1 0 0,-1 0 0,0 0 0,-1 0 0,0 0 0,-1 0-1,0-1 1,-1 1 0,0-1 0,0-1 0,-11 14 0,-3 1-127,-2-1 1,-36 31 0,12-13-939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5:14:12.1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121 132 24575,'-2'61'0,"0"-41"0,1 0 0,1 0 0,1 1 0,1-1 0,0 0 0,6 21 0,-6-38 0,-1 1 0,1-1 0,0 1 0,0-1 0,0 0 0,0 1 0,1-1 0,-1 0 0,1-1 0,0 1 0,0 0 0,0-1 0,0 0 0,0 1 0,0-1 0,1 0 0,-1-1 0,1 1 0,-1-1 0,1 1 0,0-1 0,-1 0 0,1 0 0,0-1 0,0 1 0,0-1 0,0 0 0,0 0 0,0 0 0,-1-1 0,8-1 0,5 0 0,-1-1 0,0-1 0,1-1 0,-2 0 0,1-1 0,20-11 0,-25 12 0,-1-1 0,0-1 0,0 0 0,0 0 0,-1-1 0,0 0 0,-1 0 0,0-1 0,0 0 0,-1 0 0,0 0 0,-1-1 0,1 0 0,-2 0 0,0-1 0,0 1 0,-1-1 0,0 0 0,-1 1 0,0-1 0,-1-1 0,0 1 0,0 0 0,-1 0 0,-1 0 0,0 0 0,-1 0 0,0 0 0,-4-14 0,4 21 0,-1-1 0,1 1 0,-1 0 0,0 0 0,0 0 0,-1 0 0,1 1 0,-1-1 0,1 1 0,-1 0 0,0 0 0,0 0 0,-1 1 0,1-1 0,0 1 0,-1 0 0,0 1 0,1-1 0,-1 1 0,0-1 0,0 1 0,0 1 0,-7-1 0,-13-1 0,0 1 0,0 1 0,-30 4 0,51-3 0,-18 1 24,0 1 0,-1 1 0,1 1 0,-34 12 0,50-14-98,-1-1-1,1 1 1,0 0 0,0 0 0,0 1-1,1 0 1,-1 0 0,1 0 0,0 1-1,0-1 1,0 1 0,1 0 0,0 1-1,0-1 1,0 1 0,1 0 0,-1 0-1,1 0 1,-3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09:01.6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0 162,'2045'0,"-1935"-5,180-32,-53 4,-197 28,0-2,-1-1,0-2,49-21,-70 25,1 1,-1 0,1 2,0 0,21-1,99 4,-84 2,-19-2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5:14:16.7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517 120 24575,'-1'-2'0,"1"0"0,0 1 0,-1-1 0,0 1 0,1-1 0,-1 1 0,0-1 0,0 1 0,1 0 0,-1-1 0,0 1 0,-1 0 0,1-1 0,0 1 0,0 0 0,0 0 0,-1 0 0,1 0 0,0 0 0,-1 1 0,1-1 0,-3 0 0,-36-15 0,34 14 0,-52-19 0,-71-21 0,117 39 0,1 1 0,-1 0 0,0 0 0,0 2 0,0-1 0,1 1 0,-1 1 0,-22 4 0,28-3 0,0 1 0,0 0 0,0 0 0,0 0 0,1 1 0,-1 0 0,1 0 0,0 0 0,0 1 0,1 0 0,-1 0 0,1 0 0,0 0 0,0 1 0,1-1 0,0 1 0,0 0 0,-3 8 0,-2 5 0,1 1 0,0 1 0,2-1 0,-5 31 0,9-45 0,1-1 0,0 1 0,-1-1 0,2 1 0,-1-1 0,1 1 0,0-1 0,0 1 0,0-1 0,1 0 0,0 1 0,0-1 0,0 0 0,0 0 0,1-1 0,0 1 0,0 0 0,0-1 0,1 0 0,0 1 0,-1-2 0,1 1 0,1 0 0,-1-1 0,0 0 0,1 1 0,0-2 0,0 1 0,0-1 0,0 1 0,8 1 0,4 2 0,1-1 0,0-1 0,1 0 0,-1-2 0,1 0 0,-1-1 0,1-1 0,23-2 0,-8-3 0,0-1 0,0-2 0,-1-1 0,-1-2 0,1-1 0,-2-2 0,0-1 0,0-1 0,-2-1 0,0-2 0,43-37 0,-62 46 0,29-20 0,-37 29 0,-1 0 0,1 0 0,-1 1 0,1-1 0,0 1 0,-1-1 0,1 1 0,0-1 0,-1 1 0,1 0 0,0 0 0,0 0 0,-1 0 0,1 0 0,0 0 0,-1 1 0,1-1 0,0 0 0,-1 1 0,1-1 0,-1 1 0,1 0 0,0 0 0,-1-1 0,3 3 0,6 6 22,0 1 0,-1 0 0,0 0 0,-1 1 0,10 15 0,-9-12-396,1 0 0,0-1-1,15 14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5:14:17.2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0 24575,'-3'199'0,"7"221"0,-4-406 0,1 0 0,1 0 0,0 0 0,1 0 0,8 23 0,-9-32 0,0-1 0,1 0 0,-1 0 0,1 0 0,-1 0 0,1 0 0,0 0 0,1-1 0,-1 1 0,1-1 0,-1 0 0,1 0 0,0 0 0,0-1 0,0 1 0,1-1 0,-1 0 0,1 0 0,-1-1 0,8 2 0,19 2-170,0-2-1,1-1 0,-1-1 1,1-2-1,-1-1 0,0-2 1,40-9-1,-15 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5:14:40.0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80 24575,'4699'0'0,"-4329"-20"0,8-1 0,2882 23 0,-3193-5 0,79-14 0,-75 7 0,71 0 0,53 11-1365,-161-1-5461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5:14:57.5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24575,'87'0'0,"0"4"0,93 16 0,-76-8 0,1-4 0,160-9 0,-98-2 0,4036 3 0,-4133 3 0,77 14 0,59 3 0,187-22 0,133 4 0,-237 16 0,140 4 0,1246-22 0,-722-2 0,-915 0 0,-1-2 0,45-9 0,-39 5 0,49-3 0,460 8 63,-287 5-1491,-230-2-5398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09:05.0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1 161,'1491'0,"-1440"-3,0-2,-1-3,56-15,-45 9,90-8,828-23,1087 46,-1693-19,-84 1,992 11,-722 8,592 14,614 72,-626-70,-738-21,1529 3,-1897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09:07.8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0 199,'718'-24,"-605"12,614-32,-522 46,535-4,-328-25,19 0,824 3,-752 19,-14-13,110 1,1545 17,-2109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1:05.8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1,'1496'30,"1669"94,-2649-106,608 9,597-28,-1631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1:24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0,'881'34,"-5"40,-216-17,-255-30,179 14,-150-32,-250-12,904 3,-1033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1:25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0,'642'50,"-323"-15,558 5,0-42,-378-2,71 27,148-4,-477-22,-125 3,345-16,443-11,-657 30,743-2,-956-1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2:15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3,'220'-2,"243"5,-189 24,-161-14,-24-3,293 20,390-29,268 4,-538 7,1492 46,-1635-55,-227-4,-90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5:12:16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0,'3536'0,"-3502"0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570" y="13207"/>
            <a:ext cx="889685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4582" y="609422"/>
            <a:ext cx="285369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703" y="2035200"/>
            <a:ext cx="7611109" cy="2540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9619" y="6443989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ustomXml" Target="../ink/ink2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40.png"/><Relationship Id="rId1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3" y="792478"/>
            <a:ext cx="9145905" cy="6065520"/>
            <a:chOff x="-1523" y="792478"/>
            <a:chExt cx="9145905" cy="6065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92478"/>
              <a:ext cx="9144000" cy="60655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05599" y="4114800"/>
              <a:ext cx="2438400" cy="2743200"/>
            </a:xfrm>
            <a:custGeom>
              <a:avLst/>
              <a:gdLst/>
              <a:ahLst/>
              <a:cxnLst/>
              <a:rect l="l" t="t" r="r" b="b"/>
              <a:pathLst>
                <a:path w="2438400" h="2743200">
                  <a:moveTo>
                    <a:pt x="2438400" y="0"/>
                  </a:moveTo>
                  <a:lnTo>
                    <a:pt x="0" y="2743199"/>
                  </a:lnTo>
                  <a:lnTo>
                    <a:pt x="2438400" y="2743199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29399" y="792480"/>
              <a:ext cx="2514600" cy="2829560"/>
            </a:xfrm>
            <a:custGeom>
              <a:avLst/>
              <a:gdLst/>
              <a:ahLst/>
              <a:cxnLst/>
              <a:rect l="l" t="t" r="r" b="b"/>
              <a:pathLst>
                <a:path w="2514600" h="2829560">
                  <a:moveTo>
                    <a:pt x="2514599" y="0"/>
                  </a:moveTo>
                  <a:lnTo>
                    <a:pt x="0" y="0"/>
                  </a:lnTo>
                  <a:lnTo>
                    <a:pt x="2514599" y="2829495"/>
                  </a:lnTo>
                  <a:lnTo>
                    <a:pt x="2514599" y="0"/>
                  </a:lnTo>
                  <a:close/>
                </a:path>
              </a:pathLst>
            </a:custGeom>
            <a:solidFill>
              <a:srgbClr val="943735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399" y="792480"/>
              <a:ext cx="7086600" cy="6065520"/>
            </a:xfrm>
            <a:custGeom>
              <a:avLst/>
              <a:gdLst/>
              <a:ahLst/>
              <a:cxnLst/>
              <a:rect l="l" t="t" r="r" b="b"/>
              <a:pathLst>
                <a:path w="7086600" h="6065520">
                  <a:moveTo>
                    <a:pt x="4380484" y="0"/>
                  </a:moveTo>
                  <a:lnTo>
                    <a:pt x="0" y="0"/>
                  </a:lnTo>
                  <a:lnTo>
                    <a:pt x="0" y="6065519"/>
                  </a:lnTo>
                  <a:lnTo>
                    <a:pt x="4380484" y="6065519"/>
                  </a:lnTo>
                  <a:lnTo>
                    <a:pt x="7086600" y="3032760"/>
                  </a:lnTo>
                  <a:lnTo>
                    <a:pt x="4380484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" y="792479"/>
              <a:ext cx="153924" cy="60655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140" y="95199"/>
            <a:ext cx="868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229" dirty="0">
                <a:solidFill>
                  <a:srgbClr val="374D81"/>
                </a:solidFill>
              </a:rPr>
              <a:t>A</a:t>
            </a:r>
            <a:r>
              <a:rPr sz="4000" spc="-220" dirty="0">
                <a:solidFill>
                  <a:srgbClr val="374D81"/>
                </a:solidFill>
              </a:rPr>
              <a:t>r</a:t>
            </a:r>
            <a:r>
              <a:rPr sz="4000" spc="-225" dirty="0">
                <a:solidFill>
                  <a:srgbClr val="374D81"/>
                </a:solidFill>
              </a:rPr>
              <a:t>t</a:t>
            </a:r>
            <a:r>
              <a:rPr sz="4000" spc="-215" dirty="0">
                <a:solidFill>
                  <a:srgbClr val="374D81"/>
                </a:solidFill>
              </a:rPr>
              <a:t>i</a:t>
            </a:r>
            <a:r>
              <a:rPr sz="4000" spc="-225" dirty="0">
                <a:solidFill>
                  <a:srgbClr val="374D81"/>
                </a:solidFill>
              </a:rPr>
              <a:t>f</a:t>
            </a:r>
            <a:r>
              <a:rPr sz="4000" spc="-215" dirty="0">
                <a:solidFill>
                  <a:srgbClr val="374D81"/>
                </a:solidFill>
              </a:rPr>
              <a:t>i</a:t>
            </a:r>
            <a:r>
              <a:rPr sz="4000" spc="-225" dirty="0">
                <a:solidFill>
                  <a:srgbClr val="374D81"/>
                </a:solidFill>
              </a:rPr>
              <a:t>c</a:t>
            </a:r>
            <a:r>
              <a:rPr sz="4000" spc="-215" dirty="0">
                <a:solidFill>
                  <a:srgbClr val="374D81"/>
                </a:solidFill>
              </a:rPr>
              <a:t>i</a:t>
            </a:r>
            <a:r>
              <a:rPr sz="4000" spc="-225" dirty="0">
                <a:solidFill>
                  <a:srgbClr val="374D81"/>
                </a:solidFill>
              </a:rPr>
              <a:t>a</a:t>
            </a:r>
            <a:r>
              <a:rPr sz="4000" dirty="0">
                <a:solidFill>
                  <a:srgbClr val="374D81"/>
                </a:solidFill>
              </a:rPr>
              <a:t>l</a:t>
            </a:r>
            <a:r>
              <a:rPr sz="4000" spc="-450" dirty="0">
                <a:solidFill>
                  <a:srgbClr val="374D81"/>
                </a:solidFill>
              </a:rPr>
              <a:t> </a:t>
            </a:r>
            <a:r>
              <a:rPr sz="4000" spc="-215" dirty="0">
                <a:solidFill>
                  <a:srgbClr val="374D81"/>
                </a:solidFill>
              </a:rPr>
              <a:t>I</a:t>
            </a:r>
            <a:r>
              <a:rPr sz="4000" spc="-229" dirty="0">
                <a:solidFill>
                  <a:srgbClr val="374D81"/>
                </a:solidFill>
              </a:rPr>
              <a:t>n</a:t>
            </a:r>
            <a:r>
              <a:rPr sz="4000" spc="-225" dirty="0">
                <a:solidFill>
                  <a:srgbClr val="374D81"/>
                </a:solidFill>
              </a:rPr>
              <a:t>te</a:t>
            </a:r>
            <a:r>
              <a:rPr sz="4000" spc="-215" dirty="0">
                <a:solidFill>
                  <a:srgbClr val="374D81"/>
                </a:solidFill>
              </a:rPr>
              <a:t>lli</a:t>
            </a:r>
            <a:r>
              <a:rPr sz="4000" spc="-229" dirty="0">
                <a:solidFill>
                  <a:srgbClr val="374D81"/>
                </a:solidFill>
              </a:rPr>
              <a:t>g</a:t>
            </a:r>
            <a:r>
              <a:rPr sz="4000" spc="-225" dirty="0">
                <a:solidFill>
                  <a:srgbClr val="374D81"/>
                </a:solidFill>
              </a:rPr>
              <a:t>e</a:t>
            </a:r>
            <a:r>
              <a:rPr sz="4000" spc="-229" dirty="0">
                <a:solidFill>
                  <a:srgbClr val="374D81"/>
                </a:solidFill>
              </a:rPr>
              <a:t>n</a:t>
            </a:r>
            <a:r>
              <a:rPr sz="4000" spc="-225" dirty="0">
                <a:solidFill>
                  <a:srgbClr val="374D81"/>
                </a:solidFill>
              </a:rPr>
              <a:t>c</a:t>
            </a:r>
            <a:r>
              <a:rPr sz="4000" spc="-5" dirty="0">
                <a:solidFill>
                  <a:srgbClr val="374D81"/>
                </a:solidFill>
              </a:rPr>
              <a:t>e</a:t>
            </a:r>
            <a:endParaRPr sz="40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327403"/>
            <a:ext cx="5932170" cy="2570480"/>
            <a:chOff x="0" y="1327403"/>
            <a:chExt cx="5932170" cy="25704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27403"/>
              <a:ext cx="2934462" cy="12291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997963"/>
              <a:ext cx="5624321" cy="12291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668523"/>
              <a:ext cx="5932170" cy="12291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7340" y="1475994"/>
            <a:ext cx="528574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4400" b="1" spc="-2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elli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6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4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Rela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Disci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7561" y="2134361"/>
            <a:ext cx="4613275" cy="1508760"/>
          </a:xfrm>
          <a:custGeom>
            <a:avLst/>
            <a:gdLst/>
            <a:ahLst/>
            <a:cxnLst/>
            <a:rect l="l" t="t" r="r" b="b"/>
            <a:pathLst>
              <a:path w="4613275" h="1508760">
                <a:moveTo>
                  <a:pt x="2174748" y="25908"/>
                </a:moveTo>
                <a:lnTo>
                  <a:pt x="4613148" y="25908"/>
                </a:lnTo>
              </a:path>
              <a:path w="4613275" h="1508760">
                <a:moveTo>
                  <a:pt x="0" y="1487424"/>
                </a:moveTo>
                <a:lnTo>
                  <a:pt x="4572000" y="1487424"/>
                </a:lnTo>
              </a:path>
              <a:path w="4613275" h="1508760">
                <a:moveTo>
                  <a:pt x="4587240" y="0"/>
                </a:moveTo>
                <a:lnTo>
                  <a:pt x="4587240" y="1508760"/>
                </a:lnTo>
              </a:path>
            </a:pathLst>
          </a:custGeom>
          <a:ln w="502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1243" y="3607460"/>
            <a:ext cx="5954395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9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2.1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Intelligent</a:t>
            </a: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“Rational”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Agents?</a:t>
            </a:r>
            <a:endParaRPr sz="1900">
              <a:latin typeface="Calibri"/>
              <a:cs typeface="Calibri"/>
            </a:endParaRPr>
          </a:p>
          <a:p>
            <a:pPr marL="469900" marR="5080" indent="-457200">
              <a:lnSpc>
                <a:spcPts val="2050"/>
              </a:lnSpc>
              <a:spcBef>
                <a:spcPts val="635"/>
              </a:spcBef>
              <a:buClr>
                <a:srgbClr val="E36C09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Recap: 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AI as 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Study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900" b="1" spc="-45" dirty="0">
                <a:solidFill>
                  <a:srgbClr val="FFFFFF"/>
                </a:solidFill>
                <a:latin typeface="Calibri"/>
                <a:cs typeface="Calibri"/>
              </a:rPr>
              <a:t>Design 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Intelligent Agents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Intelligent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Agents </a:t>
            </a:r>
            <a:r>
              <a:rPr sz="1900" b="1" spc="-3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World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900" b="1" spc="-45" dirty="0">
                <a:solidFill>
                  <a:srgbClr val="FFFFFF"/>
                </a:solidFill>
                <a:latin typeface="Calibri"/>
                <a:cs typeface="Calibri"/>
              </a:rPr>
              <a:t>Specifying 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Task 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onme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19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r>
              <a:rPr sz="19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oad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9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243" y="4802530"/>
            <a:ext cx="3432810" cy="103631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900" b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2.</a:t>
            </a:r>
            <a:r>
              <a:rPr sz="19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Spe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20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nme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Clr>
                <a:srgbClr val="E36C09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onme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ype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900" b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2.</a:t>
            </a:r>
            <a:r>
              <a:rPr sz="19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3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ipline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243" y="5861100"/>
            <a:ext cx="5950585" cy="8356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marR="5080" indent="-457200">
              <a:lnSpc>
                <a:spcPts val="2050"/>
              </a:lnSpc>
              <a:spcBef>
                <a:spcPts val="355"/>
              </a:spcBef>
              <a:buClr>
                <a:srgbClr val="E36C09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900" b="1" spc="-45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Agents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vs. </a:t>
            </a:r>
            <a:r>
              <a:rPr sz="1900" b="1" spc="-45" dirty="0">
                <a:solidFill>
                  <a:srgbClr val="FFFFFF"/>
                </a:solidFill>
                <a:latin typeface="Calibri"/>
                <a:cs typeface="Calibri"/>
              </a:rPr>
              <a:t>Machine Learning 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vs. 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Deep 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nin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hin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nin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minin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9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ien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ien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140" y="829183"/>
            <a:ext cx="412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rogr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4210" y="164083"/>
            <a:ext cx="2778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nt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el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l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ge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spc="-66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spc="-295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g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n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045311"/>
            <a:ext cx="8608060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In AI,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artificial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agents that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physical presence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world are </a:t>
            </a:r>
            <a:r>
              <a:rPr sz="2000" dirty="0">
                <a:latin typeface="Arial MT"/>
                <a:cs typeface="Arial MT"/>
              </a:rPr>
              <a:t> usually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Robots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5600" marR="5715" indent="-342900" algn="just">
              <a:lnSpc>
                <a:spcPct val="12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Robotics </a:t>
            </a:r>
            <a:r>
              <a:rPr sz="2000" spc="-5" dirty="0">
                <a:latin typeface="Arial MT"/>
                <a:cs typeface="Arial MT"/>
              </a:rPr>
              <a:t>is the </a:t>
            </a:r>
            <a:r>
              <a:rPr sz="2000" dirty="0">
                <a:latin typeface="Arial MT"/>
                <a:cs typeface="Arial MT"/>
              </a:rPr>
              <a:t>field </a:t>
            </a:r>
            <a:r>
              <a:rPr sz="2000" spc="-5" dirty="0">
                <a:latin typeface="Arial MT"/>
                <a:cs typeface="Arial MT"/>
              </a:rPr>
              <a:t>primarily </a:t>
            </a:r>
            <a:r>
              <a:rPr sz="2000" dirty="0">
                <a:latin typeface="Arial MT"/>
                <a:cs typeface="Arial MT"/>
              </a:rPr>
              <a:t>concerned with the </a:t>
            </a:r>
            <a:r>
              <a:rPr sz="2000" spc="-5" dirty="0">
                <a:latin typeface="Arial MT"/>
                <a:cs typeface="Arial MT"/>
              </a:rPr>
              <a:t>implementation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 physical </a:t>
            </a:r>
            <a:r>
              <a:rPr sz="2000" spc="-5" dirty="0">
                <a:latin typeface="Arial MT"/>
                <a:cs typeface="Arial MT"/>
              </a:rPr>
              <a:t>aspects </a:t>
            </a:r>
            <a:r>
              <a:rPr sz="2000" dirty="0">
                <a:latin typeface="Arial MT"/>
                <a:cs typeface="Arial MT"/>
              </a:rPr>
              <a:t>of a </a:t>
            </a:r>
            <a:r>
              <a:rPr sz="2000" spc="-5" dirty="0">
                <a:latin typeface="Arial MT"/>
                <a:cs typeface="Arial MT"/>
              </a:rPr>
              <a:t>robot </a:t>
            </a:r>
            <a:r>
              <a:rPr sz="2000" i="1" spc="-5" dirty="0">
                <a:latin typeface="Arial"/>
                <a:cs typeface="Arial"/>
              </a:rPr>
              <a:t>(i.e. perception </a:t>
            </a:r>
            <a:r>
              <a:rPr sz="2000" i="1" dirty="0">
                <a:latin typeface="Arial"/>
                <a:cs typeface="Arial"/>
              </a:rPr>
              <a:t>of </a:t>
            </a:r>
            <a:r>
              <a:rPr sz="2000" i="1" spc="-5" dirty="0">
                <a:latin typeface="Arial"/>
                <a:cs typeface="Arial"/>
              </a:rPr>
              <a:t>the </a:t>
            </a:r>
            <a:r>
              <a:rPr sz="2000" i="1" dirty="0">
                <a:latin typeface="Arial"/>
                <a:cs typeface="Arial"/>
              </a:rPr>
              <a:t>physical </a:t>
            </a:r>
            <a:r>
              <a:rPr sz="2000" i="1" spc="-5" dirty="0">
                <a:latin typeface="Arial"/>
                <a:cs typeface="Arial"/>
              </a:rPr>
              <a:t>environment, </a:t>
            </a:r>
            <a:r>
              <a:rPr sz="2000" i="1" dirty="0">
                <a:latin typeface="Arial"/>
                <a:cs typeface="Arial"/>
              </a:rPr>
              <a:t> actions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on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environment)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5600" marR="6350" indent="-342900" algn="just">
              <a:lnSpc>
                <a:spcPct val="12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Another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class</a:t>
            </a:r>
            <a:r>
              <a:rPr sz="2000" dirty="0">
                <a:latin typeface="Arial MT"/>
                <a:cs typeface="Arial MT"/>
              </a:rPr>
              <a:t> 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artificial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agents</a:t>
            </a:r>
            <a:r>
              <a:rPr sz="2000" dirty="0">
                <a:latin typeface="Arial MT"/>
                <a:cs typeface="Arial MT"/>
              </a:rPr>
              <a:t> include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agents</a:t>
            </a:r>
            <a:r>
              <a:rPr sz="2000" i="1" dirty="0">
                <a:latin typeface="Arial"/>
                <a:cs typeface="Arial"/>
              </a:rPr>
              <a:t>,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either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alone</a:t>
            </a:r>
            <a:r>
              <a:rPr sz="2000" dirty="0">
                <a:latin typeface="Arial MT"/>
                <a:cs typeface="Arial MT"/>
              </a:rPr>
              <a:t> 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Web-based</a:t>
            </a:r>
            <a:r>
              <a:rPr sz="2000" dirty="0">
                <a:latin typeface="Arial MT"/>
                <a:cs typeface="Arial MT"/>
              </a:rPr>
              <a:t> applications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(e.g.</a:t>
            </a:r>
            <a:r>
              <a:rPr sz="2000" i="1" dirty="0">
                <a:latin typeface="Arial"/>
                <a:cs typeface="Arial"/>
              </a:rPr>
              <a:t> intelligent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desktop </a:t>
            </a:r>
            <a:r>
              <a:rPr sz="2000" i="1" dirty="0">
                <a:latin typeface="Arial"/>
                <a:cs typeface="Arial"/>
              </a:rPr>
              <a:t> assistants,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recommender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systems,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intelligent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tutoring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systems)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201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agents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don’t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to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worry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about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interaction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with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physical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environment</a:t>
            </a:r>
            <a:r>
              <a:rPr sz="2000" spc="-5" dirty="0">
                <a:latin typeface="Arial MT"/>
                <a:cs typeface="Arial MT"/>
              </a:rPr>
              <a:t>, but share </a:t>
            </a:r>
            <a:r>
              <a:rPr sz="2000" dirty="0">
                <a:latin typeface="Arial MT"/>
                <a:cs typeface="Arial MT"/>
              </a:rPr>
              <a:t>all </a:t>
            </a:r>
            <a:r>
              <a:rPr sz="2000" spc="-5" dirty="0">
                <a:latin typeface="Arial MT"/>
                <a:cs typeface="Arial MT"/>
              </a:rPr>
              <a:t>other fundamental components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intelligent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behavior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robots.</a:t>
            </a:r>
            <a:endParaRPr sz="2000">
              <a:latin typeface="Arial MT"/>
              <a:cs typeface="Arial MT"/>
            </a:endParaRPr>
          </a:p>
          <a:p>
            <a:pPr marL="355600" marR="5715" indent="-342900" algn="just">
              <a:lnSpc>
                <a:spcPct val="12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spc="-15" dirty="0">
                <a:latin typeface="Arial MT"/>
                <a:cs typeface="Arial MT"/>
              </a:rPr>
              <a:t>We </a:t>
            </a:r>
            <a:r>
              <a:rPr sz="2000" dirty="0">
                <a:latin typeface="Arial MT"/>
                <a:cs typeface="Arial MT"/>
              </a:rPr>
              <a:t>will focus on </a:t>
            </a:r>
            <a:r>
              <a:rPr sz="2000" spc="-5" dirty="0">
                <a:latin typeface="Arial MT"/>
                <a:cs typeface="Arial MT"/>
              </a:rPr>
              <a:t>these agents in </a:t>
            </a:r>
            <a:r>
              <a:rPr sz="2000" dirty="0">
                <a:latin typeface="Arial MT"/>
                <a:cs typeface="Arial MT"/>
              </a:rPr>
              <a:t>this course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(i.e. software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agents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hardware</a:t>
            </a:r>
            <a:r>
              <a:rPr sz="20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agents</a:t>
            </a:r>
            <a:r>
              <a:rPr sz="20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“autonomous</a:t>
            </a:r>
            <a:r>
              <a:rPr sz="2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robots”)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4800" y="0"/>
            <a:ext cx="1219200" cy="462280"/>
          </a:xfrm>
          <a:custGeom>
            <a:avLst/>
            <a:gdLst/>
            <a:ahLst/>
            <a:cxnLst/>
            <a:rect l="l" t="t" r="r" b="b"/>
            <a:pathLst>
              <a:path w="1219200" h="462280">
                <a:moveTo>
                  <a:pt x="12192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" y="461772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5064" y="13207"/>
            <a:ext cx="101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latin typeface="Calibri"/>
                <a:cs typeface="Calibri"/>
              </a:rPr>
              <a:t>Recap</a:t>
            </a:r>
            <a:r>
              <a:rPr sz="2400" i="1" spc="-10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3711" y="6443989"/>
            <a:ext cx="27305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10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238" y="164083"/>
            <a:ext cx="5376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5" dirty="0">
                <a:solidFill>
                  <a:srgbClr val="374D81"/>
                </a:solidFill>
              </a:rPr>
              <a:t>Pa</a:t>
            </a:r>
            <a:r>
              <a:rPr sz="3200" spc="-310" dirty="0">
                <a:solidFill>
                  <a:srgbClr val="374D81"/>
                </a:solidFill>
              </a:rPr>
              <a:t>c</a:t>
            </a:r>
            <a:r>
              <a:rPr sz="3200" spc="-300" dirty="0">
                <a:solidFill>
                  <a:srgbClr val="374D81"/>
                </a:solidFill>
              </a:rPr>
              <a:t>-</a:t>
            </a:r>
            <a:r>
              <a:rPr sz="3200" spc="-305" dirty="0">
                <a:solidFill>
                  <a:srgbClr val="374D81"/>
                </a:solidFill>
              </a:rPr>
              <a:t>Ma</a:t>
            </a:r>
            <a:r>
              <a:rPr sz="3200" dirty="0">
                <a:solidFill>
                  <a:srgbClr val="374D81"/>
                </a:solidFill>
              </a:rPr>
              <a:t>n</a:t>
            </a:r>
            <a:r>
              <a:rPr sz="3200" spc="-665" dirty="0">
                <a:solidFill>
                  <a:srgbClr val="374D81"/>
                </a:solidFill>
              </a:rPr>
              <a:t> </a:t>
            </a:r>
            <a:r>
              <a:rPr sz="3200" b="0" i="1" spc="-305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b="0" i="1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b="0" i="1" spc="-61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0" i="1" spc="-305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0" i="1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b="0" i="1" spc="-62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0" i="1" spc="-305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0" i="1" dirty="0">
                <a:solidFill>
                  <a:srgbClr val="374D81"/>
                </a:solidFill>
                <a:latin typeface="Arial"/>
                <a:cs typeface="Arial"/>
              </a:rPr>
              <a:t>n</a:t>
            </a:r>
            <a:r>
              <a:rPr sz="3200" b="0" i="1" spc="-62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0" i="1" spc="-305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b="0" i="1" spc="250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spc="-305" dirty="0">
                <a:solidFill>
                  <a:srgbClr val="374D81"/>
                </a:solidFill>
              </a:rPr>
              <a:t>In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ell</a:t>
            </a:r>
            <a:r>
              <a:rPr sz="3200" spc="-315" dirty="0">
                <a:solidFill>
                  <a:srgbClr val="374D81"/>
                </a:solidFill>
              </a:rPr>
              <a:t>ig</a:t>
            </a:r>
            <a:r>
              <a:rPr sz="3200" spc="-305" dirty="0">
                <a:solidFill>
                  <a:srgbClr val="374D81"/>
                </a:solidFill>
              </a:rPr>
              <a:t>e</a:t>
            </a:r>
            <a:r>
              <a:rPr sz="3200" spc="-315" dirty="0">
                <a:solidFill>
                  <a:srgbClr val="374D81"/>
                </a:solidFill>
              </a:rPr>
              <a:t>n</a:t>
            </a:r>
            <a:r>
              <a:rPr sz="3200" dirty="0">
                <a:solidFill>
                  <a:srgbClr val="374D81"/>
                </a:solidFill>
              </a:rPr>
              <a:t>t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A</a:t>
            </a:r>
            <a:r>
              <a:rPr sz="3200" spc="-305" dirty="0">
                <a:solidFill>
                  <a:srgbClr val="374D81"/>
                </a:solidFill>
              </a:rPr>
              <a:t>gen</a:t>
            </a:r>
            <a:r>
              <a:rPr sz="3200" dirty="0">
                <a:solidFill>
                  <a:srgbClr val="374D81"/>
                </a:solidFill>
              </a:rPr>
              <a:t>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1228344"/>
            <a:ext cx="5754043" cy="25534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65250" y="4160265"/>
            <a:ext cx="2891790" cy="1485265"/>
            <a:chOff x="1365250" y="4160265"/>
            <a:chExt cx="2891790" cy="1485265"/>
          </a:xfrm>
        </p:grpSpPr>
        <p:sp>
          <p:nvSpPr>
            <p:cNvPr id="5" name="object 5"/>
            <p:cNvSpPr/>
            <p:nvPr/>
          </p:nvSpPr>
          <p:spPr>
            <a:xfrm>
              <a:off x="1371600" y="4166615"/>
              <a:ext cx="2879090" cy="1472565"/>
            </a:xfrm>
            <a:custGeom>
              <a:avLst/>
              <a:gdLst/>
              <a:ahLst/>
              <a:cxnLst/>
              <a:rect l="l" t="t" r="r" b="b"/>
              <a:pathLst>
                <a:path w="2879090" h="1472564">
                  <a:moveTo>
                    <a:pt x="2718180" y="0"/>
                  </a:moveTo>
                  <a:lnTo>
                    <a:pt x="160655" y="0"/>
                  </a:lnTo>
                  <a:lnTo>
                    <a:pt x="109858" y="8185"/>
                  </a:lnTo>
                  <a:lnTo>
                    <a:pt x="65754" y="30983"/>
                  </a:lnTo>
                  <a:lnTo>
                    <a:pt x="30983" y="65754"/>
                  </a:lnTo>
                  <a:lnTo>
                    <a:pt x="8185" y="109858"/>
                  </a:lnTo>
                  <a:lnTo>
                    <a:pt x="0" y="160654"/>
                  </a:lnTo>
                  <a:lnTo>
                    <a:pt x="0" y="1311528"/>
                  </a:lnTo>
                  <a:lnTo>
                    <a:pt x="8185" y="1362325"/>
                  </a:lnTo>
                  <a:lnTo>
                    <a:pt x="30983" y="1406429"/>
                  </a:lnTo>
                  <a:lnTo>
                    <a:pt x="65754" y="1441200"/>
                  </a:lnTo>
                  <a:lnTo>
                    <a:pt x="109858" y="1463998"/>
                  </a:lnTo>
                  <a:lnTo>
                    <a:pt x="160655" y="1472183"/>
                  </a:lnTo>
                  <a:lnTo>
                    <a:pt x="2718180" y="1472183"/>
                  </a:lnTo>
                  <a:lnTo>
                    <a:pt x="2768977" y="1463998"/>
                  </a:lnTo>
                  <a:lnTo>
                    <a:pt x="2813081" y="1441200"/>
                  </a:lnTo>
                  <a:lnTo>
                    <a:pt x="2847852" y="1406429"/>
                  </a:lnTo>
                  <a:lnTo>
                    <a:pt x="2870650" y="1362325"/>
                  </a:lnTo>
                  <a:lnTo>
                    <a:pt x="2878836" y="1311528"/>
                  </a:lnTo>
                  <a:lnTo>
                    <a:pt x="2878836" y="160654"/>
                  </a:lnTo>
                  <a:lnTo>
                    <a:pt x="2870650" y="109858"/>
                  </a:lnTo>
                  <a:lnTo>
                    <a:pt x="2847852" y="65754"/>
                  </a:lnTo>
                  <a:lnTo>
                    <a:pt x="2813081" y="30983"/>
                  </a:lnTo>
                  <a:lnTo>
                    <a:pt x="2768977" y="8185"/>
                  </a:lnTo>
                  <a:lnTo>
                    <a:pt x="2718180" y="0"/>
                  </a:lnTo>
                  <a:close/>
                </a:path>
              </a:pathLst>
            </a:custGeom>
            <a:solidFill>
              <a:srgbClr val="9F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4166615"/>
              <a:ext cx="2879090" cy="1472565"/>
            </a:xfrm>
            <a:custGeom>
              <a:avLst/>
              <a:gdLst/>
              <a:ahLst/>
              <a:cxnLst/>
              <a:rect l="l" t="t" r="r" b="b"/>
              <a:pathLst>
                <a:path w="2879090" h="1472564">
                  <a:moveTo>
                    <a:pt x="0" y="160654"/>
                  </a:moveTo>
                  <a:lnTo>
                    <a:pt x="8185" y="109858"/>
                  </a:lnTo>
                  <a:lnTo>
                    <a:pt x="30983" y="65754"/>
                  </a:lnTo>
                  <a:lnTo>
                    <a:pt x="65754" y="30983"/>
                  </a:lnTo>
                  <a:lnTo>
                    <a:pt x="109858" y="8185"/>
                  </a:lnTo>
                  <a:lnTo>
                    <a:pt x="160655" y="0"/>
                  </a:lnTo>
                  <a:lnTo>
                    <a:pt x="2718180" y="0"/>
                  </a:lnTo>
                  <a:lnTo>
                    <a:pt x="2768977" y="8185"/>
                  </a:lnTo>
                  <a:lnTo>
                    <a:pt x="2813081" y="30983"/>
                  </a:lnTo>
                  <a:lnTo>
                    <a:pt x="2847852" y="65754"/>
                  </a:lnTo>
                  <a:lnTo>
                    <a:pt x="2870650" y="109858"/>
                  </a:lnTo>
                  <a:lnTo>
                    <a:pt x="2878836" y="160654"/>
                  </a:lnTo>
                  <a:lnTo>
                    <a:pt x="2878836" y="1311528"/>
                  </a:lnTo>
                  <a:lnTo>
                    <a:pt x="2870650" y="1362325"/>
                  </a:lnTo>
                  <a:lnTo>
                    <a:pt x="2847852" y="1406429"/>
                  </a:lnTo>
                  <a:lnTo>
                    <a:pt x="2813081" y="1441200"/>
                  </a:lnTo>
                  <a:lnTo>
                    <a:pt x="2768977" y="1463998"/>
                  </a:lnTo>
                  <a:lnTo>
                    <a:pt x="2718180" y="1472183"/>
                  </a:lnTo>
                  <a:lnTo>
                    <a:pt x="160655" y="1472183"/>
                  </a:lnTo>
                  <a:lnTo>
                    <a:pt x="109858" y="1463998"/>
                  </a:lnTo>
                  <a:lnTo>
                    <a:pt x="65754" y="1441200"/>
                  </a:lnTo>
                  <a:lnTo>
                    <a:pt x="30983" y="1406429"/>
                  </a:lnTo>
                  <a:lnTo>
                    <a:pt x="8185" y="1362325"/>
                  </a:lnTo>
                  <a:lnTo>
                    <a:pt x="0" y="1311528"/>
                  </a:lnTo>
                  <a:lnTo>
                    <a:pt x="0" y="16065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6267" y="4574285"/>
              <a:ext cx="78105" cy="718185"/>
            </a:xfrm>
            <a:custGeom>
              <a:avLst/>
              <a:gdLst/>
              <a:ahLst/>
              <a:cxnLst/>
              <a:rect l="l" t="t" r="r" b="b"/>
              <a:pathLst>
                <a:path w="78105" h="718185">
                  <a:moveTo>
                    <a:pt x="0" y="640080"/>
                  </a:moveTo>
                  <a:lnTo>
                    <a:pt x="38862" y="717804"/>
                  </a:lnTo>
                  <a:lnTo>
                    <a:pt x="64769" y="665988"/>
                  </a:lnTo>
                  <a:lnTo>
                    <a:pt x="25907" y="665988"/>
                  </a:lnTo>
                  <a:lnTo>
                    <a:pt x="25907" y="657352"/>
                  </a:lnTo>
                  <a:lnTo>
                    <a:pt x="0" y="640080"/>
                  </a:lnTo>
                  <a:close/>
                </a:path>
                <a:path w="78105" h="718185">
                  <a:moveTo>
                    <a:pt x="25908" y="657352"/>
                  </a:moveTo>
                  <a:lnTo>
                    <a:pt x="25907" y="665988"/>
                  </a:lnTo>
                  <a:lnTo>
                    <a:pt x="38862" y="665988"/>
                  </a:lnTo>
                  <a:lnTo>
                    <a:pt x="25908" y="657352"/>
                  </a:lnTo>
                  <a:close/>
                </a:path>
                <a:path w="78105" h="718185">
                  <a:moveTo>
                    <a:pt x="51815" y="0"/>
                  </a:moveTo>
                  <a:lnTo>
                    <a:pt x="25907" y="0"/>
                  </a:lnTo>
                  <a:lnTo>
                    <a:pt x="25908" y="657352"/>
                  </a:lnTo>
                  <a:lnTo>
                    <a:pt x="38862" y="665988"/>
                  </a:lnTo>
                  <a:lnTo>
                    <a:pt x="51815" y="657352"/>
                  </a:lnTo>
                  <a:lnTo>
                    <a:pt x="51815" y="0"/>
                  </a:lnTo>
                  <a:close/>
                </a:path>
                <a:path w="78105" h="718185">
                  <a:moveTo>
                    <a:pt x="51815" y="657352"/>
                  </a:moveTo>
                  <a:lnTo>
                    <a:pt x="38862" y="665988"/>
                  </a:lnTo>
                  <a:lnTo>
                    <a:pt x="51815" y="665988"/>
                  </a:lnTo>
                  <a:lnTo>
                    <a:pt x="51815" y="657352"/>
                  </a:lnTo>
                  <a:close/>
                </a:path>
                <a:path w="78105" h="718185">
                  <a:moveTo>
                    <a:pt x="77724" y="640080"/>
                  </a:moveTo>
                  <a:lnTo>
                    <a:pt x="51815" y="657352"/>
                  </a:lnTo>
                  <a:lnTo>
                    <a:pt x="51815" y="665988"/>
                  </a:lnTo>
                  <a:lnTo>
                    <a:pt x="64769" y="665988"/>
                  </a:lnTo>
                  <a:lnTo>
                    <a:pt x="77724" y="64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1741" y="4161231"/>
            <a:ext cx="771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60650" y="4708905"/>
            <a:ext cx="548005" cy="377190"/>
            <a:chOff x="2660650" y="4708905"/>
            <a:chExt cx="548005" cy="377190"/>
          </a:xfrm>
        </p:grpSpPr>
        <p:sp>
          <p:nvSpPr>
            <p:cNvPr id="10" name="object 10"/>
            <p:cNvSpPr/>
            <p:nvPr/>
          </p:nvSpPr>
          <p:spPr>
            <a:xfrm>
              <a:off x="2667000" y="4715255"/>
              <a:ext cx="535305" cy="364490"/>
            </a:xfrm>
            <a:custGeom>
              <a:avLst/>
              <a:gdLst/>
              <a:ahLst/>
              <a:cxnLst/>
              <a:rect l="l" t="t" r="r" b="b"/>
              <a:pathLst>
                <a:path w="535305" h="364489">
                  <a:moveTo>
                    <a:pt x="432562" y="0"/>
                  </a:moveTo>
                  <a:lnTo>
                    <a:pt x="102362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261874"/>
                  </a:lnTo>
                  <a:lnTo>
                    <a:pt x="8046" y="301710"/>
                  </a:lnTo>
                  <a:lnTo>
                    <a:pt x="29987" y="334248"/>
                  </a:lnTo>
                  <a:lnTo>
                    <a:pt x="62525" y="356189"/>
                  </a:lnTo>
                  <a:lnTo>
                    <a:pt x="102362" y="364236"/>
                  </a:lnTo>
                  <a:lnTo>
                    <a:pt x="432562" y="364236"/>
                  </a:lnTo>
                  <a:lnTo>
                    <a:pt x="472398" y="356189"/>
                  </a:lnTo>
                  <a:lnTo>
                    <a:pt x="504936" y="334248"/>
                  </a:lnTo>
                  <a:lnTo>
                    <a:pt x="526877" y="301710"/>
                  </a:lnTo>
                  <a:lnTo>
                    <a:pt x="534924" y="261874"/>
                  </a:lnTo>
                  <a:lnTo>
                    <a:pt x="534924" y="102362"/>
                  </a:lnTo>
                  <a:lnTo>
                    <a:pt x="526877" y="62525"/>
                  </a:lnTo>
                  <a:lnTo>
                    <a:pt x="504936" y="29987"/>
                  </a:lnTo>
                  <a:lnTo>
                    <a:pt x="472398" y="8046"/>
                  </a:lnTo>
                  <a:lnTo>
                    <a:pt x="432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67000" y="4715255"/>
              <a:ext cx="535305" cy="364490"/>
            </a:xfrm>
            <a:custGeom>
              <a:avLst/>
              <a:gdLst/>
              <a:ahLst/>
              <a:cxnLst/>
              <a:rect l="l" t="t" r="r" b="b"/>
              <a:pathLst>
                <a:path w="535305" h="364489">
                  <a:moveTo>
                    <a:pt x="0" y="102362"/>
                  </a:moveTo>
                  <a:lnTo>
                    <a:pt x="8046" y="62525"/>
                  </a:lnTo>
                  <a:lnTo>
                    <a:pt x="29987" y="29987"/>
                  </a:lnTo>
                  <a:lnTo>
                    <a:pt x="62525" y="8046"/>
                  </a:lnTo>
                  <a:lnTo>
                    <a:pt x="102362" y="0"/>
                  </a:lnTo>
                  <a:lnTo>
                    <a:pt x="432562" y="0"/>
                  </a:lnTo>
                  <a:lnTo>
                    <a:pt x="472398" y="8046"/>
                  </a:lnTo>
                  <a:lnTo>
                    <a:pt x="504936" y="29987"/>
                  </a:lnTo>
                  <a:lnTo>
                    <a:pt x="526877" y="62525"/>
                  </a:lnTo>
                  <a:lnTo>
                    <a:pt x="534924" y="102362"/>
                  </a:lnTo>
                  <a:lnTo>
                    <a:pt x="534924" y="261874"/>
                  </a:lnTo>
                  <a:lnTo>
                    <a:pt x="526877" y="301710"/>
                  </a:lnTo>
                  <a:lnTo>
                    <a:pt x="504936" y="334248"/>
                  </a:lnTo>
                  <a:lnTo>
                    <a:pt x="472398" y="356189"/>
                  </a:lnTo>
                  <a:lnTo>
                    <a:pt x="432562" y="364236"/>
                  </a:lnTo>
                  <a:lnTo>
                    <a:pt x="102362" y="364236"/>
                  </a:lnTo>
                  <a:lnTo>
                    <a:pt x="62525" y="356189"/>
                  </a:lnTo>
                  <a:lnTo>
                    <a:pt x="29987" y="334248"/>
                  </a:lnTo>
                  <a:lnTo>
                    <a:pt x="8046" y="301710"/>
                  </a:lnTo>
                  <a:lnTo>
                    <a:pt x="0" y="261874"/>
                  </a:lnTo>
                  <a:lnTo>
                    <a:pt x="0" y="10236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6523" y="4121505"/>
            <a:ext cx="1045844" cy="14058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b="1" spc="-5" dirty="0">
                <a:latin typeface="Calibri"/>
                <a:cs typeface="Calibri"/>
              </a:rPr>
              <a:t>Sensors</a:t>
            </a:r>
            <a:endParaRPr sz="2000">
              <a:latin typeface="Calibri"/>
              <a:cs typeface="Calibri"/>
            </a:endParaRPr>
          </a:p>
          <a:p>
            <a:pPr marL="14604" algn="ctr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2000" b="1" spc="-10" dirty="0">
                <a:latin typeface="Calibri"/>
                <a:cs typeface="Calibri"/>
              </a:rPr>
              <a:t>Actuators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86729" y="4154170"/>
            <a:ext cx="2090420" cy="1480820"/>
            <a:chOff x="5586729" y="4154170"/>
            <a:chExt cx="2090420" cy="1480820"/>
          </a:xfrm>
        </p:grpSpPr>
        <p:sp>
          <p:nvSpPr>
            <p:cNvPr id="14" name="object 14"/>
            <p:cNvSpPr/>
            <p:nvPr/>
          </p:nvSpPr>
          <p:spPr>
            <a:xfrm>
              <a:off x="5593079" y="4160520"/>
              <a:ext cx="2077720" cy="1468120"/>
            </a:xfrm>
            <a:custGeom>
              <a:avLst/>
              <a:gdLst/>
              <a:ahLst/>
              <a:cxnLst/>
              <a:rect l="l" t="t" r="r" b="b"/>
              <a:pathLst>
                <a:path w="2077720" h="1468120">
                  <a:moveTo>
                    <a:pt x="1916556" y="0"/>
                  </a:moveTo>
                  <a:lnTo>
                    <a:pt x="160655" y="0"/>
                  </a:lnTo>
                  <a:lnTo>
                    <a:pt x="109858" y="8185"/>
                  </a:lnTo>
                  <a:lnTo>
                    <a:pt x="65754" y="30983"/>
                  </a:lnTo>
                  <a:lnTo>
                    <a:pt x="30983" y="65754"/>
                  </a:lnTo>
                  <a:lnTo>
                    <a:pt x="8185" y="109858"/>
                  </a:lnTo>
                  <a:lnTo>
                    <a:pt x="0" y="160654"/>
                  </a:lnTo>
                  <a:lnTo>
                    <a:pt x="0" y="1306956"/>
                  </a:lnTo>
                  <a:lnTo>
                    <a:pt x="8185" y="1357753"/>
                  </a:lnTo>
                  <a:lnTo>
                    <a:pt x="30983" y="1401857"/>
                  </a:lnTo>
                  <a:lnTo>
                    <a:pt x="65754" y="1436628"/>
                  </a:lnTo>
                  <a:lnTo>
                    <a:pt x="109858" y="1459426"/>
                  </a:lnTo>
                  <a:lnTo>
                    <a:pt x="160655" y="1467611"/>
                  </a:lnTo>
                  <a:lnTo>
                    <a:pt x="1916556" y="1467611"/>
                  </a:lnTo>
                  <a:lnTo>
                    <a:pt x="1967353" y="1459426"/>
                  </a:lnTo>
                  <a:lnTo>
                    <a:pt x="2011457" y="1436628"/>
                  </a:lnTo>
                  <a:lnTo>
                    <a:pt x="2046228" y="1401857"/>
                  </a:lnTo>
                  <a:lnTo>
                    <a:pt x="2069026" y="1357753"/>
                  </a:lnTo>
                  <a:lnTo>
                    <a:pt x="2077212" y="1306956"/>
                  </a:lnTo>
                  <a:lnTo>
                    <a:pt x="2077212" y="160654"/>
                  </a:lnTo>
                  <a:lnTo>
                    <a:pt x="2069026" y="109858"/>
                  </a:lnTo>
                  <a:lnTo>
                    <a:pt x="2046228" y="65754"/>
                  </a:lnTo>
                  <a:lnTo>
                    <a:pt x="2011457" y="30983"/>
                  </a:lnTo>
                  <a:lnTo>
                    <a:pt x="1967353" y="8185"/>
                  </a:lnTo>
                  <a:lnTo>
                    <a:pt x="1916556" y="0"/>
                  </a:lnTo>
                  <a:close/>
                </a:path>
              </a:pathLst>
            </a:custGeom>
            <a:solidFill>
              <a:srgbClr val="9F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3079" y="4160520"/>
              <a:ext cx="2077720" cy="1468120"/>
            </a:xfrm>
            <a:custGeom>
              <a:avLst/>
              <a:gdLst/>
              <a:ahLst/>
              <a:cxnLst/>
              <a:rect l="l" t="t" r="r" b="b"/>
              <a:pathLst>
                <a:path w="2077720" h="1468120">
                  <a:moveTo>
                    <a:pt x="0" y="160654"/>
                  </a:moveTo>
                  <a:lnTo>
                    <a:pt x="8185" y="109858"/>
                  </a:lnTo>
                  <a:lnTo>
                    <a:pt x="30983" y="65754"/>
                  </a:lnTo>
                  <a:lnTo>
                    <a:pt x="65754" y="30983"/>
                  </a:lnTo>
                  <a:lnTo>
                    <a:pt x="109858" y="8185"/>
                  </a:lnTo>
                  <a:lnTo>
                    <a:pt x="160655" y="0"/>
                  </a:lnTo>
                  <a:lnTo>
                    <a:pt x="1916556" y="0"/>
                  </a:lnTo>
                  <a:lnTo>
                    <a:pt x="1967353" y="8185"/>
                  </a:lnTo>
                  <a:lnTo>
                    <a:pt x="2011457" y="30983"/>
                  </a:lnTo>
                  <a:lnTo>
                    <a:pt x="2046228" y="65754"/>
                  </a:lnTo>
                  <a:lnTo>
                    <a:pt x="2069026" y="109858"/>
                  </a:lnTo>
                  <a:lnTo>
                    <a:pt x="2077212" y="160654"/>
                  </a:lnTo>
                  <a:lnTo>
                    <a:pt x="2077212" y="1306956"/>
                  </a:lnTo>
                  <a:lnTo>
                    <a:pt x="2069026" y="1357753"/>
                  </a:lnTo>
                  <a:lnTo>
                    <a:pt x="2046228" y="1401857"/>
                  </a:lnTo>
                  <a:lnTo>
                    <a:pt x="2011457" y="1436628"/>
                  </a:lnTo>
                  <a:lnTo>
                    <a:pt x="1967353" y="1459426"/>
                  </a:lnTo>
                  <a:lnTo>
                    <a:pt x="1916556" y="1467611"/>
                  </a:lnTo>
                  <a:lnTo>
                    <a:pt x="160655" y="1467611"/>
                  </a:lnTo>
                  <a:lnTo>
                    <a:pt x="109858" y="1459426"/>
                  </a:lnTo>
                  <a:lnTo>
                    <a:pt x="65754" y="1436628"/>
                  </a:lnTo>
                  <a:lnTo>
                    <a:pt x="30983" y="1401857"/>
                  </a:lnTo>
                  <a:lnTo>
                    <a:pt x="8185" y="1357753"/>
                  </a:lnTo>
                  <a:lnTo>
                    <a:pt x="0" y="1306956"/>
                  </a:lnTo>
                  <a:lnTo>
                    <a:pt x="0" y="1606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06185" y="4687265"/>
            <a:ext cx="1654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vi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onme</a:t>
            </a:r>
            <a:r>
              <a:rPr sz="2400" b="1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4958" y="4485132"/>
            <a:ext cx="2089785" cy="864235"/>
          </a:xfrm>
          <a:custGeom>
            <a:avLst/>
            <a:gdLst/>
            <a:ahLst/>
            <a:cxnLst/>
            <a:rect l="l" t="t" r="r" b="b"/>
            <a:pathLst>
              <a:path w="2089785" h="864235">
                <a:moveTo>
                  <a:pt x="2013204" y="806958"/>
                </a:moveTo>
                <a:lnTo>
                  <a:pt x="1975104" y="787908"/>
                </a:lnTo>
                <a:lnTo>
                  <a:pt x="1898904" y="749808"/>
                </a:lnTo>
                <a:lnTo>
                  <a:pt x="1924304" y="787908"/>
                </a:lnTo>
                <a:lnTo>
                  <a:pt x="35052" y="787908"/>
                </a:lnTo>
                <a:lnTo>
                  <a:pt x="35052" y="826008"/>
                </a:lnTo>
                <a:lnTo>
                  <a:pt x="1924304" y="826008"/>
                </a:lnTo>
                <a:lnTo>
                  <a:pt x="1898904" y="864108"/>
                </a:lnTo>
                <a:lnTo>
                  <a:pt x="1975104" y="826008"/>
                </a:lnTo>
                <a:lnTo>
                  <a:pt x="2013204" y="806958"/>
                </a:lnTo>
                <a:close/>
              </a:path>
              <a:path w="2089785" h="864235">
                <a:moveTo>
                  <a:pt x="2089404" y="38100"/>
                </a:moveTo>
                <a:lnTo>
                  <a:pt x="889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88900" y="76200"/>
                </a:lnTo>
                <a:lnTo>
                  <a:pt x="2089404" y="76200"/>
                </a:lnTo>
                <a:lnTo>
                  <a:pt x="208940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61509" y="4522673"/>
            <a:ext cx="9315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libri"/>
                <a:cs typeface="Calibri"/>
              </a:rPr>
              <a:t>Percepts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2055" y="5262753"/>
            <a:ext cx="812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24800" y="0"/>
            <a:ext cx="1219200" cy="462280"/>
          </a:xfrm>
          <a:custGeom>
            <a:avLst/>
            <a:gdLst/>
            <a:ahLst/>
            <a:cxnLst/>
            <a:rect l="l" t="t" r="r" b="b"/>
            <a:pathLst>
              <a:path w="1219200" h="462280">
                <a:moveTo>
                  <a:pt x="12192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" y="461772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05064" y="13207"/>
            <a:ext cx="101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r>
              <a:rPr sz="2400" b="1" i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3711" y="6443989"/>
            <a:ext cx="27305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11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42231"/>
            <a:ext cx="3886200" cy="27157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939" y="6203086"/>
            <a:ext cx="265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David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Prometheus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(2012)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39555" cy="5000625"/>
            <a:chOff x="0" y="0"/>
            <a:chExt cx="9139555" cy="50006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4095" y="2514600"/>
              <a:ext cx="3270504" cy="2485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868924" cy="24414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269747"/>
              <a:ext cx="9139555" cy="492759"/>
            </a:xfrm>
            <a:custGeom>
              <a:avLst/>
              <a:gdLst/>
              <a:ahLst/>
              <a:cxnLst/>
              <a:rect l="l" t="t" r="r" b="b"/>
              <a:pathLst>
                <a:path w="9139555" h="492759">
                  <a:moveTo>
                    <a:pt x="9139428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9139428" y="492251"/>
                  </a:lnTo>
                  <a:lnTo>
                    <a:pt x="9139428" y="0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2004" y="244856"/>
            <a:ext cx="4679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b="1" spc="-3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3200" b="1" spc="-3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3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9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b="1" spc="-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3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3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3200" b="1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3200" b="1" spc="-3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1618234"/>
            <a:ext cx="316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Smith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Matrix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(1999)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9184" y="134112"/>
            <a:ext cx="8815070" cy="6724015"/>
            <a:chOff x="329184" y="134112"/>
            <a:chExt cx="8815070" cy="67240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2075" y="4890515"/>
              <a:ext cx="3201924" cy="19674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0360" y="1225295"/>
              <a:ext cx="2453639" cy="19751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184" y="2225039"/>
              <a:ext cx="3253740" cy="2439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4372" y="134112"/>
              <a:ext cx="1367027" cy="199948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90409" y="218947"/>
            <a:ext cx="152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BB-8 “the Star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180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hise”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50279" y="3296411"/>
            <a:ext cx="3093719" cy="211378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422897" y="3298063"/>
            <a:ext cx="2623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hu</a:t>
            </a:r>
            <a:r>
              <a:rPr sz="1800" spc="-25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ende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i="1" spc="-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-1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i="1" spc="-1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i="1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i="1" spc="-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-10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800" i="1" spc="-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-1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i="1" spc="-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-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12635" y="6409942"/>
            <a:ext cx="2456815" cy="370840"/>
          </a:xfrm>
          <a:custGeom>
            <a:avLst/>
            <a:gdLst/>
            <a:ahLst/>
            <a:cxnLst/>
            <a:rect l="l" t="t" r="r" b="b"/>
            <a:pathLst>
              <a:path w="2456815" h="370840">
                <a:moveTo>
                  <a:pt x="2456687" y="0"/>
                </a:moveTo>
                <a:lnTo>
                  <a:pt x="0" y="0"/>
                </a:lnTo>
                <a:lnTo>
                  <a:pt x="0" y="370332"/>
                </a:lnTo>
                <a:lnTo>
                  <a:pt x="2456687" y="370332"/>
                </a:lnTo>
                <a:lnTo>
                  <a:pt x="2456687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92265" y="6429552"/>
            <a:ext cx="227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libri"/>
                <a:cs typeface="Calibri"/>
              </a:rPr>
              <a:t>Sonny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I,</a:t>
            </a:r>
            <a:r>
              <a:rPr sz="1800" b="1" i="1" spc="-15" dirty="0">
                <a:latin typeface="Calibri"/>
                <a:cs typeface="Calibri"/>
              </a:rPr>
              <a:t> Robot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(2004)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81400" y="4895088"/>
            <a:ext cx="2680716" cy="196290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67385" y="2326894"/>
            <a:ext cx="137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45" dirty="0">
                <a:latin typeface="Calibri"/>
                <a:cs typeface="Calibri"/>
              </a:rPr>
              <a:t>Dr. </a:t>
            </a:r>
            <a:r>
              <a:rPr sz="1800" b="1" i="1" dirty="0">
                <a:latin typeface="Calibri"/>
                <a:cs typeface="Calibri"/>
              </a:rPr>
              <a:t>Will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Caster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14800" cy="3086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7428" y="3843528"/>
            <a:ext cx="4576571" cy="30144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4820" y="914400"/>
            <a:ext cx="4869179" cy="27325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67250" y="6033922"/>
            <a:ext cx="179006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Ava,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Ex</a:t>
            </a:r>
            <a:r>
              <a:rPr sz="2400" b="1" i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Machina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69747"/>
            <a:ext cx="9144000" cy="492759"/>
          </a:xfrm>
          <a:custGeom>
            <a:avLst/>
            <a:gdLst/>
            <a:ahLst/>
            <a:cxnLst/>
            <a:rect l="l" t="t" r="r" b="b"/>
            <a:pathLst>
              <a:path w="9144000" h="492759">
                <a:moveTo>
                  <a:pt x="9144000" y="0"/>
                </a:moveTo>
                <a:lnTo>
                  <a:pt x="0" y="0"/>
                </a:lnTo>
                <a:lnTo>
                  <a:pt x="0" y="492251"/>
                </a:lnTo>
                <a:lnTo>
                  <a:pt x="9144000" y="49225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54448" y="244856"/>
            <a:ext cx="484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5" dirty="0"/>
              <a:t>In</a:t>
            </a:r>
            <a:r>
              <a:rPr sz="3200" spc="-300" dirty="0"/>
              <a:t>t</a:t>
            </a:r>
            <a:r>
              <a:rPr sz="3200" spc="-305" dirty="0"/>
              <a:t>el</a:t>
            </a:r>
            <a:r>
              <a:rPr sz="3200" spc="-315" dirty="0"/>
              <a:t>l</a:t>
            </a:r>
            <a:r>
              <a:rPr sz="3200" spc="-305" dirty="0"/>
              <a:t>i</a:t>
            </a:r>
            <a:r>
              <a:rPr sz="3200" spc="-315" dirty="0"/>
              <a:t>g</a:t>
            </a:r>
            <a:r>
              <a:rPr sz="3200" spc="-320" dirty="0"/>
              <a:t>e</a:t>
            </a:r>
            <a:r>
              <a:rPr sz="3200" spc="-305" dirty="0"/>
              <a:t>n</a:t>
            </a:r>
            <a:r>
              <a:rPr sz="3200" dirty="0"/>
              <a:t>t</a:t>
            </a:r>
            <a:r>
              <a:rPr sz="3200" spc="-660" dirty="0"/>
              <a:t> </a:t>
            </a:r>
            <a:r>
              <a:rPr sz="3200" spc="-295" dirty="0"/>
              <a:t>“</a:t>
            </a:r>
            <a:r>
              <a:rPr sz="3200" spc="-300" dirty="0"/>
              <a:t>R</a:t>
            </a:r>
            <a:r>
              <a:rPr sz="3200" spc="-305" dirty="0"/>
              <a:t>a</a:t>
            </a:r>
            <a:r>
              <a:rPr sz="3200" spc="-300" dirty="0"/>
              <a:t>t</a:t>
            </a:r>
            <a:r>
              <a:rPr sz="3200" spc="-305" dirty="0"/>
              <a:t>i</a:t>
            </a:r>
            <a:r>
              <a:rPr sz="3200" spc="-315" dirty="0"/>
              <a:t>on</a:t>
            </a:r>
            <a:r>
              <a:rPr sz="3200" spc="-320" dirty="0"/>
              <a:t>a</a:t>
            </a:r>
            <a:r>
              <a:rPr sz="3200" spc="-305" dirty="0"/>
              <a:t>l</a:t>
            </a:r>
            <a:r>
              <a:rPr sz="3200" dirty="0"/>
              <a:t>”</a:t>
            </a:r>
            <a:r>
              <a:rPr sz="3200" spc="-660" dirty="0"/>
              <a:t> </a:t>
            </a:r>
            <a:r>
              <a:rPr sz="3200" spc="-300" dirty="0"/>
              <a:t>A</a:t>
            </a:r>
            <a:r>
              <a:rPr sz="3200" spc="-305" dirty="0"/>
              <a:t>gen</a:t>
            </a:r>
            <a:r>
              <a:rPr sz="3200" spc="-315" dirty="0"/>
              <a:t>t</a:t>
            </a:r>
            <a:r>
              <a:rPr sz="3200" spc="-305" dirty="0"/>
              <a:t>s</a:t>
            </a:r>
            <a:r>
              <a:rPr sz="3200" dirty="0"/>
              <a:t>?</a:t>
            </a:r>
            <a:r>
              <a:rPr sz="3200" spc="-675" dirty="0"/>
              <a:t> </a:t>
            </a:r>
            <a:r>
              <a:rPr sz="3200" dirty="0">
                <a:solidFill>
                  <a:srgbClr val="828282"/>
                </a:solidFill>
              </a:rPr>
              <a:t>!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688960" y="1151585"/>
            <a:ext cx="1289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om</a:t>
            </a:r>
            <a:r>
              <a:rPr sz="2400" b="1" spc="-2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344671"/>
            <a:ext cx="8356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Vision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(Ma</a:t>
            </a:r>
            <a:r>
              <a:rPr sz="2000" i="1" spc="20" dirty="0">
                <a:latin typeface="Calibri"/>
                <a:cs typeface="Calibri"/>
              </a:rPr>
              <a:t>r</a:t>
            </a:r>
            <a:r>
              <a:rPr sz="2000" i="1" spc="-10" dirty="0">
                <a:latin typeface="Calibri"/>
                <a:cs typeface="Calibri"/>
              </a:rPr>
              <a:t>v</a:t>
            </a:r>
            <a:r>
              <a:rPr sz="2000" i="1" dirty="0">
                <a:latin typeface="Calibri"/>
                <a:cs typeface="Calibri"/>
              </a:rPr>
              <a:t>el  </a:t>
            </a:r>
            <a:r>
              <a:rPr sz="2000" i="1" spc="-5" dirty="0">
                <a:latin typeface="Calibri"/>
                <a:cs typeface="Calibri"/>
              </a:rPr>
              <a:t>Comi</a:t>
            </a:r>
            <a:r>
              <a:rPr sz="2000" i="1" spc="-15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4600" y="3422903"/>
            <a:ext cx="2043683" cy="34320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30298" y="2279396"/>
            <a:ext cx="1904364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TARS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Interstellar</a:t>
            </a:r>
            <a:endParaRPr sz="2400">
              <a:latin typeface="Calibri"/>
              <a:cs typeface="Calibri"/>
            </a:endParaRPr>
          </a:p>
          <a:p>
            <a:pPr marR="35560" algn="r">
              <a:lnSpc>
                <a:spcPct val="100000"/>
              </a:lnSpc>
              <a:spcBef>
                <a:spcPts val="1135"/>
              </a:spcBef>
            </a:pPr>
            <a:r>
              <a:rPr sz="2000" b="1" dirty="0">
                <a:latin typeface="Calibri"/>
                <a:cs typeface="Calibri"/>
              </a:rPr>
              <a:t>L3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(Star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Wars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Han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Solo)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" y="3372611"/>
            <a:ext cx="2788920" cy="3485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564895"/>
            <a:ext cx="2775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In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el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l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g</a:t>
            </a:r>
            <a:r>
              <a:rPr sz="3200" b="1" spc="-320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spc="-66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gen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3" y="1377187"/>
            <a:ext cx="7706359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agent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anything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viewed</a:t>
            </a:r>
            <a:r>
              <a:rPr sz="2200" dirty="0">
                <a:latin typeface="Calibri"/>
                <a:cs typeface="Calibri"/>
              </a:rPr>
              <a:t> 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perceiving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environment </a:t>
            </a:r>
            <a:r>
              <a:rPr sz="2200" spc="-5" dirty="0">
                <a:latin typeface="Calibri"/>
                <a:cs typeface="Calibri"/>
              </a:rPr>
              <a:t>through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sensors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acting </a:t>
            </a:r>
            <a:r>
              <a:rPr sz="2200" spc="-10" dirty="0">
                <a:latin typeface="Calibri"/>
                <a:cs typeface="Calibri"/>
              </a:rPr>
              <a:t>upon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environment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through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actuators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68" y="2812976"/>
            <a:ext cx="7580811" cy="32097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BB148F-D7AD-9536-BA26-97FB47A88054}"/>
                  </a:ext>
                </a:extLst>
              </p14:cNvPr>
              <p14:cNvContentPartPr/>
              <p14:nvPr/>
            </p14:nvContentPartPr>
            <p14:xfrm>
              <a:off x="813915" y="770197"/>
              <a:ext cx="3015360" cy="246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BB148F-D7AD-9536-BA26-97FB47A88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915" y="662557"/>
                <a:ext cx="31230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3BC33-D4E8-AD7B-13ED-ADF91C24253C}"/>
                  </a:ext>
                </a:extLst>
              </p14:cNvPr>
              <p14:cNvContentPartPr/>
              <p14:nvPr/>
            </p14:nvContentPartPr>
            <p14:xfrm>
              <a:off x="6914835" y="1513237"/>
              <a:ext cx="1185120" cy="5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3BC33-D4E8-AD7B-13ED-ADF91C2425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0835" y="1405237"/>
                <a:ext cx="12927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548CFE-A54C-DF38-0841-6E2F473E5453}"/>
                  </a:ext>
                </a:extLst>
              </p14:cNvPr>
              <p14:cNvContentPartPr/>
              <p14:nvPr/>
            </p14:nvContentPartPr>
            <p14:xfrm>
              <a:off x="771075" y="1884757"/>
              <a:ext cx="5014080" cy="57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548CFE-A54C-DF38-0841-6E2F473E54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435" y="1777117"/>
                <a:ext cx="5121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DB1095-38BA-7B37-7193-B4E62DAF9B91}"/>
                  </a:ext>
                </a:extLst>
              </p14:cNvPr>
              <p14:cNvContentPartPr/>
              <p14:nvPr/>
            </p14:nvContentPartPr>
            <p14:xfrm>
              <a:off x="5657715" y="1885477"/>
              <a:ext cx="3013920" cy="7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DB1095-38BA-7B37-7193-B4E62DAF9B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3715" y="1777837"/>
                <a:ext cx="3121560" cy="28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492" y="2593848"/>
            <a:ext cx="7912923" cy="34549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72073" y="4039361"/>
            <a:ext cx="214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Environment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50288" y="3490721"/>
            <a:ext cx="13188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AI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spc="-35" dirty="0">
                <a:latin typeface="Calibri"/>
                <a:cs typeface="Calibri"/>
              </a:rPr>
              <a:t>“Agent”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7875" y="2391536"/>
            <a:ext cx="10515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Sense</a:t>
            </a:r>
            <a:endParaRPr sz="2400">
              <a:latin typeface="Calibri"/>
              <a:cs typeface="Calibri"/>
            </a:endParaRPr>
          </a:p>
          <a:p>
            <a:pPr marR="1905" algn="ctr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Calibri"/>
                <a:cs typeface="Calibri"/>
              </a:rPr>
              <a:t>3: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5272532"/>
            <a:ext cx="4301490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latin typeface="Calibri"/>
                <a:cs typeface="Calibri"/>
              </a:rPr>
              <a:t>5: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</a:t>
            </a:r>
            <a:endParaRPr sz="2400">
              <a:latin typeface="Calibri"/>
              <a:cs typeface="Calibri"/>
            </a:endParaRPr>
          </a:p>
          <a:p>
            <a:pPr marL="229933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alibri"/>
                <a:cs typeface="Calibri"/>
              </a:rPr>
              <a:t>4: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Feedback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0275" y="4906771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2: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Reason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49263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>
                <a:solidFill>
                  <a:srgbClr val="374D81"/>
                </a:solidFill>
              </a:rPr>
              <a:t>In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el</a:t>
            </a:r>
            <a:r>
              <a:rPr sz="3200" spc="-315" dirty="0">
                <a:solidFill>
                  <a:srgbClr val="374D81"/>
                </a:solidFill>
              </a:rPr>
              <a:t>l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spc="-315" dirty="0">
                <a:solidFill>
                  <a:srgbClr val="374D81"/>
                </a:solidFill>
              </a:rPr>
              <a:t>g</a:t>
            </a:r>
            <a:r>
              <a:rPr sz="3200" spc="-320" dirty="0">
                <a:solidFill>
                  <a:srgbClr val="374D81"/>
                </a:solidFill>
              </a:rPr>
              <a:t>e</a:t>
            </a:r>
            <a:r>
              <a:rPr sz="3200" spc="-305" dirty="0">
                <a:solidFill>
                  <a:srgbClr val="374D81"/>
                </a:solidFill>
              </a:rPr>
              <a:t>n</a:t>
            </a:r>
            <a:r>
              <a:rPr sz="3200" spc="105" dirty="0">
                <a:solidFill>
                  <a:srgbClr val="374D81"/>
                </a:solidFill>
              </a:rPr>
              <a:t>t</a:t>
            </a:r>
            <a:r>
              <a:rPr sz="3200" spc="-300" dirty="0">
                <a:solidFill>
                  <a:srgbClr val="374D81"/>
                </a:solidFill>
              </a:rPr>
              <a:t>A</a:t>
            </a:r>
            <a:r>
              <a:rPr sz="3200" spc="-305" dirty="0">
                <a:solidFill>
                  <a:srgbClr val="374D81"/>
                </a:solidFill>
              </a:rPr>
              <a:t>gen</a:t>
            </a:r>
            <a:r>
              <a:rPr sz="3200" spc="-315" dirty="0">
                <a:solidFill>
                  <a:srgbClr val="374D81"/>
                </a:solidFill>
              </a:rPr>
              <a:t>t</a:t>
            </a:r>
            <a:r>
              <a:rPr sz="3200" dirty="0">
                <a:solidFill>
                  <a:srgbClr val="374D81"/>
                </a:solidFill>
              </a:rPr>
              <a:t>s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dirty="0">
                <a:solidFill>
                  <a:srgbClr val="374D81"/>
                </a:solidFill>
              </a:rPr>
              <a:t>n</a:t>
            </a:r>
            <a:r>
              <a:rPr sz="3200" spc="-615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h</a:t>
            </a:r>
            <a:r>
              <a:rPr sz="3200" dirty="0">
                <a:solidFill>
                  <a:srgbClr val="374D81"/>
                </a:solidFill>
              </a:rPr>
              <a:t>e</a:t>
            </a:r>
            <a:r>
              <a:rPr sz="3200" spc="-645" dirty="0">
                <a:solidFill>
                  <a:srgbClr val="374D81"/>
                </a:solidFill>
              </a:rPr>
              <a:t> </a:t>
            </a:r>
            <a:r>
              <a:rPr sz="3200" spc="-365" dirty="0">
                <a:solidFill>
                  <a:srgbClr val="374D81"/>
                </a:solidFill>
              </a:rPr>
              <a:t>W</a:t>
            </a:r>
            <a:r>
              <a:rPr sz="3200" spc="-305" dirty="0">
                <a:solidFill>
                  <a:srgbClr val="374D81"/>
                </a:solidFill>
              </a:rPr>
              <a:t>o</a:t>
            </a: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05" dirty="0">
                <a:solidFill>
                  <a:srgbClr val="374D81"/>
                </a:solidFill>
              </a:rPr>
              <a:t>l</a:t>
            </a:r>
            <a:r>
              <a:rPr sz="3200" dirty="0">
                <a:solidFill>
                  <a:srgbClr val="374D81"/>
                </a:solidFill>
              </a:rPr>
              <a:t>d</a:t>
            </a:r>
            <a:r>
              <a:rPr sz="3200" spc="-64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.</a:t>
            </a:r>
            <a:r>
              <a:rPr sz="3200" dirty="0">
                <a:solidFill>
                  <a:srgbClr val="374D81"/>
                </a:solidFill>
              </a:rPr>
              <a:t>.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i="1" spc="-62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L</a:t>
            </a:r>
            <a:r>
              <a:rPr sz="3200" i="1" spc="-310" dirty="0">
                <a:solidFill>
                  <a:srgbClr val="374D81"/>
                </a:solidFill>
                <a:latin typeface="Arial"/>
                <a:cs typeface="Arial"/>
              </a:rPr>
              <a:t>ea</a:t>
            </a:r>
            <a:r>
              <a:rPr sz="3200" i="1" spc="-300" dirty="0">
                <a:solidFill>
                  <a:srgbClr val="374D81"/>
                </a:solidFill>
                <a:latin typeface="Arial"/>
                <a:cs typeface="Arial"/>
              </a:rPr>
              <a:t>r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n</a:t>
            </a:r>
            <a:r>
              <a:rPr sz="3200" i="1" spc="-315" dirty="0">
                <a:solidFill>
                  <a:srgbClr val="374D81"/>
                </a:solidFill>
                <a:latin typeface="Arial"/>
                <a:cs typeface="Arial"/>
              </a:rPr>
              <a:t>ing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?</a:t>
            </a:r>
            <a:r>
              <a:rPr sz="3200" i="1" spc="-65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i="1" spc="-62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F</a:t>
            </a:r>
            <a:r>
              <a:rPr sz="3200" i="1" spc="-310" dirty="0">
                <a:solidFill>
                  <a:srgbClr val="374D81"/>
                </a:solidFill>
                <a:latin typeface="Arial"/>
                <a:cs typeface="Arial"/>
              </a:rPr>
              <a:t>ee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d</a:t>
            </a:r>
            <a:r>
              <a:rPr sz="3200" i="1" spc="-315" dirty="0">
                <a:solidFill>
                  <a:srgbClr val="374D81"/>
                </a:solidFill>
                <a:latin typeface="Arial"/>
                <a:cs typeface="Arial"/>
              </a:rPr>
              <a:t>b</a:t>
            </a:r>
            <a:r>
              <a:rPr sz="3200" i="1" spc="-320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i="1" spc="-310" dirty="0">
                <a:solidFill>
                  <a:srgbClr val="374D81"/>
                </a:solidFill>
                <a:latin typeface="Arial"/>
                <a:cs typeface="Arial"/>
              </a:rPr>
              <a:t>c</a:t>
            </a:r>
            <a:r>
              <a:rPr sz="3200" i="1" spc="-320" dirty="0">
                <a:solidFill>
                  <a:srgbClr val="374D81"/>
                </a:solidFill>
                <a:latin typeface="Arial"/>
                <a:cs typeface="Arial"/>
              </a:rPr>
              <a:t>k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93800"/>
            <a:ext cx="7411211" cy="42296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9869" y="4344670"/>
            <a:ext cx="224917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225425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Natural</a:t>
            </a:r>
            <a:r>
              <a:rPr sz="2000" b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Language </a:t>
            </a:r>
            <a:r>
              <a:rPr sz="2000" b="1" spc="-43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Understanding</a:t>
            </a:r>
            <a:endParaRPr sz="200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88900" marR="83185" algn="ctr">
              <a:lnSpc>
                <a:spcPct val="100000"/>
              </a:lnSpc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Computer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Vision </a:t>
            </a:r>
            <a:r>
              <a:rPr sz="20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Speech</a:t>
            </a:r>
            <a:r>
              <a:rPr sz="2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Recognition</a:t>
            </a:r>
            <a:endParaRPr sz="20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Physiological</a:t>
            </a:r>
            <a:r>
              <a:rPr sz="2000" b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Sensing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477" y="1558289"/>
            <a:ext cx="2954020" cy="2231390"/>
          </a:xfrm>
          <a:custGeom>
            <a:avLst/>
            <a:gdLst/>
            <a:ahLst/>
            <a:cxnLst/>
            <a:rect l="l" t="t" r="r" b="b"/>
            <a:pathLst>
              <a:path w="2954020" h="2231390">
                <a:moveTo>
                  <a:pt x="0" y="1115568"/>
                </a:moveTo>
                <a:lnTo>
                  <a:pt x="1018" y="1073747"/>
                </a:lnTo>
                <a:lnTo>
                  <a:pt x="4050" y="1032316"/>
                </a:lnTo>
                <a:lnTo>
                  <a:pt x="9060" y="991299"/>
                </a:lnTo>
                <a:lnTo>
                  <a:pt x="16011" y="950725"/>
                </a:lnTo>
                <a:lnTo>
                  <a:pt x="24869" y="910620"/>
                </a:lnTo>
                <a:lnTo>
                  <a:pt x="35598" y="871011"/>
                </a:lnTo>
                <a:lnTo>
                  <a:pt x="48161" y="831925"/>
                </a:lnTo>
                <a:lnTo>
                  <a:pt x="62524" y="793389"/>
                </a:lnTo>
                <a:lnTo>
                  <a:pt x="78650" y="755431"/>
                </a:lnTo>
                <a:lnTo>
                  <a:pt x="96504" y="718076"/>
                </a:lnTo>
                <a:lnTo>
                  <a:pt x="116050" y="681353"/>
                </a:lnTo>
                <a:lnTo>
                  <a:pt x="137252" y="645287"/>
                </a:lnTo>
                <a:lnTo>
                  <a:pt x="160076" y="609906"/>
                </a:lnTo>
                <a:lnTo>
                  <a:pt x="184484" y="575238"/>
                </a:lnTo>
                <a:lnTo>
                  <a:pt x="210442" y="541308"/>
                </a:lnTo>
                <a:lnTo>
                  <a:pt x="237913" y="508144"/>
                </a:lnTo>
                <a:lnTo>
                  <a:pt x="266862" y="475773"/>
                </a:lnTo>
                <a:lnTo>
                  <a:pt x="297254" y="444222"/>
                </a:lnTo>
                <a:lnTo>
                  <a:pt x="329052" y="413517"/>
                </a:lnTo>
                <a:lnTo>
                  <a:pt x="362221" y="383687"/>
                </a:lnTo>
                <a:lnTo>
                  <a:pt x="396726" y="354757"/>
                </a:lnTo>
                <a:lnTo>
                  <a:pt x="432530" y="326755"/>
                </a:lnTo>
                <a:lnTo>
                  <a:pt x="469598" y="299707"/>
                </a:lnTo>
                <a:lnTo>
                  <a:pt x="507893" y="273641"/>
                </a:lnTo>
                <a:lnTo>
                  <a:pt x="547382" y="248584"/>
                </a:lnTo>
                <a:lnTo>
                  <a:pt x="588027" y="224562"/>
                </a:lnTo>
                <a:lnTo>
                  <a:pt x="629793" y="201603"/>
                </a:lnTo>
                <a:lnTo>
                  <a:pt x="672645" y="179733"/>
                </a:lnTo>
                <a:lnTo>
                  <a:pt x="716546" y="158980"/>
                </a:lnTo>
                <a:lnTo>
                  <a:pt x="761461" y="139370"/>
                </a:lnTo>
                <a:lnTo>
                  <a:pt x="807355" y="120931"/>
                </a:lnTo>
                <a:lnTo>
                  <a:pt x="854191" y="103689"/>
                </a:lnTo>
                <a:lnTo>
                  <a:pt x="901934" y="87671"/>
                </a:lnTo>
                <a:lnTo>
                  <a:pt x="950548" y="72905"/>
                </a:lnTo>
                <a:lnTo>
                  <a:pt x="999998" y="59417"/>
                </a:lnTo>
                <a:lnTo>
                  <a:pt x="1050247" y="47234"/>
                </a:lnTo>
                <a:lnTo>
                  <a:pt x="1101261" y="36384"/>
                </a:lnTo>
                <a:lnTo>
                  <a:pt x="1153003" y="26893"/>
                </a:lnTo>
                <a:lnTo>
                  <a:pt x="1205438" y="18788"/>
                </a:lnTo>
                <a:lnTo>
                  <a:pt x="1258530" y="12096"/>
                </a:lnTo>
                <a:lnTo>
                  <a:pt x="1312244" y="6844"/>
                </a:lnTo>
                <a:lnTo>
                  <a:pt x="1366543" y="3060"/>
                </a:lnTo>
                <a:lnTo>
                  <a:pt x="1421392" y="769"/>
                </a:lnTo>
                <a:lnTo>
                  <a:pt x="1476755" y="0"/>
                </a:lnTo>
                <a:lnTo>
                  <a:pt x="1532119" y="769"/>
                </a:lnTo>
                <a:lnTo>
                  <a:pt x="1586968" y="3060"/>
                </a:lnTo>
                <a:lnTo>
                  <a:pt x="1641267" y="6844"/>
                </a:lnTo>
                <a:lnTo>
                  <a:pt x="1694981" y="12096"/>
                </a:lnTo>
                <a:lnTo>
                  <a:pt x="1748073" y="18788"/>
                </a:lnTo>
                <a:lnTo>
                  <a:pt x="1800508" y="26893"/>
                </a:lnTo>
                <a:lnTo>
                  <a:pt x="1852250" y="36384"/>
                </a:lnTo>
                <a:lnTo>
                  <a:pt x="1903264" y="47234"/>
                </a:lnTo>
                <a:lnTo>
                  <a:pt x="1953513" y="59417"/>
                </a:lnTo>
                <a:lnTo>
                  <a:pt x="2002963" y="72905"/>
                </a:lnTo>
                <a:lnTo>
                  <a:pt x="2051577" y="87671"/>
                </a:lnTo>
                <a:lnTo>
                  <a:pt x="2099320" y="103689"/>
                </a:lnTo>
                <a:lnTo>
                  <a:pt x="2146156" y="120931"/>
                </a:lnTo>
                <a:lnTo>
                  <a:pt x="2192050" y="139370"/>
                </a:lnTo>
                <a:lnTo>
                  <a:pt x="2236965" y="158980"/>
                </a:lnTo>
                <a:lnTo>
                  <a:pt x="2280866" y="179733"/>
                </a:lnTo>
                <a:lnTo>
                  <a:pt x="2323718" y="201603"/>
                </a:lnTo>
                <a:lnTo>
                  <a:pt x="2365484" y="224562"/>
                </a:lnTo>
                <a:lnTo>
                  <a:pt x="2406129" y="248584"/>
                </a:lnTo>
                <a:lnTo>
                  <a:pt x="2445618" y="273641"/>
                </a:lnTo>
                <a:lnTo>
                  <a:pt x="2483913" y="299707"/>
                </a:lnTo>
                <a:lnTo>
                  <a:pt x="2520981" y="326755"/>
                </a:lnTo>
                <a:lnTo>
                  <a:pt x="2556785" y="354757"/>
                </a:lnTo>
                <a:lnTo>
                  <a:pt x="2591290" y="383687"/>
                </a:lnTo>
                <a:lnTo>
                  <a:pt x="2624459" y="413517"/>
                </a:lnTo>
                <a:lnTo>
                  <a:pt x="2656257" y="444222"/>
                </a:lnTo>
                <a:lnTo>
                  <a:pt x="2686649" y="475773"/>
                </a:lnTo>
                <a:lnTo>
                  <a:pt x="2715598" y="508144"/>
                </a:lnTo>
                <a:lnTo>
                  <a:pt x="2743069" y="541308"/>
                </a:lnTo>
                <a:lnTo>
                  <a:pt x="2769027" y="575238"/>
                </a:lnTo>
                <a:lnTo>
                  <a:pt x="2793435" y="609906"/>
                </a:lnTo>
                <a:lnTo>
                  <a:pt x="2816259" y="645287"/>
                </a:lnTo>
                <a:lnTo>
                  <a:pt x="2837461" y="681353"/>
                </a:lnTo>
                <a:lnTo>
                  <a:pt x="2857007" y="718076"/>
                </a:lnTo>
                <a:lnTo>
                  <a:pt x="2874861" y="755431"/>
                </a:lnTo>
                <a:lnTo>
                  <a:pt x="2890987" y="793389"/>
                </a:lnTo>
                <a:lnTo>
                  <a:pt x="2905350" y="831925"/>
                </a:lnTo>
                <a:lnTo>
                  <a:pt x="2917913" y="871011"/>
                </a:lnTo>
                <a:lnTo>
                  <a:pt x="2928642" y="910620"/>
                </a:lnTo>
                <a:lnTo>
                  <a:pt x="2937500" y="950725"/>
                </a:lnTo>
                <a:lnTo>
                  <a:pt x="2944451" y="991299"/>
                </a:lnTo>
                <a:lnTo>
                  <a:pt x="2949461" y="1032316"/>
                </a:lnTo>
                <a:lnTo>
                  <a:pt x="2952493" y="1073747"/>
                </a:lnTo>
                <a:lnTo>
                  <a:pt x="2953512" y="1115568"/>
                </a:lnTo>
                <a:lnTo>
                  <a:pt x="2952493" y="1157388"/>
                </a:lnTo>
                <a:lnTo>
                  <a:pt x="2949461" y="1198819"/>
                </a:lnTo>
                <a:lnTo>
                  <a:pt x="2944451" y="1239836"/>
                </a:lnTo>
                <a:lnTo>
                  <a:pt x="2937500" y="1280410"/>
                </a:lnTo>
                <a:lnTo>
                  <a:pt x="2928642" y="1320515"/>
                </a:lnTo>
                <a:lnTo>
                  <a:pt x="2917913" y="1360124"/>
                </a:lnTo>
                <a:lnTo>
                  <a:pt x="2905350" y="1399210"/>
                </a:lnTo>
                <a:lnTo>
                  <a:pt x="2890987" y="1437746"/>
                </a:lnTo>
                <a:lnTo>
                  <a:pt x="2874861" y="1475704"/>
                </a:lnTo>
                <a:lnTo>
                  <a:pt x="2857007" y="1513059"/>
                </a:lnTo>
                <a:lnTo>
                  <a:pt x="2837461" y="1549782"/>
                </a:lnTo>
                <a:lnTo>
                  <a:pt x="2816259" y="1585848"/>
                </a:lnTo>
                <a:lnTo>
                  <a:pt x="2793435" y="1621229"/>
                </a:lnTo>
                <a:lnTo>
                  <a:pt x="2769027" y="1655897"/>
                </a:lnTo>
                <a:lnTo>
                  <a:pt x="2743069" y="1689827"/>
                </a:lnTo>
                <a:lnTo>
                  <a:pt x="2715598" y="1722991"/>
                </a:lnTo>
                <a:lnTo>
                  <a:pt x="2686649" y="1755362"/>
                </a:lnTo>
                <a:lnTo>
                  <a:pt x="2656257" y="1786913"/>
                </a:lnTo>
                <a:lnTo>
                  <a:pt x="2624459" y="1817618"/>
                </a:lnTo>
                <a:lnTo>
                  <a:pt x="2591290" y="1847448"/>
                </a:lnTo>
                <a:lnTo>
                  <a:pt x="2556785" y="1876378"/>
                </a:lnTo>
                <a:lnTo>
                  <a:pt x="2520981" y="1904380"/>
                </a:lnTo>
                <a:lnTo>
                  <a:pt x="2483913" y="1931428"/>
                </a:lnTo>
                <a:lnTo>
                  <a:pt x="2445618" y="1957494"/>
                </a:lnTo>
                <a:lnTo>
                  <a:pt x="2406129" y="1982551"/>
                </a:lnTo>
                <a:lnTo>
                  <a:pt x="2365484" y="2006573"/>
                </a:lnTo>
                <a:lnTo>
                  <a:pt x="2323718" y="2029532"/>
                </a:lnTo>
                <a:lnTo>
                  <a:pt x="2280866" y="2051402"/>
                </a:lnTo>
                <a:lnTo>
                  <a:pt x="2236965" y="2072155"/>
                </a:lnTo>
                <a:lnTo>
                  <a:pt x="2192050" y="2091765"/>
                </a:lnTo>
                <a:lnTo>
                  <a:pt x="2146156" y="2110204"/>
                </a:lnTo>
                <a:lnTo>
                  <a:pt x="2099320" y="2127446"/>
                </a:lnTo>
                <a:lnTo>
                  <a:pt x="2051577" y="2143464"/>
                </a:lnTo>
                <a:lnTo>
                  <a:pt x="2002963" y="2158230"/>
                </a:lnTo>
                <a:lnTo>
                  <a:pt x="1953513" y="2171718"/>
                </a:lnTo>
                <a:lnTo>
                  <a:pt x="1903264" y="2183901"/>
                </a:lnTo>
                <a:lnTo>
                  <a:pt x="1852250" y="2194751"/>
                </a:lnTo>
                <a:lnTo>
                  <a:pt x="1800508" y="2204242"/>
                </a:lnTo>
                <a:lnTo>
                  <a:pt x="1748073" y="2212347"/>
                </a:lnTo>
                <a:lnTo>
                  <a:pt x="1694981" y="2219039"/>
                </a:lnTo>
                <a:lnTo>
                  <a:pt x="1641267" y="2224291"/>
                </a:lnTo>
                <a:lnTo>
                  <a:pt x="1586968" y="2228075"/>
                </a:lnTo>
                <a:lnTo>
                  <a:pt x="1532119" y="2230366"/>
                </a:lnTo>
                <a:lnTo>
                  <a:pt x="1476755" y="2231136"/>
                </a:lnTo>
                <a:lnTo>
                  <a:pt x="1421392" y="2230366"/>
                </a:lnTo>
                <a:lnTo>
                  <a:pt x="1366543" y="2228075"/>
                </a:lnTo>
                <a:lnTo>
                  <a:pt x="1312244" y="2224291"/>
                </a:lnTo>
                <a:lnTo>
                  <a:pt x="1258530" y="2219039"/>
                </a:lnTo>
                <a:lnTo>
                  <a:pt x="1205438" y="2212347"/>
                </a:lnTo>
                <a:lnTo>
                  <a:pt x="1153003" y="2204242"/>
                </a:lnTo>
                <a:lnTo>
                  <a:pt x="1101261" y="2194751"/>
                </a:lnTo>
                <a:lnTo>
                  <a:pt x="1050247" y="2183901"/>
                </a:lnTo>
                <a:lnTo>
                  <a:pt x="999998" y="2171718"/>
                </a:lnTo>
                <a:lnTo>
                  <a:pt x="950548" y="2158230"/>
                </a:lnTo>
                <a:lnTo>
                  <a:pt x="901934" y="2143464"/>
                </a:lnTo>
                <a:lnTo>
                  <a:pt x="854191" y="2127446"/>
                </a:lnTo>
                <a:lnTo>
                  <a:pt x="807355" y="2110204"/>
                </a:lnTo>
                <a:lnTo>
                  <a:pt x="761461" y="2091765"/>
                </a:lnTo>
                <a:lnTo>
                  <a:pt x="716546" y="2072155"/>
                </a:lnTo>
                <a:lnTo>
                  <a:pt x="672645" y="2051402"/>
                </a:lnTo>
                <a:lnTo>
                  <a:pt x="629793" y="2029532"/>
                </a:lnTo>
                <a:lnTo>
                  <a:pt x="588027" y="2006573"/>
                </a:lnTo>
                <a:lnTo>
                  <a:pt x="547382" y="1982551"/>
                </a:lnTo>
                <a:lnTo>
                  <a:pt x="507893" y="1957494"/>
                </a:lnTo>
                <a:lnTo>
                  <a:pt x="469598" y="1931428"/>
                </a:lnTo>
                <a:lnTo>
                  <a:pt x="432530" y="1904380"/>
                </a:lnTo>
                <a:lnTo>
                  <a:pt x="396726" y="1876378"/>
                </a:lnTo>
                <a:lnTo>
                  <a:pt x="362221" y="1847448"/>
                </a:lnTo>
                <a:lnTo>
                  <a:pt x="329052" y="1817618"/>
                </a:lnTo>
                <a:lnTo>
                  <a:pt x="297254" y="1786913"/>
                </a:lnTo>
                <a:lnTo>
                  <a:pt x="266862" y="1755362"/>
                </a:lnTo>
                <a:lnTo>
                  <a:pt x="237913" y="1722991"/>
                </a:lnTo>
                <a:lnTo>
                  <a:pt x="210442" y="1689827"/>
                </a:lnTo>
                <a:lnTo>
                  <a:pt x="184484" y="1655897"/>
                </a:lnTo>
                <a:lnTo>
                  <a:pt x="160076" y="1621229"/>
                </a:lnTo>
                <a:lnTo>
                  <a:pt x="137252" y="1585848"/>
                </a:lnTo>
                <a:lnTo>
                  <a:pt x="116050" y="1549782"/>
                </a:lnTo>
                <a:lnTo>
                  <a:pt x="96504" y="1513059"/>
                </a:lnTo>
                <a:lnTo>
                  <a:pt x="78650" y="1475704"/>
                </a:lnTo>
                <a:lnTo>
                  <a:pt x="62524" y="1437746"/>
                </a:lnTo>
                <a:lnTo>
                  <a:pt x="48161" y="1399210"/>
                </a:lnTo>
                <a:lnTo>
                  <a:pt x="35598" y="1360124"/>
                </a:lnTo>
                <a:lnTo>
                  <a:pt x="24869" y="1320515"/>
                </a:lnTo>
                <a:lnTo>
                  <a:pt x="16011" y="1280410"/>
                </a:lnTo>
                <a:lnTo>
                  <a:pt x="9060" y="1239836"/>
                </a:lnTo>
                <a:lnTo>
                  <a:pt x="4050" y="1198819"/>
                </a:lnTo>
                <a:lnTo>
                  <a:pt x="1018" y="1157388"/>
                </a:lnTo>
                <a:lnTo>
                  <a:pt x="0" y="1115568"/>
                </a:lnTo>
                <a:close/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514" y="1067562"/>
            <a:ext cx="2870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Knowledge</a:t>
            </a:r>
            <a:r>
              <a:rPr sz="2000" b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Representation </a:t>
            </a:r>
            <a:r>
              <a:rPr sz="2000" b="1" spc="-43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Machine Learning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217" y="6542557"/>
            <a:ext cx="27762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Mining</a:t>
            </a:r>
            <a:r>
              <a:rPr sz="20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Interaction</a:t>
            </a:r>
            <a:r>
              <a:rPr sz="20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Logs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6915" y="3517519"/>
            <a:ext cx="1941830" cy="2687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9375"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Natural</a:t>
            </a:r>
            <a:r>
              <a:rPr sz="2000" b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Language </a:t>
            </a:r>
            <a:r>
              <a:rPr sz="2000" b="1" spc="-43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Generation</a:t>
            </a:r>
            <a:endParaRPr sz="2000">
              <a:latin typeface="Calibri"/>
              <a:cs typeface="Calibri"/>
            </a:endParaRPr>
          </a:p>
          <a:p>
            <a:pPr marR="91440" algn="ctr">
              <a:lnSpc>
                <a:spcPct val="100000"/>
              </a:lnSpc>
              <a:spcBef>
                <a:spcPts val="144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R="34925" algn="ctr">
              <a:lnSpc>
                <a:spcPct val="100000"/>
              </a:lnSpc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Robotics</a:t>
            </a:r>
            <a:endParaRPr sz="2000">
              <a:latin typeface="Calibri"/>
              <a:cs typeface="Calibri"/>
            </a:endParaRPr>
          </a:p>
          <a:p>
            <a:pPr marL="35560" algn="ctr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36195" algn="ctr">
              <a:lnSpc>
                <a:spcPct val="100000"/>
              </a:lnSpc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Human</a:t>
            </a:r>
            <a:r>
              <a:rPr sz="20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Computer</a:t>
            </a:r>
            <a:endParaRPr sz="2000">
              <a:latin typeface="Calibri"/>
              <a:cs typeface="Calibri"/>
            </a:endParaRPr>
          </a:p>
          <a:p>
            <a:pPr marL="410209" marR="367030" algn="ctr">
              <a:lnSpc>
                <a:spcPct val="100000"/>
              </a:lnSpc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/Robot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 I</a:t>
            </a:r>
            <a:r>
              <a:rPr sz="2000" b="1" spc="-2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4926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>
                <a:solidFill>
                  <a:srgbClr val="374D81"/>
                </a:solidFill>
              </a:rPr>
              <a:t>In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el</a:t>
            </a:r>
            <a:r>
              <a:rPr sz="3200" spc="-315" dirty="0">
                <a:solidFill>
                  <a:srgbClr val="374D81"/>
                </a:solidFill>
              </a:rPr>
              <a:t>l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spc="-315" dirty="0">
                <a:solidFill>
                  <a:srgbClr val="374D81"/>
                </a:solidFill>
              </a:rPr>
              <a:t>g</a:t>
            </a:r>
            <a:r>
              <a:rPr sz="3200" spc="-320" dirty="0">
                <a:solidFill>
                  <a:srgbClr val="374D81"/>
                </a:solidFill>
              </a:rPr>
              <a:t>e</a:t>
            </a:r>
            <a:r>
              <a:rPr sz="3200" spc="-305" dirty="0">
                <a:solidFill>
                  <a:srgbClr val="374D81"/>
                </a:solidFill>
              </a:rPr>
              <a:t>n</a:t>
            </a:r>
            <a:r>
              <a:rPr sz="3200" spc="105" dirty="0">
                <a:solidFill>
                  <a:srgbClr val="374D81"/>
                </a:solidFill>
              </a:rPr>
              <a:t>t</a:t>
            </a:r>
            <a:r>
              <a:rPr sz="3200" spc="-300" dirty="0">
                <a:solidFill>
                  <a:srgbClr val="374D81"/>
                </a:solidFill>
              </a:rPr>
              <a:t>A</a:t>
            </a:r>
            <a:r>
              <a:rPr sz="3200" spc="-305" dirty="0">
                <a:solidFill>
                  <a:srgbClr val="374D81"/>
                </a:solidFill>
              </a:rPr>
              <a:t>gen</a:t>
            </a:r>
            <a:r>
              <a:rPr sz="3200" spc="-315" dirty="0">
                <a:solidFill>
                  <a:srgbClr val="374D81"/>
                </a:solidFill>
              </a:rPr>
              <a:t>t</a:t>
            </a:r>
            <a:r>
              <a:rPr sz="3200" dirty="0">
                <a:solidFill>
                  <a:srgbClr val="374D81"/>
                </a:solidFill>
              </a:rPr>
              <a:t>s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dirty="0">
                <a:solidFill>
                  <a:srgbClr val="374D81"/>
                </a:solidFill>
              </a:rPr>
              <a:t>n</a:t>
            </a:r>
            <a:r>
              <a:rPr sz="3200" spc="-615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h</a:t>
            </a:r>
            <a:r>
              <a:rPr sz="3200" dirty="0">
                <a:solidFill>
                  <a:srgbClr val="374D81"/>
                </a:solidFill>
              </a:rPr>
              <a:t>e</a:t>
            </a:r>
            <a:r>
              <a:rPr sz="3200" spc="-645" dirty="0">
                <a:solidFill>
                  <a:srgbClr val="374D81"/>
                </a:solidFill>
              </a:rPr>
              <a:t> </a:t>
            </a:r>
            <a:r>
              <a:rPr sz="3200" spc="-365" dirty="0">
                <a:solidFill>
                  <a:srgbClr val="374D81"/>
                </a:solidFill>
              </a:rPr>
              <a:t>W</a:t>
            </a:r>
            <a:r>
              <a:rPr sz="3200" spc="-305" dirty="0">
                <a:solidFill>
                  <a:srgbClr val="374D81"/>
                </a:solidFill>
              </a:rPr>
              <a:t>o</a:t>
            </a: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05" dirty="0">
                <a:solidFill>
                  <a:srgbClr val="374D81"/>
                </a:solidFill>
              </a:rPr>
              <a:t>l</a:t>
            </a:r>
            <a:r>
              <a:rPr sz="3200" dirty="0">
                <a:solidFill>
                  <a:srgbClr val="374D81"/>
                </a:solidFill>
              </a:rPr>
              <a:t>d</a:t>
            </a:r>
            <a:r>
              <a:rPr sz="3200" spc="-64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.</a:t>
            </a:r>
            <a:r>
              <a:rPr sz="3200" dirty="0">
                <a:solidFill>
                  <a:srgbClr val="374D81"/>
                </a:solidFill>
              </a:rPr>
              <a:t>.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4500498" y="1052271"/>
            <a:ext cx="3561715" cy="1373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b="1" i="1" spc="-62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i="1" spc="-300" dirty="0">
                <a:solidFill>
                  <a:srgbClr val="374D81"/>
                </a:solidFill>
                <a:latin typeface="Arial"/>
                <a:cs typeface="Arial"/>
              </a:rPr>
              <a:t>C</a:t>
            </a:r>
            <a:r>
              <a:rPr sz="3200" b="1" i="1" spc="-310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p</a:t>
            </a:r>
            <a:r>
              <a:rPr sz="3200" b="1" i="1" spc="-310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1" i="1" spc="-320" dirty="0">
                <a:solidFill>
                  <a:srgbClr val="374D81"/>
                </a:solidFill>
                <a:latin typeface="Arial"/>
                <a:cs typeface="Arial"/>
              </a:rPr>
              <a:t>c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i="1" spc="-315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i="1" spc="-320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b="1" i="1" spc="-66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/</a:t>
            </a:r>
            <a:r>
              <a:rPr sz="3200" b="1" i="1" spc="-62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Fi</a:t>
            </a:r>
            <a:r>
              <a:rPr sz="3200" b="1" i="1" spc="-310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ld</a:t>
            </a:r>
            <a:r>
              <a:rPr sz="3200" b="1" i="1" spc="-310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1858010" marR="5080" indent="182880">
              <a:lnSpc>
                <a:spcPct val="100000"/>
              </a:lnSpc>
              <a:spcBef>
                <a:spcPts val="1964"/>
              </a:spcBef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Reasoning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20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Decision</a:t>
            </a:r>
            <a:r>
              <a:rPr sz="2000" b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Theory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41643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E</a:t>
            </a:r>
            <a:r>
              <a:rPr sz="3200" b="0" spc="-295" dirty="0">
                <a:solidFill>
                  <a:srgbClr val="374D81"/>
                </a:solidFill>
                <a:latin typeface="Arial MT"/>
                <a:cs typeface="Arial MT"/>
              </a:rPr>
              <a:t>x</a:t>
            </a: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ample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:</a:t>
            </a:r>
            <a:r>
              <a:rPr sz="3200" b="0" spc="-65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Vacuu</a:t>
            </a:r>
            <a:r>
              <a:rPr sz="3200" dirty="0">
                <a:solidFill>
                  <a:srgbClr val="374D81"/>
                </a:solidFill>
              </a:rPr>
              <a:t>m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270" dirty="0">
                <a:solidFill>
                  <a:srgbClr val="374D81"/>
                </a:solidFill>
              </a:rPr>
              <a:t>–</a:t>
            </a:r>
            <a:r>
              <a:rPr sz="3200" spc="-300" dirty="0">
                <a:solidFill>
                  <a:srgbClr val="374D81"/>
                </a:solidFill>
              </a:rPr>
              <a:t>A</a:t>
            </a:r>
            <a:r>
              <a:rPr sz="3200" spc="-305" dirty="0">
                <a:solidFill>
                  <a:srgbClr val="374D81"/>
                </a:solidFill>
              </a:rPr>
              <a:t>gen</a:t>
            </a:r>
            <a:r>
              <a:rPr sz="3200" dirty="0">
                <a:solidFill>
                  <a:srgbClr val="374D81"/>
                </a:solidFill>
              </a:rPr>
              <a:t>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1494789"/>
            <a:ext cx="3310254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Percepts: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Location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status,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e.g.,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[A,</a:t>
            </a:r>
            <a:r>
              <a:rPr sz="2000" b="1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Dirty]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Actions: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Left,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Right,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Suck,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4191609"/>
            <a:ext cx="6572250" cy="1855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Vacuum_Agent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[</a:t>
            </a:r>
            <a:r>
              <a:rPr sz="2000" b="1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location,</a:t>
            </a:r>
            <a:r>
              <a:rPr sz="2000" b="1" spc="-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status</a:t>
            </a:r>
            <a:r>
              <a:rPr sz="2000" b="1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]</a:t>
            </a: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  <a:p>
            <a:pPr marL="12700" marR="2821940">
              <a:lnSpc>
                <a:spcPct val="150000"/>
              </a:lnSpc>
              <a:spcBef>
                <a:spcPts val="5"/>
              </a:spcBef>
            </a:pPr>
            <a:r>
              <a:rPr sz="2000" i="1" spc="-5" dirty="0">
                <a:latin typeface="Calibri"/>
                <a:cs typeface="Calibri"/>
              </a:rPr>
              <a:t>if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status = </a:t>
            </a: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Dirty </a:t>
            </a:r>
            <a:r>
              <a:rPr sz="2000" i="1" dirty="0">
                <a:latin typeface="Calibri"/>
                <a:cs typeface="Calibri"/>
              </a:rPr>
              <a:t>then </a:t>
            </a:r>
            <a:r>
              <a:rPr sz="2000" dirty="0">
                <a:latin typeface="Calibri"/>
                <a:cs typeface="Calibri"/>
              </a:rPr>
              <a:t>return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Suck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else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if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location</a:t>
            </a:r>
            <a:r>
              <a:rPr sz="2000" b="1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else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if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location</a:t>
            </a:r>
            <a:r>
              <a:rPr sz="2000" b="1" spc="-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sz="2000" b="1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7925" y="1615209"/>
            <a:ext cx="3857474" cy="1936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D0CF6E-124C-6D5F-EFDB-80311DBADFDB}"/>
                  </a:ext>
                </a:extLst>
              </p14:cNvPr>
              <p14:cNvContentPartPr/>
              <p14:nvPr/>
            </p14:nvContentPartPr>
            <p14:xfrm>
              <a:off x="2285955" y="799717"/>
              <a:ext cx="2920680" cy="7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D0CF6E-124C-6D5F-EFDB-80311DBADF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1955" y="692077"/>
                <a:ext cx="3028320" cy="28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842263" y="1358773"/>
            <a:ext cx="785939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possible </a:t>
            </a:r>
            <a:r>
              <a:rPr sz="2400" spc="-5" dirty="0">
                <a:latin typeface="Calibri"/>
                <a:cs typeface="Calibri"/>
              </a:rPr>
              <a:t>percept sequence,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rational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agent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performance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measure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i="1" spc="-5" dirty="0">
                <a:latin typeface="Calibri"/>
                <a:cs typeface="Calibri"/>
              </a:rPr>
              <a:t>given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evidence provided </a:t>
            </a:r>
            <a:r>
              <a:rPr sz="2400" i="1" dirty="0">
                <a:latin typeface="Calibri"/>
                <a:cs typeface="Calibri"/>
              </a:rPr>
              <a:t>by the 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percept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sequence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agent’s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built-in </a:t>
            </a:r>
            <a:r>
              <a:rPr sz="2400" i="1" dirty="0">
                <a:latin typeface="Calibri"/>
                <a:cs typeface="Calibri"/>
              </a:rPr>
              <a:t>knowledge.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measure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(utility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function):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objective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criterion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success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agent's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2576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05" dirty="0">
                <a:solidFill>
                  <a:srgbClr val="374D81"/>
                </a:solidFill>
              </a:rPr>
              <a:t>a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io</a:t>
            </a:r>
            <a:r>
              <a:rPr sz="3200" spc="-315" dirty="0">
                <a:solidFill>
                  <a:srgbClr val="374D81"/>
                </a:solidFill>
              </a:rPr>
              <a:t>n</a:t>
            </a:r>
            <a:r>
              <a:rPr sz="3200" spc="-320" dirty="0">
                <a:solidFill>
                  <a:srgbClr val="374D81"/>
                </a:solidFill>
              </a:rPr>
              <a:t>a</a:t>
            </a:r>
            <a:r>
              <a:rPr sz="3200" dirty="0">
                <a:solidFill>
                  <a:srgbClr val="374D81"/>
                </a:solidFill>
              </a:rPr>
              <a:t>l</a:t>
            </a:r>
            <a:r>
              <a:rPr sz="3200" spc="-650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A</a:t>
            </a:r>
            <a:r>
              <a:rPr sz="3200" spc="-305" dirty="0">
                <a:solidFill>
                  <a:srgbClr val="374D81"/>
                </a:solidFill>
              </a:rPr>
              <a:t>gen</a:t>
            </a:r>
            <a:r>
              <a:rPr sz="3200" spc="-315" dirty="0">
                <a:solidFill>
                  <a:srgbClr val="374D81"/>
                </a:solidFill>
              </a:rPr>
              <a:t>t</a:t>
            </a:r>
            <a:r>
              <a:rPr sz="3200" dirty="0">
                <a:solidFill>
                  <a:srgbClr val="374D81"/>
                </a:solidFill>
              </a:rPr>
              <a:t>s</a:t>
            </a:r>
            <a:endParaRPr sz="32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4F55F5-B5B6-D869-C045-1DA95F377670}"/>
                  </a:ext>
                </a:extLst>
              </p14:cNvPr>
              <p14:cNvContentPartPr/>
              <p14:nvPr/>
            </p14:nvContentPartPr>
            <p14:xfrm>
              <a:off x="4114395" y="4400077"/>
              <a:ext cx="1860480" cy="8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4F55F5-B5B6-D869-C045-1DA95F3776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0395" y="4292077"/>
                <a:ext cx="1968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A858BA-C568-03AC-BF7A-A447BAFB67B8}"/>
                  </a:ext>
                </a:extLst>
              </p14:cNvPr>
              <p14:cNvContentPartPr/>
              <p14:nvPr/>
            </p14:nvContentPartPr>
            <p14:xfrm>
              <a:off x="1199835" y="4500517"/>
              <a:ext cx="2698920" cy="5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A858BA-C568-03AC-BF7A-A447BAFB67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195" y="4392517"/>
                <a:ext cx="2806560" cy="27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6568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>
                <a:solidFill>
                  <a:srgbClr val="374D81"/>
                </a:solidFill>
              </a:rPr>
              <a:t>Speci</a:t>
            </a:r>
            <a:r>
              <a:rPr sz="3200" spc="-315" dirty="0">
                <a:solidFill>
                  <a:srgbClr val="374D81"/>
                </a:solidFill>
              </a:rPr>
              <a:t>f</a:t>
            </a:r>
            <a:r>
              <a:rPr sz="3200" spc="-305" dirty="0">
                <a:solidFill>
                  <a:srgbClr val="374D81"/>
                </a:solidFill>
              </a:rPr>
              <a:t>y</a:t>
            </a:r>
            <a:r>
              <a:rPr sz="3200" spc="-315" dirty="0">
                <a:solidFill>
                  <a:srgbClr val="374D81"/>
                </a:solidFill>
              </a:rPr>
              <a:t>i</a:t>
            </a:r>
            <a:r>
              <a:rPr sz="3200" spc="-305" dirty="0">
                <a:solidFill>
                  <a:srgbClr val="374D81"/>
                </a:solidFill>
              </a:rPr>
              <a:t>n</a:t>
            </a:r>
            <a:r>
              <a:rPr sz="3200" dirty="0">
                <a:solidFill>
                  <a:srgbClr val="374D81"/>
                </a:solidFill>
              </a:rPr>
              <a:t>g</a:t>
            </a:r>
            <a:r>
              <a:rPr sz="3200" spc="-665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h</a:t>
            </a:r>
            <a:r>
              <a:rPr sz="3200" dirty="0">
                <a:solidFill>
                  <a:srgbClr val="374D81"/>
                </a:solidFill>
              </a:rPr>
              <a:t>e</a:t>
            </a:r>
            <a:r>
              <a:rPr sz="3200" spc="-645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Tas</a:t>
            </a:r>
            <a:r>
              <a:rPr sz="3200" dirty="0">
                <a:solidFill>
                  <a:srgbClr val="374D81"/>
                </a:solidFill>
              </a:rPr>
              <a:t>k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Envi</a:t>
            </a: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15" dirty="0">
                <a:solidFill>
                  <a:srgbClr val="374D81"/>
                </a:solidFill>
              </a:rPr>
              <a:t>on</a:t>
            </a:r>
            <a:r>
              <a:rPr sz="3200" spc="-305" dirty="0">
                <a:solidFill>
                  <a:srgbClr val="374D81"/>
                </a:solidFill>
              </a:rPr>
              <a:t>me</a:t>
            </a:r>
            <a:r>
              <a:rPr sz="3200" spc="-315" dirty="0">
                <a:solidFill>
                  <a:srgbClr val="374D81"/>
                </a:solidFill>
              </a:rPr>
              <a:t>n</a:t>
            </a:r>
            <a:r>
              <a:rPr sz="3200" dirty="0">
                <a:solidFill>
                  <a:srgbClr val="374D81"/>
                </a:solidFill>
              </a:rPr>
              <a:t>t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[</a:t>
            </a:r>
            <a:r>
              <a:rPr sz="3200" b="0" spc="-61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PEA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S</a:t>
            </a:r>
            <a:r>
              <a:rPr sz="3200" b="0" spc="-630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]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863" y="1499390"/>
            <a:ext cx="7736205" cy="49803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6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PEAS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200" b="1" spc="-10" dirty="0">
                <a:latin typeface="Calibri"/>
                <a:cs typeface="Calibri"/>
              </a:rPr>
              <a:t>erformance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measure,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nvironment,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ctuators,</a:t>
            </a:r>
            <a:r>
              <a:rPr sz="2200" b="1" spc="55" dirty="0"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ensors</a:t>
            </a:r>
            <a:endParaRPr sz="2200">
              <a:latin typeface="Calibri"/>
              <a:cs typeface="Calibri"/>
            </a:endParaRPr>
          </a:p>
          <a:p>
            <a:pPr marL="495300" marR="1674495" indent="-4572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P: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maximizing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minimizing);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Assumed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given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..</a:t>
            </a:r>
            <a:endParaRPr sz="22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practice,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somewhere.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representation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world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states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concreteness,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tuple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var</a:t>
            </a:r>
            <a:r>
              <a:rPr sz="2175" spc="-7" baseline="-21072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175" spc="-22" baseline="-21072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val</a:t>
            </a:r>
            <a:r>
              <a:rPr sz="2175" baseline="-21072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var</a:t>
            </a:r>
            <a:r>
              <a:rPr sz="2175" baseline="-21072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175" spc="-15" baseline="-21072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val</a:t>
            </a:r>
            <a:r>
              <a:rPr sz="2175" baseline="-21072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r>
              <a:rPr sz="22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var</a:t>
            </a:r>
            <a:r>
              <a:rPr sz="2175" i="1" baseline="-21072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75" i="1" spc="-15" baseline="-21072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val</a:t>
            </a:r>
            <a:r>
              <a:rPr sz="2175" i="1" spc="-7" baseline="-21072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495300" marR="422275" indent="-457200">
              <a:lnSpc>
                <a:spcPct val="100000"/>
              </a:lnSpc>
              <a:spcBef>
                <a:spcPts val="840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A: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according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transition</a:t>
            </a:r>
            <a:r>
              <a:rPr sz="22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2200" spc="-5" dirty="0">
                <a:latin typeface="Calibri"/>
                <a:cs typeface="Calibri"/>
              </a:rPr>
              <a:t>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Given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action,</a:t>
            </a:r>
            <a:r>
              <a:rPr sz="2200" dirty="0">
                <a:latin typeface="Calibri"/>
                <a:cs typeface="Calibri"/>
              </a:rPr>
              <a:t> what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successor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(or </a:t>
            </a:r>
            <a:r>
              <a:rPr sz="2200" spc="-5" dirty="0">
                <a:latin typeface="Calibri"/>
                <a:cs typeface="Calibri"/>
              </a:rPr>
              <a:t> distribution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 </a:t>
            </a:r>
            <a:r>
              <a:rPr sz="2200" spc="-5" dirty="0">
                <a:latin typeface="Calibri"/>
                <a:cs typeface="Calibri"/>
              </a:rPr>
              <a:t>successor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states)?</a:t>
            </a:r>
            <a:endParaRPr sz="2200">
              <a:latin typeface="Calibri"/>
              <a:cs typeface="Calibri"/>
            </a:endParaRPr>
          </a:p>
          <a:p>
            <a:pPr marL="495300" marR="836930" indent="-4572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S: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observations 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world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Often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different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itself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..</a:t>
            </a:r>
            <a:endParaRPr sz="22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E.g.,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tracking,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observations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pixels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 </a:t>
            </a:r>
            <a:r>
              <a:rPr sz="2200" spc="-5" dirty="0">
                <a:latin typeface="Calibri"/>
                <a:cs typeface="Calibri"/>
              </a:rPr>
              <a:t>variables</a:t>
            </a:r>
            <a:endParaRPr sz="22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3D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coordinates.</a:t>
            </a:r>
            <a:endParaRPr sz="2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501A01-8CE4-8CFE-AA71-F1F883C1098B}"/>
                  </a:ext>
                </a:extLst>
              </p14:cNvPr>
              <p14:cNvContentPartPr/>
              <p14:nvPr/>
            </p14:nvContentPartPr>
            <p14:xfrm>
              <a:off x="1628235" y="1784317"/>
              <a:ext cx="2297520" cy="5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501A01-8CE4-8CFE-AA71-F1F883C109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4235" y="1676677"/>
                <a:ext cx="2405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E9ECAB-71EC-A548-5757-27C1E6751D01}"/>
                  </a:ext>
                </a:extLst>
              </p14:cNvPr>
              <p14:cNvContentPartPr/>
              <p14:nvPr/>
            </p14:nvContentPartPr>
            <p14:xfrm>
              <a:off x="4314555" y="1785397"/>
              <a:ext cx="12855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E9ECAB-71EC-A548-5757-27C1E6751D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0915" y="1677397"/>
                <a:ext cx="1393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1EDFC0-45C9-D87D-5C86-BADE715DD879}"/>
                  </a:ext>
                </a:extLst>
              </p14:cNvPr>
              <p14:cNvContentPartPr/>
              <p14:nvPr/>
            </p14:nvContentPartPr>
            <p14:xfrm>
              <a:off x="5957235" y="1771357"/>
              <a:ext cx="801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1EDFC0-45C9-D87D-5C86-BADE715DD8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595" y="1663357"/>
                <a:ext cx="90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78B71F-F7FC-1092-7A8E-BA10BC1660EE}"/>
                  </a:ext>
                </a:extLst>
              </p14:cNvPr>
              <p14:cNvContentPartPr/>
              <p14:nvPr/>
            </p14:nvContentPartPr>
            <p14:xfrm>
              <a:off x="7157835" y="1813837"/>
              <a:ext cx="885960" cy="15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78B71F-F7FC-1092-7A8E-BA10BC1660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3835" y="1706197"/>
                <a:ext cx="9936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C37CD61-F07B-2E9A-EA04-10ECB9F9051A}"/>
                  </a:ext>
                </a:extLst>
              </p14:cNvPr>
              <p14:cNvContentPartPr/>
              <p14:nvPr/>
            </p14:nvContentPartPr>
            <p14:xfrm>
              <a:off x="828315" y="1613317"/>
              <a:ext cx="642600" cy="30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C37CD61-F07B-2E9A-EA04-10ECB9F905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4675" y="1505677"/>
                <a:ext cx="7502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863A71-FE78-8BB3-1A8B-2E0705F18CCF}"/>
                  </a:ext>
                </a:extLst>
              </p14:cNvPr>
              <p14:cNvContentPartPr/>
              <p14:nvPr/>
            </p14:nvContentPartPr>
            <p14:xfrm>
              <a:off x="3485835" y="2242597"/>
              <a:ext cx="1470240" cy="43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863A71-FE78-8BB3-1A8B-2E0705F18C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1835" y="2134957"/>
                <a:ext cx="15778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F433A8-5FE2-5CAC-08C3-120696626037}"/>
                  </a:ext>
                </a:extLst>
              </p14:cNvPr>
              <p14:cNvContentPartPr/>
              <p14:nvPr/>
            </p14:nvContentPartPr>
            <p14:xfrm>
              <a:off x="5200155" y="2257357"/>
              <a:ext cx="1485360" cy="43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F433A8-5FE2-5CAC-08C3-1206966260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6515" y="2149357"/>
                <a:ext cx="1593000" cy="25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02784" y="5058282"/>
            <a:ext cx="5687695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195580" algn="l"/>
              </a:tabLst>
            </a:pP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Artificial</a:t>
            </a:r>
            <a:r>
              <a:rPr sz="17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Intelligence,</a:t>
            </a:r>
            <a:r>
              <a:rPr sz="17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Tahoma"/>
                <a:cs typeface="Tahoma"/>
              </a:rPr>
              <a:t>University</a:t>
            </a: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California,</a:t>
            </a: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ahoma"/>
                <a:cs typeface="Tahoma"/>
              </a:rPr>
              <a:t>Berkeley</a:t>
            </a:r>
            <a:endParaRPr sz="1700" dirty="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195580" algn="l"/>
              </a:tabLst>
            </a:pPr>
            <a:r>
              <a:rPr sz="1700" spc="-140" dirty="0">
                <a:solidFill>
                  <a:srgbClr val="404040"/>
                </a:solidFill>
                <a:latin typeface="Tahoma"/>
                <a:cs typeface="Tahoma"/>
              </a:rPr>
              <a:t>S.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55" dirty="0">
                <a:solidFill>
                  <a:srgbClr val="404040"/>
                </a:solidFill>
                <a:latin typeface="Tahoma"/>
                <a:cs typeface="Tahoma"/>
              </a:rPr>
              <a:t>Russell</a:t>
            </a: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95" dirty="0">
                <a:solidFill>
                  <a:srgbClr val="404040"/>
                </a:solidFill>
                <a:latin typeface="Tahoma"/>
                <a:cs typeface="Tahoma"/>
              </a:rPr>
              <a:t>P.</a:t>
            </a: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Norvig, </a:t>
            </a: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"Artificial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ahoma"/>
                <a:cs typeface="Tahoma"/>
              </a:rPr>
              <a:t>Intelligence:</a:t>
            </a:r>
            <a:r>
              <a:rPr sz="17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Modern</a:t>
            </a:r>
            <a:r>
              <a:rPr sz="17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5" dirty="0">
                <a:solidFill>
                  <a:srgbClr val="404040"/>
                </a:solidFill>
                <a:latin typeface="Tahoma"/>
                <a:cs typeface="Tahoma"/>
              </a:rPr>
              <a:t>Approach,"</a:t>
            </a:r>
            <a:r>
              <a:rPr sz="17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i="1" spc="-180" dirty="0">
                <a:solidFill>
                  <a:srgbClr val="404040"/>
                </a:solidFill>
                <a:latin typeface="Arial"/>
                <a:cs typeface="Arial"/>
              </a:rPr>
              <a:t>3rd</a:t>
            </a:r>
            <a:r>
              <a:rPr sz="1700" i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i="1" spc="-260" dirty="0">
                <a:solidFill>
                  <a:srgbClr val="404040"/>
                </a:solidFill>
                <a:latin typeface="Arial"/>
                <a:cs typeface="Arial"/>
              </a:rPr>
              <a:t>Ed.</a:t>
            </a:r>
            <a:endParaRPr sz="1700" dirty="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buFont typeface="Courier New"/>
              <a:buChar char="o"/>
              <a:tabLst>
                <a:tab pos="195580" algn="l"/>
              </a:tabLst>
            </a:pP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G.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Luger,</a:t>
            </a:r>
            <a:r>
              <a:rPr sz="17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55" dirty="0">
                <a:solidFill>
                  <a:srgbClr val="404040"/>
                </a:solidFill>
                <a:latin typeface="Tahoma"/>
                <a:cs typeface="Tahoma"/>
              </a:rPr>
              <a:t>"Artificial</a:t>
            </a: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00" dirty="0">
                <a:solidFill>
                  <a:srgbClr val="404040"/>
                </a:solidFill>
                <a:latin typeface="Tahoma"/>
                <a:cs typeface="Tahoma"/>
              </a:rPr>
              <a:t>Intelligence:</a:t>
            </a:r>
            <a:r>
              <a:rPr sz="17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Structures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5" dirty="0">
                <a:solidFill>
                  <a:srgbClr val="404040"/>
                </a:solidFill>
                <a:latin typeface="Tahoma"/>
                <a:cs typeface="Tahoma"/>
              </a:rPr>
              <a:t>Strategies</a:t>
            </a:r>
            <a:r>
              <a:rPr sz="1700" spc="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5" dirty="0">
                <a:solidFill>
                  <a:srgbClr val="404040"/>
                </a:solidFill>
                <a:latin typeface="Tahoma"/>
                <a:cs typeface="Tahoma"/>
              </a:rPr>
              <a:t>Complex </a:t>
            </a:r>
            <a:r>
              <a:rPr sz="1700" spc="-5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-20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21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-229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28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7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-229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2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21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700" spc="-155" dirty="0">
                <a:solidFill>
                  <a:srgbClr val="404040"/>
                </a:solidFill>
                <a:latin typeface="Tahoma"/>
                <a:cs typeface="Tahoma"/>
              </a:rPr>
              <a:t>"</a:t>
            </a:r>
            <a:r>
              <a:rPr sz="17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i="1" spc="-220" dirty="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sz="1700" i="1" spc="-13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700" i="1" spc="-19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7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i="1" spc="-37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i="1" spc="-30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700" i="1" spc="-1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Font typeface="Courier New"/>
              <a:buChar char="o"/>
              <a:tabLst>
                <a:tab pos="195580" algn="l"/>
              </a:tabLst>
            </a:pPr>
            <a:r>
              <a:rPr sz="1700" spc="-42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700" spc="-145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4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12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-240" dirty="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1700" spc="-10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-145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"</a:t>
            </a:r>
            <a:r>
              <a:rPr sz="1700" spc="-28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2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-20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24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229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700" spc="-15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24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20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6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2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114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-2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8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15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28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8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24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229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lli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700" spc="-24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2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16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229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700" spc="-155" dirty="0">
                <a:solidFill>
                  <a:srgbClr val="404040"/>
                </a:solidFill>
                <a:latin typeface="Tahoma"/>
                <a:cs typeface="Tahoma"/>
              </a:rPr>
              <a:t>"</a:t>
            </a:r>
            <a:r>
              <a:rPr sz="17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i="1" spc="-220" dirty="0">
                <a:solidFill>
                  <a:srgbClr val="404040"/>
                </a:solidFill>
                <a:latin typeface="Arial"/>
                <a:cs typeface="Arial"/>
              </a:rPr>
              <a:t>2n</a:t>
            </a:r>
            <a:r>
              <a:rPr sz="1700" i="1" spc="-18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700" i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i="1" spc="-37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i="1" spc="-30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700" i="1" spc="-1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609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355" dirty="0">
                <a:solidFill>
                  <a:srgbClr val="374D81"/>
                </a:solidFill>
                <a:latin typeface="Tahoma"/>
                <a:cs typeface="Tahoma"/>
              </a:rPr>
              <a:t>W</a:t>
            </a:r>
            <a:r>
              <a:rPr sz="1800" b="0" spc="-195" dirty="0">
                <a:solidFill>
                  <a:srgbClr val="374D81"/>
                </a:solidFill>
                <a:latin typeface="Tahoma"/>
                <a:cs typeface="Tahoma"/>
              </a:rPr>
              <a:t>h</a:t>
            </a:r>
            <a:r>
              <a:rPr sz="1800" b="0" spc="-215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b="0" spc="-175" dirty="0">
                <a:solidFill>
                  <a:srgbClr val="374D81"/>
                </a:solidFill>
                <a:latin typeface="Tahoma"/>
                <a:cs typeface="Tahoma"/>
              </a:rPr>
              <a:t>re</a:t>
            </a:r>
            <a:r>
              <a:rPr sz="1800" b="0" spc="-14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b="0" spc="-245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b="0" spc="-175" dirty="0">
                <a:solidFill>
                  <a:srgbClr val="374D81"/>
                </a:solidFill>
                <a:latin typeface="Tahoma"/>
                <a:cs typeface="Tahoma"/>
              </a:rPr>
              <a:t>re</a:t>
            </a:r>
            <a:r>
              <a:rPr sz="1800" b="0" spc="-14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b="0" spc="-320" dirty="0">
                <a:solidFill>
                  <a:srgbClr val="374D81"/>
                </a:solidFill>
                <a:latin typeface="Tahoma"/>
                <a:cs typeface="Tahoma"/>
              </a:rPr>
              <a:t>w</a:t>
            </a:r>
            <a:r>
              <a:rPr sz="1800" b="0" spc="-215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b="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b="0" spc="-195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b="0" spc="-170" dirty="0">
                <a:solidFill>
                  <a:srgbClr val="374D81"/>
                </a:solidFill>
                <a:latin typeface="Tahoma"/>
                <a:cs typeface="Tahoma"/>
              </a:rPr>
              <a:t>o</a:t>
            </a:r>
            <a:r>
              <a:rPr sz="1800" b="0" spc="-325" dirty="0">
                <a:solidFill>
                  <a:srgbClr val="374D81"/>
                </a:solidFill>
                <a:latin typeface="Tahoma"/>
                <a:cs typeface="Tahoma"/>
              </a:rPr>
              <a:t>w</a:t>
            </a:r>
            <a:r>
              <a:rPr sz="1800" b="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b="0" spc="-145" dirty="0">
                <a:solidFill>
                  <a:srgbClr val="374D81"/>
                </a:solidFill>
                <a:latin typeface="Tahoma"/>
                <a:cs typeface="Tahoma"/>
              </a:rPr>
              <a:t>.</a:t>
            </a:r>
            <a:r>
              <a:rPr sz="1800" b="0" spc="-155" dirty="0">
                <a:solidFill>
                  <a:srgbClr val="374D81"/>
                </a:solidFill>
                <a:latin typeface="Tahoma"/>
                <a:cs typeface="Tahoma"/>
              </a:rPr>
              <a:t>.</a:t>
            </a:r>
            <a:r>
              <a:rPr sz="1800" b="0" spc="-12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b="0" spc="-165" dirty="0">
                <a:solidFill>
                  <a:srgbClr val="374D81"/>
                </a:solidFill>
                <a:latin typeface="Tahoma"/>
                <a:cs typeface="Tahoma"/>
              </a:rPr>
              <a:t>?</a:t>
            </a:r>
            <a:r>
              <a:rPr sz="1800" b="0" spc="-204" dirty="0">
                <a:solidFill>
                  <a:srgbClr val="374D81"/>
                </a:solidFill>
                <a:latin typeface="Tahoma"/>
                <a:cs typeface="Tahoma"/>
              </a:rPr>
              <a:t>!</a:t>
            </a:r>
            <a:endParaRPr sz="18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tabLst>
                <a:tab pos="393065" algn="l"/>
              </a:tabLst>
            </a:pPr>
            <a:r>
              <a:rPr sz="1800" b="0" spc="-210" dirty="0">
                <a:solidFill>
                  <a:srgbClr val="374D81"/>
                </a:solidFill>
                <a:latin typeface="Tahoma"/>
                <a:cs typeface="Tahoma"/>
              </a:rPr>
              <a:t>1:	</a:t>
            </a:r>
            <a:r>
              <a:rPr sz="1800" b="0" spc="-160" dirty="0">
                <a:solidFill>
                  <a:srgbClr val="374D81"/>
                </a:solidFill>
                <a:latin typeface="Tahoma"/>
                <a:cs typeface="Tahoma"/>
              </a:rPr>
              <a:t>Cou</a:t>
            </a:r>
            <a:r>
              <a:rPr sz="1800" b="0" spc="-155" dirty="0">
                <a:solidFill>
                  <a:srgbClr val="374D81"/>
                </a:solidFill>
                <a:latin typeface="Tahoma"/>
                <a:cs typeface="Tahoma"/>
              </a:rPr>
              <a:t>rse</a:t>
            </a:r>
            <a:r>
              <a:rPr sz="1800" b="0" spc="-10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b="0" spc="-210" dirty="0">
                <a:solidFill>
                  <a:srgbClr val="374D81"/>
                </a:solidFill>
                <a:latin typeface="Tahoma"/>
                <a:cs typeface="Tahoma"/>
              </a:rPr>
              <a:t>Int</a:t>
            </a:r>
            <a:r>
              <a:rPr sz="1800" b="0" spc="-190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b="0" spc="-180" dirty="0">
                <a:solidFill>
                  <a:srgbClr val="374D81"/>
                </a:solidFill>
                <a:latin typeface="Tahoma"/>
                <a:cs typeface="Tahoma"/>
              </a:rPr>
              <a:t>o</a:t>
            </a:r>
            <a:r>
              <a:rPr sz="1800" b="0" spc="-204" dirty="0">
                <a:solidFill>
                  <a:srgbClr val="374D81"/>
                </a:solidFill>
                <a:latin typeface="Tahoma"/>
                <a:cs typeface="Tahoma"/>
              </a:rPr>
              <a:t>d</a:t>
            </a:r>
            <a:r>
              <a:rPr sz="1800" b="0" spc="-185" dirty="0">
                <a:solidFill>
                  <a:srgbClr val="374D81"/>
                </a:solidFill>
                <a:latin typeface="Tahoma"/>
                <a:cs typeface="Tahoma"/>
              </a:rPr>
              <a:t>u</a:t>
            </a:r>
            <a:r>
              <a:rPr sz="1800" b="0" spc="-160" dirty="0">
                <a:solidFill>
                  <a:srgbClr val="374D81"/>
                </a:solidFill>
                <a:latin typeface="Tahoma"/>
                <a:cs typeface="Tahoma"/>
              </a:rPr>
              <a:t>c</a:t>
            </a:r>
            <a:r>
              <a:rPr sz="1800" b="0" spc="-145" dirty="0">
                <a:solidFill>
                  <a:srgbClr val="374D81"/>
                </a:solidFill>
                <a:latin typeface="Tahoma"/>
                <a:cs typeface="Tahoma"/>
              </a:rPr>
              <a:t>tio</a:t>
            </a:r>
            <a:r>
              <a:rPr sz="1800" b="0" spc="-210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b="0" spc="-13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b="0" spc="-105" dirty="0">
                <a:solidFill>
                  <a:srgbClr val="374D81"/>
                </a:solidFill>
                <a:latin typeface="Tahoma"/>
                <a:cs typeface="Tahoma"/>
              </a:rPr>
              <a:t>&amp;</a:t>
            </a:r>
            <a:r>
              <a:rPr sz="1800" b="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b="0" spc="-110" dirty="0">
                <a:solidFill>
                  <a:srgbClr val="374D81"/>
                </a:solidFill>
                <a:latin typeface="Tahoma"/>
                <a:cs typeface="Tahoma"/>
              </a:rPr>
              <a:t>P</a:t>
            </a:r>
            <a:r>
              <a:rPr sz="1800" b="0" spc="-170" dirty="0">
                <a:solidFill>
                  <a:srgbClr val="374D81"/>
                </a:solidFill>
                <a:latin typeface="Tahoma"/>
                <a:cs typeface="Tahoma"/>
              </a:rPr>
              <a:t>lan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" y="575817"/>
            <a:ext cx="8894445" cy="448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2666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2:	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An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introduction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to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374D81"/>
                </a:solidFill>
                <a:latin typeface="Tahoma"/>
                <a:cs typeface="Tahoma"/>
              </a:rPr>
              <a:t>Artificial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Intelligence</a:t>
            </a:r>
            <a:r>
              <a:rPr sz="1800" spc="-9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[AI] </a:t>
            </a:r>
            <a:r>
              <a:rPr sz="1800" spc="-55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3</a:t>
            </a:r>
            <a:r>
              <a:rPr sz="1800" spc="-245" dirty="0">
                <a:solidFill>
                  <a:srgbClr val="374D81"/>
                </a:solidFill>
                <a:latin typeface="Tahoma"/>
                <a:cs typeface="Tahoma"/>
              </a:rPr>
              <a:t>:</a:t>
            </a:r>
            <a:r>
              <a:rPr sz="1800" dirty="0">
                <a:solidFill>
                  <a:srgbClr val="374D81"/>
                </a:solidFill>
                <a:latin typeface="Tahoma"/>
                <a:cs typeface="Tahoma"/>
              </a:rPr>
              <a:t>	</a:t>
            </a:r>
            <a:r>
              <a:rPr sz="1800" spc="-56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54" dirty="0">
                <a:solidFill>
                  <a:srgbClr val="374D81"/>
                </a:solidFill>
                <a:latin typeface="Tahoma"/>
                <a:cs typeface="Tahoma"/>
              </a:rPr>
              <a:t>I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t</a:t>
            </a:r>
            <a:r>
              <a:rPr sz="1800" spc="-215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lligen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t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g</a:t>
            </a:r>
            <a:r>
              <a:rPr sz="1800" spc="-215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t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r>
              <a:rPr sz="1800" spc="-155" dirty="0">
                <a:solidFill>
                  <a:srgbClr val="374D81"/>
                </a:solidFill>
                <a:latin typeface="Tahoma"/>
                <a:cs typeface="Tahoma"/>
              </a:rPr>
              <a:t>,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&amp;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270" dirty="0">
                <a:solidFill>
                  <a:srgbClr val="374D81"/>
                </a:solidFill>
                <a:latin typeface="Tahoma"/>
                <a:cs typeface="Tahoma"/>
              </a:rPr>
              <a:t>I</a:t>
            </a:r>
            <a:r>
              <a:rPr sz="1800" spc="-13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25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45" dirty="0">
                <a:solidFill>
                  <a:srgbClr val="374D81"/>
                </a:solidFill>
                <a:latin typeface="Tahoma"/>
                <a:cs typeface="Tahoma"/>
              </a:rPr>
              <a:t>l</a:t>
            </a:r>
            <a:r>
              <a:rPr sz="1800" spc="-290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t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d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D</a:t>
            </a:r>
            <a:r>
              <a:rPr sz="1800" spc="-45" dirty="0">
                <a:solidFill>
                  <a:srgbClr val="374D81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r>
              <a:rPr sz="1800" spc="-130" dirty="0">
                <a:solidFill>
                  <a:srgbClr val="374D81"/>
                </a:solidFill>
                <a:latin typeface="Tahoma"/>
                <a:cs typeface="Tahoma"/>
              </a:rPr>
              <a:t>c</a:t>
            </a:r>
            <a:r>
              <a:rPr sz="1800" spc="-60" dirty="0">
                <a:solidFill>
                  <a:srgbClr val="374D81"/>
                </a:solidFill>
                <a:latin typeface="Tahoma"/>
                <a:cs typeface="Tahoma"/>
              </a:rPr>
              <a:t>i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pl</a:t>
            </a:r>
            <a:r>
              <a:rPr sz="1800" spc="-65" dirty="0">
                <a:solidFill>
                  <a:srgbClr val="374D81"/>
                </a:solidFill>
                <a:latin typeface="Tahoma"/>
                <a:cs typeface="Tahoma"/>
              </a:rPr>
              <a:t>i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215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endParaRPr sz="1800" dirty="0">
              <a:latin typeface="Tahoma"/>
              <a:cs typeface="Tahoma"/>
            </a:endParaRPr>
          </a:p>
          <a:p>
            <a:pPr marL="68580" marR="2049145">
              <a:lnSpc>
                <a:spcPct val="100000"/>
              </a:lnSpc>
              <a:tabLst>
                <a:tab pos="393065" algn="l"/>
              </a:tabLst>
            </a:pP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4:	</a:t>
            </a:r>
            <a:r>
              <a:rPr sz="1800" spc="-140" dirty="0">
                <a:solidFill>
                  <a:srgbClr val="374D81"/>
                </a:solidFill>
                <a:latin typeface="Tahoma"/>
                <a:cs typeface="Tahoma"/>
              </a:rPr>
              <a:t>Solving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Problems</a:t>
            </a:r>
            <a:r>
              <a:rPr sz="1800" spc="-9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by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Searching,</a:t>
            </a:r>
            <a:r>
              <a:rPr sz="1800" spc="-9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15" dirty="0">
                <a:solidFill>
                  <a:srgbClr val="374D81"/>
                </a:solidFill>
                <a:latin typeface="Tahoma"/>
                <a:cs typeface="Tahoma"/>
              </a:rPr>
              <a:t>and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State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Space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Search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Strategies</a:t>
            </a:r>
            <a:r>
              <a:rPr sz="1800" spc="-13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&amp;</a:t>
            </a:r>
            <a:r>
              <a:rPr sz="1800" spc="-9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Structures </a:t>
            </a:r>
            <a:r>
              <a:rPr sz="1800" spc="-55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5:	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Knowledge</a:t>
            </a:r>
            <a:r>
              <a:rPr sz="1800" spc="-9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Representation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via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374D81"/>
                </a:solidFill>
                <a:latin typeface="Tahoma"/>
                <a:cs typeface="Tahoma"/>
              </a:rPr>
              <a:t>Propositional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&amp;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Predicate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Calculi</a:t>
            </a:r>
            <a:endParaRPr sz="1800" dirty="0">
              <a:latin typeface="Tahoma"/>
              <a:cs typeface="Tahoma"/>
            </a:endParaRPr>
          </a:p>
          <a:p>
            <a:pPr marL="68580" marR="1809750">
              <a:lnSpc>
                <a:spcPct val="100000"/>
              </a:lnSpc>
              <a:tabLst>
                <a:tab pos="393065" algn="l"/>
              </a:tabLst>
            </a:pP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6:	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Problem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374D81"/>
                </a:solidFill>
                <a:latin typeface="Tahoma"/>
                <a:cs typeface="Tahoma"/>
              </a:rPr>
              <a:t>Solving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as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Search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(Blind</a:t>
            </a:r>
            <a:r>
              <a:rPr sz="1800" spc="-8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/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Uninformed</a:t>
            </a:r>
            <a:r>
              <a:rPr sz="1800" spc="-9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374D81"/>
                </a:solidFill>
                <a:latin typeface="Tahoma"/>
                <a:cs typeface="Tahoma"/>
              </a:rPr>
              <a:t>vs.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Heuristic</a:t>
            </a:r>
            <a:r>
              <a:rPr sz="1800" spc="-9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/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Informed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Strategies) </a:t>
            </a:r>
            <a:r>
              <a:rPr sz="1800" spc="-54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7:</a:t>
            </a:r>
            <a:r>
              <a:rPr sz="1800" dirty="0">
                <a:solidFill>
                  <a:srgbClr val="374D81"/>
                </a:solidFill>
                <a:latin typeface="Tahoma"/>
                <a:cs typeface="Tahoma"/>
              </a:rPr>
              <a:t>	</a:t>
            </a:r>
            <a:r>
              <a:rPr sz="1800" spc="-140" dirty="0">
                <a:solidFill>
                  <a:srgbClr val="374D81"/>
                </a:solidFill>
                <a:latin typeface="Tahoma"/>
                <a:cs typeface="Tahoma"/>
              </a:rPr>
              <a:t>P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robl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305" dirty="0">
                <a:solidFill>
                  <a:srgbClr val="374D81"/>
                </a:solidFill>
                <a:latin typeface="Tahoma"/>
                <a:cs typeface="Tahoma"/>
              </a:rPr>
              <a:t>m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Solvi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g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65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s 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Se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ar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c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h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(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M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o</a:t>
            </a:r>
            <a:r>
              <a:rPr sz="1800" spc="-135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spc="-215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on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He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u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ris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ti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c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Se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ar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c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h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505" dirty="0">
                <a:solidFill>
                  <a:srgbClr val="374D81"/>
                </a:solidFill>
                <a:latin typeface="Tahoma"/>
                <a:cs typeface="Tahoma"/>
              </a:rPr>
              <a:t>+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Advers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ri</a:t>
            </a:r>
            <a:r>
              <a:rPr sz="1800" spc="-204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374D81"/>
                </a:solidFill>
                <a:latin typeface="Tahoma"/>
                <a:cs typeface="Tahoma"/>
              </a:rPr>
              <a:t>l</a:t>
            </a:r>
            <a:r>
              <a:rPr sz="1800" spc="-13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Se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ar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c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h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tabLst>
                <a:tab pos="393065" algn="l"/>
              </a:tabLst>
            </a:pP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8:	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Beyond</a:t>
            </a:r>
            <a:r>
              <a:rPr sz="1800" spc="-8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374D81"/>
                </a:solidFill>
                <a:latin typeface="Tahoma"/>
                <a:cs typeface="Tahoma"/>
              </a:rPr>
              <a:t>Classical</a:t>
            </a:r>
            <a:r>
              <a:rPr sz="1800" spc="-9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Search</a:t>
            </a:r>
            <a:r>
              <a:rPr sz="1800" spc="-9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(Evolutionary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/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Genetic</a:t>
            </a:r>
            <a:r>
              <a:rPr sz="1800" spc="-7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Algorithms)</a:t>
            </a:r>
            <a:endParaRPr sz="1800" dirty="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tabLst>
                <a:tab pos="393065" algn="l"/>
              </a:tabLst>
            </a:pP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9:	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Heuristic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Optimization,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Hill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Climbing,</a:t>
            </a:r>
            <a:r>
              <a:rPr sz="1800" spc="-8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Gradient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Descent,</a:t>
            </a:r>
            <a:r>
              <a:rPr sz="1800" spc="-9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&amp;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Simulated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Annealing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10:</a:t>
            </a:r>
            <a:r>
              <a:rPr sz="1800" spc="-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374D81"/>
                </a:solidFill>
                <a:latin typeface="Tahoma"/>
                <a:cs typeface="Tahoma"/>
              </a:rPr>
              <a:t>Supervised</a:t>
            </a:r>
            <a:r>
              <a:rPr sz="1800" spc="-8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Machine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Learning:</a:t>
            </a:r>
            <a:r>
              <a:rPr sz="1800" spc="-8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Decision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25" dirty="0">
                <a:solidFill>
                  <a:srgbClr val="374D81"/>
                </a:solidFill>
                <a:latin typeface="Tahoma"/>
                <a:cs typeface="Tahoma"/>
              </a:rPr>
              <a:t>Trees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via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the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25" dirty="0">
                <a:solidFill>
                  <a:srgbClr val="374D81"/>
                </a:solidFill>
                <a:latin typeface="Tahoma"/>
                <a:cs typeface="Tahoma"/>
              </a:rPr>
              <a:t>ID3</a:t>
            </a:r>
            <a:r>
              <a:rPr sz="1800" spc="-14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Algorithm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505" dirty="0">
                <a:solidFill>
                  <a:srgbClr val="374D81"/>
                </a:solidFill>
                <a:latin typeface="Tahoma"/>
                <a:cs typeface="Tahoma"/>
              </a:rPr>
              <a:t>+</a:t>
            </a:r>
            <a:r>
              <a:rPr sz="1800" spc="-45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Business</a:t>
            </a:r>
            <a:r>
              <a:rPr sz="1800" spc="-8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Intelligence</a:t>
            </a:r>
            <a:r>
              <a:rPr sz="1800" spc="-9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15" dirty="0">
                <a:solidFill>
                  <a:srgbClr val="374D81"/>
                </a:solidFill>
                <a:latin typeface="Tahoma"/>
                <a:cs typeface="Tahoma"/>
              </a:rPr>
              <a:t>app.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via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70" dirty="0">
                <a:solidFill>
                  <a:srgbClr val="374D81"/>
                </a:solidFill>
                <a:latin typeface="Tahoma"/>
                <a:cs typeface="Tahoma"/>
              </a:rPr>
              <a:t>Weka </a:t>
            </a:r>
            <a:r>
              <a:rPr sz="1800" spc="-55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11:</a:t>
            </a:r>
            <a:r>
              <a:rPr sz="1800" spc="-2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40" dirty="0">
                <a:solidFill>
                  <a:srgbClr val="374D81"/>
                </a:solidFill>
                <a:latin typeface="Tahoma"/>
                <a:cs typeface="Tahoma"/>
              </a:rPr>
              <a:t>The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Learning</a:t>
            </a:r>
            <a:r>
              <a:rPr sz="1800" spc="-10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Problem,</a:t>
            </a:r>
            <a:r>
              <a:rPr sz="1800" spc="-9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the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Perceptron,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&amp; 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the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Perceptron</a:t>
            </a:r>
            <a:r>
              <a:rPr sz="1800" spc="-13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Learning</a:t>
            </a:r>
            <a:r>
              <a:rPr sz="1800" spc="-8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Algorithm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374D81"/>
                </a:solidFill>
                <a:latin typeface="Tahoma"/>
                <a:cs typeface="Tahoma"/>
              </a:rPr>
              <a:t>[PLA]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1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2</a:t>
            </a:r>
            <a:r>
              <a:rPr sz="1800" spc="-245" dirty="0">
                <a:solidFill>
                  <a:srgbClr val="374D81"/>
                </a:solidFill>
                <a:latin typeface="Tahoma"/>
                <a:cs typeface="Tahoma"/>
              </a:rPr>
              <a:t>:</a:t>
            </a:r>
            <a:r>
              <a:rPr sz="180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M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u</a:t>
            </a:r>
            <a:r>
              <a:rPr sz="1800" spc="-85" dirty="0">
                <a:solidFill>
                  <a:srgbClr val="374D81"/>
                </a:solidFill>
                <a:latin typeface="Tahoma"/>
                <a:cs typeface="Tahoma"/>
              </a:rPr>
              <a:t>l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til</a:t>
            </a:r>
            <a:r>
              <a:rPr sz="1800" spc="-270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374D81"/>
                </a:solidFill>
                <a:latin typeface="Tahoma"/>
                <a:cs typeface="Tahoma"/>
              </a:rPr>
              <a:t>y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40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374D81"/>
                </a:solidFill>
                <a:latin typeface="Tahoma"/>
                <a:cs typeface="Tahoma"/>
              </a:rPr>
              <a:t>P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c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pt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on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374D81"/>
                </a:solidFill>
                <a:latin typeface="Tahoma"/>
                <a:cs typeface="Tahoma"/>
              </a:rPr>
              <a:t>[M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L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P]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,</a:t>
            </a:r>
            <a:r>
              <a:rPr sz="1800" spc="-8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&amp; </a:t>
            </a:r>
            <a:r>
              <a:rPr sz="1800" spc="-225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229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74D81"/>
                </a:solidFill>
                <a:latin typeface="Tahoma"/>
                <a:cs typeface="Tahoma"/>
              </a:rPr>
              <a:t>i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tr</a:t>
            </a:r>
            <a:r>
              <a:rPr sz="1800" spc="-240" dirty="0">
                <a:solidFill>
                  <a:srgbClr val="374D81"/>
                </a:solidFill>
                <a:latin typeface="Tahoma"/>
                <a:cs typeface="Tahoma"/>
              </a:rPr>
              <a:t>o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d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u</a:t>
            </a:r>
            <a:r>
              <a:rPr sz="1800" spc="-160" dirty="0">
                <a:solidFill>
                  <a:srgbClr val="374D81"/>
                </a:solidFill>
                <a:latin typeface="Tahoma"/>
                <a:cs typeface="Tahoma"/>
              </a:rPr>
              <a:t>c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tio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374D81"/>
                </a:solidFill>
                <a:latin typeface="Tahoma"/>
                <a:cs typeface="Tahoma"/>
              </a:rPr>
              <a:t>t</a:t>
            </a:r>
            <a:r>
              <a:rPr sz="1800" spc="-175" dirty="0">
                <a:solidFill>
                  <a:srgbClr val="374D81"/>
                </a:solidFill>
                <a:latin typeface="Tahoma"/>
                <a:cs typeface="Tahoma"/>
              </a:rPr>
              <a:t>o</a:t>
            </a:r>
            <a:r>
              <a:rPr sz="1800" spc="-13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A</a:t>
            </a:r>
            <a:r>
              <a:rPr sz="1800" spc="-75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spc="-135" dirty="0">
                <a:solidFill>
                  <a:srgbClr val="374D81"/>
                </a:solidFill>
                <a:latin typeface="Tahoma"/>
                <a:cs typeface="Tahoma"/>
              </a:rPr>
              <a:t>tificia</a:t>
            </a:r>
            <a:r>
              <a:rPr sz="1800" spc="-90" dirty="0">
                <a:solidFill>
                  <a:srgbClr val="374D81"/>
                </a:solidFill>
                <a:latin typeface="Tahoma"/>
                <a:cs typeface="Tahoma"/>
              </a:rPr>
              <a:t>l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35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eura</a:t>
            </a:r>
            <a:r>
              <a:rPr sz="1800" spc="-90" dirty="0">
                <a:solidFill>
                  <a:srgbClr val="374D81"/>
                </a:solidFill>
                <a:latin typeface="Tahoma"/>
                <a:cs typeface="Tahoma"/>
              </a:rPr>
              <a:t>l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35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et</a:t>
            </a:r>
            <a:r>
              <a:rPr sz="1800" spc="-285" dirty="0">
                <a:solidFill>
                  <a:srgbClr val="374D81"/>
                </a:solidFill>
                <a:latin typeface="Tahoma"/>
                <a:cs typeface="Tahoma"/>
              </a:rPr>
              <a:t>w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o</a:t>
            </a:r>
            <a:r>
              <a:rPr sz="1800" spc="-170" dirty="0">
                <a:solidFill>
                  <a:srgbClr val="374D81"/>
                </a:solidFill>
                <a:latin typeface="Tahoma"/>
                <a:cs typeface="Tahoma"/>
              </a:rPr>
              <a:t>rk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r>
              <a:rPr sz="1800" spc="-13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[ANNs]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13: </a:t>
            </a:r>
            <a:r>
              <a:rPr sz="1800" spc="-229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374D81"/>
                </a:solidFill>
                <a:latin typeface="Tahoma"/>
                <a:cs typeface="Tahoma"/>
              </a:rPr>
              <a:t>L</a:t>
            </a:r>
            <a:r>
              <a:rPr sz="1800" spc="-130" dirty="0">
                <a:solidFill>
                  <a:srgbClr val="374D81"/>
                </a:solidFill>
                <a:latin typeface="Tahoma"/>
                <a:cs typeface="Tahoma"/>
              </a:rPr>
              <a:t>oss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25" dirty="0">
                <a:solidFill>
                  <a:srgbClr val="374D81"/>
                </a:solidFill>
                <a:latin typeface="Tahoma"/>
                <a:cs typeface="Tahoma"/>
              </a:rPr>
              <a:t>F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u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ctio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60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,</a:t>
            </a:r>
            <a:r>
              <a:rPr sz="1800" spc="-8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390" dirty="0">
                <a:solidFill>
                  <a:srgbClr val="374D81"/>
                </a:solidFill>
                <a:latin typeface="Tahoma"/>
                <a:cs typeface="Tahoma"/>
              </a:rPr>
              <a:t>W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75" dirty="0">
                <a:solidFill>
                  <a:srgbClr val="374D81"/>
                </a:solidFill>
                <a:latin typeface="Tahoma"/>
                <a:cs typeface="Tahoma"/>
              </a:rPr>
              <a:t>i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g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h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t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r>
              <a:rPr sz="1800" spc="-9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Opti</a:t>
            </a:r>
            <a:r>
              <a:rPr sz="1800" spc="-325" dirty="0">
                <a:solidFill>
                  <a:srgbClr val="374D81"/>
                </a:solidFill>
                <a:latin typeface="Tahoma"/>
                <a:cs typeface="Tahoma"/>
              </a:rPr>
              <a:t>m</a:t>
            </a:r>
            <a:r>
              <a:rPr sz="1800" spc="-185" dirty="0">
                <a:solidFill>
                  <a:srgbClr val="374D81"/>
                </a:solidFill>
                <a:latin typeface="Tahoma"/>
                <a:cs typeface="Tahoma"/>
              </a:rPr>
              <a:t>iza</a:t>
            </a:r>
            <a:r>
              <a:rPr sz="1800" spc="-150" dirty="0">
                <a:solidFill>
                  <a:srgbClr val="374D81"/>
                </a:solidFill>
                <a:latin typeface="Tahoma"/>
                <a:cs typeface="Tahoma"/>
              </a:rPr>
              <a:t>t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io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155" dirty="0">
                <a:solidFill>
                  <a:srgbClr val="374D81"/>
                </a:solidFill>
                <a:latin typeface="Tahoma"/>
                <a:cs typeface="Tahoma"/>
              </a:rPr>
              <a:t>,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&amp;</a:t>
            </a:r>
            <a:r>
              <a:rPr sz="1800" spc="-10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u</a:t>
            </a:r>
            <a:r>
              <a:rPr sz="1800" spc="-204" dirty="0">
                <a:solidFill>
                  <a:srgbClr val="374D81"/>
                </a:solidFill>
                <a:latin typeface="Tahoma"/>
                <a:cs typeface="Tahoma"/>
              </a:rPr>
              <a:t>p</a:t>
            </a:r>
            <a:r>
              <a:rPr sz="1800" spc="-195" dirty="0">
                <a:solidFill>
                  <a:srgbClr val="374D81"/>
                </a:solidFill>
                <a:latin typeface="Tahoma"/>
                <a:cs typeface="Tahoma"/>
              </a:rPr>
              <a:t>po</a:t>
            </a:r>
            <a:r>
              <a:rPr sz="1800" spc="-80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spc="-210" dirty="0">
                <a:solidFill>
                  <a:srgbClr val="374D81"/>
                </a:solidFill>
                <a:latin typeface="Tahoma"/>
                <a:cs typeface="Tahoma"/>
              </a:rPr>
              <a:t>t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275" dirty="0">
                <a:solidFill>
                  <a:srgbClr val="374D81"/>
                </a:solidFill>
                <a:latin typeface="Tahoma"/>
                <a:cs typeface="Tahoma"/>
              </a:rPr>
              <a:t>V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cto</a:t>
            </a:r>
            <a:r>
              <a:rPr sz="1800" spc="-140" dirty="0">
                <a:solidFill>
                  <a:srgbClr val="374D81"/>
                </a:solidFill>
                <a:latin typeface="Tahoma"/>
                <a:cs typeface="Tahoma"/>
              </a:rPr>
              <a:t>r</a:t>
            </a:r>
            <a:r>
              <a:rPr sz="1800" spc="-114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M</a:t>
            </a:r>
            <a:r>
              <a:rPr sz="1800" spc="-190" dirty="0">
                <a:solidFill>
                  <a:srgbClr val="374D81"/>
                </a:solidFill>
                <a:latin typeface="Tahoma"/>
                <a:cs typeface="Tahoma"/>
              </a:rPr>
              <a:t>ac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h</a:t>
            </a:r>
            <a:r>
              <a:rPr sz="1800" spc="-75" dirty="0">
                <a:solidFill>
                  <a:srgbClr val="374D81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374D81"/>
                </a:solidFill>
                <a:latin typeface="Tahoma"/>
                <a:cs typeface="Tahoma"/>
              </a:rPr>
              <a:t>n</a:t>
            </a:r>
            <a:r>
              <a:rPr sz="1800" spc="-220" dirty="0">
                <a:solidFill>
                  <a:srgbClr val="374D81"/>
                </a:solidFill>
                <a:latin typeface="Tahoma"/>
                <a:cs typeface="Tahoma"/>
              </a:rPr>
              <a:t>e</a:t>
            </a:r>
            <a:r>
              <a:rPr sz="1800" spc="-110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374D81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374D81"/>
                </a:solidFill>
                <a:latin typeface="Tahoma"/>
                <a:cs typeface="Tahoma"/>
              </a:rPr>
              <a:t>[</a:t>
            </a:r>
            <a:r>
              <a:rPr sz="1800" spc="-200" dirty="0">
                <a:solidFill>
                  <a:srgbClr val="374D81"/>
                </a:solidFill>
                <a:latin typeface="Tahoma"/>
                <a:cs typeface="Tahoma"/>
              </a:rPr>
              <a:t>S</a:t>
            </a:r>
            <a:r>
              <a:rPr sz="1800" spc="-145" dirty="0">
                <a:solidFill>
                  <a:srgbClr val="374D81"/>
                </a:solidFill>
                <a:latin typeface="Tahoma"/>
                <a:cs typeface="Tahoma"/>
              </a:rPr>
              <a:t>VMs]</a:t>
            </a:r>
            <a:endParaRPr sz="1800" dirty="0">
              <a:latin typeface="Tahoma"/>
              <a:cs typeface="Tahoma"/>
            </a:endParaRPr>
          </a:p>
          <a:p>
            <a:pPr marL="3310254">
              <a:lnSpc>
                <a:spcPct val="100000"/>
              </a:lnSpc>
              <a:spcBef>
                <a:spcPts val="1005"/>
              </a:spcBef>
            </a:pPr>
            <a:r>
              <a:rPr sz="1700" spc="-170" dirty="0">
                <a:solidFill>
                  <a:srgbClr val="E36C09"/>
                </a:solidFill>
                <a:latin typeface="Tahoma"/>
                <a:cs typeface="Tahoma"/>
              </a:rPr>
              <a:t>Course</a:t>
            </a:r>
            <a:r>
              <a:rPr sz="1700" spc="-215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100" dirty="0">
                <a:solidFill>
                  <a:srgbClr val="E36C09"/>
                </a:solidFill>
                <a:latin typeface="Tahoma"/>
                <a:cs typeface="Tahoma"/>
              </a:rPr>
              <a:t>&amp;</a:t>
            </a:r>
            <a:r>
              <a:rPr sz="1700" spc="-17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190" dirty="0">
                <a:solidFill>
                  <a:srgbClr val="E36C09"/>
                </a:solidFill>
                <a:latin typeface="Tahoma"/>
                <a:cs typeface="Tahoma"/>
              </a:rPr>
              <a:t>Lectures</a:t>
            </a:r>
            <a:r>
              <a:rPr sz="1700" spc="-20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210" dirty="0">
                <a:solidFill>
                  <a:srgbClr val="E36C09"/>
                </a:solidFill>
                <a:latin typeface="Tahoma"/>
                <a:cs typeface="Tahoma"/>
              </a:rPr>
              <a:t>are</a:t>
            </a:r>
            <a:r>
              <a:rPr sz="1700" spc="-204" dirty="0">
                <a:solidFill>
                  <a:srgbClr val="E36C09"/>
                </a:solidFill>
                <a:latin typeface="Tahoma"/>
                <a:cs typeface="Tahoma"/>
              </a:rPr>
              <a:t> based</a:t>
            </a:r>
            <a:r>
              <a:rPr sz="1700" spc="-21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185" dirty="0">
                <a:solidFill>
                  <a:srgbClr val="E36C09"/>
                </a:solidFill>
                <a:latin typeface="Tahoma"/>
                <a:cs typeface="Tahoma"/>
              </a:rPr>
              <a:t>on</a:t>
            </a:r>
            <a:r>
              <a:rPr sz="1700" spc="-19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180" dirty="0">
                <a:solidFill>
                  <a:srgbClr val="E36C09"/>
                </a:solidFill>
                <a:latin typeface="Tahoma"/>
                <a:cs typeface="Tahoma"/>
              </a:rPr>
              <a:t>their</a:t>
            </a:r>
            <a:r>
              <a:rPr sz="1700" spc="-195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200" dirty="0">
                <a:solidFill>
                  <a:srgbClr val="E36C09"/>
                </a:solidFill>
                <a:latin typeface="Tahoma"/>
                <a:cs typeface="Tahoma"/>
              </a:rPr>
              <a:t>counterparts</a:t>
            </a:r>
            <a:r>
              <a:rPr sz="1700" spc="-204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130" dirty="0">
                <a:solidFill>
                  <a:srgbClr val="E36C09"/>
                </a:solidFill>
                <a:latin typeface="Tahoma"/>
                <a:cs typeface="Tahoma"/>
              </a:rPr>
              <a:t>in</a:t>
            </a:r>
            <a:r>
              <a:rPr sz="1700" spc="-19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210" dirty="0">
                <a:solidFill>
                  <a:srgbClr val="E36C09"/>
                </a:solidFill>
                <a:latin typeface="Tahoma"/>
                <a:cs typeface="Tahoma"/>
              </a:rPr>
              <a:t>the</a:t>
            </a:r>
            <a:r>
              <a:rPr sz="1700" spc="-19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700" spc="-185" dirty="0">
                <a:solidFill>
                  <a:srgbClr val="E36C09"/>
                </a:solidFill>
                <a:latin typeface="Tahoma"/>
                <a:cs typeface="Tahoma"/>
              </a:rPr>
              <a:t>following:</a:t>
            </a:r>
            <a:endParaRPr sz="1700" dirty="0">
              <a:latin typeface="Tahoma"/>
              <a:cs typeface="Tahoma"/>
            </a:endParaRPr>
          </a:p>
          <a:p>
            <a:pPr marL="3493135" indent="-183515">
              <a:lnSpc>
                <a:spcPct val="100000"/>
              </a:lnSpc>
              <a:buFont typeface="Courier New"/>
              <a:buChar char="o"/>
              <a:tabLst>
                <a:tab pos="3493770" algn="l"/>
              </a:tabLst>
            </a:pP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Intelligent</a:t>
            </a:r>
            <a:r>
              <a:rPr sz="17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5" dirty="0">
                <a:solidFill>
                  <a:srgbClr val="404040"/>
                </a:solidFill>
                <a:latin typeface="Tahoma"/>
                <a:cs typeface="Tahoma"/>
              </a:rPr>
              <a:t>Systems,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Tahoma"/>
                <a:cs typeface="Tahoma"/>
              </a:rPr>
              <a:t>University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British </a:t>
            </a: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Columbia</a:t>
            </a:r>
            <a:r>
              <a:rPr sz="17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i="1" spc="-200" dirty="0">
                <a:solidFill>
                  <a:srgbClr val="404040"/>
                </a:solidFill>
                <a:latin typeface="Arial"/>
                <a:cs typeface="Arial"/>
              </a:rPr>
              <a:t>(Dept.</a:t>
            </a:r>
            <a:r>
              <a:rPr sz="1700" i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i="1" spc="-16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700" i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i="1" spc="-245" dirty="0">
                <a:solidFill>
                  <a:srgbClr val="404040"/>
                </a:solidFill>
                <a:latin typeface="Arial"/>
                <a:cs typeface="Arial"/>
              </a:rPr>
              <a:t>CS)</a:t>
            </a:r>
            <a:endParaRPr sz="1700" dirty="0">
              <a:latin typeface="Arial"/>
              <a:cs typeface="Arial"/>
            </a:endParaRPr>
          </a:p>
          <a:p>
            <a:pPr marL="3493135" indent="-183515">
              <a:lnSpc>
                <a:spcPct val="100000"/>
              </a:lnSpc>
              <a:buFont typeface="Courier New"/>
              <a:buChar char="o"/>
              <a:tabLst>
                <a:tab pos="3493770" algn="l"/>
              </a:tabLst>
            </a:pPr>
            <a:r>
              <a:rPr sz="1700" spc="-204" dirty="0">
                <a:solidFill>
                  <a:srgbClr val="404040"/>
                </a:solidFill>
                <a:latin typeface="Tahoma"/>
                <a:cs typeface="Tahoma"/>
              </a:rPr>
              <a:t>Introduction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Artificial</a:t>
            </a:r>
            <a:r>
              <a:rPr sz="17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Intelligence,</a:t>
            </a:r>
            <a:r>
              <a:rPr sz="17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Tahoma"/>
                <a:cs typeface="Tahoma"/>
              </a:rPr>
              <a:t>University</a:t>
            </a:r>
            <a:r>
              <a:rPr sz="17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Wisconsin-Madison</a:t>
            </a:r>
            <a:endParaRPr sz="1700" dirty="0">
              <a:latin typeface="Tahoma"/>
              <a:cs typeface="Tahoma"/>
            </a:endParaRPr>
          </a:p>
          <a:p>
            <a:pPr marL="3493135" indent="-183515">
              <a:lnSpc>
                <a:spcPct val="100000"/>
              </a:lnSpc>
              <a:buFont typeface="Courier New"/>
              <a:buChar char="o"/>
              <a:tabLst>
                <a:tab pos="3493770" algn="l"/>
              </a:tabLst>
            </a:pP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Artificial</a:t>
            </a:r>
            <a:r>
              <a:rPr sz="17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90" dirty="0">
                <a:solidFill>
                  <a:srgbClr val="404040"/>
                </a:solidFill>
                <a:latin typeface="Tahoma"/>
                <a:cs typeface="Tahoma"/>
              </a:rPr>
              <a:t>Intelligence,</a:t>
            </a:r>
            <a:r>
              <a:rPr sz="17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Tahoma"/>
                <a:cs typeface="Tahoma"/>
              </a:rPr>
              <a:t>University</a:t>
            </a: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8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Illinois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35" dirty="0">
                <a:solidFill>
                  <a:srgbClr val="404040"/>
                </a:solidFill>
                <a:latin typeface="Tahoma"/>
                <a:cs typeface="Tahoma"/>
              </a:rPr>
              <a:t>at</a:t>
            </a:r>
            <a:r>
              <a:rPr sz="17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10" dirty="0">
                <a:solidFill>
                  <a:srgbClr val="404040"/>
                </a:solidFill>
                <a:latin typeface="Tahoma"/>
                <a:cs typeface="Tahoma"/>
              </a:rPr>
              <a:t>Urbana-Champaign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521" y="3866897"/>
            <a:ext cx="6804479" cy="2945130"/>
          </a:xfrm>
          <a:custGeom>
            <a:avLst/>
            <a:gdLst/>
            <a:ahLst/>
            <a:cxnLst/>
            <a:rect l="l" t="t" r="r" b="b"/>
            <a:pathLst>
              <a:path w="7710170" h="2945129">
                <a:moveTo>
                  <a:pt x="233371" y="1167383"/>
                </a:moveTo>
                <a:lnTo>
                  <a:pt x="0" y="1167383"/>
                </a:lnTo>
                <a:lnTo>
                  <a:pt x="0" y="2945005"/>
                </a:lnTo>
                <a:lnTo>
                  <a:pt x="4079312" y="2945005"/>
                </a:lnTo>
              </a:path>
              <a:path w="7710170" h="2945129">
                <a:moveTo>
                  <a:pt x="3263083" y="0"/>
                </a:moveTo>
                <a:lnTo>
                  <a:pt x="3263083" y="2286000"/>
                </a:lnTo>
              </a:path>
              <a:path w="7710170" h="2945129">
                <a:moveTo>
                  <a:pt x="3138115" y="131063"/>
                </a:moveTo>
                <a:lnTo>
                  <a:pt x="7710115" y="131063"/>
                </a:lnTo>
              </a:path>
            </a:pathLst>
          </a:custGeom>
          <a:ln w="2895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842263" y="1556465"/>
            <a:ext cx="7242175" cy="49650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measure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alibri"/>
                <a:cs typeface="Calibri"/>
              </a:rPr>
              <a:t>Safe, fast,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legal,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comfortable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trip, maximize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profits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/>
                <a:cs typeface="Calibri"/>
              </a:rPr>
              <a:t>Roads,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traffic,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pedestrians, customers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Actuators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Steering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wheel,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accelerator,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brake,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horn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Sensors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Cameras, </a:t>
            </a:r>
            <a:r>
              <a:rPr sz="2400" spc="-5" dirty="0">
                <a:latin typeface="Calibri"/>
                <a:cs typeface="Calibri"/>
              </a:rPr>
              <a:t>LIDAR, </a:t>
            </a:r>
            <a:r>
              <a:rPr sz="2400" dirty="0">
                <a:latin typeface="Calibri"/>
                <a:cs typeface="Calibri"/>
              </a:rPr>
              <a:t>speedometer, GPS, </a:t>
            </a:r>
            <a:r>
              <a:rPr sz="2400" spc="-5" dirty="0">
                <a:latin typeface="Calibri"/>
                <a:cs typeface="Calibri"/>
              </a:rPr>
              <a:t>odometer, </a:t>
            </a:r>
            <a:r>
              <a:rPr sz="2400" dirty="0">
                <a:latin typeface="Calibri"/>
                <a:cs typeface="Calibri"/>
              </a:rPr>
              <a:t>engine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sensors,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keyboard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5635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PEA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S</a:t>
            </a:r>
            <a:r>
              <a:rPr sz="3200" b="0" spc="-630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E</a:t>
            </a:r>
            <a:r>
              <a:rPr sz="3200" b="0" spc="-295" dirty="0">
                <a:solidFill>
                  <a:srgbClr val="374D81"/>
                </a:solidFill>
                <a:latin typeface="Arial MT"/>
                <a:cs typeface="Arial MT"/>
              </a:rPr>
              <a:t>x</a:t>
            </a: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ampl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e</a:t>
            </a:r>
            <a:r>
              <a:rPr sz="3200" b="0" spc="-65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1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:</a:t>
            </a:r>
            <a:r>
              <a:rPr sz="3200" b="0" spc="-61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A</a:t>
            </a:r>
            <a:r>
              <a:rPr sz="3200" spc="-305" dirty="0">
                <a:solidFill>
                  <a:srgbClr val="374D81"/>
                </a:solidFill>
              </a:rPr>
              <a:t>u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o</a:t>
            </a:r>
            <a:r>
              <a:rPr sz="3200" spc="-315" dirty="0">
                <a:solidFill>
                  <a:srgbClr val="374D81"/>
                </a:solidFill>
              </a:rPr>
              <a:t>no</a:t>
            </a:r>
            <a:r>
              <a:rPr sz="3200" spc="-305" dirty="0">
                <a:solidFill>
                  <a:srgbClr val="374D81"/>
                </a:solidFill>
              </a:rPr>
              <a:t>m</a:t>
            </a:r>
            <a:r>
              <a:rPr sz="3200" spc="-315" dirty="0">
                <a:solidFill>
                  <a:srgbClr val="374D81"/>
                </a:solidFill>
              </a:rPr>
              <a:t>ou</a:t>
            </a:r>
            <a:r>
              <a:rPr sz="3200" dirty="0">
                <a:solidFill>
                  <a:srgbClr val="374D81"/>
                </a:solidFill>
              </a:rPr>
              <a:t>s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Tax</a:t>
            </a:r>
            <a:r>
              <a:rPr sz="3200" dirty="0">
                <a:solidFill>
                  <a:srgbClr val="374D81"/>
                </a:solidFill>
              </a:rPr>
              <a:t>i</a:t>
            </a:r>
            <a:endParaRPr sz="320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634A9B-1AF4-5FB5-7640-D93BE14E2E33}"/>
                  </a:ext>
                </a:extLst>
              </p14:cNvPr>
              <p14:cNvContentPartPr/>
              <p14:nvPr/>
            </p14:nvContentPartPr>
            <p14:xfrm>
              <a:off x="3571515" y="727357"/>
              <a:ext cx="2887920" cy="31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634A9B-1AF4-5FB5-7640-D93BE14E2E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7875" y="619717"/>
                <a:ext cx="2995560" cy="53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842263" y="1556465"/>
            <a:ext cx="7915275" cy="44164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5"/>
              </a:spcBef>
              <a:buFont typeface="Courier New"/>
              <a:buChar char="o"/>
              <a:tabLst>
                <a:tab pos="4699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measure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Minimizing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false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positives,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false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negatives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Courier New"/>
              <a:buChar char="o"/>
              <a:tabLst>
                <a:tab pos="4699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user’s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account,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Courier New"/>
              <a:buChar char="o"/>
              <a:tabLst>
                <a:tab pos="4699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Actuators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spam,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Font typeface="Courier New"/>
              <a:buChar char="o"/>
              <a:tabLst>
                <a:tab pos="4699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Sensors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latin typeface="Calibri"/>
                <a:cs typeface="Calibri"/>
              </a:rPr>
              <a:t>Incoming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user’s</a:t>
            </a:r>
            <a:r>
              <a:rPr sz="2400" dirty="0">
                <a:latin typeface="Calibri"/>
                <a:cs typeface="Calibri"/>
              </a:rPr>
              <a:t> account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4577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PEA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S</a:t>
            </a:r>
            <a:r>
              <a:rPr sz="3200" b="0" spc="-630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E</a:t>
            </a:r>
            <a:r>
              <a:rPr sz="3200" b="0" spc="-295" dirty="0">
                <a:solidFill>
                  <a:srgbClr val="374D81"/>
                </a:solidFill>
                <a:latin typeface="Arial MT"/>
                <a:cs typeface="Arial MT"/>
              </a:rPr>
              <a:t>x</a:t>
            </a: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ampl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e</a:t>
            </a:r>
            <a:r>
              <a:rPr sz="3200" b="0" spc="-65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b="0" spc="-305" dirty="0">
                <a:solidFill>
                  <a:srgbClr val="374D81"/>
                </a:solidFill>
                <a:latin typeface="Arial MT"/>
                <a:cs typeface="Arial MT"/>
              </a:rPr>
              <a:t>2</a:t>
            </a:r>
            <a:r>
              <a:rPr sz="3200" b="0" dirty="0">
                <a:solidFill>
                  <a:srgbClr val="374D81"/>
                </a:solidFill>
                <a:latin typeface="Arial MT"/>
                <a:cs typeface="Arial MT"/>
              </a:rPr>
              <a:t>:</a:t>
            </a:r>
            <a:r>
              <a:rPr sz="3200" b="0" spc="-61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Spa</a:t>
            </a:r>
            <a:r>
              <a:rPr sz="3200" dirty="0">
                <a:solidFill>
                  <a:srgbClr val="374D81"/>
                </a:solidFill>
              </a:rPr>
              <a:t>m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Fil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e</a:t>
            </a:r>
            <a:r>
              <a:rPr sz="3200" dirty="0">
                <a:solidFill>
                  <a:srgbClr val="374D81"/>
                </a:solidFill>
              </a:rPr>
              <a:t>r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AEF9FD-3F88-5375-7F9C-40F93E378BDB}"/>
              </a:ext>
            </a:extLst>
          </p:cNvPr>
          <p:cNvGrpSpPr/>
          <p:nvPr/>
        </p:nvGrpSpPr>
        <p:grpSpPr>
          <a:xfrm>
            <a:off x="3032595" y="1085557"/>
            <a:ext cx="1341360" cy="900360"/>
            <a:chOff x="3032595" y="1085557"/>
            <a:chExt cx="1341360" cy="90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67236D-2279-0D7E-9138-85487CA339A2}"/>
                    </a:ext>
                  </a:extLst>
                </p14:cNvPr>
                <p14:cNvContentPartPr/>
                <p14:nvPr/>
              </p14:nvContentPartPr>
              <p14:xfrm>
                <a:off x="4085595" y="1718797"/>
                <a:ext cx="201960" cy="267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67236D-2279-0D7E-9138-85487CA339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9955" y="1682797"/>
                  <a:ext cx="273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736602-CE7F-A646-2201-F0EEADEB81A0}"/>
                    </a:ext>
                  </a:extLst>
                </p14:cNvPr>
                <p14:cNvContentPartPr/>
                <p14:nvPr/>
              </p14:nvContentPartPr>
              <p14:xfrm>
                <a:off x="4200795" y="1504597"/>
                <a:ext cx="173160" cy="19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736602-CE7F-A646-2201-F0EEADEB81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65155" y="1468597"/>
                  <a:ext cx="244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109242-DB03-777A-35DA-03864A648B4D}"/>
                    </a:ext>
                  </a:extLst>
                </p14:cNvPr>
                <p14:cNvContentPartPr/>
                <p14:nvPr/>
              </p14:nvContentPartPr>
              <p14:xfrm>
                <a:off x="3032595" y="1185277"/>
                <a:ext cx="212400" cy="367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109242-DB03-777A-35DA-03864A648B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96955" y="1149637"/>
                  <a:ext cx="2840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2CEF3E-B305-48F0-4471-47A231B7F089}"/>
                    </a:ext>
                  </a:extLst>
                </p14:cNvPr>
                <p14:cNvContentPartPr/>
                <p14:nvPr/>
              </p14:nvContentPartPr>
              <p14:xfrm>
                <a:off x="3428235" y="1323877"/>
                <a:ext cx="177120" cy="14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2CEF3E-B305-48F0-4471-47A231B7F0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2235" y="1288237"/>
                  <a:ext cx="248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509E3E-271F-5F68-E04B-41F63F0D07D8}"/>
                    </a:ext>
                  </a:extLst>
                </p14:cNvPr>
                <p14:cNvContentPartPr/>
                <p14:nvPr/>
              </p14:nvContentPartPr>
              <p14:xfrm>
                <a:off x="3700035" y="1256917"/>
                <a:ext cx="329760" cy="14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509E3E-271F-5F68-E04B-41F63F0D07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4035" y="1220917"/>
                  <a:ext cx="401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F29981-C406-C8FE-B0D5-12CCE1519D30}"/>
                    </a:ext>
                  </a:extLst>
                </p14:cNvPr>
                <p14:cNvContentPartPr/>
                <p14:nvPr/>
              </p14:nvContentPartPr>
              <p14:xfrm>
                <a:off x="4128075" y="1085557"/>
                <a:ext cx="162000" cy="28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F29981-C406-C8FE-B0D5-12CCE1519D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92075" y="1049557"/>
                  <a:ext cx="233640" cy="361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842263" y="1295374"/>
            <a:ext cx="779081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Goal-based agents: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actions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depend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on the goal; </a:t>
            </a:r>
            <a:r>
              <a:rPr sz="2000" i="1" spc="-5" dirty="0">
                <a:latin typeface="Calibri"/>
                <a:cs typeface="Calibri"/>
              </a:rPr>
              <a:t>E.g., </a:t>
            </a:r>
            <a:r>
              <a:rPr sz="2000" i="1" dirty="0">
                <a:latin typeface="Calibri"/>
                <a:cs typeface="Calibri"/>
              </a:rPr>
              <a:t>a </a:t>
            </a:r>
            <a:r>
              <a:rPr sz="2000" i="1" spc="-5" dirty="0">
                <a:latin typeface="Calibri"/>
                <a:cs typeface="Calibri"/>
              </a:rPr>
              <a:t>mobile </a:t>
            </a:r>
            <a:r>
              <a:rPr sz="2000" i="1" spc="-10" dirty="0">
                <a:latin typeface="Calibri"/>
                <a:cs typeface="Calibri"/>
              </a:rPr>
              <a:t>robot </a:t>
            </a:r>
            <a:r>
              <a:rPr sz="2000" i="1" spc="-5" dirty="0">
                <a:latin typeface="Calibri"/>
                <a:cs typeface="Calibri"/>
              </a:rPr>
              <a:t> which </a:t>
            </a:r>
            <a:r>
              <a:rPr sz="2000" i="1" spc="-10" dirty="0">
                <a:latin typeface="Calibri"/>
                <a:cs typeface="Calibri"/>
              </a:rPr>
              <a:t>should </a:t>
            </a:r>
            <a:r>
              <a:rPr sz="2000" i="1" dirty="0">
                <a:latin typeface="Calibri"/>
                <a:cs typeface="Calibri"/>
              </a:rPr>
              <a:t>move </a:t>
            </a:r>
            <a:r>
              <a:rPr sz="2000" i="1" spc="-5" dirty="0">
                <a:latin typeface="Calibri"/>
                <a:cs typeface="Calibri"/>
              </a:rPr>
              <a:t>from room 112 </a:t>
            </a:r>
            <a:r>
              <a:rPr sz="2000" i="1" spc="-10" dirty="0">
                <a:latin typeface="Calibri"/>
                <a:cs typeface="Calibri"/>
              </a:rPr>
              <a:t>to </a:t>
            </a:r>
            <a:r>
              <a:rPr sz="2000" i="1" spc="-5" dirty="0">
                <a:latin typeface="Calibri"/>
                <a:cs typeface="Calibri"/>
              </a:rPr>
              <a:t>room 179 </a:t>
            </a:r>
            <a:r>
              <a:rPr sz="2000" i="1" spc="-10" dirty="0">
                <a:latin typeface="Calibri"/>
                <a:cs typeface="Calibri"/>
              </a:rPr>
              <a:t>in </a:t>
            </a:r>
            <a:r>
              <a:rPr sz="2000" i="1" dirty="0">
                <a:latin typeface="Calibri"/>
                <a:cs typeface="Calibri"/>
              </a:rPr>
              <a:t>a </a:t>
            </a:r>
            <a:r>
              <a:rPr sz="2000" i="1" spc="-5" dirty="0">
                <a:latin typeface="Calibri"/>
                <a:cs typeface="Calibri"/>
              </a:rPr>
              <a:t>building takes actions 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different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from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those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robot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that</a:t>
            </a:r>
            <a:r>
              <a:rPr sz="2000" i="1" spc="-5" dirty="0">
                <a:latin typeface="Calibri"/>
                <a:cs typeface="Calibri"/>
              </a:rPr>
              <a:t> should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move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to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room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105.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3" y="564895"/>
            <a:ext cx="7256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80" dirty="0">
                <a:solidFill>
                  <a:srgbClr val="374D81"/>
                </a:solidFill>
                <a:latin typeface="Arial"/>
                <a:cs typeface="Arial"/>
              </a:rPr>
              <a:t>Goal-based</a:t>
            </a:r>
            <a:r>
              <a:rPr sz="3200" b="1" spc="-66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374D81"/>
                </a:solidFill>
                <a:latin typeface="Arial"/>
                <a:cs typeface="Arial"/>
              </a:rPr>
              <a:t>Agents</a:t>
            </a:r>
            <a:r>
              <a:rPr sz="3200" b="1" spc="-66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spc="-254" dirty="0">
                <a:solidFill>
                  <a:srgbClr val="374D81"/>
                </a:solidFill>
                <a:latin typeface="Arial MT"/>
                <a:cs typeface="Arial MT"/>
              </a:rPr>
              <a:t>versus</a:t>
            </a:r>
            <a:r>
              <a:rPr sz="3200" spc="-64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b="1" spc="-275" dirty="0">
                <a:solidFill>
                  <a:srgbClr val="374D81"/>
                </a:solidFill>
                <a:latin typeface="Arial"/>
                <a:cs typeface="Arial"/>
              </a:rPr>
              <a:t>Cost-based</a:t>
            </a:r>
            <a:r>
              <a:rPr sz="3200" b="1" spc="-66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374D81"/>
                </a:solidFill>
                <a:latin typeface="Arial"/>
                <a:cs typeface="Arial"/>
              </a:rPr>
              <a:t>Agents</a:t>
            </a:r>
            <a:endParaRPr sz="3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631D88-DF15-24A1-3C59-57632E013ED9}"/>
                  </a:ext>
                </a:extLst>
              </p14:cNvPr>
              <p14:cNvContentPartPr/>
              <p14:nvPr/>
            </p14:nvContentPartPr>
            <p14:xfrm>
              <a:off x="2985795" y="1756597"/>
              <a:ext cx="3370680" cy="2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631D88-DF15-24A1-3C59-57632E013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795" y="1720957"/>
                <a:ext cx="3442320" cy="10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1267714"/>
            <a:ext cx="779335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Cost-based </a:t>
            </a:r>
            <a:r>
              <a:rPr sz="1800" b="1" spc="-5" dirty="0">
                <a:latin typeface="Calibri"/>
                <a:cs typeface="Calibri"/>
              </a:rPr>
              <a:t>agents: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goal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is to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minimize the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cost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erroneous decisions in the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long term; </a:t>
            </a:r>
            <a:r>
              <a:rPr sz="1800" i="1" spc="-5" dirty="0">
                <a:latin typeface="Calibri"/>
                <a:cs typeface="Calibri"/>
              </a:rPr>
              <a:t>E.g.,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5" dirty="0">
                <a:latin typeface="Calibri"/>
                <a:cs typeface="Calibri"/>
              </a:rPr>
              <a:t>spam filter is an agent </a:t>
            </a:r>
            <a:r>
              <a:rPr sz="1800" i="1" dirty="0">
                <a:latin typeface="Calibri"/>
                <a:cs typeface="Calibri"/>
              </a:rPr>
              <a:t>that </a:t>
            </a:r>
            <a:r>
              <a:rPr sz="1800" i="1" spc="-5" dirty="0">
                <a:latin typeface="Calibri"/>
                <a:cs typeface="Calibri"/>
              </a:rPr>
              <a:t>puts incoming emails into wanted </a:t>
            </a:r>
            <a:r>
              <a:rPr sz="1800" i="1" dirty="0">
                <a:latin typeface="Calibri"/>
                <a:cs typeface="Calibri"/>
              </a:rPr>
              <a:t>or 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unwanted (spam) categories </a:t>
            </a:r>
            <a:r>
              <a:rPr sz="1800" i="1" dirty="0">
                <a:latin typeface="Calibri"/>
                <a:cs typeface="Calibri"/>
              </a:rPr>
              <a:t>&amp; </a:t>
            </a:r>
            <a:r>
              <a:rPr sz="1800" i="1" spc="-5" dirty="0">
                <a:latin typeface="Calibri"/>
                <a:cs typeface="Calibri"/>
              </a:rPr>
              <a:t>deletes any unwanted emails. </a:t>
            </a:r>
            <a:r>
              <a:rPr sz="1800" i="1" dirty="0">
                <a:latin typeface="Calibri"/>
                <a:cs typeface="Calibri"/>
              </a:rPr>
              <a:t>Its </a:t>
            </a:r>
            <a:r>
              <a:rPr sz="1800" i="1" spc="-5" dirty="0">
                <a:latin typeface="Calibri"/>
                <a:cs typeface="Calibri"/>
              </a:rPr>
              <a:t>goal as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5" dirty="0">
                <a:latin typeface="Calibri"/>
                <a:cs typeface="Calibri"/>
              </a:rPr>
              <a:t>goal-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based agent is </a:t>
            </a:r>
            <a:r>
              <a:rPr sz="1800" i="1" dirty="0">
                <a:latin typeface="Calibri"/>
                <a:cs typeface="Calibri"/>
              </a:rPr>
              <a:t>to </a:t>
            </a:r>
            <a:r>
              <a:rPr sz="1800" i="1" spc="-5" dirty="0">
                <a:latin typeface="Calibri"/>
                <a:cs typeface="Calibri"/>
              </a:rPr>
              <a:t>put </a:t>
            </a:r>
            <a:r>
              <a:rPr sz="1800" i="1" dirty="0">
                <a:latin typeface="Calibri"/>
                <a:cs typeface="Calibri"/>
              </a:rPr>
              <a:t>all emails </a:t>
            </a:r>
            <a:r>
              <a:rPr sz="1800" i="1" spc="-5" dirty="0">
                <a:latin typeface="Calibri"/>
                <a:cs typeface="Calibri"/>
              </a:rPr>
              <a:t>in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right category. </a:t>
            </a:r>
            <a:r>
              <a:rPr sz="1800" i="1" dirty="0">
                <a:latin typeface="Calibri"/>
                <a:cs typeface="Calibri"/>
              </a:rPr>
              <a:t>In the </a:t>
            </a:r>
            <a:r>
              <a:rPr sz="1800" i="1" spc="-5" dirty="0">
                <a:latin typeface="Calibri"/>
                <a:cs typeface="Calibri"/>
              </a:rPr>
              <a:t>course </a:t>
            </a:r>
            <a:r>
              <a:rPr sz="1800" i="1" dirty="0">
                <a:latin typeface="Calibri"/>
                <a:cs typeface="Calibri"/>
              </a:rPr>
              <a:t>of this not-so- 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simple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task,</a:t>
            </a:r>
            <a:r>
              <a:rPr sz="1800" i="1" dirty="0">
                <a:latin typeface="Calibri"/>
                <a:cs typeface="Calibri"/>
              </a:rPr>
              <a:t> 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agent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can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occasionally</a:t>
            </a:r>
            <a:r>
              <a:rPr sz="1800" i="1" dirty="0">
                <a:latin typeface="Calibri"/>
                <a:cs typeface="Calibri"/>
              </a:rPr>
              <a:t> make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mistakes.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Because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its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goal</a:t>
            </a:r>
            <a:r>
              <a:rPr sz="1800" i="1" spc="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</a:t>
            </a:r>
            <a:r>
              <a:rPr sz="1800" i="1" spc="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to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classify</a:t>
            </a:r>
            <a:r>
              <a:rPr sz="1800" i="1" dirty="0">
                <a:latin typeface="Calibri"/>
                <a:cs typeface="Calibri"/>
              </a:rPr>
              <a:t> all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emails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correctly,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will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attempt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to</a:t>
            </a:r>
            <a:r>
              <a:rPr sz="1800" i="1" dirty="0">
                <a:latin typeface="Calibri"/>
                <a:cs typeface="Calibri"/>
              </a:rPr>
              <a:t> make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as</a:t>
            </a:r>
            <a:r>
              <a:rPr sz="1800" i="1" dirty="0">
                <a:latin typeface="Calibri"/>
                <a:cs typeface="Calibri"/>
              </a:rPr>
              <a:t> few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errors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possible.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However,</a:t>
            </a:r>
            <a:r>
              <a:rPr sz="1800" i="1" dirty="0">
                <a:latin typeface="Calibri"/>
                <a:cs typeface="Calibri"/>
              </a:rPr>
              <a:t> that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not</a:t>
            </a:r>
            <a:r>
              <a:rPr sz="1800" i="1" dirty="0">
                <a:latin typeface="Calibri"/>
                <a:cs typeface="Calibri"/>
              </a:rPr>
              <a:t> always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what</a:t>
            </a:r>
            <a:r>
              <a:rPr sz="1800" i="1" dirty="0">
                <a:latin typeface="Calibri"/>
                <a:cs typeface="Calibri"/>
              </a:rPr>
              <a:t> 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user</a:t>
            </a:r>
            <a:r>
              <a:rPr sz="1800" i="1" dirty="0">
                <a:latin typeface="Calibri"/>
                <a:cs typeface="Calibri"/>
              </a:rPr>
              <a:t> has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dirty="0">
                <a:latin typeface="Calibri"/>
                <a:cs typeface="Calibri"/>
              </a:rPr>
              <a:t> mind.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Let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us</a:t>
            </a:r>
            <a:r>
              <a:rPr sz="1800" i="1" spc="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compare</a:t>
            </a:r>
            <a:r>
              <a:rPr sz="1800" i="1" spc="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following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two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agents.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Out of</a:t>
            </a:r>
            <a:r>
              <a:rPr sz="1800" i="1" spc="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1,000 </a:t>
            </a:r>
            <a:r>
              <a:rPr sz="1800" i="1" dirty="0">
                <a:latin typeface="Calibri"/>
                <a:cs typeface="Calibri"/>
              </a:rPr>
              <a:t>emails, Agent 1 makes </a:t>
            </a:r>
            <a:r>
              <a:rPr sz="1800" i="1" spc="-5" dirty="0">
                <a:latin typeface="Calibri"/>
                <a:cs typeface="Calibri"/>
              </a:rPr>
              <a:t>only 12 errors.</a:t>
            </a:r>
            <a:r>
              <a:rPr sz="1800" i="1" spc="39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Agent 2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on the </a:t>
            </a:r>
            <a:r>
              <a:rPr sz="1800" i="1" spc="-5" dirty="0">
                <a:latin typeface="Calibri"/>
                <a:cs typeface="Calibri"/>
              </a:rPr>
              <a:t>other hand </a:t>
            </a:r>
            <a:r>
              <a:rPr sz="1800" i="1" dirty="0">
                <a:latin typeface="Calibri"/>
                <a:cs typeface="Calibri"/>
              </a:rPr>
              <a:t>makes </a:t>
            </a:r>
            <a:r>
              <a:rPr sz="1800" i="1" spc="-5" dirty="0">
                <a:latin typeface="Calibri"/>
                <a:cs typeface="Calibri"/>
              </a:rPr>
              <a:t>38 </a:t>
            </a:r>
            <a:r>
              <a:rPr sz="1800" i="1" dirty="0">
                <a:latin typeface="Calibri"/>
                <a:cs typeface="Calibri"/>
              </a:rPr>
              <a:t>errors with the </a:t>
            </a:r>
            <a:r>
              <a:rPr sz="1800" i="1" spc="-5" dirty="0">
                <a:latin typeface="Calibri"/>
                <a:cs typeface="Calibri"/>
              </a:rPr>
              <a:t>same 1,000 emails. </a:t>
            </a:r>
            <a:r>
              <a:rPr sz="1800" i="1" dirty="0">
                <a:latin typeface="Calibri"/>
                <a:cs typeface="Calibri"/>
              </a:rPr>
              <a:t>Is </a:t>
            </a:r>
            <a:r>
              <a:rPr sz="1800" i="1" spc="-5" dirty="0">
                <a:latin typeface="Calibri"/>
                <a:cs typeface="Calibri"/>
              </a:rPr>
              <a:t>it therefore worse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than </a:t>
            </a:r>
            <a:r>
              <a:rPr sz="1800" i="1" spc="-5" dirty="0">
                <a:latin typeface="Calibri"/>
                <a:cs typeface="Calibri"/>
              </a:rPr>
              <a:t>Agent 1? </a:t>
            </a:r>
            <a:r>
              <a:rPr sz="1800" i="1" spc="-10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errors </a:t>
            </a:r>
            <a:r>
              <a:rPr sz="1800" i="1" dirty="0">
                <a:latin typeface="Calibri"/>
                <a:cs typeface="Calibri"/>
              </a:rPr>
              <a:t>of </a:t>
            </a:r>
            <a:r>
              <a:rPr sz="1800" i="1" spc="-5" dirty="0">
                <a:latin typeface="Calibri"/>
                <a:cs typeface="Calibri"/>
              </a:rPr>
              <a:t>both agents are shown in </a:t>
            </a:r>
            <a:r>
              <a:rPr sz="1800" i="1" dirty="0">
                <a:latin typeface="Calibri"/>
                <a:cs typeface="Calibri"/>
              </a:rPr>
              <a:t>more </a:t>
            </a:r>
            <a:r>
              <a:rPr sz="1800" i="1" spc="-5" dirty="0">
                <a:latin typeface="Calibri"/>
                <a:cs typeface="Calibri"/>
              </a:rPr>
              <a:t>detail in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following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confusion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matrix: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263" y="5657799"/>
            <a:ext cx="7792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Agent 1 </a:t>
            </a:r>
            <a:r>
              <a:rPr sz="1800" i="1" spc="-5" dirty="0">
                <a:latin typeface="Calibri"/>
                <a:cs typeface="Calibri"/>
              </a:rPr>
              <a:t>in fact </a:t>
            </a:r>
            <a:r>
              <a:rPr sz="1800" i="1" dirty="0">
                <a:latin typeface="Calibri"/>
                <a:cs typeface="Calibri"/>
              </a:rPr>
              <a:t>makes fewer </a:t>
            </a:r>
            <a:r>
              <a:rPr sz="1800" i="1" spc="-5" dirty="0">
                <a:latin typeface="Calibri"/>
                <a:cs typeface="Calibri"/>
              </a:rPr>
              <a:t>errors </a:t>
            </a:r>
            <a:r>
              <a:rPr sz="1800" i="1" dirty="0">
                <a:latin typeface="Calibri"/>
                <a:cs typeface="Calibri"/>
              </a:rPr>
              <a:t>than </a:t>
            </a:r>
            <a:r>
              <a:rPr sz="1800" i="1" spc="-5" dirty="0">
                <a:latin typeface="Calibri"/>
                <a:cs typeface="Calibri"/>
              </a:rPr>
              <a:t>Agent 2, but those </a:t>
            </a:r>
            <a:r>
              <a:rPr sz="1800" i="1" dirty="0">
                <a:latin typeface="Calibri"/>
                <a:cs typeface="Calibri"/>
              </a:rPr>
              <a:t>few </a:t>
            </a:r>
            <a:r>
              <a:rPr sz="1800" i="1" spc="-5" dirty="0">
                <a:latin typeface="Calibri"/>
                <a:cs typeface="Calibri"/>
              </a:rPr>
              <a:t>errors are severe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because </a:t>
            </a:r>
            <a:r>
              <a:rPr sz="1800" i="1" dirty="0">
                <a:latin typeface="Calibri"/>
                <a:cs typeface="Calibri"/>
              </a:rPr>
              <a:t>the user </a:t>
            </a:r>
            <a:r>
              <a:rPr sz="1800" i="1" spc="-5" dirty="0">
                <a:latin typeface="Calibri"/>
                <a:cs typeface="Calibri"/>
              </a:rPr>
              <a:t>loses 11 potentially important emails. Because there are in </a:t>
            </a:r>
            <a:r>
              <a:rPr sz="1800" i="1" dirty="0">
                <a:latin typeface="Calibri"/>
                <a:cs typeface="Calibri"/>
              </a:rPr>
              <a:t>this 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case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two</a:t>
            </a:r>
            <a:r>
              <a:rPr sz="1800" i="1" spc="204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types</a:t>
            </a:r>
            <a:r>
              <a:rPr sz="1800" i="1" spc="2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spc="20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errors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differing</a:t>
            </a:r>
            <a:r>
              <a:rPr sz="1800" i="1" spc="204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severity,</a:t>
            </a:r>
            <a:r>
              <a:rPr sz="1800" i="1" spc="204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each</a:t>
            </a:r>
            <a:r>
              <a:rPr sz="1800" i="1" spc="204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error</a:t>
            </a:r>
            <a:r>
              <a:rPr sz="1800" i="1" spc="20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should</a:t>
            </a:r>
            <a:r>
              <a:rPr sz="1800" i="1" spc="2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be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weighted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7256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80" dirty="0">
                <a:solidFill>
                  <a:srgbClr val="374D81"/>
                </a:solidFill>
              </a:rPr>
              <a:t>Goal-based</a:t>
            </a:r>
            <a:r>
              <a:rPr sz="3200" spc="-665" dirty="0">
                <a:solidFill>
                  <a:srgbClr val="374D81"/>
                </a:solidFill>
              </a:rPr>
              <a:t> </a:t>
            </a:r>
            <a:r>
              <a:rPr sz="3200" spc="-254" dirty="0">
                <a:solidFill>
                  <a:srgbClr val="374D81"/>
                </a:solidFill>
              </a:rPr>
              <a:t>Agents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b="0" spc="-254" dirty="0">
                <a:solidFill>
                  <a:srgbClr val="374D81"/>
                </a:solidFill>
                <a:latin typeface="Arial MT"/>
                <a:cs typeface="Arial MT"/>
              </a:rPr>
              <a:t>versus</a:t>
            </a:r>
            <a:r>
              <a:rPr sz="3200" b="0" spc="-64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spc="-275" dirty="0">
                <a:solidFill>
                  <a:srgbClr val="374D81"/>
                </a:solidFill>
              </a:rPr>
              <a:t>Cost-based</a:t>
            </a:r>
            <a:r>
              <a:rPr sz="3200" spc="-665" dirty="0">
                <a:solidFill>
                  <a:srgbClr val="374D81"/>
                </a:solidFill>
              </a:rPr>
              <a:t> </a:t>
            </a:r>
            <a:r>
              <a:rPr sz="3200" spc="-254" dirty="0">
                <a:solidFill>
                  <a:srgbClr val="374D81"/>
                </a:solidFill>
              </a:rPr>
              <a:t>Agents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0" y="4114800"/>
            <a:ext cx="6583680" cy="14737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42263" y="6538214"/>
            <a:ext cx="2574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appropriate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cost factor.</a:t>
            </a:r>
            <a:endParaRPr sz="1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507FFB-4EC9-9DDD-9619-3C1DEBCEBA56}"/>
                  </a:ext>
                </a:extLst>
              </p14:cNvPr>
              <p14:cNvContentPartPr/>
              <p14:nvPr/>
            </p14:nvContentPartPr>
            <p14:xfrm>
              <a:off x="4085595" y="1585372"/>
              <a:ext cx="3971520" cy="4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507FFB-4EC9-9DDD-9619-3C1DEBCEBA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9955" y="1549732"/>
                <a:ext cx="4043160" cy="11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31875"/>
            <a:ext cx="3928745" cy="5132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85" dirty="0">
                <a:latin typeface="Tahoma"/>
                <a:cs typeface="Tahoma"/>
              </a:rPr>
              <a:t>2</a:t>
            </a:r>
            <a:r>
              <a:rPr sz="2000" spc="-155" dirty="0">
                <a:latin typeface="Tahoma"/>
                <a:cs typeface="Tahoma"/>
              </a:rPr>
              <a:t>.</a:t>
            </a:r>
            <a:r>
              <a:rPr sz="2000" spc="-195" dirty="0">
                <a:latin typeface="Tahoma"/>
                <a:cs typeface="Tahoma"/>
              </a:rPr>
              <a:t>1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295" dirty="0">
                <a:solidFill>
                  <a:srgbClr val="E36C09"/>
                </a:solidFill>
                <a:latin typeface="Tahoma"/>
                <a:cs typeface="Tahoma"/>
              </a:rPr>
              <a:t>I</a:t>
            </a:r>
            <a:r>
              <a:rPr sz="2000" spc="-204" dirty="0">
                <a:solidFill>
                  <a:srgbClr val="E36C09"/>
                </a:solidFill>
                <a:latin typeface="Tahoma"/>
                <a:cs typeface="Tahoma"/>
              </a:rPr>
              <a:t>n</a:t>
            </a:r>
            <a:r>
              <a:rPr sz="2000" spc="-229" dirty="0">
                <a:solidFill>
                  <a:srgbClr val="E36C09"/>
                </a:solidFill>
                <a:latin typeface="Tahoma"/>
                <a:cs typeface="Tahoma"/>
              </a:rPr>
              <a:t>t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E36C09"/>
                </a:solidFill>
                <a:latin typeface="Tahoma"/>
                <a:cs typeface="Tahoma"/>
              </a:rPr>
              <a:t>l</a:t>
            </a:r>
            <a:r>
              <a:rPr sz="2000" spc="-80" dirty="0">
                <a:solidFill>
                  <a:srgbClr val="E36C09"/>
                </a:solidFill>
                <a:latin typeface="Tahoma"/>
                <a:cs typeface="Tahoma"/>
              </a:rPr>
              <a:t>li</a:t>
            </a:r>
            <a:r>
              <a:rPr sz="2000" spc="-175" dirty="0">
                <a:solidFill>
                  <a:srgbClr val="E36C09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E36C09"/>
                </a:solidFill>
                <a:latin typeface="Tahoma"/>
                <a:cs typeface="Tahoma"/>
              </a:rPr>
              <a:t>nt</a:t>
            </a:r>
            <a:r>
              <a:rPr sz="2000" spc="-165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“</a:t>
            </a:r>
            <a:r>
              <a:rPr sz="2000" spc="-215" dirty="0">
                <a:solidFill>
                  <a:srgbClr val="E36C09"/>
                </a:solidFill>
                <a:latin typeface="Tahoma"/>
                <a:cs typeface="Tahoma"/>
              </a:rPr>
              <a:t>R</a:t>
            </a:r>
            <a:r>
              <a:rPr sz="2000" spc="-275" dirty="0">
                <a:solidFill>
                  <a:srgbClr val="E36C09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E36C09"/>
                </a:solidFill>
                <a:latin typeface="Tahoma"/>
                <a:cs typeface="Tahoma"/>
              </a:rPr>
              <a:t>t</a:t>
            </a:r>
            <a:r>
              <a:rPr sz="2000" spc="-180" dirty="0">
                <a:solidFill>
                  <a:srgbClr val="E36C09"/>
                </a:solidFill>
                <a:latin typeface="Tahoma"/>
                <a:cs typeface="Tahoma"/>
              </a:rPr>
              <a:t>ion</a:t>
            </a:r>
            <a:r>
              <a:rPr sz="2000" spc="-204" dirty="0">
                <a:solidFill>
                  <a:srgbClr val="E36C09"/>
                </a:solidFill>
                <a:latin typeface="Tahoma"/>
                <a:cs typeface="Tahoma"/>
              </a:rPr>
              <a:t>a</a:t>
            </a:r>
            <a:r>
              <a:rPr sz="2000" spc="-80" dirty="0">
                <a:solidFill>
                  <a:srgbClr val="E36C09"/>
                </a:solidFill>
                <a:latin typeface="Tahoma"/>
                <a:cs typeface="Tahoma"/>
              </a:rPr>
              <a:t>l</a:t>
            </a:r>
            <a:r>
              <a:rPr sz="2000" spc="-245" dirty="0">
                <a:solidFill>
                  <a:srgbClr val="E36C09"/>
                </a:solidFill>
                <a:latin typeface="Tahoma"/>
                <a:cs typeface="Tahoma"/>
              </a:rPr>
              <a:t>”</a:t>
            </a:r>
            <a:r>
              <a:rPr sz="2000" spc="-17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E36C09"/>
                </a:solidFill>
                <a:latin typeface="Tahoma"/>
                <a:cs typeface="Tahoma"/>
              </a:rPr>
              <a:t>A</a:t>
            </a:r>
            <a:r>
              <a:rPr sz="2000" spc="-195" dirty="0">
                <a:solidFill>
                  <a:srgbClr val="E36C09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190" dirty="0">
                <a:solidFill>
                  <a:srgbClr val="E36C09"/>
                </a:solidFill>
                <a:latin typeface="Tahoma"/>
                <a:cs typeface="Tahoma"/>
              </a:rPr>
              <a:t>nts?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40" dirty="0">
                <a:latin typeface="Tahoma"/>
                <a:cs typeface="Tahoma"/>
              </a:rPr>
              <a:t>R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125" dirty="0">
                <a:latin typeface="Tahoma"/>
                <a:cs typeface="Tahoma"/>
              </a:rPr>
              <a:t>c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260" dirty="0">
                <a:latin typeface="Tahoma"/>
                <a:cs typeface="Tahoma"/>
              </a:rPr>
              <a:t>p</a:t>
            </a:r>
            <a:r>
              <a:rPr sz="2000" spc="-270" dirty="0">
                <a:latin typeface="Tahoma"/>
                <a:cs typeface="Tahoma"/>
              </a:rPr>
              <a:t>: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A</a:t>
            </a:r>
            <a:r>
              <a:rPr sz="2000" spc="-300" dirty="0">
                <a:latin typeface="Tahoma"/>
                <a:cs typeface="Tahoma"/>
              </a:rPr>
              <a:t>I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20" dirty="0">
                <a:latin typeface="Tahoma"/>
                <a:cs typeface="Tahoma"/>
              </a:rPr>
              <a:t>a</a:t>
            </a:r>
            <a:r>
              <a:rPr sz="2000" spc="-185" dirty="0">
                <a:latin typeface="Tahoma"/>
                <a:cs typeface="Tahoma"/>
              </a:rPr>
              <a:t>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29" dirty="0">
                <a:latin typeface="Tahoma"/>
                <a:cs typeface="Tahoma"/>
              </a:rPr>
              <a:t>t</a:t>
            </a:r>
            <a:r>
              <a:rPr sz="2000" spc="-210" dirty="0">
                <a:latin typeface="Tahoma"/>
                <a:cs typeface="Tahoma"/>
              </a:rPr>
              <a:t>h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S</a:t>
            </a:r>
            <a:r>
              <a:rPr sz="2000" spc="-229" dirty="0">
                <a:latin typeface="Tahoma"/>
                <a:cs typeface="Tahoma"/>
              </a:rPr>
              <a:t>t</a:t>
            </a:r>
            <a:r>
              <a:rPr sz="2000" spc="-210" dirty="0">
                <a:latin typeface="Tahoma"/>
                <a:cs typeface="Tahoma"/>
              </a:rPr>
              <a:t>u</a:t>
            </a:r>
            <a:r>
              <a:rPr sz="2000" spc="-225" dirty="0">
                <a:latin typeface="Tahoma"/>
                <a:cs typeface="Tahoma"/>
              </a:rPr>
              <a:t>dy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20" dirty="0">
                <a:latin typeface="Tahoma"/>
                <a:cs typeface="Tahoma"/>
              </a:rPr>
              <a:t>&amp;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45" dirty="0">
                <a:latin typeface="Tahoma"/>
                <a:cs typeface="Tahoma"/>
              </a:rPr>
              <a:t>D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105" dirty="0">
                <a:latin typeface="Tahoma"/>
                <a:cs typeface="Tahoma"/>
              </a:rPr>
              <a:t>s</a:t>
            </a:r>
            <a:r>
              <a:rPr sz="2000" spc="-160" dirty="0">
                <a:latin typeface="Tahoma"/>
                <a:cs typeface="Tahoma"/>
              </a:rPr>
              <a:t>ign </a:t>
            </a:r>
            <a:r>
              <a:rPr sz="2000" spc="-180" dirty="0">
                <a:latin typeface="Tahoma"/>
                <a:cs typeface="Tahoma"/>
              </a:rPr>
              <a:t>o</a:t>
            </a:r>
            <a:r>
              <a:rPr sz="2000" spc="-200" dirty="0">
                <a:latin typeface="Tahoma"/>
                <a:cs typeface="Tahoma"/>
              </a:rPr>
              <a:t>f</a:t>
            </a:r>
            <a:endParaRPr sz="2000">
              <a:latin typeface="Tahoma"/>
              <a:cs typeface="Tahoma"/>
            </a:endParaRPr>
          </a:p>
          <a:p>
            <a:pPr marL="195580">
              <a:lnSpc>
                <a:spcPct val="100000"/>
              </a:lnSpc>
              <a:spcBef>
                <a:spcPts val="1200"/>
              </a:spcBef>
            </a:pPr>
            <a:r>
              <a:rPr sz="2000" spc="-300" dirty="0">
                <a:latin typeface="Tahoma"/>
                <a:cs typeface="Tahoma"/>
              </a:rPr>
              <a:t>I</a:t>
            </a:r>
            <a:r>
              <a:rPr sz="2000" spc="-210" dirty="0">
                <a:latin typeface="Tahoma"/>
                <a:cs typeface="Tahoma"/>
              </a:rPr>
              <a:t>n</a:t>
            </a:r>
            <a:r>
              <a:rPr sz="2000" spc="-235" dirty="0">
                <a:latin typeface="Tahoma"/>
                <a:cs typeface="Tahoma"/>
              </a:rPr>
              <a:t>t</a:t>
            </a:r>
            <a:r>
              <a:rPr sz="2000" spc="-200" dirty="0">
                <a:latin typeface="Tahoma"/>
                <a:cs typeface="Tahoma"/>
              </a:rPr>
              <a:t>e</a:t>
            </a:r>
            <a:r>
              <a:rPr sz="2000" spc="-80" dirty="0">
                <a:latin typeface="Tahoma"/>
                <a:cs typeface="Tahoma"/>
              </a:rPr>
              <a:t>l</a:t>
            </a:r>
            <a:r>
              <a:rPr sz="2000" spc="-180" dirty="0">
                <a:latin typeface="Tahoma"/>
                <a:cs typeface="Tahoma"/>
              </a:rPr>
              <a:t>ligen</a:t>
            </a:r>
            <a:r>
              <a:rPr sz="2000" spc="-140" dirty="0">
                <a:latin typeface="Tahoma"/>
                <a:cs typeface="Tahoma"/>
              </a:rPr>
              <a:t>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90" dirty="0">
                <a:latin typeface="Tahoma"/>
                <a:cs typeface="Tahoma"/>
              </a:rPr>
              <a:t>A</a:t>
            </a:r>
            <a:r>
              <a:rPr sz="2000" spc="-200" dirty="0">
                <a:latin typeface="Tahoma"/>
                <a:cs typeface="Tahoma"/>
              </a:rPr>
              <a:t>gents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95" dirty="0">
                <a:latin typeface="Tahoma"/>
                <a:cs typeface="Tahoma"/>
              </a:rPr>
              <a:t>I</a:t>
            </a:r>
            <a:r>
              <a:rPr sz="2000" spc="-210" dirty="0">
                <a:latin typeface="Tahoma"/>
                <a:cs typeface="Tahoma"/>
              </a:rPr>
              <a:t>n</a:t>
            </a:r>
            <a:r>
              <a:rPr sz="2000" spc="-229" dirty="0">
                <a:latin typeface="Tahoma"/>
                <a:cs typeface="Tahoma"/>
              </a:rPr>
              <a:t>t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55" dirty="0">
                <a:latin typeface="Tahoma"/>
                <a:cs typeface="Tahoma"/>
              </a:rPr>
              <a:t>l</a:t>
            </a:r>
            <a:r>
              <a:rPr sz="2000" spc="-80" dirty="0">
                <a:latin typeface="Tahoma"/>
                <a:cs typeface="Tahoma"/>
              </a:rPr>
              <a:t>li</a:t>
            </a:r>
            <a:r>
              <a:rPr sz="2000" spc="-180" dirty="0">
                <a:latin typeface="Tahoma"/>
                <a:cs typeface="Tahoma"/>
              </a:rPr>
              <a:t>g</a:t>
            </a:r>
            <a:r>
              <a:rPr sz="2000" spc="-220" dirty="0">
                <a:latin typeface="Tahoma"/>
                <a:cs typeface="Tahoma"/>
              </a:rPr>
              <a:t>e</a:t>
            </a:r>
            <a:r>
              <a:rPr sz="2000" spc="-240" dirty="0">
                <a:latin typeface="Tahoma"/>
                <a:cs typeface="Tahoma"/>
              </a:rPr>
              <a:t>n</a:t>
            </a:r>
            <a:r>
              <a:rPr sz="2000" spc="-235" dirty="0">
                <a:latin typeface="Tahoma"/>
                <a:cs typeface="Tahoma"/>
              </a:rPr>
              <a:t>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A</a:t>
            </a:r>
            <a:r>
              <a:rPr sz="2000" spc="-200" dirty="0">
                <a:latin typeface="Tahoma"/>
                <a:cs typeface="Tahoma"/>
              </a:rPr>
              <a:t>g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280" dirty="0">
                <a:latin typeface="Tahoma"/>
                <a:cs typeface="Tahoma"/>
              </a:rPr>
              <a:t>n</a:t>
            </a:r>
            <a:r>
              <a:rPr sz="2000" spc="-180" dirty="0">
                <a:latin typeface="Tahoma"/>
                <a:cs typeface="Tahoma"/>
              </a:rPr>
              <a:t>t</a:t>
            </a:r>
            <a:r>
              <a:rPr sz="2000" spc="-120" dirty="0">
                <a:latin typeface="Tahoma"/>
                <a:cs typeface="Tahoma"/>
              </a:rPr>
              <a:t>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i</a:t>
            </a:r>
            <a:r>
              <a:rPr sz="2000" spc="-215" dirty="0">
                <a:latin typeface="Tahoma"/>
                <a:cs typeface="Tahoma"/>
              </a:rPr>
              <a:t>n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29" dirty="0">
                <a:latin typeface="Tahoma"/>
                <a:cs typeface="Tahoma"/>
              </a:rPr>
              <a:t>t</a:t>
            </a:r>
            <a:r>
              <a:rPr sz="2000" spc="-210" dirty="0">
                <a:latin typeface="Tahoma"/>
                <a:cs typeface="Tahoma"/>
              </a:rPr>
              <a:t>h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415" dirty="0">
                <a:latin typeface="Tahoma"/>
                <a:cs typeface="Tahoma"/>
              </a:rPr>
              <a:t>W</a:t>
            </a:r>
            <a:r>
              <a:rPr sz="2000" spc="-180" dirty="0">
                <a:latin typeface="Tahoma"/>
                <a:cs typeface="Tahoma"/>
              </a:rPr>
              <a:t>o</a:t>
            </a:r>
            <a:r>
              <a:rPr sz="2000" spc="-155" dirty="0">
                <a:latin typeface="Tahoma"/>
                <a:cs typeface="Tahoma"/>
              </a:rPr>
              <a:t>r</a:t>
            </a:r>
            <a:r>
              <a:rPr sz="2000" spc="-140" dirty="0">
                <a:latin typeface="Tahoma"/>
                <a:cs typeface="Tahoma"/>
              </a:rPr>
              <a:t>ld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latin typeface="Tahoma"/>
                <a:cs typeface="Tahoma"/>
              </a:rPr>
              <a:t>A</a:t>
            </a:r>
            <a:r>
              <a:rPr sz="2000" spc="-215" dirty="0">
                <a:latin typeface="Tahoma"/>
                <a:cs typeface="Tahoma"/>
              </a:rPr>
              <a:t>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15" dirty="0">
                <a:latin typeface="Tahoma"/>
                <a:cs typeface="Tahoma"/>
              </a:rPr>
              <a:t>E</a:t>
            </a:r>
            <a:r>
              <a:rPr sz="2000" spc="-180" dirty="0">
                <a:latin typeface="Tahoma"/>
                <a:cs typeface="Tahoma"/>
              </a:rPr>
              <a:t>x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330" dirty="0">
                <a:latin typeface="Tahoma"/>
                <a:cs typeface="Tahoma"/>
              </a:rPr>
              <a:t>m</a:t>
            </a:r>
            <a:r>
              <a:rPr sz="2000" spc="-155" dirty="0">
                <a:latin typeface="Tahoma"/>
                <a:cs typeface="Tahoma"/>
              </a:rPr>
              <a:t>pl</a:t>
            </a:r>
            <a:r>
              <a:rPr sz="2000" spc="-245" dirty="0">
                <a:latin typeface="Tahoma"/>
                <a:cs typeface="Tahoma"/>
              </a:rPr>
              <a:t>e</a:t>
            </a:r>
            <a:r>
              <a:rPr sz="2000" spc="-270" dirty="0">
                <a:latin typeface="Tahoma"/>
                <a:cs typeface="Tahoma"/>
              </a:rPr>
              <a:t>: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75" dirty="0">
                <a:latin typeface="Tahoma"/>
                <a:cs typeface="Tahoma"/>
              </a:rPr>
              <a:t>Va</a:t>
            </a:r>
            <a:r>
              <a:rPr sz="2000" spc="-135" dirty="0">
                <a:latin typeface="Tahoma"/>
                <a:cs typeface="Tahoma"/>
              </a:rPr>
              <a:t>c</a:t>
            </a:r>
            <a:r>
              <a:rPr sz="2000" spc="-225" dirty="0">
                <a:latin typeface="Tahoma"/>
                <a:cs typeface="Tahoma"/>
              </a:rPr>
              <a:t>uum_Ag</a:t>
            </a:r>
            <a:r>
              <a:rPr sz="2000" spc="-185" dirty="0">
                <a:latin typeface="Tahoma"/>
                <a:cs typeface="Tahoma"/>
              </a:rPr>
              <a:t>e</a:t>
            </a:r>
            <a:r>
              <a:rPr sz="2000" spc="-225" dirty="0">
                <a:latin typeface="Tahoma"/>
                <a:cs typeface="Tahoma"/>
              </a:rPr>
              <a:t>nt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5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00" dirty="0">
                <a:latin typeface="Tahoma"/>
                <a:cs typeface="Tahoma"/>
              </a:rPr>
              <a:t>S</a:t>
            </a:r>
            <a:r>
              <a:rPr sz="2000" spc="-200" dirty="0">
                <a:latin typeface="Tahoma"/>
                <a:cs typeface="Tahoma"/>
              </a:rPr>
              <a:t>p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145" dirty="0">
                <a:latin typeface="Tahoma"/>
                <a:cs typeface="Tahoma"/>
              </a:rPr>
              <a:t>cif</a:t>
            </a:r>
            <a:r>
              <a:rPr sz="2000" spc="-170" dirty="0">
                <a:latin typeface="Tahoma"/>
                <a:cs typeface="Tahoma"/>
              </a:rPr>
              <a:t>yin</a:t>
            </a:r>
            <a:r>
              <a:rPr sz="2000" spc="-215" dirty="0">
                <a:latin typeface="Tahoma"/>
                <a:cs typeface="Tahoma"/>
              </a:rPr>
              <a:t>g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229" dirty="0">
                <a:latin typeface="Tahoma"/>
                <a:cs typeface="Tahoma"/>
              </a:rPr>
              <a:t>t</a:t>
            </a:r>
            <a:r>
              <a:rPr sz="2000" spc="-210" dirty="0">
                <a:latin typeface="Tahoma"/>
                <a:cs typeface="Tahoma"/>
              </a:rPr>
              <a:t>h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465" dirty="0">
                <a:latin typeface="Tahoma"/>
                <a:cs typeface="Tahoma"/>
              </a:rPr>
              <a:t>T</a:t>
            </a:r>
            <a:r>
              <a:rPr sz="2000" spc="-220" dirty="0">
                <a:latin typeface="Tahoma"/>
                <a:cs typeface="Tahoma"/>
              </a:rPr>
              <a:t>a</a:t>
            </a:r>
            <a:r>
              <a:rPr sz="2000" spc="-175" dirty="0">
                <a:latin typeface="Tahoma"/>
                <a:cs typeface="Tahoma"/>
              </a:rPr>
              <a:t>s</a:t>
            </a:r>
            <a:r>
              <a:rPr sz="2000" spc="-225" dirty="0">
                <a:latin typeface="Tahoma"/>
                <a:cs typeface="Tahoma"/>
              </a:rPr>
              <a:t>k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225" dirty="0">
                <a:latin typeface="Tahoma"/>
                <a:cs typeface="Tahoma"/>
              </a:rPr>
              <a:t>E</a:t>
            </a:r>
            <a:r>
              <a:rPr sz="2000" spc="-210" dirty="0">
                <a:latin typeface="Tahoma"/>
                <a:cs typeface="Tahoma"/>
              </a:rPr>
              <a:t>n</a:t>
            </a:r>
            <a:r>
              <a:rPr sz="2000" spc="-220" dirty="0">
                <a:latin typeface="Tahoma"/>
                <a:cs typeface="Tahoma"/>
              </a:rPr>
              <a:t>v</a:t>
            </a:r>
            <a:r>
              <a:rPr sz="2000" spc="-55" dirty="0">
                <a:latin typeface="Tahoma"/>
                <a:cs typeface="Tahoma"/>
              </a:rPr>
              <a:t>i</a:t>
            </a:r>
            <a:r>
              <a:rPr sz="2000" spc="-185" dirty="0">
                <a:latin typeface="Tahoma"/>
                <a:cs typeface="Tahoma"/>
              </a:rPr>
              <a:t>r</a:t>
            </a:r>
            <a:r>
              <a:rPr sz="2000" spc="-210" dirty="0">
                <a:latin typeface="Tahoma"/>
                <a:cs typeface="Tahoma"/>
              </a:rPr>
              <a:t>on</a:t>
            </a:r>
            <a:r>
              <a:rPr sz="2000" spc="-315" dirty="0">
                <a:latin typeface="Tahoma"/>
                <a:cs typeface="Tahoma"/>
              </a:rPr>
              <a:t>m</a:t>
            </a:r>
            <a:r>
              <a:rPr sz="2000" spc="-220" dirty="0">
                <a:latin typeface="Tahoma"/>
                <a:cs typeface="Tahoma"/>
              </a:rPr>
              <a:t>e</a:t>
            </a:r>
            <a:r>
              <a:rPr sz="2000" spc="-240" dirty="0">
                <a:latin typeface="Tahoma"/>
                <a:cs typeface="Tahoma"/>
              </a:rPr>
              <a:t>n</a:t>
            </a:r>
            <a:r>
              <a:rPr sz="2000" spc="-235" dirty="0">
                <a:latin typeface="Tahoma"/>
                <a:cs typeface="Tahoma"/>
              </a:rPr>
              <a:t>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204" dirty="0">
                <a:latin typeface="Tahoma"/>
                <a:cs typeface="Tahoma"/>
              </a:rPr>
              <a:t>[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05" dirty="0">
                <a:latin typeface="Tahoma"/>
                <a:cs typeface="Tahoma"/>
              </a:rPr>
              <a:t>P</a:t>
            </a:r>
            <a:r>
              <a:rPr sz="2000" spc="-215" dirty="0">
                <a:latin typeface="Tahoma"/>
                <a:cs typeface="Tahoma"/>
              </a:rPr>
              <a:t>E</a:t>
            </a:r>
            <a:r>
              <a:rPr sz="2000" spc="-155" dirty="0">
                <a:latin typeface="Tahoma"/>
                <a:cs typeface="Tahoma"/>
              </a:rPr>
              <a:t>AS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04" dirty="0">
                <a:latin typeface="Tahoma"/>
                <a:cs typeface="Tahoma"/>
              </a:rPr>
              <a:t>]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25" dirty="0">
                <a:latin typeface="Tahoma"/>
                <a:cs typeface="Tahoma"/>
              </a:rPr>
              <a:t>G</a:t>
            </a:r>
            <a:r>
              <a:rPr sz="2000" spc="-180" dirty="0">
                <a:latin typeface="Tahoma"/>
                <a:cs typeface="Tahoma"/>
              </a:rPr>
              <a:t>o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190" dirty="0">
                <a:latin typeface="Tahoma"/>
                <a:cs typeface="Tahoma"/>
              </a:rPr>
              <a:t>d</a:t>
            </a:r>
            <a:r>
              <a:rPr sz="2000" spc="-50" dirty="0">
                <a:latin typeface="Tahoma"/>
                <a:cs typeface="Tahoma"/>
              </a:rPr>
              <a:t>-</a:t>
            </a:r>
            <a:r>
              <a:rPr sz="2000" spc="-254" dirty="0">
                <a:latin typeface="Tahoma"/>
                <a:cs typeface="Tahoma"/>
              </a:rPr>
              <a:t>ba</a:t>
            </a:r>
            <a:r>
              <a:rPr sz="2000" spc="-120" dirty="0">
                <a:latin typeface="Tahoma"/>
                <a:cs typeface="Tahoma"/>
              </a:rPr>
              <a:t>s</a:t>
            </a:r>
            <a:r>
              <a:rPr sz="2000" spc="-220" dirty="0">
                <a:latin typeface="Tahoma"/>
                <a:cs typeface="Tahoma"/>
              </a:rPr>
              <a:t>ed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220" dirty="0">
                <a:latin typeface="Tahoma"/>
                <a:cs typeface="Tahoma"/>
              </a:rPr>
              <a:t>v</a:t>
            </a:r>
            <a:r>
              <a:rPr sz="2000" spc="-105" dirty="0">
                <a:latin typeface="Tahoma"/>
                <a:cs typeface="Tahoma"/>
              </a:rPr>
              <a:t>s</a:t>
            </a:r>
            <a:r>
              <a:rPr sz="2000" spc="-170" dirty="0">
                <a:latin typeface="Tahoma"/>
                <a:cs typeface="Tahoma"/>
              </a:rPr>
              <a:t>.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90" dirty="0">
                <a:latin typeface="Tahoma"/>
                <a:cs typeface="Tahoma"/>
              </a:rPr>
              <a:t>C</a:t>
            </a:r>
            <a:r>
              <a:rPr sz="2000" spc="-180" dirty="0">
                <a:latin typeface="Tahoma"/>
                <a:cs typeface="Tahoma"/>
              </a:rPr>
              <a:t>o</a:t>
            </a:r>
            <a:r>
              <a:rPr sz="2000" spc="-105" dirty="0">
                <a:latin typeface="Tahoma"/>
                <a:cs typeface="Tahoma"/>
              </a:rPr>
              <a:t>s</a:t>
            </a:r>
            <a:r>
              <a:rPr sz="2000" spc="-220" dirty="0">
                <a:latin typeface="Tahoma"/>
                <a:cs typeface="Tahoma"/>
              </a:rPr>
              <a:t>t</a:t>
            </a:r>
            <a:r>
              <a:rPr sz="2000" spc="-55" dirty="0">
                <a:latin typeface="Tahoma"/>
                <a:cs typeface="Tahoma"/>
              </a:rPr>
              <a:t>-</a:t>
            </a:r>
            <a:r>
              <a:rPr sz="2000" spc="-254" dirty="0">
                <a:latin typeface="Tahoma"/>
                <a:cs typeface="Tahoma"/>
              </a:rPr>
              <a:t>ba</a:t>
            </a:r>
            <a:r>
              <a:rPr sz="2000" spc="-120" dirty="0">
                <a:latin typeface="Tahoma"/>
                <a:cs typeface="Tahoma"/>
              </a:rPr>
              <a:t>s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210" dirty="0">
                <a:latin typeface="Tahoma"/>
                <a:cs typeface="Tahoma"/>
              </a:rPr>
              <a:t>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A</a:t>
            </a:r>
            <a:r>
              <a:rPr sz="2000" spc="-200" dirty="0">
                <a:latin typeface="Tahoma"/>
                <a:cs typeface="Tahoma"/>
              </a:rPr>
              <a:t>g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280" dirty="0">
                <a:latin typeface="Tahoma"/>
                <a:cs typeface="Tahoma"/>
              </a:rPr>
              <a:t>n</a:t>
            </a:r>
            <a:r>
              <a:rPr sz="2000" spc="-180" dirty="0">
                <a:latin typeface="Tahoma"/>
                <a:cs typeface="Tahoma"/>
              </a:rPr>
              <a:t>t</a:t>
            </a:r>
            <a:r>
              <a:rPr sz="2000" spc="-120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cify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ng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46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7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on</a:t>
            </a:r>
            <a:r>
              <a:rPr sz="2000" spc="-31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nt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on</a:t>
            </a:r>
            <a:r>
              <a:rPr sz="2000" spc="-31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46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y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8414"/>
            <a:ext cx="8815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solidFill>
                  <a:srgbClr val="374D81"/>
                </a:solidFill>
              </a:rPr>
              <a:t>Lecture</a:t>
            </a:r>
            <a:r>
              <a:rPr sz="3200" spc="-484" dirty="0">
                <a:solidFill>
                  <a:srgbClr val="374D81"/>
                </a:solidFill>
              </a:rPr>
              <a:t> </a:t>
            </a:r>
            <a:r>
              <a:rPr sz="3200" spc="-114" dirty="0">
                <a:solidFill>
                  <a:srgbClr val="374D81"/>
                </a:solidFill>
              </a:rPr>
              <a:t>2:</a:t>
            </a:r>
            <a:r>
              <a:rPr sz="3200" spc="-450" dirty="0">
                <a:solidFill>
                  <a:srgbClr val="374D81"/>
                </a:solidFill>
              </a:rPr>
              <a:t> </a:t>
            </a:r>
            <a:r>
              <a:rPr sz="3200" spc="-204" dirty="0">
                <a:solidFill>
                  <a:srgbClr val="374D81"/>
                </a:solidFill>
              </a:rPr>
              <a:t>Intelligent</a:t>
            </a:r>
            <a:r>
              <a:rPr sz="3200" spc="-610" dirty="0">
                <a:solidFill>
                  <a:srgbClr val="374D81"/>
                </a:solidFill>
              </a:rPr>
              <a:t> </a:t>
            </a:r>
            <a:r>
              <a:rPr sz="3200" spc="-190" dirty="0">
                <a:solidFill>
                  <a:srgbClr val="374D81"/>
                </a:solidFill>
              </a:rPr>
              <a:t>Agents,</a:t>
            </a:r>
            <a:r>
              <a:rPr sz="3200" spc="-47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&amp;</a:t>
            </a:r>
            <a:r>
              <a:rPr sz="3200" spc="-555" dirty="0">
                <a:solidFill>
                  <a:srgbClr val="374D81"/>
                </a:solidFill>
              </a:rPr>
              <a:t> </a:t>
            </a:r>
            <a:r>
              <a:rPr sz="3200" spc="-110" dirty="0">
                <a:solidFill>
                  <a:srgbClr val="374D81"/>
                </a:solidFill>
              </a:rPr>
              <a:t>AI</a:t>
            </a:r>
            <a:r>
              <a:rPr sz="3200" spc="-440" dirty="0">
                <a:solidFill>
                  <a:srgbClr val="374D81"/>
                </a:solidFill>
              </a:rPr>
              <a:t> </a:t>
            </a:r>
            <a:r>
              <a:rPr sz="3200" spc="-190" dirty="0">
                <a:solidFill>
                  <a:srgbClr val="374D81"/>
                </a:solidFill>
              </a:rPr>
              <a:t>Related</a:t>
            </a:r>
            <a:r>
              <a:rPr sz="3200" spc="-480" dirty="0">
                <a:solidFill>
                  <a:srgbClr val="374D81"/>
                </a:solidFill>
              </a:rPr>
              <a:t> </a:t>
            </a:r>
            <a:r>
              <a:rPr sz="3200" spc="-204" dirty="0">
                <a:solidFill>
                  <a:srgbClr val="374D81"/>
                </a:solidFill>
              </a:rPr>
              <a:t>Disciplines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29361" y="915161"/>
            <a:ext cx="0" cy="3291840"/>
          </a:xfrm>
          <a:custGeom>
            <a:avLst/>
            <a:gdLst/>
            <a:ahLst/>
            <a:cxnLst/>
            <a:rect l="l" t="t" r="r" b="b"/>
            <a:pathLst>
              <a:path h="3291840">
                <a:moveTo>
                  <a:pt x="0" y="0"/>
                </a:moveTo>
                <a:lnTo>
                  <a:pt x="0" y="3291840"/>
                </a:lnTo>
              </a:path>
            </a:pathLst>
          </a:custGeom>
          <a:ln w="2895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51628" y="883665"/>
            <a:ext cx="40519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3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9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70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ciplines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ng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30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ne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175" dirty="0">
                <a:solidFill>
                  <a:srgbClr val="7E7E7E"/>
                </a:solidFill>
                <a:latin typeface="Tahoma"/>
                <a:cs typeface="Tahoma"/>
              </a:rPr>
              <a:t>ning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ng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9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ne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04" dirty="0">
                <a:solidFill>
                  <a:srgbClr val="7E7E7E"/>
                </a:solidFill>
                <a:latin typeface="Tahoma"/>
                <a:cs typeface="Tahoma"/>
              </a:rPr>
              <a:t>ng?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Datamining?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5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30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ien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390" dirty="0">
                <a:solidFill>
                  <a:srgbClr val="7E7E7E"/>
                </a:solidFill>
                <a:latin typeface="Tahoma"/>
                <a:cs typeface="Tahoma"/>
              </a:rPr>
              <a:t>W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y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ien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395" dirty="0">
                <a:solidFill>
                  <a:srgbClr val="7E7E7E"/>
                </a:solidFill>
                <a:latin typeface="Tahoma"/>
                <a:cs typeface="Tahoma"/>
              </a:rPr>
              <a:t>W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y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B</a:t>
            </a:r>
            <a:r>
              <a:rPr sz="2000" spc="-6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5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4928" y="0"/>
              <a:ext cx="5529071" cy="6857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7100570" cy="6858000"/>
            </a:xfrm>
            <a:custGeom>
              <a:avLst/>
              <a:gdLst/>
              <a:ahLst/>
              <a:cxnLst/>
              <a:rect l="l" t="t" r="r" b="b"/>
              <a:pathLst>
                <a:path w="7100570" h="6858000">
                  <a:moveTo>
                    <a:pt x="4718431" y="0"/>
                  </a:moveTo>
                  <a:lnTo>
                    <a:pt x="0" y="0"/>
                  </a:lnTo>
                  <a:lnTo>
                    <a:pt x="0" y="6857437"/>
                  </a:lnTo>
                  <a:lnTo>
                    <a:pt x="1533017" y="6857437"/>
                  </a:lnTo>
                  <a:lnTo>
                    <a:pt x="1532890" y="6857999"/>
                  </a:lnTo>
                  <a:lnTo>
                    <a:pt x="7100316" y="6857999"/>
                  </a:lnTo>
                  <a:lnTo>
                    <a:pt x="4718431" y="0"/>
                  </a:lnTo>
                  <a:close/>
                </a:path>
              </a:pathLst>
            </a:custGeom>
            <a:solidFill>
              <a:srgbClr val="25252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6057900" cy="6858000"/>
            </a:xfrm>
            <a:custGeom>
              <a:avLst/>
              <a:gdLst/>
              <a:ahLst/>
              <a:cxnLst/>
              <a:rect l="l" t="t" r="r" b="b"/>
              <a:pathLst>
                <a:path w="6057900" h="6858000">
                  <a:moveTo>
                    <a:pt x="3675888" y="0"/>
                  </a:moveTo>
                  <a:lnTo>
                    <a:pt x="0" y="0"/>
                  </a:lnTo>
                  <a:lnTo>
                    <a:pt x="0" y="6857437"/>
                  </a:lnTo>
                  <a:lnTo>
                    <a:pt x="490270" y="6857437"/>
                  </a:lnTo>
                  <a:lnTo>
                    <a:pt x="490067" y="6857999"/>
                  </a:lnTo>
                  <a:lnTo>
                    <a:pt x="6057900" y="6857999"/>
                  </a:lnTo>
                  <a:lnTo>
                    <a:pt x="367588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44" y="2523820"/>
            <a:ext cx="3517265" cy="2378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235"/>
              </a:lnSpc>
              <a:spcBef>
                <a:spcPts val="105"/>
              </a:spcBef>
            </a:pPr>
            <a:r>
              <a:rPr sz="4700" b="0" i="1" spc="-295" dirty="0">
                <a:latin typeface="Calibri"/>
                <a:cs typeface="Calibri"/>
              </a:rPr>
              <a:t>A</a:t>
            </a:r>
            <a:r>
              <a:rPr sz="4700" b="0" i="1" spc="-305" dirty="0">
                <a:latin typeface="Calibri"/>
                <a:cs typeface="Calibri"/>
              </a:rPr>
              <a:t>c</a:t>
            </a:r>
            <a:r>
              <a:rPr sz="4700" b="0" i="1" spc="-310" dirty="0">
                <a:latin typeface="Calibri"/>
                <a:cs typeface="Calibri"/>
              </a:rPr>
              <a:t>t</a:t>
            </a:r>
            <a:r>
              <a:rPr sz="4700" b="0" i="1" spc="-300" dirty="0">
                <a:latin typeface="Calibri"/>
                <a:cs typeface="Calibri"/>
              </a:rPr>
              <a:t>i</a:t>
            </a:r>
            <a:r>
              <a:rPr sz="4700" b="0" i="1" spc="-310" dirty="0">
                <a:latin typeface="Calibri"/>
                <a:cs typeface="Calibri"/>
              </a:rPr>
              <a:t>n</a:t>
            </a:r>
            <a:r>
              <a:rPr sz="4700" b="0" i="1" dirty="0">
                <a:latin typeface="Calibri"/>
                <a:cs typeface="Calibri"/>
              </a:rPr>
              <a:t>g</a:t>
            </a:r>
            <a:r>
              <a:rPr sz="4700" b="0" i="1" spc="-650" dirty="0">
                <a:latin typeface="Calibri"/>
                <a:cs typeface="Calibri"/>
              </a:rPr>
              <a:t> </a:t>
            </a:r>
            <a:r>
              <a:rPr sz="4700" b="0" i="1" spc="-300" dirty="0">
                <a:latin typeface="Calibri"/>
                <a:cs typeface="Calibri"/>
              </a:rPr>
              <a:t>R</a:t>
            </a:r>
            <a:r>
              <a:rPr sz="4700" b="0" i="1" spc="-295" dirty="0">
                <a:latin typeface="Calibri"/>
                <a:cs typeface="Calibri"/>
              </a:rPr>
              <a:t>a</a:t>
            </a:r>
            <a:r>
              <a:rPr sz="4700" b="0" i="1" spc="-310" dirty="0">
                <a:latin typeface="Calibri"/>
                <a:cs typeface="Calibri"/>
              </a:rPr>
              <a:t>t</a:t>
            </a:r>
            <a:r>
              <a:rPr sz="4700" b="0" i="1" spc="-300" dirty="0">
                <a:latin typeface="Calibri"/>
                <a:cs typeface="Calibri"/>
              </a:rPr>
              <a:t>i</a:t>
            </a:r>
            <a:r>
              <a:rPr sz="4700" b="0" i="1" spc="-315" dirty="0">
                <a:latin typeface="Calibri"/>
                <a:cs typeface="Calibri"/>
              </a:rPr>
              <a:t>o</a:t>
            </a:r>
            <a:r>
              <a:rPr sz="4700" b="0" i="1" spc="-310" dirty="0">
                <a:latin typeface="Calibri"/>
                <a:cs typeface="Calibri"/>
              </a:rPr>
              <a:t>na</a:t>
            </a:r>
            <a:r>
              <a:rPr sz="4700" b="0" i="1" spc="-315" dirty="0">
                <a:latin typeface="Calibri"/>
                <a:cs typeface="Calibri"/>
              </a:rPr>
              <a:t>ll</a:t>
            </a:r>
            <a:r>
              <a:rPr sz="4700" b="0" i="1" dirty="0">
                <a:latin typeface="Calibri"/>
                <a:cs typeface="Calibri"/>
              </a:rPr>
              <a:t>y</a:t>
            </a:r>
            <a:endParaRPr sz="4700">
              <a:latin typeface="Calibri"/>
              <a:cs typeface="Calibri"/>
            </a:endParaRPr>
          </a:p>
          <a:p>
            <a:pPr marL="12700" marR="669925">
              <a:lnSpc>
                <a:spcPts val="6480"/>
              </a:lnSpc>
              <a:spcBef>
                <a:spcPts val="414"/>
              </a:spcBef>
            </a:pPr>
            <a:r>
              <a:rPr sz="6000" spc="-305" dirty="0">
                <a:latin typeface="Calibri"/>
                <a:cs typeface="Calibri"/>
              </a:rPr>
              <a:t>I</a:t>
            </a:r>
            <a:r>
              <a:rPr sz="6000" spc="-365" dirty="0">
                <a:latin typeface="Calibri"/>
                <a:cs typeface="Calibri"/>
              </a:rPr>
              <a:t>n</a:t>
            </a:r>
            <a:r>
              <a:rPr sz="6000" spc="-380" dirty="0">
                <a:latin typeface="Calibri"/>
                <a:cs typeface="Calibri"/>
              </a:rPr>
              <a:t>t</a:t>
            </a:r>
            <a:r>
              <a:rPr sz="6000" spc="-300" dirty="0">
                <a:latin typeface="Calibri"/>
                <a:cs typeface="Calibri"/>
              </a:rPr>
              <a:t>elli</a:t>
            </a:r>
            <a:r>
              <a:rPr sz="6000" spc="-365" dirty="0">
                <a:latin typeface="Calibri"/>
                <a:cs typeface="Calibri"/>
              </a:rPr>
              <a:t>g</a:t>
            </a:r>
            <a:r>
              <a:rPr sz="6000" spc="-300" dirty="0">
                <a:latin typeface="Calibri"/>
                <a:cs typeface="Calibri"/>
              </a:rPr>
              <a:t>e</a:t>
            </a:r>
            <a:r>
              <a:rPr sz="6000" spc="-365" dirty="0">
                <a:latin typeface="Calibri"/>
                <a:cs typeface="Calibri"/>
              </a:rPr>
              <a:t>n</a:t>
            </a:r>
            <a:r>
              <a:rPr sz="6000" dirty="0">
                <a:latin typeface="Calibri"/>
                <a:cs typeface="Calibri"/>
              </a:rPr>
              <a:t>t  </a:t>
            </a:r>
            <a:r>
              <a:rPr sz="6000" spc="-275" dirty="0">
                <a:latin typeface="Calibri"/>
                <a:cs typeface="Calibri"/>
              </a:rPr>
              <a:t>Agents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2879" y="641797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1092" y="0"/>
              <a:ext cx="6502908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316724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022" y="1275333"/>
            <a:ext cx="219392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305" dirty="0">
                <a:latin typeface="Calibri"/>
                <a:cs typeface="Calibri"/>
              </a:rPr>
              <a:t>M</a:t>
            </a:r>
            <a:r>
              <a:rPr sz="3200" spc="-300" dirty="0">
                <a:latin typeface="Calibri"/>
                <a:cs typeface="Calibri"/>
              </a:rPr>
              <a:t>a</a:t>
            </a:r>
            <a:r>
              <a:rPr sz="3200" spc="-295" dirty="0">
                <a:latin typeface="Calibri"/>
                <a:cs typeface="Calibri"/>
              </a:rPr>
              <a:t>i</a:t>
            </a:r>
            <a:r>
              <a:rPr sz="3200" spc="80" dirty="0">
                <a:latin typeface="Calibri"/>
                <a:cs typeface="Calibri"/>
              </a:rPr>
              <a:t>n</a:t>
            </a:r>
            <a:r>
              <a:rPr sz="3200" spc="-355" dirty="0">
                <a:latin typeface="Calibri"/>
                <a:cs typeface="Calibri"/>
              </a:rPr>
              <a:t>R</a:t>
            </a:r>
            <a:r>
              <a:rPr sz="3200" spc="-310" dirty="0">
                <a:latin typeface="Calibri"/>
                <a:cs typeface="Calibri"/>
              </a:rPr>
              <a:t>e</a:t>
            </a:r>
            <a:r>
              <a:rPr sz="3200" spc="-295" dirty="0">
                <a:latin typeface="Calibri"/>
                <a:cs typeface="Calibri"/>
              </a:rPr>
              <a:t>so</a:t>
            </a:r>
            <a:r>
              <a:rPr sz="3200" spc="-305" dirty="0">
                <a:latin typeface="Calibri"/>
                <a:cs typeface="Calibri"/>
              </a:rPr>
              <a:t>u</a:t>
            </a:r>
            <a:r>
              <a:rPr sz="3200" spc="-350" dirty="0">
                <a:latin typeface="Calibri"/>
                <a:cs typeface="Calibri"/>
              </a:rPr>
              <a:t>r</a:t>
            </a:r>
            <a:r>
              <a:rPr sz="3200" spc="-310" dirty="0">
                <a:latin typeface="Calibri"/>
                <a:cs typeface="Calibri"/>
              </a:rPr>
              <a:t>ce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229" dirty="0">
                <a:latin typeface="Calibri"/>
                <a:cs typeface="Calibri"/>
              </a:rPr>
              <a:t>forthisSection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8515" y="844296"/>
            <a:ext cx="2478405" cy="1617345"/>
            <a:chOff x="318515" y="844296"/>
            <a:chExt cx="2478405" cy="1617345"/>
          </a:xfrm>
        </p:grpSpPr>
        <p:sp>
          <p:nvSpPr>
            <p:cNvPr id="7" name="object 7"/>
            <p:cNvSpPr/>
            <p:nvPr/>
          </p:nvSpPr>
          <p:spPr>
            <a:xfrm>
              <a:off x="318515" y="844296"/>
              <a:ext cx="411480" cy="73660"/>
            </a:xfrm>
            <a:custGeom>
              <a:avLst/>
              <a:gdLst/>
              <a:ahLst/>
              <a:cxnLst/>
              <a:rect l="l" t="t" r="r" b="b"/>
              <a:pathLst>
                <a:path w="411480" h="73659">
                  <a:moveTo>
                    <a:pt x="41148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11480" y="73151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563" y="2442972"/>
              <a:ext cx="2475230" cy="18415"/>
            </a:xfrm>
            <a:custGeom>
              <a:avLst/>
              <a:gdLst/>
              <a:ahLst/>
              <a:cxnLst/>
              <a:rect l="l" t="t" r="r" b="b"/>
              <a:pathLst>
                <a:path w="2475230" h="18414">
                  <a:moveTo>
                    <a:pt x="2474976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474976" y="18287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7126" y="2695447"/>
            <a:ext cx="4910455" cy="24428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034415" indent="-229235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Thi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inl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chapter(s):</a:t>
            </a:r>
            <a:endParaRPr sz="24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56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5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400" b="1" spc="-55" dirty="0">
                <a:solidFill>
                  <a:srgbClr val="FFC000"/>
                </a:solidFill>
                <a:latin typeface="Calibri"/>
                <a:cs typeface="Calibri"/>
              </a:rPr>
              <a:t>h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b="1" spc="-55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sz="2400" b="1" spc="-8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b="1" spc="-4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40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2</a:t>
            </a:r>
            <a:r>
              <a:rPr sz="240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C000"/>
                </a:solidFill>
                <a:latin typeface="Calibri"/>
                <a:cs typeface="Calibri"/>
              </a:rPr>
              <a:t>(I</a:t>
            </a:r>
            <a:r>
              <a:rPr sz="2400" b="1" spc="-8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2400" b="1" spc="-6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b="1" spc="-4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b="1" spc="-50" dirty="0">
                <a:solidFill>
                  <a:srgbClr val="FFC000"/>
                </a:solidFill>
                <a:latin typeface="Calibri"/>
                <a:cs typeface="Calibri"/>
              </a:rPr>
              <a:t>lli</a:t>
            </a:r>
            <a:r>
              <a:rPr sz="2400" b="1" spc="-7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b="1" spc="-6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2400" b="1" spc="-4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2400" b="1" spc="-5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)</a:t>
            </a:r>
            <a:r>
              <a:rPr sz="24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i="1" spc="-5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m 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Stuart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J.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Russell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Peter 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Norvig,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b="1" u="heavy" spc="-4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Artificial</a:t>
            </a:r>
            <a:r>
              <a:rPr sz="2400" b="1" u="heavy" spc="-4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Intelligence:</a:t>
            </a:r>
            <a:r>
              <a:rPr sz="2400" b="1" u="heavy" spc="-4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A </a:t>
            </a:r>
            <a:r>
              <a:rPr sz="2400" b="1" u="heavy" spc="-4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Modern </a:t>
            </a:r>
            <a:r>
              <a:rPr sz="24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u="heavy" spc="-5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Approach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,"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Third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Edition</a:t>
            </a:r>
            <a:r>
              <a:rPr sz="2400" b="1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(2010), 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3879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8707" y="1766316"/>
            <a:ext cx="1690370" cy="685800"/>
          </a:xfrm>
          <a:custGeom>
            <a:avLst/>
            <a:gdLst/>
            <a:ahLst/>
            <a:cxnLst/>
            <a:rect l="l" t="t" r="r" b="b"/>
            <a:pathLst>
              <a:path w="1690370" h="685800">
                <a:moveTo>
                  <a:pt x="0" y="342900"/>
                </a:moveTo>
                <a:lnTo>
                  <a:pt x="10044" y="289874"/>
                </a:lnTo>
                <a:lnTo>
                  <a:pt x="39175" y="239407"/>
                </a:lnTo>
                <a:lnTo>
                  <a:pt x="85890" y="192110"/>
                </a:lnTo>
                <a:lnTo>
                  <a:pt x="148686" y="148593"/>
                </a:lnTo>
                <a:lnTo>
                  <a:pt x="185645" y="128442"/>
                </a:lnTo>
                <a:lnTo>
                  <a:pt x="226061" y="109465"/>
                </a:lnTo>
                <a:lnTo>
                  <a:pt x="269746" y="91738"/>
                </a:lnTo>
                <a:lnTo>
                  <a:pt x="316512" y="75338"/>
                </a:lnTo>
                <a:lnTo>
                  <a:pt x="366171" y="60339"/>
                </a:lnTo>
                <a:lnTo>
                  <a:pt x="418535" y="46820"/>
                </a:lnTo>
                <a:lnTo>
                  <a:pt x="473417" y="34856"/>
                </a:lnTo>
                <a:lnTo>
                  <a:pt x="530629" y="24523"/>
                </a:lnTo>
                <a:lnTo>
                  <a:pt x="589982" y="15898"/>
                </a:lnTo>
                <a:lnTo>
                  <a:pt x="651290" y="9057"/>
                </a:lnTo>
                <a:lnTo>
                  <a:pt x="714363" y="4076"/>
                </a:lnTo>
                <a:lnTo>
                  <a:pt x="779015" y="1031"/>
                </a:lnTo>
                <a:lnTo>
                  <a:pt x="845058" y="0"/>
                </a:lnTo>
                <a:lnTo>
                  <a:pt x="911100" y="1031"/>
                </a:lnTo>
                <a:lnTo>
                  <a:pt x="975752" y="4076"/>
                </a:lnTo>
                <a:lnTo>
                  <a:pt x="1038825" y="9057"/>
                </a:lnTo>
                <a:lnTo>
                  <a:pt x="1100133" y="15898"/>
                </a:lnTo>
                <a:lnTo>
                  <a:pt x="1159486" y="24523"/>
                </a:lnTo>
                <a:lnTo>
                  <a:pt x="1216698" y="34856"/>
                </a:lnTo>
                <a:lnTo>
                  <a:pt x="1271580" y="46820"/>
                </a:lnTo>
                <a:lnTo>
                  <a:pt x="1323944" y="60339"/>
                </a:lnTo>
                <a:lnTo>
                  <a:pt x="1373603" y="75338"/>
                </a:lnTo>
                <a:lnTo>
                  <a:pt x="1420369" y="91738"/>
                </a:lnTo>
                <a:lnTo>
                  <a:pt x="1464054" y="109465"/>
                </a:lnTo>
                <a:lnTo>
                  <a:pt x="1504470" y="128442"/>
                </a:lnTo>
                <a:lnTo>
                  <a:pt x="1541429" y="148593"/>
                </a:lnTo>
                <a:lnTo>
                  <a:pt x="1574743" y="169841"/>
                </a:lnTo>
                <a:lnTo>
                  <a:pt x="1629687" y="215324"/>
                </a:lnTo>
                <a:lnTo>
                  <a:pt x="1667798" y="264282"/>
                </a:lnTo>
                <a:lnTo>
                  <a:pt x="1687573" y="316105"/>
                </a:lnTo>
                <a:lnTo>
                  <a:pt x="1690116" y="342900"/>
                </a:lnTo>
                <a:lnTo>
                  <a:pt x="1687573" y="369694"/>
                </a:lnTo>
                <a:lnTo>
                  <a:pt x="1667798" y="421517"/>
                </a:lnTo>
                <a:lnTo>
                  <a:pt x="1629687" y="470475"/>
                </a:lnTo>
                <a:lnTo>
                  <a:pt x="1574743" y="515958"/>
                </a:lnTo>
                <a:lnTo>
                  <a:pt x="1541429" y="537206"/>
                </a:lnTo>
                <a:lnTo>
                  <a:pt x="1504470" y="557357"/>
                </a:lnTo>
                <a:lnTo>
                  <a:pt x="1464054" y="576334"/>
                </a:lnTo>
                <a:lnTo>
                  <a:pt x="1420369" y="594061"/>
                </a:lnTo>
                <a:lnTo>
                  <a:pt x="1373603" y="610461"/>
                </a:lnTo>
                <a:lnTo>
                  <a:pt x="1323944" y="625460"/>
                </a:lnTo>
                <a:lnTo>
                  <a:pt x="1271580" y="638979"/>
                </a:lnTo>
                <a:lnTo>
                  <a:pt x="1216698" y="650943"/>
                </a:lnTo>
                <a:lnTo>
                  <a:pt x="1159486" y="661276"/>
                </a:lnTo>
                <a:lnTo>
                  <a:pt x="1100133" y="669901"/>
                </a:lnTo>
                <a:lnTo>
                  <a:pt x="1038825" y="676742"/>
                </a:lnTo>
                <a:lnTo>
                  <a:pt x="975752" y="681723"/>
                </a:lnTo>
                <a:lnTo>
                  <a:pt x="911100" y="684768"/>
                </a:lnTo>
                <a:lnTo>
                  <a:pt x="845058" y="685800"/>
                </a:lnTo>
                <a:lnTo>
                  <a:pt x="779015" y="684768"/>
                </a:lnTo>
                <a:lnTo>
                  <a:pt x="714363" y="681723"/>
                </a:lnTo>
                <a:lnTo>
                  <a:pt x="651290" y="676742"/>
                </a:lnTo>
                <a:lnTo>
                  <a:pt x="589982" y="669901"/>
                </a:lnTo>
                <a:lnTo>
                  <a:pt x="530629" y="661276"/>
                </a:lnTo>
                <a:lnTo>
                  <a:pt x="473417" y="650943"/>
                </a:lnTo>
                <a:lnTo>
                  <a:pt x="418535" y="638979"/>
                </a:lnTo>
                <a:lnTo>
                  <a:pt x="366171" y="625460"/>
                </a:lnTo>
                <a:lnTo>
                  <a:pt x="316512" y="610461"/>
                </a:lnTo>
                <a:lnTo>
                  <a:pt x="269746" y="594061"/>
                </a:lnTo>
                <a:lnTo>
                  <a:pt x="226061" y="576334"/>
                </a:lnTo>
                <a:lnTo>
                  <a:pt x="185645" y="557357"/>
                </a:lnTo>
                <a:lnTo>
                  <a:pt x="148686" y="537206"/>
                </a:lnTo>
                <a:lnTo>
                  <a:pt x="115372" y="515958"/>
                </a:lnTo>
                <a:lnTo>
                  <a:pt x="60428" y="470475"/>
                </a:lnTo>
                <a:lnTo>
                  <a:pt x="22317" y="421517"/>
                </a:lnTo>
                <a:lnTo>
                  <a:pt x="2542" y="369694"/>
                </a:lnTo>
                <a:lnTo>
                  <a:pt x="0" y="342900"/>
                </a:lnTo>
                <a:close/>
              </a:path>
            </a:pathLst>
          </a:custGeom>
          <a:ln w="6400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32003" y="1796795"/>
            <a:ext cx="7297420" cy="3994785"/>
            <a:chOff x="-32003" y="1796795"/>
            <a:chExt cx="7297420" cy="3994785"/>
          </a:xfrm>
        </p:grpSpPr>
        <p:sp>
          <p:nvSpPr>
            <p:cNvPr id="4" name="object 4"/>
            <p:cNvSpPr/>
            <p:nvPr/>
          </p:nvSpPr>
          <p:spPr>
            <a:xfrm>
              <a:off x="0" y="1828799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0" y="171841"/>
                  </a:moveTo>
                  <a:lnTo>
                    <a:pt x="38264" y="153222"/>
                  </a:lnTo>
                  <a:lnTo>
                    <a:pt x="75892" y="137258"/>
                  </a:lnTo>
                  <a:lnTo>
                    <a:pt x="116417" y="121982"/>
                  </a:lnTo>
                  <a:lnTo>
                    <a:pt x="159719" y="107432"/>
                  </a:lnTo>
                  <a:lnTo>
                    <a:pt x="205679" y="93644"/>
                  </a:lnTo>
                  <a:lnTo>
                    <a:pt x="254177" y="80652"/>
                  </a:lnTo>
                  <a:lnTo>
                    <a:pt x="305094" y="68494"/>
                  </a:lnTo>
                  <a:lnTo>
                    <a:pt x="358309" y="57205"/>
                  </a:lnTo>
                  <a:lnTo>
                    <a:pt x="413703" y="46820"/>
                  </a:lnTo>
                  <a:lnTo>
                    <a:pt x="471158" y="37376"/>
                  </a:lnTo>
                  <a:lnTo>
                    <a:pt x="530553" y="28909"/>
                  </a:lnTo>
                  <a:lnTo>
                    <a:pt x="591768" y="21455"/>
                  </a:lnTo>
                  <a:lnTo>
                    <a:pt x="654684" y="15048"/>
                  </a:lnTo>
                  <a:lnTo>
                    <a:pt x="719182" y="9727"/>
                  </a:lnTo>
                  <a:lnTo>
                    <a:pt x="785143" y="5525"/>
                  </a:lnTo>
                  <a:lnTo>
                    <a:pt x="852445" y="2479"/>
                  </a:lnTo>
                  <a:lnTo>
                    <a:pt x="920971" y="625"/>
                  </a:lnTo>
                  <a:lnTo>
                    <a:pt x="990600" y="0"/>
                  </a:lnTo>
                  <a:lnTo>
                    <a:pt x="1060234" y="625"/>
                  </a:lnTo>
                  <a:lnTo>
                    <a:pt x="1128764" y="2479"/>
                  </a:lnTo>
                  <a:lnTo>
                    <a:pt x="1196070" y="5525"/>
                  </a:lnTo>
                  <a:lnTo>
                    <a:pt x="1262033" y="9727"/>
                  </a:lnTo>
                  <a:lnTo>
                    <a:pt x="1326533" y="15048"/>
                  </a:lnTo>
                  <a:lnTo>
                    <a:pt x="1389452" y="21455"/>
                  </a:lnTo>
                  <a:lnTo>
                    <a:pt x="1450668" y="28909"/>
                  </a:lnTo>
                  <a:lnTo>
                    <a:pt x="1510064" y="37376"/>
                  </a:lnTo>
                  <a:lnTo>
                    <a:pt x="1567518" y="46820"/>
                  </a:lnTo>
                  <a:lnTo>
                    <a:pt x="1622913" y="57205"/>
                  </a:lnTo>
                  <a:lnTo>
                    <a:pt x="1676127" y="68494"/>
                  </a:lnTo>
                  <a:lnTo>
                    <a:pt x="1727043" y="80652"/>
                  </a:lnTo>
                  <a:lnTo>
                    <a:pt x="1775539" y="93644"/>
                  </a:lnTo>
                  <a:lnTo>
                    <a:pt x="1821498" y="107432"/>
                  </a:lnTo>
                  <a:lnTo>
                    <a:pt x="1864799" y="121982"/>
                  </a:lnTo>
                  <a:lnTo>
                    <a:pt x="1905322" y="137258"/>
                  </a:lnTo>
                  <a:lnTo>
                    <a:pt x="1942949" y="153222"/>
                  </a:lnTo>
                  <a:lnTo>
                    <a:pt x="1977559" y="169841"/>
                  </a:lnTo>
                  <a:lnTo>
                    <a:pt x="2037253" y="204895"/>
                  </a:lnTo>
                  <a:lnTo>
                    <a:pt x="2083447" y="242133"/>
                  </a:lnTo>
                  <a:lnTo>
                    <a:pt x="2115186" y="281268"/>
                  </a:lnTo>
                  <a:lnTo>
                    <a:pt x="2131514" y="322013"/>
                  </a:lnTo>
                  <a:lnTo>
                    <a:pt x="2133600" y="342900"/>
                  </a:lnTo>
                  <a:lnTo>
                    <a:pt x="2131514" y="363786"/>
                  </a:lnTo>
                  <a:lnTo>
                    <a:pt x="2115186" y="404531"/>
                  </a:lnTo>
                  <a:lnTo>
                    <a:pt x="2083447" y="443666"/>
                  </a:lnTo>
                  <a:lnTo>
                    <a:pt x="2037253" y="480904"/>
                  </a:lnTo>
                  <a:lnTo>
                    <a:pt x="1977559" y="515958"/>
                  </a:lnTo>
                  <a:lnTo>
                    <a:pt x="1942949" y="532577"/>
                  </a:lnTo>
                  <a:lnTo>
                    <a:pt x="1905322" y="548541"/>
                  </a:lnTo>
                  <a:lnTo>
                    <a:pt x="1864799" y="563817"/>
                  </a:lnTo>
                  <a:lnTo>
                    <a:pt x="1821498" y="578367"/>
                  </a:lnTo>
                  <a:lnTo>
                    <a:pt x="1775539" y="592155"/>
                  </a:lnTo>
                  <a:lnTo>
                    <a:pt x="1727043" y="605147"/>
                  </a:lnTo>
                  <a:lnTo>
                    <a:pt x="1676127" y="617305"/>
                  </a:lnTo>
                  <a:lnTo>
                    <a:pt x="1622913" y="628594"/>
                  </a:lnTo>
                  <a:lnTo>
                    <a:pt x="1567518" y="638979"/>
                  </a:lnTo>
                  <a:lnTo>
                    <a:pt x="1510064" y="648423"/>
                  </a:lnTo>
                  <a:lnTo>
                    <a:pt x="1450668" y="656890"/>
                  </a:lnTo>
                  <a:lnTo>
                    <a:pt x="1389452" y="664344"/>
                  </a:lnTo>
                  <a:lnTo>
                    <a:pt x="1326533" y="670751"/>
                  </a:lnTo>
                  <a:lnTo>
                    <a:pt x="1262033" y="676072"/>
                  </a:lnTo>
                  <a:lnTo>
                    <a:pt x="1196070" y="680274"/>
                  </a:lnTo>
                  <a:lnTo>
                    <a:pt x="1128764" y="683320"/>
                  </a:lnTo>
                  <a:lnTo>
                    <a:pt x="1060234" y="685174"/>
                  </a:lnTo>
                  <a:lnTo>
                    <a:pt x="990600" y="685800"/>
                  </a:lnTo>
                  <a:lnTo>
                    <a:pt x="920971" y="685174"/>
                  </a:lnTo>
                  <a:lnTo>
                    <a:pt x="852445" y="683320"/>
                  </a:lnTo>
                  <a:lnTo>
                    <a:pt x="785143" y="680274"/>
                  </a:lnTo>
                  <a:lnTo>
                    <a:pt x="719182" y="676072"/>
                  </a:lnTo>
                  <a:lnTo>
                    <a:pt x="654684" y="670751"/>
                  </a:lnTo>
                  <a:lnTo>
                    <a:pt x="591768" y="664344"/>
                  </a:lnTo>
                  <a:lnTo>
                    <a:pt x="530553" y="656890"/>
                  </a:lnTo>
                  <a:lnTo>
                    <a:pt x="471158" y="648423"/>
                  </a:lnTo>
                  <a:lnTo>
                    <a:pt x="413703" y="638979"/>
                  </a:lnTo>
                  <a:lnTo>
                    <a:pt x="358309" y="628594"/>
                  </a:lnTo>
                  <a:lnTo>
                    <a:pt x="305094" y="617305"/>
                  </a:lnTo>
                  <a:lnTo>
                    <a:pt x="254177" y="605147"/>
                  </a:lnTo>
                  <a:lnTo>
                    <a:pt x="205679" y="592155"/>
                  </a:lnTo>
                  <a:lnTo>
                    <a:pt x="159719" y="578367"/>
                  </a:lnTo>
                  <a:lnTo>
                    <a:pt x="116417" y="563817"/>
                  </a:lnTo>
                  <a:lnTo>
                    <a:pt x="75892" y="548541"/>
                  </a:lnTo>
                  <a:lnTo>
                    <a:pt x="38264" y="532577"/>
                  </a:lnTo>
                  <a:lnTo>
                    <a:pt x="3651" y="515958"/>
                  </a:lnTo>
                  <a:lnTo>
                    <a:pt x="0" y="513958"/>
                  </a:lnTo>
                </a:path>
              </a:pathLst>
            </a:custGeom>
            <a:ln w="6400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828799"/>
              <a:ext cx="5283708" cy="39624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1842" y="168656"/>
            <a:ext cx="4603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0" dirty="0">
                <a:solidFill>
                  <a:srgbClr val="374D81"/>
                </a:solidFill>
              </a:rPr>
              <a:t>W</a:t>
            </a:r>
            <a:r>
              <a:rPr sz="3200" spc="-305" dirty="0">
                <a:solidFill>
                  <a:srgbClr val="374D81"/>
                </a:solidFill>
              </a:rPr>
              <a:t>ha</a:t>
            </a:r>
            <a:r>
              <a:rPr sz="3200" dirty="0">
                <a:solidFill>
                  <a:srgbClr val="374D81"/>
                </a:solidFill>
              </a:rPr>
              <a:t>t</a:t>
            </a:r>
            <a:r>
              <a:rPr sz="3200" spc="-64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dirty="0">
                <a:solidFill>
                  <a:srgbClr val="374D81"/>
                </a:solidFill>
              </a:rPr>
              <a:t>s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Art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spc="-300" dirty="0">
                <a:solidFill>
                  <a:srgbClr val="374D81"/>
                </a:solidFill>
              </a:rPr>
              <a:t>f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spc="-320" dirty="0">
                <a:solidFill>
                  <a:srgbClr val="374D81"/>
                </a:solidFill>
              </a:rPr>
              <a:t>c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spc="-320" dirty="0">
                <a:solidFill>
                  <a:srgbClr val="374D81"/>
                </a:solidFill>
              </a:rPr>
              <a:t>a</a:t>
            </a:r>
            <a:r>
              <a:rPr sz="3200" dirty="0">
                <a:solidFill>
                  <a:srgbClr val="374D81"/>
                </a:solidFill>
              </a:rPr>
              <a:t>l</a:t>
            </a:r>
            <a:r>
              <a:rPr sz="3200" spc="-64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In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e</a:t>
            </a:r>
            <a:r>
              <a:rPr sz="3200" spc="275" dirty="0">
                <a:solidFill>
                  <a:srgbClr val="374D81"/>
                </a:solidFill>
              </a:rPr>
              <a:t>l</a:t>
            </a:r>
            <a:r>
              <a:rPr sz="3200" spc="-315" dirty="0">
                <a:solidFill>
                  <a:srgbClr val="374D81"/>
                </a:solidFill>
              </a:rPr>
              <a:t>ig</a:t>
            </a:r>
            <a:r>
              <a:rPr sz="3200" spc="-305" dirty="0">
                <a:solidFill>
                  <a:srgbClr val="374D81"/>
                </a:solidFill>
              </a:rPr>
              <a:t>e</a:t>
            </a:r>
            <a:r>
              <a:rPr sz="3200" spc="-315" dirty="0">
                <a:solidFill>
                  <a:srgbClr val="374D81"/>
                </a:solidFill>
              </a:rPr>
              <a:t>n</a:t>
            </a:r>
            <a:r>
              <a:rPr sz="3200" spc="-305" dirty="0">
                <a:solidFill>
                  <a:srgbClr val="374D81"/>
                </a:solidFill>
              </a:rPr>
              <a:t>c</a:t>
            </a:r>
            <a:r>
              <a:rPr sz="3200" spc="-320" dirty="0">
                <a:solidFill>
                  <a:srgbClr val="374D81"/>
                </a:solidFill>
              </a:rPr>
              <a:t>e</a:t>
            </a:r>
            <a:r>
              <a:rPr sz="3200" dirty="0">
                <a:solidFill>
                  <a:srgbClr val="374D81"/>
                </a:solidFill>
              </a:rPr>
              <a:t>?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18363" y="820928"/>
            <a:ext cx="88830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u="heavy" spc="65" dirty="0">
                <a:solidFill>
                  <a:srgbClr val="374D81"/>
                </a:solidFill>
                <a:uFill>
                  <a:solidFill>
                    <a:srgbClr val="374D81"/>
                  </a:solidFill>
                </a:uFill>
                <a:latin typeface="Arial MT"/>
                <a:cs typeface="Arial MT"/>
              </a:rPr>
              <a:t>Four</a:t>
            </a:r>
            <a:r>
              <a:rPr sz="2200" u="heavy" spc="225" dirty="0">
                <a:solidFill>
                  <a:srgbClr val="374D81"/>
                </a:solidFill>
                <a:uFill>
                  <a:solidFill>
                    <a:srgbClr val="374D81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65" dirty="0">
                <a:solidFill>
                  <a:srgbClr val="374D81"/>
                </a:solidFill>
                <a:uFill>
                  <a:solidFill>
                    <a:srgbClr val="374D81"/>
                  </a:solidFill>
                </a:uFill>
                <a:latin typeface="Arial MT"/>
                <a:cs typeface="Arial MT"/>
              </a:rPr>
              <a:t>Main</a:t>
            </a:r>
            <a:r>
              <a:rPr sz="2200" u="heavy" spc="210" dirty="0">
                <a:solidFill>
                  <a:srgbClr val="374D81"/>
                </a:solidFill>
                <a:uFill>
                  <a:solidFill>
                    <a:srgbClr val="374D81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80" dirty="0">
                <a:solidFill>
                  <a:srgbClr val="374D81"/>
                </a:solidFill>
                <a:uFill>
                  <a:solidFill>
                    <a:srgbClr val="374D81"/>
                  </a:solidFill>
                </a:uFill>
                <a:latin typeface="Arial MT"/>
                <a:cs typeface="Arial MT"/>
              </a:rPr>
              <a:t>Approaches</a:t>
            </a:r>
            <a:r>
              <a:rPr sz="2200" spc="29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74D81"/>
                </a:solidFill>
                <a:latin typeface="Arial MT"/>
                <a:cs typeface="Arial MT"/>
              </a:rPr>
              <a:t>that</a:t>
            </a:r>
            <a:r>
              <a:rPr sz="2200" spc="21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74D81"/>
                </a:solidFill>
                <a:latin typeface="Arial MT"/>
                <a:cs typeface="Arial MT"/>
              </a:rPr>
              <a:t>have</a:t>
            </a:r>
            <a:r>
              <a:rPr sz="2200" spc="22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74D81"/>
                </a:solidFill>
                <a:latin typeface="Arial MT"/>
                <a:cs typeface="Arial MT"/>
              </a:rPr>
              <a:t>been</a:t>
            </a:r>
            <a:r>
              <a:rPr sz="2200" spc="210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74D81"/>
                </a:solidFill>
                <a:latin typeface="Arial MT"/>
                <a:cs typeface="Arial MT"/>
              </a:rPr>
              <a:t>followed,</a:t>
            </a:r>
            <a:r>
              <a:rPr sz="2200" spc="229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74D81"/>
                </a:solidFill>
                <a:latin typeface="Arial MT"/>
                <a:cs typeface="Arial MT"/>
              </a:rPr>
              <a:t>each</a:t>
            </a:r>
            <a:r>
              <a:rPr sz="2200" spc="210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374D81"/>
                </a:solidFill>
                <a:latin typeface="Arial MT"/>
                <a:cs typeface="Arial MT"/>
              </a:rPr>
              <a:t>by</a:t>
            </a:r>
            <a:r>
              <a:rPr sz="2200" spc="204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74D81"/>
                </a:solidFill>
                <a:latin typeface="Arial MT"/>
                <a:cs typeface="Arial MT"/>
              </a:rPr>
              <a:t>different</a:t>
            </a:r>
            <a:endParaRPr sz="2200">
              <a:latin typeface="Arial MT"/>
              <a:cs typeface="Arial MT"/>
            </a:endParaRPr>
          </a:p>
          <a:p>
            <a:pPr marL="9525" algn="ctr">
              <a:lnSpc>
                <a:spcPct val="100000"/>
              </a:lnSpc>
            </a:pPr>
            <a:r>
              <a:rPr sz="2200" spc="75" dirty="0">
                <a:solidFill>
                  <a:srgbClr val="374D81"/>
                </a:solidFill>
                <a:latin typeface="Arial MT"/>
                <a:cs typeface="Arial MT"/>
              </a:rPr>
              <a:t>people</a:t>
            </a:r>
            <a:r>
              <a:rPr sz="2200" spc="200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374D81"/>
                </a:solidFill>
                <a:latin typeface="Arial MT"/>
                <a:cs typeface="Arial MT"/>
              </a:rPr>
              <a:t>with</a:t>
            </a:r>
            <a:r>
              <a:rPr sz="2200" spc="204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74D81"/>
                </a:solidFill>
                <a:latin typeface="Arial MT"/>
                <a:cs typeface="Arial MT"/>
              </a:rPr>
              <a:t>different</a:t>
            </a:r>
            <a:r>
              <a:rPr sz="2200" spc="22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374D81"/>
                </a:solidFill>
                <a:latin typeface="Arial MT"/>
                <a:cs typeface="Arial MT"/>
              </a:rPr>
              <a:t>methods.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4800" y="0"/>
            <a:ext cx="1219200" cy="462280"/>
          </a:xfrm>
          <a:custGeom>
            <a:avLst/>
            <a:gdLst/>
            <a:ahLst/>
            <a:cxnLst/>
            <a:rect l="l" t="t" r="r" b="b"/>
            <a:pathLst>
              <a:path w="1219200" h="462280">
                <a:moveTo>
                  <a:pt x="12192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" y="461772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05064" y="13207"/>
            <a:ext cx="101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r>
              <a:rPr sz="2400" b="1" i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3711" y="6443989"/>
            <a:ext cx="27305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6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836" y="4278248"/>
            <a:ext cx="15068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0979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nking  </a:t>
            </a:r>
            <a:r>
              <a:rPr sz="2800" b="1" spc="-5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2800" b="1" spc="-35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E36C09"/>
                </a:solidFill>
                <a:latin typeface="Calibri"/>
                <a:cs typeface="Calibri"/>
              </a:rPr>
              <a:t>tion</a:t>
            </a:r>
            <a:r>
              <a:rPr sz="2800" b="1" spc="-15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E36C09"/>
                </a:solidFill>
                <a:latin typeface="Calibri"/>
                <a:cs typeface="Calibri"/>
              </a:rPr>
              <a:t>lly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4536" y="4278248"/>
            <a:ext cx="15068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Acting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2800" b="1" spc="-35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E36C09"/>
                </a:solidFill>
                <a:latin typeface="Calibri"/>
                <a:cs typeface="Calibri"/>
              </a:rPr>
              <a:t>tion</a:t>
            </a:r>
            <a:r>
              <a:rPr sz="2800" b="1" spc="-15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E36C09"/>
                </a:solidFill>
                <a:latin typeface="Calibri"/>
                <a:cs typeface="Calibri"/>
              </a:rPr>
              <a:t>lly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5733999"/>
            <a:ext cx="289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u="sng" strike="sngStrike" spc="-33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t</a:t>
            </a:r>
            <a:r>
              <a:rPr sz="1800" i="1" u="sng" strike="noStrike" spc="-21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sng" strike="noStrike" spc="-71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h</a:t>
            </a:r>
            <a:r>
              <a:rPr sz="1800" i="1" u="sng" strike="noStrike" spc="30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sng" strike="noStrike" spc="-60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e</a:t>
            </a:r>
            <a:r>
              <a:rPr sz="1800" i="1" u="sng" strike="noStrike" spc="48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b="1" strike="noStrike" spc="-10" dirty="0">
                <a:latin typeface="Calibri"/>
                <a:cs typeface="Calibri"/>
              </a:rPr>
              <a:t>Laws-of-Thought</a:t>
            </a:r>
            <a:r>
              <a:rPr sz="1800" b="1" strike="noStrike" spc="-30" dirty="0">
                <a:latin typeface="Calibri"/>
                <a:cs typeface="Calibri"/>
              </a:rPr>
              <a:t> </a:t>
            </a:r>
            <a:r>
              <a:rPr sz="1800" strike="noStrike" spc="-10" dirty="0">
                <a:latin typeface="Calibri"/>
                <a:cs typeface="Calibri"/>
              </a:rPr>
              <a:t>approa</a:t>
            </a:r>
            <a:r>
              <a:rPr sz="1800" u="sng" strike="noStrike" spc="-1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1846529"/>
            <a:ext cx="1906270" cy="148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Cognitive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Modelling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 marL="409575" marR="162560" indent="65405">
              <a:lnSpc>
                <a:spcPct val="100000"/>
              </a:lnSpc>
              <a:spcBef>
                <a:spcPts val="41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nking  </a:t>
            </a:r>
            <a:r>
              <a:rPr sz="2800" b="1" spc="-5" dirty="0">
                <a:solidFill>
                  <a:srgbClr val="585858"/>
                </a:solidFill>
                <a:latin typeface="Calibri"/>
                <a:cs typeface="Calibri"/>
              </a:rPr>
              <a:t>Humanly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44536" y="1846529"/>
            <a:ext cx="1400810" cy="148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Turing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 marL="12700" marR="55244">
              <a:lnSpc>
                <a:spcPct val="100000"/>
              </a:lnSpc>
              <a:spcBef>
                <a:spcPts val="415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Acting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585858"/>
                </a:solidFill>
                <a:latin typeface="Calibri"/>
                <a:cs typeface="Calibri"/>
              </a:rPr>
              <a:t>Humanly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9005" y="5399328"/>
            <a:ext cx="178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Rational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281430" algn="l"/>
                <a:tab pos="1539240" algn="l"/>
              </a:tabLst>
            </a:pPr>
            <a:r>
              <a:rPr sz="1800" u="heavy" spc="-55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a</a:t>
            </a:r>
            <a:r>
              <a:rPr sz="1800" u="heavy" spc="14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34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p</a:t>
            </a:r>
            <a:r>
              <a:rPr sz="1800" u="heavy" spc="-7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41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p</a:t>
            </a:r>
            <a:r>
              <a:rPr sz="1800" u="heavy" spc="1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3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oac</a:t>
            </a:r>
            <a:r>
              <a:rPr sz="1800" dirty="0">
                <a:latin typeface="Calibri"/>
                <a:cs typeface="Calibri"/>
              </a:rPr>
              <a:t>h	</a:t>
            </a:r>
            <a:r>
              <a:rPr sz="1800" u="sng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7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u="heavy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70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16" y="2185543"/>
            <a:ext cx="29845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o</a:t>
            </a:r>
            <a:r>
              <a:rPr sz="3200" i="1" spc="-62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i="1" spc="-63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i="1" spc="-61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l</a:t>
            </a:r>
            <a:r>
              <a:rPr sz="3200" i="1" spc="-21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295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ta</a:t>
            </a:r>
            <a:r>
              <a:rPr sz="3200" i="1" spc="-300" dirty="0">
                <a:solidFill>
                  <a:srgbClr val="374D81"/>
                </a:solidFill>
                <a:latin typeface="Arial"/>
                <a:cs typeface="Arial"/>
              </a:rPr>
              <a:t>r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i="1" spc="-320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d</a:t>
            </a:r>
            <a:r>
              <a:rPr sz="3200" i="1" spc="-65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i="1" spc="-62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i="1" spc="-305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i="1" dirty="0">
                <a:solidFill>
                  <a:srgbClr val="374D81"/>
                </a:solidFill>
                <a:latin typeface="Arial"/>
                <a:cs typeface="Arial"/>
              </a:rPr>
              <a:t>.  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Sys</a:t>
            </a:r>
            <a:r>
              <a:rPr sz="3200" b="1" i="1" spc="-300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em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b="1" i="1" spc="-65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i="1" spc="-300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ha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i="1" spc="-64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i="1" spc="-300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c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t  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Li</a:t>
            </a:r>
            <a:r>
              <a:rPr sz="3200" b="1" i="1" spc="-310" dirty="0">
                <a:solidFill>
                  <a:srgbClr val="374D81"/>
                </a:solidFill>
                <a:latin typeface="Arial"/>
                <a:cs typeface="Arial"/>
              </a:rPr>
              <a:t>k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b="1" i="1" spc="-65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i="1" spc="-300" dirty="0">
                <a:solidFill>
                  <a:srgbClr val="374D81"/>
                </a:solidFill>
                <a:latin typeface="Arial"/>
                <a:cs typeface="Arial"/>
              </a:rPr>
              <a:t>H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u</a:t>
            </a:r>
            <a:r>
              <a:rPr sz="3200" b="1" i="1" spc="-310" dirty="0">
                <a:solidFill>
                  <a:srgbClr val="374D81"/>
                </a:solidFill>
                <a:latin typeface="Arial"/>
                <a:cs typeface="Arial"/>
              </a:rPr>
              <a:t>ma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n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b="1" i="1" spc="-66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i="1" spc="-305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r>
              <a:rPr sz="3200" b="1" i="1" dirty="0">
                <a:solidFill>
                  <a:srgbClr val="374D81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29000" y="0"/>
            <a:ext cx="5715000" cy="6858000"/>
            <a:chOff x="3429000" y="0"/>
            <a:chExt cx="5715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18286"/>
              <a:ext cx="4841748" cy="68397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24800" y="0"/>
              <a:ext cx="1219200" cy="462280"/>
            </a:xfrm>
            <a:custGeom>
              <a:avLst/>
              <a:gdLst/>
              <a:ahLst/>
              <a:cxnLst/>
              <a:rect l="l" t="t" r="r" b="b"/>
              <a:pathLst>
                <a:path w="1219200" h="462280">
                  <a:moveTo>
                    <a:pt x="121920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219200" y="46177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3684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Recap</a:t>
            </a:r>
            <a:r>
              <a:rPr spc="-105" dirty="0"/>
              <a:t> </a:t>
            </a:r>
            <a:r>
              <a:rPr spc="-5" dirty="0"/>
              <a:t>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63711" y="6443989"/>
            <a:ext cx="27305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7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1842" y="168656"/>
            <a:ext cx="4607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Wh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spc="-64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374D81"/>
                </a:solidFill>
                <a:latin typeface="Arial"/>
                <a:cs typeface="Arial"/>
              </a:rPr>
              <a:t>s</a:t>
            </a:r>
            <a:r>
              <a:rPr sz="3200" b="1" spc="-63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spc="-295" dirty="0">
                <a:solidFill>
                  <a:srgbClr val="374D81"/>
                </a:solidFill>
                <a:latin typeface="Arial"/>
                <a:cs typeface="Arial"/>
              </a:rPr>
              <a:t>Ar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f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c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374D81"/>
                </a:solidFill>
                <a:latin typeface="Arial"/>
                <a:cs typeface="Arial"/>
              </a:rPr>
              <a:t>l</a:t>
            </a:r>
            <a:r>
              <a:rPr sz="3200" b="1" spc="-64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I</a:t>
            </a:r>
            <a:r>
              <a:rPr sz="3200" b="1" spc="-300" dirty="0">
                <a:solidFill>
                  <a:srgbClr val="374D81"/>
                </a:solidFill>
                <a:latin typeface="Arial"/>
                <a:cs typeface="Arial"/>
              </a:rPr>
              <a:t>nt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b="1" spc="275" dirty="0">
                <a:solidFill>
                  <a:srgbClr val="374D81"/>
                </a:solidFill>
                <a:latin typeface="Arial"/>
                <a:cs typeface="Arial"/>
              </a:rPr>
              <a:t>l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ig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n</a:t>
            </a:r>
            <a:r>
              <a:rPr sz="3200" b="1" spc="-305" dirty="0">
                <a:solidFill>
                  <a:srgbClr val="374D81"/>
                </a:solidFill>
                <a:latin typeface="Arial"/>
                <a:cs typeface="Arial"/>
              </a:rPr>
              <a:t>c</a:t>
            </a:r>
            <a:r>
              <a:rPr sz="3200" b="1" spc="-315" dirty="0">
                <a:solidFill>
                  <a:srgbClr val="374D81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374D81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300" y="1327213"/>
          <a:ext cx="8660765" cy="5110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5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hu</a:t>
                      </a:r>
                      <a:r>
                        <a:rPr sz="2000" b="1" spc="-5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spc="-5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5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spc="-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2000" b="1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2000" b="1" spc="-4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5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ona</a:t>
                      </a:r>
                      <a:r>
                        <a:rPr sz="2000" b="1" spc="-5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6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249">
                <a:tc>
                  <a:txBody>
                    <a:bodyPr/>
                    <a:lstStyle/>
                    <a:p>
                      <a:pPr marL="91440" marR="77470" algn="just">
                        <a:lnSpc>
                          <a:spcPts val="1939"/>
                        </a:lnSpc>
                        <a:spcBef>
                          <a:spcPts val="1565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“The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study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how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make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computers 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do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things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at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which,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at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moment,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people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”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Ri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8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nigh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1991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)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1440" marR="76200" algn="just">
                        <a:lnSpc>
                          <a:spcPct val="90100"/>
                        </a:lnSpc>
                        <a:spcBef>
                          <a:spcPts val="84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“The art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creating machines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that perform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intelligence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when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performed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8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people.”</a:t>
                      </a:r>
                      <a:r>
                        <a:rPr sz="18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(Kurzweil,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1990)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8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4930" algn="just">
                        <a:lnSpc>
                          <a:spcPts val="1939"/>
                        </a:lnSpc>
                        <a:spcBef>
                          <a:spcPts val="1565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“The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study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mental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faculties through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use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computational models” (Charniack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Mc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rm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1985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2075" marR="74930" algn="just">
                        <a:lnSpc>
                          <a:spcPct val="90100"/>
                        </a:lnSpc>
                        <a:spcBef>
                          <a:spcPts val="840"/>
                        </a:spcBef>
                      </a:pPr>
                      <a:r>
                        <a:rPr sz="1800" spc="-60" dirty="0">
                          <a:latin typeface="Arial MT"/>
                          <a:cs typeface="Arial MT"/>
                        </a:rPr>
                        <a:t>“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ud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pu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ion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ha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it 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possible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perceive,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reason,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act.”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1992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5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hin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2000" b="1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hu</a:t>
                      </a:r>
                      <a:r>
                        <a:rPr sz="2000" b="1" spc="-6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spc="-5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5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2000" b="1" spc="-4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ion</a:t>
                      </a:r>
                      <a:r>
                        <a:rPr sz="2000" b="1" spc="-5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5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70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dirty="0">
                          <a:solidFill>
                            <a:srgbClr val="8063A1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900">
                <a:tc>
                  <a:txBody>
                    <a:bodyPr/>
                    <a:lstStyle/>
                    <a:p>
                      <a:pPr marL="91440" marR="78105" algn="just">
                        <a:lnSpc>
                          <a:spcPct val="90000"/>
                        </a:lnSpc>
                        <a:spcBef>
                          <a:spcPts val="157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“The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automation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activities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we 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associate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human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thinking,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decision making, problem solving, learning”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(B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ell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1978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)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1440" marR="76200" algn="just">
                        <a:lnSpc>
                          <a:spcPct val="90100"/>
                        </a:lnSpc>
                        <a:spcBef>
                          <a:spcPts val="865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“The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exciting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new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effort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make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computers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think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…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machines</a:t>
                      </a:r>
                      <a:r>
                        <a:rPr sz="1800" spc="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minds,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full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literal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sense.”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(Haugeland,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1985)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 marR="76200" algn="just">
                        <a:lnSpc>
                          <a:spcPts val="1939"/>
                        </a:lnSpc>
                        <a:spcBef>
                          <a:spcPts val="1250"/>
                        </a:spcBef>
                      </a:pPr>
                      <a:r>
                        <a:rPr sz="1800" spc="-35" dirty="0">
                          <a:latin typeface="Arial MT"/>
                          <a:cs typeface="Arial MT"/>
                        </a:rPr>
                        <a:t>“AI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.. is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concerned with intelligent behavior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Nil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ss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1998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)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2075" marR="83820" algn="just">
                        <a:lnSpc>
                          <a:spcPts val="1939"/>
                        </a:lnSpc>
                        <a:spcBef>
                          <a:spcPts val="869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“Computational Intelligence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study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design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intelligent agents.”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(Poole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et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1998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924800" y="0"/>
            <a:ext cx="1219200" cy="462280"/>
          </a:xfrm>
          <a:custGeom>
            <a:avLst/>
            <a:gdLst/>
            <a:ahLst/>
            <a:cxnLst/>
            <a:rect l="l" t="t" r="r" b="b"/>
            <a:pathLst>
              <a:path w="1219200" h="462280">
                <a:moveTo>
                  <a:pt x="12192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" y="461772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5064" y="13207"/>
            <a:ext cx="101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latin typeface="Calibri"/>
                <a:cs typeface="Calibri"/>
              </a:rPr>
              <a:t>Recap</a:t>
            </a:r>
            <a:r>
              <a:rPr sz="2400" i="1" spc="-10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3711" y="6443989"/>
            <a:ext cx="27305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8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298" y="280162"/>
            <a:ext cx="7103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374D81"/>
                </a:solidFill>
              </a:rPr>
              <a:t>AI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155" dirty="0">
                <a:solidFill>
                  <a:srgbClr val="374D81"/>
                </a:solidFill>
              </a:rPr>
              <a:t>as</a:t>
            </a:r>
            <a:r>
              <a:rPr sz="3200" spc="-620" dirty="0">
                <a:solidFill>
                  <a:srgbClr val="374D81"/>
                </a:solidFill>
              </a:rPr>
              <a:t> </a:t>
            </a:r>
            <a:r>
              <a:rPr sz="3200" spc="-200" dirty="0">
                <a:solidFill>
                  <a:srgbClr val="374D81"/>
                </a:solidFill>
              </a:rPr>
              <a:t>the</a:t>
            </a:r>
            <a:r>
              <a:rPr sz="3200" spc="-645" dirty="0">
                <a:solidFill>
                  <a:srgbClr val="374D81"/>
                </a:solidFill>
              </a:rPr>
              <a:t> </a:t>
            </a:r>
            <a:r>
              <a:rPr sz="3200" spc="-245" dirty="0">
                <a:solidFill>
                  <a:srgbClr val="374D81"/>
                </a:solidFill>
              </a:rPr>
              <a:t>Study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&amp;</a:t>
            </a:r>
            <a:r>
              <a:rPr sz="3200" spc="-610" dirty="0">
                <a:solidFill>
                  <a:srgbClr val="374D81"/>
                </a:solidFill>
              </a:rPr>
              <a:t> </a:t>
            </a:r>
            <a:r>
              <a:rPr sz="3200" spc="-254" dirty="0">
                <a:solidFill>
                  <a:srgbClr val="374D81"/>
                </a:solidFill>
              </a:rPr>
              <a:t>Design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-155" dirty="0">
                <a:solidFill>
                  <a:srgbClr val="374D81"/>
                </a:solidFill>
              </a:rPr>
              <a:t>of</a:t>
            </a:r>
            <a:r>
              <a:rPr sz="3200" spc="-640" dirty="0">
                <a:solidFill>
                  <a:srgbClr val="374D81"/>
                </a:solidFill>
              </a:rPr>
              <a:t> </a:t>
            </a:r>
            <a:r>
              <a:rPr sz="3200" spc="-280" dirty="0">
                <a:solidFill>
                  <a:srgbClr val="374D81"/>
                </a:solidFill>
              </a:rPr>
              <a:t>Intelligent</a:t>
            </a:r>
            <a:r>
              <a:rPr sz="3200" spc="-650" dirty="0">
                <a:solidFill>
                  <a:srgbClr val="374D81"/>
                </a:solidFill>
              </a:rPr>
              <a:t> </a:t>
            </a:r>
            <a:r>
              <a:rPr sz="3200" spc="-254" dirty="0">
                <a:solidFill>
                  <a:srgbClr val="374D81"/>
                </a:solidFill>
              </a:rPr>
              <a:t>Agents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9590" y="772414"/>
            <a:ext cx="8607425" cy="565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557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74D81"/>
                </a:solidFill>
                <a:latin typeface="Arial"/>
                <a:cs typeface="Arial"/>
              </a:rPr>
              <a:t>(Poole</a:t>
            </a:r>
            <a:r>
              <a:rPr sz="2400" b="1" spc="-3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D81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74D81"/>
                </a:solidFill>
                <a:latin typeface="Arial"/>
                <a:cs typeface="Arial"/>
              </a:rPr>
              <a:t>Mackworth,</a:t>
            </a:r>
            <a:r>
              <a:rPr sz="2400" b="1" spc="-5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74D81"/>
                </a:solidFill>
                <a:latin typeface="Arial"/>
                <a:cs typeface="Arial"/>
              </a:rPr>
              <a:t>1999)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An </a:t>
            </a:r>
            <a:r>
              <a:rPr sz="2000" b="1" i="1" dirty="0">
                <a:latin typeface="Arial"/>
                <a:cs typeface="Arial"/>
              </a:rPr>
              <a:t>intelligent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agent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Its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i="1" dirty="0">
                <a:latin typeface="Arial"/>
                <a:cs typeface="Arial"/>
              </a:rPr>
              <a:t>actions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i="1" dirty="0">
                <a:latin typeface="Arial"/>
                <a:cs typeface="Arial"/>
              </a:rPr>
              <a:t>appropriate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circumstances.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i="1" dirty="0">
                <a:latin typeface="Arial"/>
                <a:cs typeface="Arial"/>
              </a:rPr>
              <a:t>flexible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environments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goals.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b="1" i="1" dirty="0">
                <a:latin typeface="Arial"/>
                <a:cs typeface="Arial"/>
              </a:rPr>
              <a:t>learns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756285" algn="l"/>
                <a:tab pos="756920" algn="l"/>
                <a:tab pos="1042669" algn="l"/>
                <a:tab pos="1937385" algn="l"/>
                <a:tab pos="3479800" algn="l"/>
                <a:tab pos="4573270" algn="l"/>
                <a:tab pos="5325745" algn="l"/>
                <a:tab pos="6757034" algn="l"/>
                <a:tab pos="8170545" algn="l"/>
              </a:tabLst>
            </a:pP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t	m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kes	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-10" dirty="0">
                <a:latin typeface="Arial"/>
                <a:cs typeface="Arial"/>
              </a:rPr>
              <a:t>p</a:t>
            </a:r>
            <a:r>
              <a:rPr sz="2000" b="1" i="1" dirty="0">
                <a:latin typeface="Arial"/>
                <a:cs typeface="Arial"/>
              </a:rPr>
              <a:t>propri</a:t>
            </a:r>
            <a:r>
              <a:rPr sz="2000" b="1" i="1" spc="-20" dirty="0">
                <a:latin typeface="Arial"/>
                <a:cs typeface="Arial"/>
              </a:rPr>
              <a:t>a</a:t>
            </a:r>
            <a:r>
              <a:rPr sz="2000" b="1" i="1" dirty="0">
                <a:latin typeface="Arial"/>
                <a:cs typeface="Arial"/>
              </a:rPr>
              <a:t>te	c</a:t>
            </a:r>
            <a:r>
              <a:rPr sz="2000" b="1" i="1" spc="-10" dirty="0">
                <a:latin typeface="Arial"/>
                <a:cs typeface="Arial"/>
              </a:rPr>
              <a:t>h</a:t>
            </a:r>
            <a:r>
              <a:rPr sz="2000" b="1" i="1" dirty="0">
                <a:latin typeface="Arial"/>
                <a:cs typeface="Arial"/>
              </a:rPr>
              <a:t>oices	</a:t>
            </a:r>
            <a:r>
              <a:rPr sz="2000" dirty="0">
                <a:latin typeface="Arial MT"/>
                <a:cs typeface="Arial MT"/>
              </a:rPr>
              <a:t>given	</a:t>
            </a:r>
            <a:r>
              <a:rPr sz="2000" b="1" i="1" dirty="0">
                <a:latin typeface="Arial"/>
                <a:cs typeface="Arial"/>
              </a:rPr>
              <a:t>perce</a:t>
            </a:r>
            <a:r>
              <a:rPr sz="2000" b="1" i="1" spc="-10" dirty="0">
                <a:latin typeface="Arial"/>
                <a:cs typeface="Arial"/>
              </a:rPr>
              <a:t>p</a:t>
            </a:r>
            <a:r>
              <a:rPr sz="2000" b="1" i="1" dirty="0">
                <a:latin typeface="Arial"/>
                <a:cs typeface="Arial"/>
              </a:rPr>
              <a:t>tual	</a:t>
            </a:r>
            <a:r>
              <a:rPr sz="2000" b="1" i="1" spc="-20" dirty="0">
                <a:latin typeface="Arial"/>
                <a:cs typeface="Arial"/>
              </a:rPr>
              <a:t>l</a:t>
            </a:r>
            <a:r>
              <a:rPr sz="2000" b="1" i="1" dirty="0">
                <a:latin typeface="Arial"/>
                <a:cs typeface="Arial"/>
              </a:rPr>
              <a:t>i</a:t>
            </a:r>
            <a:r>
              <a:rPr sz="2000" b="1" i="1" spc="-10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i</a:t>
            </a:r>
            <a:r>
              <a:rPr sz="2000" b="1" i="1" spc="-1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atio</a:t>
            </a:r>
            <a:r>
              <a:rPr sz="2000" b="1" i="1" spc="-20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s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nd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480"/>
              </a:spcBef>
            </a:pPr>
            <a:r>
              <a:rPr sz="2000" b="1" i="1" spc="-5" dirty="0">
                <a:latin typeface="Arial"/>
                <a:cs typeface="Arial"/>
              </a:rPr>
              <a:t>limited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resources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b="1" dirty="0">
                <a:latin typeface="Arial"/>
                <a:cs typeface="Arial"/>
              </a:rPr>
              <a:t>bounded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rationality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bounded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optimality</a:t>
            </a:r>
            <a:r>
              <a:rPr sz="2000" spc="-5" dirty="0">
                <a:latin typeface="Arial MT"/>
                <a:cs typeface="Arial MT"/>
              </a:rPr>
              <a:t>).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definition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drops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constraint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cognitive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plausibility;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  <a:tab pos="1652270" algn="l"/>
                <a:tab pos="2152650" algn="l"/>
                <a:tab pos="3260725" algn="l"/>
                <a:tab pos="4086860" algn="l"/>
                <a:tab pos="5405120" algn="l"/>
                <a:tab pos="5905500" algn="l"/>
                <a:tab pos="7746365" algn="l"/>
              </a:tabLst>
            </a:pPr>
            <a:r>
              <a:rPr sz="2000" dirty="0">
                <a:latin typeface="Arial MT"/>
                <a:cs typeface="Arial MT"/>
              </a:rPr>
              <a:t>Same	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s	</a:t>
            </a:r>
            <a:r>
              <a:rPr sz="2000" spc="-10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uilding	fl</a:t>
            </a:r>
            <a:r>
              <a:rPr sz="2000" spc="-15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	m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	by	un</a:t>
            </a:r>
            <a:r>
              <a:rPr sz="2000" spc="-10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er</a:t>
            </a:r>
            <a:r>
              <a:rPr sz="2000" spc="-1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tanding	ge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er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l  principles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flying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(aerodynamic)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vs.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reproducing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birds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fly.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6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Thus,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rational </a:t>
            </a:r>
            <a:r>
              <a:rPr sz="2400" b="1" spc="-15" dirty="0">
                <a:solidFill>
                  <a:srgbClr val="1F487C"/>
                </a:solidFill>
                <a:latin typeface="Calibri"/>
                <a:cs typeface="Calibri"/>
              </a:rPr>
              <a:t>agent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acts 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optimally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achieve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its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goals (does the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right thing). The right thing: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which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expected to maximize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goal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 achievement,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available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4800" y="0"/>
            <a:ext cx="1219200" cy="462280"/>
          </a:xfrm>
          <a:custGeom>
            <a:avLst/>
            <a:gdLst/>
            <a:ahLst/>
            <a:cxnLst/>
            <a:rect l="l" t="t" r="r" b="b"/>
            <a:pathLst>
              <a:path w="1219200" h="462280">
                <a:moveTo>
                  <a:pt x="12192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" y="461772"/>
                </a:lnTo>
                <a:lnTo>
                  <a:pt x="1219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05064" y="13207"/>
            <a:ext cx="101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r>
              <a:rPr sz="2400" b="1" i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3711" y="6443989"/>
            <a:ext cx="27305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1932</Words>
  <Application>Microsoft Office PowerPoint</Application>
  <PresentationFormat>On-screen Show (4:3)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MT</vt:lpstr>
      <vt:lpstr>Calibri</vt:lpstr>
      <vt:lpstr>Courier New</vt:lpstr>
      <vt:lpstr>Tahoma</vt:lpstr>
      <vt:lpstr>Times New Roman</vt:lpstr>
      <vt:lpstr>Wingdings</vt:lpstr>
      <vt:lpstr>Office Theme</vt:lpstr>
      <vt:lpstr>Artificial Intelligence</vt:lpstr>
      <vt:lpstr>Where are we now .. ?! 1: Course Introduction &amp; Plan</vt:lpstr>
      <vt:lpstr>Lecture 2: Intelligent Agents, &amp; AI Related Disciplines</vt:lpstr>
      <vt:lpstr>Acting Rationally Intelligent  Agents</vt:lpstr>
      <vt:lpstr>MainResources  forthisSection</vt:lpstr>
      <vt:lpstr>What is Artificial Inteligence?</vt:lpstr>
      <vt:lpstr>Recap ..</vt:lpstr>
      <vt:lpstr>Recap ..</vt:lpstr>
      <vt:lpstr>AI as the Study &amp; Design of Intelligent Agents</vt:lpstr>
      <vt:lpstr>Recap ..</vt:lpstr>
      <vt:lpstr>Pac-Man .. as an ..Intelligent Agent</vt:lpstr>
      <vt:lpstr>BB-8 “the Star  Wars franchise”</vt:lpstr>
      <vt:lpstr>Intelligent “Rational” Agents? !</vt:lpstr>
      <vt:lpstr>PowerPoint Presentation</vt:lpstr>
      <vt:lpstr>IntelligentAgents in the World .. .. Learning? .. Feedback?</vt:lpstr>
      <vt:lpstr>IntelligentAgents in the World ..</vt:lpstr>
      <vt:lpstr>Example: Vacuum –Agent</vt:lpstr>
      <vt:lpstr>Rational Agents</vt:lpstr>
      <vt:lpstr>Specifying the Task Environment [ PEAS ]</vt:lpstr>
      <vt:lpstr>PEAS Example 1: Autonomous Taxi</vt:lpstr>
      <vt:lpstr>PEAS Example 2: Spam Filter</vt:lpstr>
      <vt:lpstr>PowerPoint Presentation</vt:lpstr>
      <vt:lpstr>Goal-based Agents versus Cost-based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Amr.Ghoneim</dc:creator>
  <cp:lastModifiedBy>ابراهيم جميل ابراهيم المتولى العكل</cp:lastModifiedBy>
  <cp:revision>5</cp:revision>
  <dcterms:created xsi:type="dcterms:W3CDTF">2023-03-10T22:54:16Z</dcterms:created>
  <dcterms:modified xsi:type="dcterms:W3CDTF">2025-03-12T15:15:01Z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2023-03-10T00:00:00Z</vt:filetime>
  </property>
</Properties>
</file>