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1" d="100"/>
          <a:sy n="71" d="100"/>
        </p:scale>
        <p:origin x="138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2:55:00.9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1,'75'0,"1"3,98 16,421 76,11-58,-219-20,-63-1,416-15,-414-3,-953-20,-366 5,622 20,223-6,-160 7,178 13,75-8,-58 1,-1-11,70-1,0 2,0 2,-76 13,-19 8,153-25,-1-1,-1 0,1-1,0 0,15-8,-14 4,1 1,0 1,0 1,1 0,0 1,-1 0,29-1,118 0,-105 5,963 3,-944 1,0 3,90 20,-91-12,1-4,94 2,-100-12,1 4,-2 3,101 23,-102-19,1-3,-1-4,121-4,-110-2,-64 0,-1-1,0 0,0-1,0 0,0-2,0 1,-1-2,0 0,0 0,21-15,31-14,-40 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2:55:40.6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0,'26'0,"33"0,39 0,53 0,52 0,30 0,19 0,-2 0,-4 0,-32 0,-46 0,-45 0,-37 0,-33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2:55:43.5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0,'5829'0,"-4785"78,-64-2,-927-76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2:55:55.3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158 450,'1'5,"-1"1,1-1,0 1,1-1,-1 0,1 1,0-1,1 0,-1 0,1 0,5 7,45 50,-28-34,10 12,1-1,2-2,2-2,2-1,0-3,2-1,2-2,0-2,2-2,71 25,-54-30,0-4,0-2,126 7,207-18,-201-6,1404 4,-1526-4,0-3,108-25,0-1,-90 17,-49 8,80-6,-89 13,-1-2,62-14,-60 11,0 1,1 3,51 1,34-1,-102 0,0-1,-1-1,0 0,0-2,0 0,0-1,20-11,-34 14,-1 1,0-1,0 0,0 0,0 0,-1-1,1 1,-1-1,0 0,-1 0,1 0,-1 0,0-1,0 1,-1-1,0 1,0-1,0 1,0-1,-1-11,0-5,-1 0,-1 0,-9-43,-1 25,-1 0,-2 2,-2 0,-1 0,-2 2,-2 0,-1 2,-2 0,-1 2,-55-54,71 77,0 1,-1 0,0 1,0 0,0 1,-1 0,0 1,-1 0,1 1,-1 0,1 1,-26-3,-9 2,0 3,-62 6,6-1,-60-2,-266-5,274-14,-25-2,-105 1,-80-3,-795 20,541 3,588 0,-1 1,0 1,1 2,0 2,0 0,0 2,-49 23,-193 120,241-134,21-12,0 0,0 1,1 0,0 0,0 1,1 1,0-1,-9 15,12-15,1 1,1 0,-1 0,2 0,-1 1,1-1,1 1,0 0,0-1,1 15,-2 16,2 0,1 0,10 62,-9-92,2 0,-1 0,1 0,1 0,0-1,1 0,0 1,0-2,1 1,0-1,1 1,0-2,1 1,-1-1,2 0,-1-1,18 12,12 2,1-1,1-3,0-1,2-2,-1-2,2-1,-1-3,49 4,52-2,161-11,-126-3,850 4,-930-4,156-29,48-2,-107 31,-68 4,154-21,-109 4,23-3,-126 12,0 3,79 5,70-4,-188 1,0-1,-1-2,0 0,0-2,35-15,-53 18,1-1,-1-1,0 0,0-1,-1 1,0-2,-1 0,0 0,0-1,-1 0,8-11,-13 18,-1-1,0 0,0 1,0-1,0 0,0 0,-1 0,0-1,0 1,0 0,0 0,-1-1,1 1,-1 0,0-1,-1 1,1 0,-1-1,0 1,0 0,0 0,0 0,-1 0,1 0,-1 0,0 0,-1 0,1 1,-1-1,1 1,-1-1,0 1,0 0,0 0,-1 1,-3-3,-9-6,0 2,0 0,-1 1,-1 0,1 2,-31-8,-112-16,29 18,-219 8,196 7,-1804-2,1653-20,-6 0,-345 20,678-1,-4-1,1 1,-1 1,29 6,-20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2:56:02.3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0 188,'225'0,"1079"-6,-8-44,-621 31,123 19,-550-18,-14-1,-18 20,73-2,-148-18,-97 11,59-3,-57 7,54-11,-56 8,59-4,-71 10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2:56:03.5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38,'6'-6,"9"-2,8 0,38 2,47 1,30 2,12 2,4 0,2 1,1 0,-15 1,-18-1,-24 0,-30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2:56:04.4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94,'1610'0,"-1350"-19,-28 1,-140 20,-60 0,0-1,1-2,-1-1,36-7,-59 7,-1-1,0-1,1 1,-1-1,-1-1,1 0,7-6,3-2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2:56:12.9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 1,'-4'3,"1"0,0 1,0 0,0-1,0 1,1 0,-1 0,-1 5,4-8,0-1,0 1,0-1,-1 1,1-1,0 1,0-1,0 1,0-1,0 1,0-1,1 1,-1-1,0 1,0-1,0 1,0-1,0 1,1-1,-1 1,0-1,1 0,-1 1,0-1,0 1,1-1,-1 0,1 1,-1-1,2 1,0 0,0-1,0 1,0 0,0-1,0 0,0 0,0 1,0-1,0 0,4-1,569-7,-12 44,-476-30,82 8,254 54,-359-58,0-2,1-4,0-2,68-7,12 2,-35 3,-79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2:56:13.7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79,'0'-2,"1"1,0 0,-1 0,1-1,0 1,0 0,0 0,0 0,0 0,0 0,0 0,0 1,0-1,0 0,0 0,1 1,-1-1,0 1,1-1,-1 1,0-1,1 1,1 0,2-2,29-8,0 1,1 2,47-3,117-1,-133 9,1210-6,-695 12,-307-6,632 25,-769-8,391 26,-481-40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2:57:00.0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0 136,'201'2,"229"-5,-223-16,45 0,-7 1,3-1,-50 0,-9 1,-173 17,6 1,-1-1,1 0,-1-2,25-6,-22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2:57:01.2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0,'1908'0,"-1877"0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2:55:02.3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0 108,'60'-2,"63"-12,38-3,434 11,322-21,-723 16,70-9,-221 14,-8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2:57:02.3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99,'300'2,"340"-5,-175-33,-426 33,59-13,-62 8,70-3,-91 10,0-1,0 0,0 0,19-7,-10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2:57:11.9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80,'9'-8,"0"0,1 1,-1 1,2-1,-1 1,1 1,0 0,0 1,1 0,-1 0,1 1,18-2,16 1,-1 1,47 3,-33 1,1483 2,-1482-3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2:57:12.7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99,'1786'0,"-1757"-1,0-2,36-8,20-2,-76 12,51-3,0-3,-1-3,103-29,-138 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2:55:16.3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42,'790'0,"-754"-2,0-1,38-10,46-3,546 9,-368 10,207 20,-88-5,-80-6,306 7,-332-14,9 12,49 1,1760-16,-1026-5,432 3,-1480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2:55:19.1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69,'566'19,"-65"0,-214 0,4 1,454-22,-665-2,0-5,-1-2,121-35,-92 20,88-4,-102 19,-52 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2:55:20.8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40,'6'-4,"0"1,0 0,1-1,-1 2,1-1,-1 1,1 0,0 1,0-1,0 1,0 1,0-1,11 2,5-2,705-11,-444 15,3382-3,-3213 38,-281-18,-66-9,572 34,-436-27,-43-1,-166-16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2:55:37.1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1,'6'0,"28"0,33 0,25 6,21 2,24 0,1-2,-16-1,-23-2,-22-2,-17 0,-20-1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2:55:37.8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0,'6'0,"28"0,71 19,63 19,34 3,28 1,31 0,3-8,-11-9,-23-9,-33-7,-36-6,-39-2,-41-2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2:55:38.5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0,'32'0,"36"0,44 0,29 7,28 1,11 0,0-1,-17-2,-31-2,-18-2,-23 0,-19-1,-23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2:55:39.1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0,'640'29,"289"87,-903-113,0-2,0 0,0-2,0-1,0-1,49-12,-46 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570" y="13207"/>
            <a:ext cx="889685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4582" y="609422"/>
            <a:ext cx="285369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3703" y="2035200"/>
            <a:ext cx="7611109" cy="2540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89619" y="6443989"/>
            <a:ext cx="2470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bedded-vision.com/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://www.upwork.com/hiring/for-clients/artificial-intelligence-and-natural-language-processing-in-big-data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40.png"/><Relationship Id="rId18" Type="http://schemas.openxmlformats.org/officeDocument/2006/relationships/customXml" Target="../ink/ink14.xml"/><Relationship Id="rId3" Type="http://schemas.openxmlformats.org/officeDocument/2006/relationships/image" Target="../media/image35.png"/><Relationship Id="rId21" Type="http://schemas.openxmlformats.org/officeDocument/2006/relationships/image" Target="../media/image44.png"/><Relationship Id="rId7" Type="http://schemas.openxmlformats.org/officeDocument/2006/relationships/image" Target="../media/image37.png"/><Relationship Id="rId12" Type="http://schemas.openxmlformats.org/officeDocument/2006/relationships/customXml" Target="../ink/ink11.xm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39.png"/><Relationship Id="rId24" Type="http://schemas.openxmlformats.org/officeDocument/2006/relationships/customXml" Target="../ink/ink17.xml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10" Type="http://schemas.openxmlformats.org/officeDocument/2006/relationships/customXml" Target="../ink/ink10.xml"/><Relationship Id="rId19" Type="http://schemas.openxmlformats.org/officeDocument/2006/relationships/image" Target="../media/image43.png"/><Relationship Id="rId4" Type="http://schemas.openxmlformats.org/officeDocument/2006/relationships/customXml" Target="../ink/ink7.xml"/><Relationship Id="rId9" Type="http://schemas.openxmlformats.org/officeDocument/2006/relationships/image" Target="../media/image38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52.png"/><Relationship Id="rId3" Type="http://schemas.openxmlformats.org/officeDocument/2006/relationships/hyperlink" Target="http://www.intechopen.com/books/artificial-intelligence-scope-and-limitations/prediction-" TargetMode="External"/><Relationship Id="rId7" Type="http://schemas.openxmlformats.org/officeDocument/2006/relationships/image" Target="../media/image49.png"/><Relationship Id="rId12" Type="http://schemas.openxmlformats.org/officeDocument/2006/relationships/customXml" Target="../ink/ink22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0" Type="http://schemas.openxmlformats.org/officeDocument/2006/relationships/customXml" Target="../ink/ink21.xml"/><Relationship Id="rId4" Type="http://schemas.openxmlformats.org/officeDocument/2006/relationships/customXml" Target="../ink/ink18.xml"/><Relationship Id="rId9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731875"/>
            <a:ext cx="3928745" cy="51320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2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.</a:t>
            </a:r>
            <a:r>
              <a:rPr sz="2000" spc="-195" dirty="0">
                <a:solidFill>
                  <a:srgbClr val="7E7E7E"/>
                </a:solidFill>
                <a:latin typeface="Tahoma"/>
                <a:cs typeface="Tahoma"/>
              </a:rPr>
              <a:t>1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95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229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55" dirty="0">
                <a:solidFill>
                  <a:srgbClr val="7E7E7E"/>
                </a:solidFill>
                <a:latin typeface="Tahoma"/>
                <a:cs typeface="Tahoma"/>
              </a:rPr>
              <a:t>l</a:t>
            </a:r>
            <a:r>
              <a:rPr sz="2000" spc="-80" dirty="0">
                <a:solidFill>
                  <a:srgbClr val="7E7E7E"/>
                </a:solidFill>
                <a:latin typeface="Tahoma"/>
                <a:cs typeface="Tahoma"/>
              </a:rPr>
              <a:t>li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g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25" dirty="0">
                <a:solidFill>
                  <a:srgbClr val="7E7E7E"/>
                </a:solidFill>
                <a:latin typeface="Tahoma"/>
                <a:cs typeface="Tahoma"/>
              </a:rPr>
              <a:t>nt</a:t>
            </a:r>
            <a:r>
              <a:rPr sz="20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“</a:t>
            </a:r>
            <a:r>
              <a:rPr sz="2000" spc="-215" dirty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229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iona</a:t>
            </a:r>
            <a:r>
              <a:rPr sz="2000" spc="-105" dirty="0">
                <a:solidFill>
                  <a:srgbClr val="7E7E7E"/>
                </a:solidFill>
                <a:latin typeface="Tahoma"/>
                <a:cs typeface="Tahoma"/>
              </a:rPr>
              <a:t>l</a:t>
            </a:r>
            <a:r>
              <a:rPr sz="2000" spc="-245" dirty="0">
                <a:solidFill>
                  <a:srgbClr val="7E7E7E"/>
                </a:solidFill>
                <a:latin typeface="Tahoma"/>
                <a:cs typeface="Tahoma"/>
              </a:rPr>
              <a:t>”</a:t>
            </a:r>
            <a:r>
              <a:rPr sz="2000" spc="-1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200" dirty="0">
                <a:solidFill>
                  <a:srgbClr val="7E7E7E"/>
                </a:solidFill>
                <a:latin typeface="Tahoma"/>
                <a:cs typeface="Tahoma"/>
              </a:rPr>
              <a:t>g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80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120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240" dirty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125" dirty="0">
                <a:solidFill>
                  <a:srgbClr val="7E7E7E"/>
                </a:solidFill>
                <a:latin typeface="Tahoma"/>
                <a:cs typeface="Tahoma"/>
              </a:rPr>
              <a:t>c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260" dirty="0">
                <a:solidFill>
                  <a:srgbClr val="7E7E7E"/>
                </a:solidFill>
                <a:latin typeface="Tahoma"/>
                <a:cs typeface="Tahoma"/>
              </a:rPr>
              <a:t>p</a:t>
            </a:r>
            <a:r>
              <a:rPr sz="2000" spc="-270" dirty="0">
                <a:solidFill>
                  <a:srgbClr val="7E7E7E"/>
                </a:solidFill>
                <a:latin typeface="Tahoma"/>
                <a:cs typeface="Tahoma"/>
              </a:rPr>
              <a:t>: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300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29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h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00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229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u</a:t>
            </a:r>
            <a:r>
              <a:rPr sz="2000" spc="-225" dirty="0">
                <a:solidFill>
                  <a:srgbClr val="7E7E7E"/>
                </a:solidFill>
                <a:latin typeface="Tahoma"/>
                <a:cs typeface="Tahoma"/>
              </a:rPr>
              <a:t>dy</a:t>
            </a:r>
            <a:r>
              <a:rPr sz="20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20" dirty="0">
                <a:solidFill>
                  <a:srgbClr val="7E7E7E"/>
                </a:solidFill>
                <a:latin typeface="Tahoma"/>
                <a:cs typeface="Tahoma"/>
              </a:rPr>
              <a:t>&amp;</a:t>
            </a:r>
            <a:r>
              <a:rPr sz="2000" spc="-13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45" dirty="0">
                <a:solidFill>
                  <a:srgbClr val="7E7E7E"/>
                </a:solidFill>
                <a:latin typeface="Tahoma"/>
                <a:cs typeface="Tahoma"/>
              </a:rPr>
              <a:t>D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105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160" dirty="0">
                <a:solidFill>
                  <a:srgbClr val="7E7E7E"/>
                </a:solidFill>
                <a:latin typeface="Tahoma"/>
                <a:cs typeface="Tahoma"/>
              </a:rPr>
              <a:t>ign 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o</a:t>
            </a:r>
            <a:r>
              <a:rPr sz="2000" spc="-200" dirty="0">
                <a:solidFill>
                  <a:srgbClr val="7E7E7E"/>
                </a:solidFill>
                <a:latin typeface="Tahoma"/>
                <a:cs typeface="Tahoma"/>
              </a:rPr>
              <a:t>f</a:t>
            </a:r>
            <a:endParaRPr sz="2000">
              <a:latin typeface="Tahoma"/>
              <a:cs typeface="Tahoma"/>
            </a:endParaRPr>
          </a:p>
          <a:p>
            <a:pPr marL="195580">
              <a:lnSpc>
                <a:spcPct val="100000"/>
              </a:lnSpc>
              <a:spcBef>
                <a:spcPts val="1200"/>
              </a:spcBef>
            </a:pPr>
            <a:r>
              <a:rPr sz="2000" spc="-300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200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80" dirty="0">
                <a:solidFill>
                  <a:srgbClr val="7E7E7E"/>
                </a:solidFill>
                <a:latin typeface="Tahoma"/>
                <a:cs typeface="Tahoma"/>
              </a:rPr>
              <a:t>l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ligen</a:t>
            </a:r>
            <a:r>
              <a:rPr sz="2000" spc="-140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1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90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200" dirty="0">
                <a:solidFill>
                  <a:srgbClr val="7E7E7E"/>
                </a:solidFill>
                <a:latin typeface="Tahoma"/>
                <a:cs typeface="Tahoma"/>
              </a:rPr>
              <a:t>gents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295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229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55" dirty="0">
                <a:solidFill>
                  <a:srgbClr val="7E7E7E"/>
                </a:solidFill>
                <a:latin typeface="Tahoma"/>
                <a:cs typeface="Tahoma"/>
              </a:rPr>
              <a:t>l</a:t>
            </a:r>
            <a:r>
              <a:rPr sz="2000" spc="-80" dirty="0">
                <a:solidFill>
                  <a:srgbClr val="7E7E7E"/>
                </a:solidFill>
                <a:latin typeface="Tahoma"/>
                <a:cs typeface="Tahoma"/>
              </a:rPr>
              <a:t>li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g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40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200" dirty="0">
                <a:solidFill>
                  <a:srgbClr val="7E7E7E"/>
                </a:solidFill>
                <a:latin typeface="Tahoma"/>
                <a:cs typeface="Tahoma"/>
              </a:rPr>
              <a:t>g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80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120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215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29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h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415" dirty="0">
                <a:solidFill>
                  <a:srgbClr val="7E7E7E"/>
                </a:solidFill>
                <a:latin typeface="Tahoma"/>
                <a:cs typeface="Tahoma"/>
              </a:rPr>
              <a:t>W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o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2000" spc="-140" dirty="0">
                <a:solidFill>
                  <a:srgbClr val="7E7E7E"/>
                </a:solidFill>
                <a:latin typeface="Tahoma"/>
                <a:cs typeface="Tahoma"/>
              </a:rPr>
              <a:t>ld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215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1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x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330" dirty="0">
                <a:solidFill>
                  <a:srgbClr val="7E7E7E"/>
                </a:solidFill>
                <a:latin typeface="Tahoma"/>
                <a:cs typeface="Tahoma"/>
              </a:rPr>
              <a:t>m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pl</a:t>
            </a:r>
            <a:r>
              <a:rPr sz="2000" spc="-24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70" dirty="0">
                <a:solidFill>
                  <a:srgbClr val="7E7E7E"/>
                </a:solidFill>
                <a:latin typeface="Tahoma"/>
                <a:cs typeface="Tahoma"/>
              </a:rPr>
              <a:t>:</a:t>
            </a:r>
            <a:r>
              <a:rPr sz="20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Va</a:t>
            </a:r>
            <a:r>
              <a:rPr sz="2000" spc="-135" dirty="0">
                <a:solidFill>
                  <a:srgbClr val="7E7E7E"/>
                </a:solidFill>
                <a:latin typeface="Tahoma"/>
                <a:cs typeface="Tahoma"/>
              </a:rPr>
              <a:t>c</a:t>
            </a:r>
            <a:r>
              <a:rPr sz="2000" spc="-225" dirty="0">
                <a:solidFill>
                  <a:srgbClr val="7E7E7E"/>
                </a:solidFill>
                <a:latin typeface="Tahoma"/>
                <a:cs typeface="Tahoma"/>
              </a:rPr>
              <a:t>uum_Ag</a:t>
            </a: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25" dirty="0">
                <a:solidFill>
                  <a:srgbClr val="7E7E7E"/>
                </a:solidFill>
                <a:latin typeface="Tahoma"/>
                <a:cs typeface="Tahoma"/>
              </a:rPr>
              <a:t>nt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5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100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200" dirty="0">
                <a:solidFill>
                  <a:srgbClr val="7E7E7E"/>
                </a:solidFill>
                <a:latin typeface="Tahoma"/>
                <a:cs typeface="Tahoma"/>
              </a:rPr>
              <a:t>p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145" dirty="0">
                <a:solidFill>
                  <a:srgbClr val="7E7E7E"/>
                </a:solidFill>
                <a:latin typeface="Tahoma"/>
                <a:cs typeface="Tahoma"/>
              </a:rPr>
              <a:t>cif</a:t>
            </a:r>
            <a:r>
              <a:rPr sz="2000" spc="-170" dirty="0">
                <a:solidFill>
                  <a:srgbClr val="7E7E7E"/>
                </a:solidFill>
                <a:latin typeface="Tahoma"/>
                <a:cs typeface="Tahoma"/>
              </a:rPr>
              <a:t>yin</a:t>
            </a:r>
            <a:r>
              <a:rPr sz="2000" spc="-215" dirty="0">
                <a:solidFill>
                  <a:srgbClr val="7E7E7E"/>
                </a:solidFill>
                <a:latin typeface="Tahoma"/>
                <a:cs typeface="Tahoma"/>
              </a:rPr>
              <a:t>g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29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h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465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175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225" dirty="0">
                <a:solidFill>
                  <a:srgbClr val="7E7E7E"/>
                </a:solidFill>
                <a:latin typeface="Tahoma"/>
                <a:cs typeface="Tahoma"/>
              </a:rPr>
              <a:t>k</a:t>
            </a:r>
            <a:r>
              <a:rPr sz="20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2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v</a:t>
            </a:r>
            <a:r>
              <a:rPr sz="2000" spc="-55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on</a:t>
            </a:r>
            <a:r>
              <a:rPr sz="2000" spc="-315" dirty="0">
                <a:solidFill>
                  <a:srgbClr val="7E7E7E"/>
                </a:solidFill>
                <a:latin typeface="Tahoma"/>
                <a:cs typeface="Tahoma"/>
              </a:rPr>
              <a:t>m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40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04" dirty="0">
                <a:solidFill>
                  <a:srgbClr val="7E7E7E"/>
                </a:solidFill>
                <a:latin typeface="Tahoma"/>
                <a:cs typeface="Tahoma"/>
              </a:rPr>
              <a:t>[</a:t>
            </a:r>
            <a:r>
              <a:rPr sz="20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05" dirty="0">
                <a:solidFill>
                  <a:srgbClr val="7E7E7E"/>
                </a:solidFill>
                <a:latin typeface="Tahoma"/>
                <a:cs typeface="Tahoma"/>
              </a:rPr>
              <a:t>P</a:t>
            </a:r>
            <a:r>
              <a:rPr sz="2000" spc="-21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AS</a:t>
            </a:r>
            <a:r>
              <a:rPr sz="20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04" dirty="0">
                <a:solidFill>
                  <a:srgbClr val="7E7E7E"/>
                </a:solidFill>
                <a:latin typeface="Tahoma"/>
                <a:cs typeface="Tahoma"/>
              </a:rPr>
              <a:t>]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225" dirty="0">
                <a:solidFill>
                  <a:srgbClr val="7E7E7E"/>
                </a:solidFill>
                <a:latin typeface="Tahoma"/>
                <a:cs typeface="Tahoma"/>
              </a:rPr>
              <a:t>G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o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190" dirty="0">
                <a:solidFill>
                  <a:srgbClr val="7E7E7E"/>
                </a:solidFill>
                <a:latin typeface="Tahoma"/>
                <a:cs typeface="Tahoma"/>
              </a:rPr>
              <a:t>d</a:t>
            </a:r>
            <a:r>
              <a:rPr sz="2000" spc="-50" dirty="0">
                <a:solidFill>
                  <a:srgbClr val="7E7E7E"/>
                </a:solidFill>
                <a:latin typeface="Tahoma"/>
                <a:cs typeface="Tahoma"/>
              </a:rPr>
              <a:t>-</a:t>
            </a:r>
            <a:r>
              <a:rPr sz="2000" spc="-254" dirty="0">
                <a:solidFill>
                  <a:srgbClr val="7E7E7E"/>
                </a:solidFill>
                <a:latin typeface="Tahoma"/>
                <a:cs typeface="Tahoma"/>
              </a:rPr>
              <a:t>ba</a:t>
            </a:r>
            <a:r>
              <a:rPr sz="2000" spc="-120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ed</a:t>
            </a:r>
            <a:r>
              <a:rPr sz="2000" spc="-1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v</a:t>
            </a:r>
            <a:r>
              <a:rPr sz="2000" spc="-105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170" dirty="0">
                <a:solidFill>
                  <a:srgbClr val="7E7E7E"/>
                </a:solidFill>
                <a:latin typeface="Tahoma"/>
                <a:cs typeface="Tahoma"/>
              </a:rPr>
              <a:t>.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90" dirty="0">
                <a:solidFill>
                  <a:srgbClr val="7E7E7E"/>
                </a:solidFill>
                <a:latin typeface="Tahoma"/>
                <a:cs typeface="Tahoma"/>
              </a:rPr>
              <a:t>C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o</a:t>
            </a:r>
            <a:r>
              <a:rPr sz="2000" spc="-105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55" dirty="0">
                <a:solidFill>
                  <a:srgbClr val="7E7E7E"/>
                </a:solidFill>
                <a:latin typeface="Tahoma"/>
                <a:cs typeface="Tahoma"/>
              </a:rPr>
              <a:t>-</a:t>
            </a:r>
            <a:r>
              <a:rPr sz="2000" spc="-254" dirty="0">
                <a:solidFill>
                  <a:srgbClr val="7E7E7E"/>
                </a:solidFill>
                <a:latin typeface="Tahoma"/>
                <a:cs typeface="Tahoma"/>
              </a:rPr>
              <a:t>ba</a:t>
            </a:r>
            <a:r>
              <a:rPr sz="2000" spc="-120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d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200" dirty="0">
                <a:solidFill>
                  <a:srgbClr val="7E7E7E"/>
                </a:solidFill>
                <a:latin typeface="Tahoma"/>
                <a:cs typeface="Tahoma"/>
              </a:rPr>
              <a:t>g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80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120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85" dirty="0">
                <a:latin typeface="Tahoma"/>
                <a:cs typeface="Tahoma"/>
              </a:rPr>
              <a:t>2</a:t>
            </a:r>
            <a:r>
              <a:rPr sz="2000" spc="-155" dirty="0">
                <a:latin typeface="Tahoma"/>
                <a:cs typeface="Tahoma"/>
              </a:rPr>
              <a:t>.</a:t>
            </a:r>
            <a:r>
              <a:rPr sz="2000" spc="-195" dirty="0">
                <a:latin typeface="Tahoma"/>
                <a:cs typeface="Tahoma"/>
              </a:rPr>
              <a:t>2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100" dirty="0">
                <a:solidFill>
                  <a:srgbClr val="E36C09"/>
                </a:solidFill>
                <a:latin typeface="Tahoma"/>
                <a:cs typeface="Tahoma"/>
              </a:rPr>
              <a:t>S</a:t>
            </a:r>
            <a:r>
              <a:rPr sz="2000" spc="-200" dirty="0">
                <a:solidFill>
                  <a:srgbClr val="E36C09"/>
                </a:solidFill>
                <a:latin typeface="Tahoma"/>
                <a:cs typeface="Tahoma"/>
              </a:rPr>
              <a:t>p</a:t>
            </a:r>
            <a:r>
              <a:rPr sz="2000" spc="-235" dirty="0">
                <a:solidFill>
                  <a:srgbClr val="E36C09"/>
                </a:solidFill>
                <a:latin typeface="Tahoma"/>
                <a:cs typeface="Tahoma"/>
              </a:rPr>
              <a:t>e</a:t>
            </a:r>
            <a:r>
              <a:rPr sz="2000" spc="-155" dirty="0">
                <a:solidFill>
                  <a:srgbClr val="E36C09"/>
                </a:solidFill>
                <a:latin typeface="Tahoma"/>
                <a:cs typeface="Tahoma"/>
              </a:rPr>
              <a:t>cify</a:t>
            </a:r>
            <a:r>
              <a:rPr sz="2000" spc="-105" dirty="0">
                <a:solidFill>
                  <a:srgbClr val="E36C09"/>
                </a:solidFill>
                <a:latin typeface="Tahoma"/>
                <a:cs typeface="Tahoma"/>
              </a:rPr>
              <a:t>i</a:t>
            </a:r>
            <a:r>
              <a:rPr sz="2000" spc="-215" dirty="0">
                <a:solidFill>
                  <a:srgbClr val="E36C09"/>
                </a:solidFill>
                <a:latin typeface="Tahoma"/>
                <a:cs typeface="Tahoma"/>
              </a:rPr>
              <a:t>ng</a:t>
            </a:r>
            <a:r>
              <a:rPr sz="2000" spc="-150" dirty="0">
                <a:solidFill>
                  <a:srgbClr val="E36C09"/>
                </a:solidFill>
                <a:latin typeface="Tahoma"/>
                <a:cs typeface="Tahoma"/>
              </a:rPr>
              <a:t> </a:t>
            </a:r>
            <a:r>
              <a:rPr sz="2000" spc="-229" dirty="0">
                <a:solidFill>
                  <a:srgbClr val="E36C09"/>
                </a:solidFill>
                <a:latin typeface="Tahoma"/>
                <a:cs typeface="Tahoma"/>
              </a:rPr>
              <a:t>t</a:t>
            </a:r>
            <a:r>
              <a:rPr sz="2000" spc="-204" dirty="0">
                <a:solidFill>
                  <a:srgbClr val="E36C09"/>
                </a:solidFill>
                <a:latin typeface="Tahoma"/>
                <a:cs typeface="Tahoma"/>
              </a:rPr>
              <a:t>h</a:t>
            </a:r>
            <a:r>
              <a:rPr sz="2000" spc="-235" dirty="0">
                <a:solidFill>
                  <a:srgbClr val="E36C09"/>
                </a:solidFill>
                <a:latin typeface="Tahoma"/>
                <a:cs typeface="Tahoma"/>
              </a:rPr>
              <a:t>e</a:t>
            </a:r>
            <a:r>
              <a:rPr sz="2000" spc="-140" dirty="0">
                <a:solidFill>
                  <a:srgbClr val="E36C09"/>
                </a:solidFill>
                <a:latin typeface="Tahoma"/>
                <a:cs typeface="Tahoma"/>
              </a:rPr>
              <a:t> </a:t>
            </a:r>
            <a:r>
              <a:rPr sz="2000" spc="-465" dirty="0">
                <a:solidFill>
                  <a:srgbClr val="E36C09"/>
                </a:solidFill>
                <a:latin typeface="Tahoma"/>
                <a:cs typeface="Tahoma"/>
              </a:rPr>
              <a:t>T</a:t>
            </a:r>
            <a:r>
              <a:rPr sz="2000" spc="-220" dirty="0">
                <a:solidFill>
                  <a:srgbClr val="E36C09"/>
                </a:solidFill>
                <a:latin typeface="Tahoma"/>
                <a:cs typeface="Tahoma"/>
              </a:rPr>
              <a:t>a</a:t>
            </a:r>
            <a:r>
              <a:rPr sz="2000" spc="-175" dirty="0">
                <a:solidFill>
                  <a:srgbClr val="E36C09"/>
                </a:solidFill>
                <a:latin typeface="Tahoma"/>
                <a:cs typeface="Tahoma"/>
              </a:rPr>
              <a:t>s</a:t>
            </a:r>
            <a:r>
              <a:rPr sz="2000" spc="-225" dirty="0">
                <a:solidFill>
                  <a:srgbClr val="E36C09"/>
                </a:solidFill>
                <a:latin typeface="Tahoma"/>
                <a:cs typeface="Tahoma"/>
              </a:rPr>
              <a:t>k</a:t>
            </a:r>
            <a:r>
              <a:rPr sz="2000" spc="-165" dirty="0">
                <a:solidFill>
                  <a:srgbClr val="E36C09"/>
                </a:solidFill>
                <a:latin typeface="Tahoma"/>
                <a:cs typeface="Tahoma"/>
              </a:rPr>
              <a:t> </a:t>
            </a:r>
            <a:r>
              <a:rPr sz="2000" spc="-225" dirty="0">
                <a:solidFill>
                  <a:srgbClr val="E36C09"/>
                </a:solidFill>
                <a:latin typeface="Tahoma"/>
                <a:cs typeface="Tahoma"/>
              </a:rPr>
              <a:t>E</a:t>
            </a:r>
            <a:r>
              <a:rPr sz="2000" spc="-204" dirty="0">
                <a:solidFill>
                  <a:srgbClr val="E36C09"/>
                </a:solidFill>
                <a:latin typeface="Tahoma"/>
                <a:cs typeface="Tahoma"/>
              </a:rPr>
              <a:t>n</a:t>
            </a:r>
            <a:r>
              <a:rPr sz="2000" spc="-220" dirty="0">
                <a:solidFill>
                  <a:srgbClr val="E36C09"/>
                </a:solidFill>
                <a:latin typeface="Tahoma"/>
                <a:cs typeface="Tahoma"/>
              </a:rPr>
              <a:t>v</a:t>
            </a:r>
            <a:r>
              <a:rPr sz="2000" spc="-55" dirty="0">
                <a:solidFill>
                  <a:srgbClr val="E36C09"/>
                </a:solidFill>
                <a:latin typeface="Tahoma"/>
                <a:cs typeface="Tahoma"/>
              </a:rPr>
              <a:t>i</a:t>
            </a:r>
            <a:r>
              <a:rPr sz="2000" spc="-185" dirty="0">
                <a:solidFill>
                  <a:srgbClr val="E36C09"/>
                </a:solidFill>
                <a:latin typeface="Tahoma"/>
                <a:cs typeface="Tahoma"/>
              </a:rPr>
              <a:t>r</a:t>
            </a:r>
            <a:r>
              <a:rPr sz="2000" spc="-210" dirty="0">
                <a:solidFill>
                  <a:srgbClr val="E36C09"/>
                </a:solidFill>
                <a:latin typeface="Tahoma"/>
                <a:cs typeface="Tahoma"/>
              </a:rPr>
              <a:t>on</a:t>
            </a:r>
            <a:r>
              <a:rPr sz="2000" spc="-310" dirty="0">
                <a:solidFill>
                  <a:srgbClr val="E36C09"/>
                </a:solidFill>
                <a:latin typeface="Tahoma"/>
                <a:cs typeface="Tahoma"/>
              </a:rPr>
              <a:t>m</a:t>
            </a:r>
            <a:r>
              <a:rPr sz="2000" spc="-235" dirty="0">
                <a:solidFill>
                  <a:srgbClr val="E36C09"/>
                </a:solidFill>
                <a:latin typeface="Tahoma"/>
                <a:cs typeface="Tahoma"/>
              </a:rPr>
              <a:t>e</a:t>
            </a:r>
            <a:r>
              <a:rPr sz="2000" spc="-225" dirty="0">
                <a:solidFill>
                  <a:srgbClr val="E36C09"/>
                </a:solidFill>
                <a:latin typeface="Tahoma"/>
                <a:cs typeface="Tahoma"/>
              </a:rPr>
              <a:t>nt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225" dirty="0">
                <a:latin typeface="Tahoma"/>
                <a:cs typeface="Tahoma"/>
              </a:rPr>
              <a:t>E</a:t>
            </a:r>
            <a:r>
              <a:rPr sz="2000" spc="-210" dirty="0">
                <a:latin typeface="Tahoma"/>
                <a:cs typeface="Tahoma"/>
              </a:rPr>
              <a:t>n</a:t>
            </a:r>
            <a:r>
              <a:rPr sz="2000" spc="-220" dirty="0">
                <a:latin typeface="Tahoma"/>
                <a:cs typeface="Tahoma"/>
              </a:rPr>
              <a:t>v</a:t>
            </a:r>
            <a:r>
              <a:rPr sz="2000" spc="-55" dirty="0">
                <a:latin typeface="Tahoma"/>
                <a:cs typeface="Tahoma"/>
              </a:rPr>
              <a:t>i</a:t>
            </a:r>
            <a:r>
              <a:rPr sz="2000" spc="-185" dirty="0">
                <a:latin typeface="Tahoma"/>
                <a:cs typeface="Tahoma"/>
              </a:rPr>
              <a:t>r</a:t>
            </a:r>
            <a:r>
              <a:rPr sz="2000" spc="-210" dirty="0">
                <a:latin typeface="Tahoma"/>
                <a:cs typeface="Tahoma"/>
              </a:rPr>
              <a:t>on</a:t>
            </a:r>
            <a:r>
              <a:rPr sz="2000" spc="-315" dirty="0">
                <a:latin typeface="Tahoma"/>
                <a:cs typeface="Tahoma"/>
              </a:rPr>
              <a:t>m</a:t>
            </a:r>
            <a:r>
              <a:rPr sz="2000" spc="-220" dirty="0">
                <a:latin typeface="Tahoma"/>
                <a:cs typeface="Tahoma"/>
              </a:rPr>
              <a:t>e</a:t>
            </a:r>
            <a:r>
              <a:rPr sz="2000" spc="-240" dirty="0">
                <a:latin typeface="Tahoma"/>
                <a:cs typeface="Tahoma"/>
              </a:rPr>
              <a:t>n</a:t>
            </a:r>
            <a:r>
              <a:rPr sz="2000" spc="-235" dirty="0">
                <a:latin typeface="Tahoma"/>
                <a:cs typeface="Tahoma"/>
              </a:rPr>
              <a:t>t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-465" dirty="0">
                <a:latin typeface="Tahoma"/>
                <a:cs typeface="Tahoma"/>
              </a:rPr>
              <a:t>T</a:t>
            </a:r>
            <a:r>
              <a:rPr sz="2000" spc="-215" dirty="0">
                <a:latin typeface="Tahoma"/>
                <a:cs typeface="Tahoma"/>
              </a:rPr>
              <a:t>y</a:t>
            </a:r>
            <a:r>
              <a:rPr sz="2000" spc="-229" dirty="0">
                <a:latin typeface="Tahoma"/>
                <a:cs typeface="Tahoma"/>
              </a:rPr>
              <a:t>p</a:t>
            </a:r>
            <a:r>
              <a:rPr sz="2000" spc="-210" dirty="0">
                <a:latin typeface="Tahoma"/>
                <a:cs typeface="Tahoma"/>
              </a:rPr>
              <a:t>e</a:t>
            </a:r>
            <a:r>
              <a:rPr sz="2000" spc="-120" dirty="0"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18414"/>
            <a:ext cx="88157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90" dirty="0">
                <a:solidFill>
                  <a:srgbClr val="374D81"/>
                </a:solidFill>
              </a:rPr>
              <a:t>Lecture</a:t>
            </a:r>
            <a:r>
              <a:rPr lang="en-US" sz="3200" spc="-190" dirty="0">
                <a:solidFill>
                  <a:srgbClr val="374D81"/>
                </a:solidFill>
              </a:rPr>
              <a:t>3</a:t>
            </a:r>
            <a:r>
              <a:rPr sz="3200" spc="-114" dirty="0">
                <a:solidFill>
                  <a:srgbClr val="374D81"/>
                </a:solidFill>
              </a:rPr>
              <a:t>:</a:t>
            </a:r>
            <a:r>
              <a:rPr sz="3200" spc="-450" dirty="0">
                <a:solidFill>
                  <a:srgbClr val="374D81"/>
                </a:solidFill>
              </a:rPr>
              <a:t> </a:t>
            </a:r>
            <a:r>
              <a:rPr sz="3200" spc="-204" dirty="0">
                <a:solidFill>
                  <a:srgbClr val="374D81"/>
                </a:solidFill>
              </a:rPr>
              <a:t>Intelligent</a:t>
            </a:r>
            <a:r>
              <a:rPr sz="3200" spc="-610" dirty="0">
                <a:solidFill>
                  <a:srgbClr val="374D81"/>
                </a:solidFill>
              </a:rPr>
              <a:t> </a:t>
            </a:r>
            <a:r>
              <a:rPr sz="3200" spc="-190" dirty="0">
                <a:solidFill>
                  <a:srgbClr val="374D81"/>
                </a:solidFill>
              </a:rPr>
              <a:t>Agents,</a:t>
            </a:r>
            <a:r>
              <a:rPr sz="3200" spc="-475" dirty="0">
                <a:solidFill>
                  <a:srgbClr val="374D81"/>
                </a:solidFill>
              </a:rPr>
              <a:t> </a:t>
            </a:r>
            <a:r>
              <a:rPr sz="3200" dirty="0">
                <a:solidFill>
                  <a:srgbClr val="374D81"/>
                </a:solidFill>
              </a:rPr>
              <a:t>&amp;</a:t>
            </a:r>
            <a:r>
              <a:rPr sz="3200" spc="-555" dirty="0">
                <a:solidFill>
                  <a:srgbClr val="374D81"/>
                </a:solidFill>
              </a:rPr>
              <a:t> </a:t>
            </a:r>
            <a:r>
              <a:rPr sz="3200" spc="-110" dirty="0">
                <a:solidFill>
                  <a:srgbClr val="374D81"/>
                </a:solidFill>
              </a:rPr>
              <a:t>AI</a:t>
            </a:r>
            <a:r>
              <a:rPr sz="3200" spc="-440" dirty="0">
                <a:solidFill>
                  <a:srgbClr val="374D81"/>
                </a:solidFill>
              </a:rPr>
              <a:t> </a:t>
            </a:r>
            <a:r>
              <a:rPr sz="3200" spc="-190" dirty="0">
                <a:solidFill>
                  <a:srgbClr val="374D81"/>
                </a:solidFill>
              </a:rPr>
              <a:t>Related</a:t>
            </a:r>
            <a:r>
              <a:rPr sz="3200" spc="-480" dirty="0">
                <a:solidFill>
                  <a:srgbClr val="374D81"/>
                </a:solidFill>
              </a:rPr>
              <a:t> </a:t>
            </a:r>
            <a:r>
              <a:rPr sz="3200" spc="-204" dirty="0">
                <a:solidFill>
                  <a:srgbClr val="374D81"/>
                </a:solidFill>
              </a:rPr>
              <a:t>Disciplines</a:t>
            </a:r>
            <a:endParaRPr sz="3200" dirty="0"/>
          </a:p>
        </p:txBody>
      </p:sp>
      <p:sp>
        <p:nvSpPr>
          <p:cNvPr id="4" name="object 4"/>
          <p:cNvSpPr/>
          <p:nvPr/>
        </p:nvSpPr>
        <p:spPr>
          <a:xfrm>
            <a:off x="229361" y="4938521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0" y="1005839"/>
                </a:lnTo>
              </a:path>
            </a:pathLst>
          </a:custGeom>
          <a:ln w="2895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51628" y="883665"/>
            <a:ext cx="4051935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2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.</a:t>
            </a:r>
            <a:r>
              <a:rPr sz="2000" spc="-195" dirty="0">
                <a:solidFill>
                  <a:srgbClr val="7E7E7E"/>
                </a:solidFill>
                <a:latin typeface="Tahoma"/>
                <a:cs typeface="Tahoma"/>
              </a:rPr>
              <a:t>3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295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270" dirty="0">
                <a:solidFill>
                  <a:srgbClr val="7E7E7E"/>
                </a:solidFill>
                <a:latin typeface="Tahoma"/>
                <a:cs typeface="Tahoma"/>
              </a:rPr>
              <a:t>: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40" dirty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55" dirty="0">
                <a:solidFill>
                  <a:srgbClr val="7E7E7E"/>
                </a:solidFill>
                <a:latin typeface="Tahoma"/>
                <a:cs typeface="Tahoma"/>
              </a:rPr>
              <a:t>l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229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d</a:t>
            </a:r>
            <a:r>
              <a:rPr sz="2000" spc="-1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45" dirty="0">
                <a:solidFill>
                  <a:srgbClr val="7E7E7E"/>
                </a:solidFill>
                <a:latin typeface="Tahoma"/>
                <a:cs typeface="Tahoma"/>
              </a:rPr>
              <a:t>D</a:t>
            </a:r>
            <a:r>
              <a:rPr sz="2000" spc="-55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105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145" dirty="0">
                <a:solidFill>
                  <a:srgbClr val="7E7E7E"/>
                </a:solidFill>
                <a:latin typeface="Tahoma"/>
                <a:cs typeface="Tahoma"/>
              </a:rPr>
              <a:t>ciplines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160" dirty="0">
                <a:solidFill>
                  <a:srgbClr val="7E7E7E"/>
                </a:solidFill>
                <a:latin typeface="Tahoma"/>
                <a:cs typeface="Tahoma"/>
              </a:rPr>
              <a:t>L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2000" spc="-195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90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215" dirty="0">
                <a:solidFill>
                  <a:srgbClr val="7E7E7E"/>
                </a:solidFill>
                <a:latin typeface="Tahoma"/>
                <a:cs typeface="Tahoma"/>
              </a:rPr>
              <a:t>ng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200" dirty="0">
                <a:solidFill>
                  <a:srgbClr val="7E7E7E"/>
                </a:solidFill>
                <a:latin typeface="Tahoma"/>
                <a:cs typeface="Tahoma"/>
              </a:rPr>
              <a:t>g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80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120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300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v</a:t>
            </a:r>
            <a:r>
              <a:rPr sz="2000" spc="-105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170" dirty="0">
                <a:solidFill>
                  <a:srgbClr val="7E7E7E"/>
                </a:solidFill>
                <a:latin typeface="Tahoma"/>
                <a:cs typeface="Tahoma"/>
              </a:rPr>
              <a:t>.</a:t>
            </a:r>
            <a:r>
              <a:rPr sz="20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95" dirty="0">
                <a:solidFill>
                  <a:srgbClr val="7E7E7E"/>
                </a:solidFill>
                <a:latin typeface="Tahoma"/>
                <a:cs typeface="Tahoma"/>
              </a:rPr>
              <a:t>M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135" dirty="0">
                <a:solidFill>
                  <a:srgbClr val="7E7E7E"/>
                </a:solidFill>
                <a:latin typeface="Tahoma"/>
                <a:cs typeface="Tahoma"/>
              </a:rPr>
              <a:t>c</a:t>
            </a:r>
            <a:r>
              <a:rPr sz="2000" spc="-195" dirty="0">
                <a:solidFill>
                  <a:srgbClr val="7E7E7E"/>
                </a:solidFill>
                <a:latin typeface="Tahoma"/>
                <a:cs typeface="Tahoma"/>
              </a:rPr>
              <a:t>h</a:t>
            </a:r>
            <a:r>
              <a:rPr sz="2000" spc="-90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225" dirty="0">
                <a:solidFill>
                  <a:srgbClr val="7E7E7E"/>
                </a:solidFill>
                <a:latin typeface="Tahoma"/>
                <a:cs typeface="Tahoma"/>
              </a:rPr>
              <a:t>ne</a:t>
            </a:r>
            <a:r>
              <a:rPr sz="20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60" dirty="0">
                <a:solidFill>
                  <a:srgbClr val="7E7E7E"/>
                </a:solidFill>
                <a:latin typeface="Tahoma"/>
                <a:cs typeface="Tahoma"/>
              </a:rPr>
              <a:t>L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2000" spc="-175" dirty="0">
                <a:solidFill>
                  <a:srgbClr val="7E7E7E"/>
                </a:solidFill>
                <a:latin typeface="Tahoma"/>
                <a:cs typeface="Tahoma"/>
              </a:rPr>
              <a:t>ning</a:t>
            </a:r>
            <a:r>
              <a:rPr sz="20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v</a:t>
            </a:r>
            <a:r>
              <a:rPr sz="2000" spc="-105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170" dirty="0">
                <a:solidFill>
                  <a:srgbClr val="7E7E7E"/>
                </a:solidFill>
                <a:latin typeface="Tahoma"/>
                <a:cs typeface="Tahoma"/>
              </a:rPr>
              <a:t>.</a:t>
            </a:r>
            <a:r>
              <a:rPr sz="20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45" dirty="0">
                <a:solidFill>
                  <a:srgbClr val="7E7E7E"/>
                </a:solidFill>
                <a:latin typeface="Tahoma"/>
                <a:cs typeface="Tahoma"/>
              </a:rPr>
              <a:t>D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ee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p</a:t>
            </a:r>
            <a:r>
              <a:rPr sz="20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60" dirty="0">
                <a:solidFill>
                  <a:srgbClr val="7E7E7E"/>
                </a:solidFill>
                <a:latin typeface="Tahoma"/>
                <a:cs typeface="Tahoma"/>
              </a:rPr>
              <a:t>L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145" dirty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55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215" dirty="0">
                <a:solidFill>
                  <a:srgbClr val="7E7E7E"/>
                </a:solidFill>
                <a:latin typeface="Tahoma"/>
                <a:cs typeface="Tahoma"/>
              </a:rPr>
              <a:t>ng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95" dirty="0">
                <a:solidFill>
                  <a:srgbClr val="7E7E7E"/>
                </a:solidFill>
                <a:latin typeface="Tahoma"/>
                <a:cs typeface="Tahoma"/>
              </a:rPr>
              <a:t>M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135" dirty="0">
                <a:solidFill>
                  <a:srgbClr val="7E7E7E"/>
                </a:solidFill>
                <a:latin typeface="Tahoma"/>
                <a:cs typeface="Tahoma"/>
              </a:rPr>
              <a:t>c</a:t>
            </a:r>
            <a:r>
              <a:rPr sz="2000" spc="-195" dirty="0">
                <a:solidFill>
                  <a:srgbClr val="7E7E7E"/>
                </a:solidFill>
                <a:latin typeface="Tahoma"/>
                <a:cs typeface="Tahoma"/>
              </a:rPr>
              <a:t>h</a:t>
            </a:r>
            <a:r>
              <a:rPr sz="2000" spc="-90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225" dirty="0">
                <a:solidFill>
                  <a:srgbClr val="7E7E7E"/>
                </a:solidFill>
                <a:latin typeface="Tahoma"/>
                <a:cs typeface="Tahoma"/>
              </a:rPr>
              <a:t>ne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60" dirty="0">
                <a:solidFill>
                  <a:srgbClr val="7E7E7E"/>
                </a:solidFill>
                <a:latin typeface="Tahoma"/>
                <a:cs typeface="Tahoma"/>
              </a:rPr>
              <a:t>L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2000" spc="-195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90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204" dirty="0">
                <a:solidFill>
                  <a:srgbClr val="7E7E7E"/>
                </a:solidFill>
                <a:latin typeface="Tahoma"/>
                <a:cs typeface="Tahoma"/>
              </a:rPr>
              <a:t>ng?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Datamining?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5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300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v</a:t>
            </a:r>
            <a:r>
              <a:rPr sz="2000" spc="-105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170" dirty="0">
                <a:solidFill>
                  <a:srgbClr val="7E7E7E"/>
                </a:solidFill>
                <a:latin typeface="Tahoma"/>
                <a:cs typeface="Tahoma"/>
              </a:rPr>
              <a:t>.</a:t>
            </a:r>
            <a:r>
              <a:rPr sz="20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45" dirty="0">
                <a:solidFill>
                  <a:srgbClr val="7E7E7E"/>
                </a:solidFill>
                <a:latin typeface="Tahoma"/>
                <a:cs typeface="Tahoma"/>
              </a:rPr>
              <a:t>D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229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280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00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135" dirty="0">
                <a:solidFill>
                  <a:srgbClr val="7E7E7E"/>
                </a:solidFill>
                <a:latin typeface="Tahoma"/>
                <a:cs typeface="Tahoma"/>
              </a:rPr>
              <a:t>c</a:t>
            </a:r>
            <a:r>
              <a:rPr sz="2000" spc="-160" dirty="0">
                <a:solidFill>
                  <a:srgbClr val="7E7E7E"/>
                </a:solidFill>
                <a:latin typeface="Tahoma"/>
                <a:cs typeface="Tahoma"/>
              </a:rPr>
              <a:t>ien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c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390" dirty="0">
                <a:solidFill>
                  <a:srgbClr val="7E7E7E"/>
                </a:solidFill>
                <a:latin typeface="Tahoma"/>
                <a:cs typeface="Tahoma"/>
              </a:rPr>
              <a:t>W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h</a:t>
            </a:r>
            <a:r>
              <a:rPr sz="2000" spc="-225" dirty="0">
                <a:solidFill>
                  <a:srgbClr val="7E7E7E"/>
                </a:solidFill>
                <a:latin typeface="Tahoma"/>
                <a:cs typeface="Tahoma"/>
              </a:rPr>
              <a:t>y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45" dirty="0">
                <a:solidFill>
                  <a:srgbClr val="7E7E7E"/>
                </a:solidFill>
                <a:latin typeface="Tahoma"/>
                <a:cs typeface="Tahoma"/>
              </a:rPr>
              <a:t>D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229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280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00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135" dirty="0">
                <a:solidFill>
                  <a:srgbClr val="7E7E7E"/>
                </a:solidFill>
                <a:latin typeface="Tahoma"/>
                <a:cs typeface="Tahoma"/>
              </a:rPr>
              <a:t>c</a:t>
            </a:r>
            <a:r>
              <a:rPr sz="2000" spc="-160" dirty="0">
                <a:solidFill>
                  <a:srgbClr val="7E7E7E"/>
                </a:solidFill>
                <a:latin typeface="Tahoma"/>
                <a:cs typeface="Tahoma"/>
              </a:rPr>
              <a:t>ien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c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395" dirty="0">
                <a:solidFill>
                  <a:srgbClr val="7E7E7E"/>
                </a:solidFill>
                <a:latin typeface="Tahoma"/>
                <a:cs typeface="Tahoma"/>
              </a:rPr>
              <a:t>W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h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y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B</a:t>
            </a:r>
            <a:r>
              <a:rPr sz="2000" spc="-60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g</a:t>
            </a:r>
            <a:r>
              <a:rPr sz="20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50" dirty="0">
                <a:solidFill>
                  <a:srgbClr val="7E7E7E"/>
                </a:solidFill>
                <a:latin typeface="Tahoma"/>
                <a:cs typeface="Tahoma"/>
              </a:rPr>
              <a:t>D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0564" y="1752600"/>
            <a:ext cx="1645919" cy="12557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400" y="1621536"/>
            <a:ext cx="1645920" cy="13563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80940" y="2191291"/>
            <a:ext cx="1896205" cy="8081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05000" y="1703832"/>
            <a:ext cx="1746503" cy="1280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2263" y="564895"/>
            <a:ext cx="6221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5" dirty="0">
                <a:solidFill>
                  <a:srgbClr val="374D81"/>
                </a:solidFill>
              </a:rPr>
              <a:t>Example</a:t>
            </a:r>
            <a:r>
              <a:rPr sz="3200" dirty="0">
                <a:solidFill>
                  <a:srgbClr val="374D81"/>
                </a:solidFill>
              </a:rPr>
              <a:t>s</a:t>
            </a:r>
            <a:r>
              <a:rPr sz="3200" spc="-660" dirty="0">
                <a:solidFill>
                  <a:srgbClr val="374D81"/>
                </a:solidFill>
              </a:rPr>
              <a:t> </a:t>
            </a:r>
            <a:r>
              <a:rPr sz="3200" spc="-305" dirty="0">
                <a:solidFill>
                  <a:srgbClr val="374D81"/>
                </a:solidFill>
              </a:rPr>
              <a:t>o</a:t>
            </a:r>
            <a:r>
              <a:rPr sz="3200" dirty="0">
                <a:solidFill>
                  <a:srgbClr val="374D81"/>
                </a:solidFill>
              </a:rPr>
              <a:t>f</a:t>
            </a:r>
            <a:r>
              <a:rPr sz="3200" spc="-625" dirty="0">
                <a:solidFill>
                  <a:srgbClr val="374D81"/>
                </a:solidFill>
              </a:rPr>
              <a:t> </a:t>
            </a:r>
            <a:r>
              <a:rPr sz="3200" spc="-300" dirty="0">
                <a:solidFill>
                  <a:srgbClr val="374D81"/>
                </a:solidFill>
              </a:rPr>
              <a:t>t</a:t>
            </a:r>
            <a:r>
              <a:rPr sz="3200" spc="-305" dirty="0">
                <a:solidFill>
                  <a:srgbClr val="374D81"/>
                </a:solidFill>
              </a:rPr>
              <a:t>h</a:t>
            </a:r>
            <a:r>
              <a:rPr sz="3200" dirty="0">
                <a:solidFill>
                  <a:srgbClr val="374D81"/>
                </a:solidFill>
              </a:rPr>
              <a:t>e</a:t>
            </a:r>
            <a:r>
              <a:rPr sz="3200" spc="-645" dirty="0">
                <a:solidFill>
                  <a:srgbClr val="374D81"/>
                </a:solidFill>
              </a:rPr>
              <a:t> </a:t>
            </a:r>
            <a:r>
              <a:rPr sz="3200" spc="-305" dirty="0">
                <a:solidFill>
                  <a:srgbClr val="374D81"/>
                </a:solidFill>
              </a:rPr>
              <a:t>di</a:t>
            </a:r>
            <a:r>
              <a:rPr sz="3200" spc="-300" dirty="0">
                <a:solidFill>
                  <a:srgbClr val="374D81"/>
                </a:solidFill>
              </a:rPr>
              <a:t>ff</a:t>
            </a:r>
            <a:r>
              <a:rPr sz="3200" spc="-320" dirty="0">
                <a:solidFill>
                  <a:srgbClr val="374D81"/>
                </a:solidFill>
              </a:rPr>
              <a:t>e</a:t>
            </a:r>
            <a:r>
              <a:rPr sz="3200" spc="-300" dirty="0">
                <a:solidFill>
                  <a:srgbClr val="374D81"/>
                </a:solidFill>
              </a:rPr>
              <a:t>r</a:t>
            </a:r>
            <a:r>
              <a:rPr sz="3200" spc="-305" dirty="0">
                <a:solidFill>
                  <a:srgbClr val="374D81"/>
                </a:solidFill>
              </a:rPr>
              <a:t>e</a:t>
            </a:r>
            <a:r>
              <a:rPr sz="3200" spc="-315" dirty="0">
                <a:solidFill>
                  <a:srgbClr val="374D81"/>
                </a:solidFill>
              </a:rPr>
              <a:t>n</a:t>
            </a:r>
            <a:r>
              <a:rPr sz="3200" dirty="0">
                <a:solidFill>
                  <a:srgbClr val="374D81"/>
                </a:solidFill>
              </a:rPr>
              <a:t>t</a:t>
            </a:r>
            <a:r>
              <a:rPr sz="3200" spc="-660" dirty="0">
                <a:solidFill>
                  <a:srgbClr val="374D81"/>
                </a:solidFill>
              </a:rPr>
              <a:t> </a:t>
            </a:r>
            <a:r>
              <a:rPr sz="3200" spc="-305" dirty="0">
                <a:solidFill>
                  <a:srgbClr val="374D81"/>
                </a:solidFill>
              </a:rPr>
              <a:t>envi</a:t>
            </a:r>
            <a:r>
              <a:rPr sz="3200" spc="-300" dirty="0">
                <a:solidFill>
                  <a:srgbClr val="374D81"/>
                </a:solidFill>
              </a:rPr>
              <a:t>r</a:t>
            </a:r>
            <a:r>
              <a:rPr sz="3200" spc="-305" dirty="0">
                <a:solidFill>
                  <a:srgbClr val="374D81"/>
                </a:solidFill>
              </a:rPr>
              <a:t>o</a:t>
            </a:r>
            <a:r>
              <a:rPr sz="3200" spc="-315" dirty="0">
                <a:solidFill>
                  <a:srgbClr val="374D81"/>
                </a:solidFill>
              </a:rPr>
              <a:t>n</a:t>
            </a:r>
            <a:r>
              <a:rPr sz="3200" spc="-305" dirty="0">
                <a:solidFill>
                  <a:srgbClr val="374D81"/>
                </a:solidFill>
              </a:rPr>
              <a:t>m</a:t>
            </a:r>
            <a:r>
              <a:rPr sz="3200" spc="-320" dirty="0">
                <a:solidFill>
                  <a:srgbClr val="374D81"/>
                </a:solidFill>
              </a:rPr>
              <a:t>e</a:t>
            </a:r>
            <a:r>
              <a:rPr sz="3200" spc="-305" dirty="0">
                <a:solidFill>
                  <a:srgbClr val="374D81"/>
                </a:solidFill>
              </a:rPr>
              <a:t>n</a:t>
            </a:r>
            <a:r>
              <a:rPr sz="3200" spc="-315" dirty="0">
                <a:solidFill>
                  <a:srgbClr val="374D81"/>
                </a:solidFill>
              </a:rPr>
              <a:t>t</a:t>
            </a:r>
            <a:r>
              <a:rPr sz="3200" dirty="0">
                <a:solidFill>
                  <a:srgbClr val="374D81"/>
                </a:solidFill>
              </a:rPr>
              <a:t>s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6050" y="3041650"/>
          <a:ext cx="8839196" cy="3139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7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Word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Jumble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Solver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Chess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7688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Scrabble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Autonomous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Driving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Observable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Fully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Fully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Partially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Partially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Deterministic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Deterministic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Strategic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Stochastic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Stochastic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Episodic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Episodic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Sequential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Sequential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Sequential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Static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Static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Semi-dynamic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Static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Dynamic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Discrete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Discrete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Discrete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Discrete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Continuous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Single</a:t>
                      </a:r>
                      <a:r>
                        <a:rPr sz="18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agent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Single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Multi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Multi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Multi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9533" y="-152400"/>
            <a:ext cx="9168765" cy="6858000"/>
            <a:chOff x="-24638" y="0"/>
            <a:chExt cx="916876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924800" cy="6858000"/>
            </a:xfrm>
            <a:custGeom>
              <a:avLst/>
              <a:gdLst/>
              <a:ahLst/>
              <a:cxnLst/>
              <a:rect l="l" t="t" r="r" b="b"/>
              <a:pathLst>
                <a:path w="7924800" h="6858000">
                  <a:moveTo>
                    <a:pt x="486511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865116" y="6858000"/>
                  </a:lnTo>
                  <a:lnTo>
                    <a:pt x="7924800" y="3429000"/>
                  </a:lnTo>
                  <a:lnTo>
                    <a:pt x="4865116" y="0"/>
                  </a:lnTo>
                  <a:close/>
                </a:path>
              </a:pathLst>
            </a:custGeom>
            <a:solidFill>
              <a:srgbClr val="C0504D">
                <a:alpha val="8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04688" y="0"/>
              <a:ext cx="3639820" cy="4095115"/>
            </a:xfrm>
            <a:custGeom>
              <a:avLst/>
              <a:gdLst/>
              <a:ahLst/>
              <a:cxnLst/>
              <a:rect l="l" t="t" r="r" b="b"/>
              <a:pathLst>
                <a:path w="3639820" h="4095115">
                  <a:moveTo>
                    <a:pt x="3639312" y="0"/>
                  </a:moveTo>
                  <a:lnTo>
                    <a:pt x="0" y="0"/>
                  </a:lnTo>
                  <a:lnTo>
                    <a:pt x="3639312" y="4094988"/>
                  </a:lnTo>
                  <a:lnTo>
                    <a:pt x="3639312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9478" y="560069"/>
              <a:ext cx="2438400" cy="0"/>
            </a:xfrm>
            <a:custGeom>
              <a:avLst/>
              <a:gdLst/>
              <a:ahLst/>
              <a:cxnLst/>
              <a:rect l="l" t="t" r="r" b="b"/>
              <a:pathLst>
                <a:path w="2438400">
                  <a:moveTo>
                    <a:pt x="0" y="0"/>
                  </a:moveTo>
                  <a:lnTo>
                    <a:pt x="2438400" y="0"/>
                  </a:lnTo>
                </a:path>
              </a:pathLst>
            </a:custGeom>
            <a:ln w="502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" y="2021585"/>
              <a:ext cx="4343400" cy="0"/>
            </a:xfrm>
            <a:custGeom>
              <a:avLst/>
              <a:gdLst/>
              <a:ahLst/>
              <a:cxnLst/>
              <a:rect l="l" t="t" r="r" b="b"/>
              <a:pathLst>
                <a:path w="4343400">
                  <a:moveTo>
                    <a:pt x="0" y="0"/>
                  </a:moveTo>
                  <a:lnTo>
                    <a:pt x="4343400" y="0"/>
                  </a:lnTo>
                </a:path>
              </a:pathLst>
            </a:custGeom>
            <a:ln w="502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30446" y="534162"/>
              <a:ext cx="0" cy="1508760"/>
            </a:xfrm>
            <a:custGeom>
              <a:avLst/>
              <a:gdLst/>
              <a:ahLst/>
              <a:cxnLst/>
              <a:rect l="l" t="t" r="r" b="b"/>
              <a:pathLst>
                <a:path h="1508760">
                  <a:moveTo>
                    <a:pt x="0" y="0"/>
                  </a:moveTo>
                  <a:lnTo>
                    <a:pt x="0" y="1508760"/>
                  </a:lnTo>
                </a:path>
              </a:pathLst>
            </a:custGeom>
            <a:ln w="502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1079" y="461772"/>
              <a:ext cx="3585210" cy="122910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5" dirty="0"/>
              <a:t>Exercises</a:t>
            </a: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171955"/>
            <a:ext cx="4514850" cy="92583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4084" y="1283589"/>
            <a:ext cx="41021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2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300" b="1" spc="-220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300" b="1" spc="-4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-220" dirty="0">
                <a:solidFill>
                  <a:srgbClr val="FFFFFF"/>
                </a:solidFill>
                <a:latin typeface="Arial"/>
                <a:cs typeface="Arial"/>
              </a:rPr>
              <a:t>hav</a:t>
            </a:r>
            <a:r>
              <a:rPr sz="33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300" b="1" spc="-4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-2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3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300" b="1" spc="-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-22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300" b="1" spc="-220" dirty="0">
                <a:solidFill>
                  <a:srgbClr val="FFFFFF"/>
                </a:solidFill>
                <a:latin typeface="Arial"/>
                <a:cs typeface="Arial"/>
              </a:rPr>
              <a:t>earned</a:t>
            </a: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33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2055876"/>
            <a:ext cx="9139555" cy="4799330"/>
            <a:chOff x="0" y="2055876"/>
            <a:chExt cx="9139555" cy="4799330"/>
          </a:xfrm>
        </p:grpSpPr>
        <p:sp>
          <p:nvSpPr>
            <p:cNvPr id="13" name="object 13"/>
            <p:cNvSpPr/>
            <p:nvPr/>
          </p:nvSpPr>
          <p:spPr>
            <a:xfrm>
              <a:off x="6103620" y="3439668"/>
              <a:ext cx="3035935" cy="3415665"/>
            </a:xfrm>
            <a:custGeom>
              <a:avLst/>
              <a:gdLst/>
              <a:ahLst/>
              <a:cxnLst/>
              <a:rect l="l" t="t" r="r" b="b"/>
              <a:pathLst>
                <a:path w="3035934" h="3415665">
                  <a:moveTo>
                    <a:pt x="3035807" y="0"/>
                  </a:moveTo>
                  <a:lnTo>
                    <a:pt x="0" y="3415283"/>
                  </a:lnTo>
                  <a:lnTo>
                    <a:pt x="3035807" y="3415283"/>
                  </a:lnTo>
                  <a:lnTo>
                    <a:pt x="3035807" y="0"/>
                  </a:lnTo>
                  <a:close/>
                </a:path>
              </a:pathLst>
            </a:custGeom>
            <a:solidFill>
              <a:srgbClr val="252525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2055876"/>
              <a:ext cx="8839200" cy="4200525"/>
            </a:xfrm>
            <a:custGeom>
              <a:avLst/>
              <a:gdLst/>
              <a:ahLst/>
              <a:cxnLst/>
              <a:rect l="l" t="t" r="r" b="b"/>
              <a:pathLst>
                <a:path w="8839200" h="4200525">
                  <a:moveTo>
                    <a:pt x="8839200" y="0"/>
                  </a:moveTo>
                  <a:lnTo>
                    <a:pt x="0" y="0"/>
                  </a:lnTo>
                  <a:lnTo>
                    <a:pt x="0" y="4200144"/>
                  </a:lnTo>
                  <a:lnTo>
                    <a:pt x="8839200" y="4200144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FFFFFF">
                <a:alpha val="3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8445" y="2376499"/>
            <a:ext cx="8425815" cy="30283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001F5F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200" b="1" spc="-3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200" b="1" spc="-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4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200" b="1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55" dirty="0">
                <a:solidFill>
                  <a:srgbClr val="0D0D0D"/>
                </a:solidFill>
                <a:latin typeface="Calibri"/>
                <a:cs typeface="Calibri"/>
              </a:rPr>
              <a:t>environment</a:t>
            </a:r>
            <a:r>
              <a:rPr sz="2200" b="1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3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200" b="1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3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200" b="1" spc="-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50" dirty="0">
                <a:solidFill>
                  <a:srgbClr val="0D0D0D"/>
                </a:solidFill>
                <a:latin typeface="Calibri"/>
                <a:cs typeface="Calibri"/>
              </a:rPr>
              <a:t>autonomous</a:t>
            </a:r>
            <a:r>
              <a:rPr sz="2200" b="1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55" dirty="0">
                <a:solidFill>
                  <a:srgbClr val="0D0D0D"/>
                </a:solidFill>
                <a:latin typeface="Calibri"/>
                <a:cs typeface="Calibri"/>
              </a:rPr>
              <a:t>taxi</a:t>
            </a:r>
            <a:r>
              <a:rPr sz="2200" b="1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50" dirty="0">
                <a:solidFill>
                  <a:srgbClr val="0D0D0D"/>
                </a:solidFill>
                <a:latin typeface="Calibri"/>
                <a:cs typeface="Calibri"/>
              </a:rPr>
              <a:t>driver</a:t>
            </a:r>
            <a:r>
              <a:rPr sz="2200" b="1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200" b="1" spc="-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55" dirty="0">
                <a:solidFill>
                  <a:srgbClr val="0D0D0D"/>
                </a:solidFill>
                <a:latin typeface="Calibri"/>
                <a:cs typeface="Calibri"/>
              </a:rPr>
              <a:t>competitive</a:t>
            </a:r>
            <a:endParaRPr sz="2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200" b="1" spc="-55" dirty="0">
                <a:solidFill>
                  <a:srgbClr val="0D0D0D"/>
                </a:solidFill>
                <a:latin typeface="Calibri"/>
                <a:cs typeface="Calibri"/>
              </a:rPr>
              <a:t>multiagent environment</a:t>
            </a:r>
            <a:r>
              <a:rPr sz="2200" b="1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30" dirty="0">
                <a:solidFill>
                  <a:srgbClr val="0D0D0D"/>
                </a:solidFill>
                <a:latin typeface="Calibri"/>
                <a:cs typeface="Calibri"/>
              </a:rPr>
              <a:t>or</a:t>
            </a:r>
            <a:r>
              <a:rPr sz="2200" b="1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200" b="1" spc="-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60" dirty="0">
                <a:solidFill>
                  <a:srgbClr val="0D0D0D"/>
                </a:solidFill>
                <a:latin typeface="Calibri"/>
                <a:cs typeface="Calibri"/>
              </a:rPr>
              <a:t>cooperative</a:t>
            </a:r>
            <a:r>
              <a:rPr sz="2200" b="1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55" dirty="0">
                <a:solidFill>
                  <a:srgbClr val="0D0D0D"/>
                </a:solidFill>
                <a:latin typeface="Calibri"/>
                <a:cs typeface="Calibri"/>
              </a:rPr>
              <a:t>multiagent</a:t>
            </a:r>
            <a:r>
              <a:rPr sz="2200" b="1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55" dirty="0">
                <a:solidFill>
                  <a:srgbClr val="0D0D0D"/>
                </a:solidFill>
                <a:latin typeface="Calibri"/>
                <a:cs typeface="Calibri"/>
              </a:rPr>
              <a:t>environment?</a:t>
            </a:r>
            <a:endParaRPr sz="2200" dirty="0">
              <a:latin typeface="Calibri"/>
              <a:cs typeface="Calibri"/>
            </a:endParaRPr>
          </a:p>
          <a:p>
            <a:pPr marL="469900" marR="328295" indent="-457200">
              <a:lnSpc>
                <a:spcPct val="100000"/>
              </a:lnSpc>
              <a:spcBef>
                <a:spcPts val="600"/>
              </a:spcBef>
              <a:buClr>
                <a:srgbClr val="001F5F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200" b="1" spc="-60" dirty="0">
                <a:solidFill>
                  <a:srgbClr val="0D0D0D"/>
                </a:solidFill>
                <a:latin typeface="Calibri"/>
                <a:cs typeface="Calibri"/>
              </a:rPr>
              <a:t>Characterize </a:t>
            </a:r>
            <a:r>
              <a:rPr sz="2200" b="1" spc="-40" dirty="0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sz="2200" b="1" spc="-55" dirty="0">
                <a:solidFill>
                  <a:srgbClr val="0D0D0D"/>
                </a:solidFill>
                <a:latin typeface="Calibri"/>
                <a:cs typeface="Calibri"/>
              </a:rPr>
              <a:t>following </a:t>
            </a:r>
            <a:r>
              <a:rPr sz="2200" b="1" spc="-85" dirty="0">
                <a:solidFill>
                  <a:srgbClr val="0D0D0D"/>
                </a:solidFill>
                <a:latin typeface="Calibri"/>
                <a:cs typeface="Calibri"/>
              </a:rPr>
              <a:t>Task </a:t>
            </a:r>
            <a:r>
              <a:rPr sz="2200" b="1" spc="-55" dirty="0">
                <a:solidFill>
                  <a:srgbClr val="0D0D0D"/>
                </a:solidFill>
                <a:latin typeface="Calibri"/>
                <a:cs typeface="Calibri"/>
              </a:rPr>
              <a:t>Environments: </a:t>
            </a:r>
            <a:r>
              <a:rPr sz="2200" b="1" i="1" spc="-65" dirty="0">
                <a:solidFill>
                  <a:srgbClr val="0D0D0D"/>
                </a:solidFill>
                <a:latin typeface="Calibri"/>
                <a:cs typeface="Calibri"/>
              </a:rPr>
              <a:t>Poker </a:t>
            </a:r>
            <a:r>
              <a:rPr sz="2200" b="1" i="1" spc="-40">
                <a:solidFill>
                  <a:srgbClr val="0D0D0D"/>
                </a:solidFill>
                <a:latin typeface="Calibri"/>
                <a:cs typeface="Calibri"/>
              </a:rPr>
              <a:t>Game </a:t>
            </a:r>
            <a:r>
              <a:rPr lang="en-US" sz="2200" b="1" i="1" spc="-5">
                <a:solidFill>
                  <a:srgbClr val="0D0D0D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001F5F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200" b="1" spc="-3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200" b="1" spc="-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4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200" b="1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55" dirty="0">
                <a:solidFill>
                  <a:srgbClr val="0D0D0D"/>
                </a:solidFill>
                <a:latin typeface="Calibri"/>
                <a:cs typeface="Calibri"/>
              </a:rPr>
              <a:t>distinction</a:t>
            </a:r>
            <a:r>
              <a:rPr sz="2200" b="1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50" dirty="0">
                <a:solidFill>
                  <a:srgbClr val="0D0D0D"/>
                </a:solidFill>
                <a:latin typeface="Calibri"/>
                <a:cs typeface="Calibri"/>
              </a:rPr>
              <a:t>between</a:t>
            </a:r>
            <a:r>
              <a:rPr sz="2200" b="1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45" dirty="0">
                <a:solidFill>
                  <a:srgbClr val="0D0D0D"/>
                </a:solidFill>
                <a:latin typeface="Calibri"/>
                <a:cs typeface="Calibri"/>
              </a:rPr>
              <a:t>known</a:t>
            </a:r>
            <a:r>
              <a:rPr sz="2200" b="1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4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200" b="1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50" dirty="0">
                <a:solidFill>
                  <a:srgbClr val="0D0D0D"/>
                </a:solidFill>
                <a:latin typeface="Calibri"/>
                <a:cs typeface="Calibri"/>
              </a:rPr>
              <a:t>unknown</a:t>
            </a:r>
            <a:r>
              <a:rPr sz="2200" b="1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55" dirty="0">
                <a:solidFill>
                  <a:srgbClr val="0D0D0D"/>
                </a:solidFill>
                <a:latin typeface="Calibri"/>
                <a:cs typeface="Calibri"/>
              </a:rPr>
              <a:t>environments</a:t>
            </a:r>
            <a:r>
              <a:rPr sz="2200" b="1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4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200" b="1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40" dirty="0">
                <a:solidFill>
                  <a:srgbClr val="0D0D0D"/>
                </a:solidFill>
                <a:latin typeface="Calibri"/>
                <a:cs typeface="Calibri"/>
              </a:rPr>
              <a:t>same</a:t>
            </a:r>
            <a:endParaRPr sz="2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200" b="1" spc="-30" dirty="0">
                <a:solidFill>
                  <a:srgbClr val="0D0D0D"/>
                </a:solidFill>
                <a:latin typeface="Calibri"/>
                <a:cs typeface="Calibri"/>
              </a:rPr>
              <a:t>as</a:t>
            </a:r>
            <a:r>
              <a:rPr sz="2200" b="1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4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200" b="1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40" dirty="0">
                <a:solidFill>
                  <a:srgbClr val="0D0D0D"/>
                </a:solidFill>
                <a:latin typeface="Calibri"/>
                <a:cs typeface="Calibri"/>
              </a:rPr>
              <a:t>one</a:t>
            </a:r>
            <a:r>
              <a:rPr sz="2200" b="1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55" dirty="0">
                <a:solidFill>
                  <a:srgbClr val="0D0D0D"/>
                </a:solidFill>
                <a:latin typeface="Calibri"/>
                <a:cs typeface="Calibri"/>
              </a:rPr>
              <a:t>between</a:t>
            </a:r>
            <a:r>
              <a:rPr sz="2200" b="1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45" dirty="0">
                <a:solidFill>
                  <a:srgbClr val="0D0D0D"/>
                </a:solidFill>
                <a:latin typeface="Calibri"/>
                <a:cs typeface="Calibri"/>
              </a:rPr>
              <a:t>fully</a:t>
            </a:r>
            <a:r>
              <a:rPr sz="2200" b="1" spc="-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50" dirty="0">
                <a:solidFill>
                  <a:srgbClr val="0D0D0D"/>
                </a:solidFill>
                <a:latin typeface="Calibri"/>
                <a:cs typeface="Calibri"/>
              </a:rPr>
              <a:t>observable</a:t>
            </a:r>
            <a:r>
              <a:rPr sz="2200" b="1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4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200" b="1" spc="-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50" dirty="0">
                <a:solidFill>
                  <a:srgbClr val="0D0D0D"/>
                </a:solidFill>
                <a:latin typeface="Calibri"/>
                <a:cs typeface="Calibri"/>
              </a:rPr>
              <a:t>partially observable?</a:t>
            </a:r>
            <a:endParaRPr sz="22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5"/>
              </a:spcBef>
              <a:buClr>
                <a:srgbClr val="001F5F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200" b="1" spc="-50" dirty="0">
                <a:solidFill>
                  <a:srgbClr val="0D0D0D"/>
                </a:solidFill>
                <a:latin typeface="Calibri"/>
                <a:cs typeface="Calibri"/>
              </a:rPr>
              <a:t>Describe</a:t>
            </a:r>
            <a:r>
              <a:rPr sz="2200" b="1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50" dirty="0">
                <a:solidFill>
                  <a:srgbClr val="0D0D0D"/>
                </a:solidFill>
                <a:latin typeface="Calibri"/>
                <a:cs typeface="Calibri"/>
              </a:rPr>
              <a:t>briefly</a:t>
            </a:r>
            <a:r>
              <a:rPr sz="2200" b="1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4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200" b="1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55" dirty="0">
                <a:solidFill>
                  <a:srgbClr val="0D0D0D"/>
                </a:solidFill>
                <a:latin typeface="Calibri"/>
                <a:cs typeface="Calibri"/>
              </a:rPr>
              <a:t>following</a:t>
            </a:r>
            <a:r>
              <a:rPr sz="2200" b="1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60" dirty="0">
                <a:solidFill>
                  <a:srgbClr val="0D0D0D"/>
                </a:solidFill>
                <a:latin typeface="Calibri"/>
                <a:cs typeface="Calibri"/>
              </a:rPr>
              <a:t>statements</a:t>
            </a:r>
            <a:r>
              <a:rPr sz="2200" b="1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45" dirty="0">
                <a:solidFill>
                  <a:srgbClr val="0D0D0D"/>
                </a:solidFill>
                <a:latin typeface="Calibri"/>
                <a:cs typeface="Calibri"/>
              </a:rPr>
              <a:t>(while</a:t>
            </a:r>
            <a:r>
              <a:rPr sz="2200" b="1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45" dirty="0">
                <a:solidFill>
                  <a:srgbClr val="0D0D0D"/>
                </a:solidFill>
                <a:latin typeface="Calibri"/>
                <a:cs typeface="Calibri"/>
              </a:rPr>
              <a:t>giving</a:t>
            </a:r>
            <a:r>
              <a:rPr sz="2200" b="1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3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200" b="1" spc="-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55" dirty="0">
                <a:solidFill>
                  <a:srgbClr val="0D0D0D"/>
                </a:solidFill>
                <a:latin typeface="Calibri"/>
                <a:cs typeface="Calibri"/>
              </a:rPr>
              <a:t>example):</a:t>
            </a:r>
            <a:endParaRPr sz="2200" dirty="0">
              <a:latin typeface="Calibri"/>
              <a:cs typeface="Calibri"/>
            </a:endParaRPr>
          </a:p>
          <a:p>
            <a:pPr marL="927100" marR="506095" lvl="1" indent="-457834">
              <a:lnSpc>
                <a:spcPct val="100000"/>
              </a:lnSpc>
              <a:spcBef>
                <a:spcPts val="600"/>
              </a:spcBef>
              <a:buClr>
                <a:srgbClr val="001F5F"/>
              </a:buClr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200" b="1" spc="-50" dirty="0">
                <a:solidFill>
                  <a:srgbClr val="0D0D0D"/>
                </a:solidFill>
                <a:latin typeface="Calibri"/>
                <a:cs typeface="Calibri"/>
              </a:rPr>
              <a:t>Episodic </a:t>
            </a:r>
            <a:r>
              <a:rPr sz="2200" b="1" spc="-60" dirty="0">
                <a:solidFill>
                  <a:srgbClr val="0D0D0D"/>
                </a:solidFill>
                <a:latin typeface="Calibri"/>
                <a:cs typeface="Calibri"/>
              </a:rPr>
              <a:t>environments </a:t>
            </a:r>
            <a:r>
              <a:rPr sz="2200" b="1" spc="-50" dirty="0">
                <a:solidFill>
                  <a:srgbClr val="0D0D0D"/>
                </a:solidFill>
                <a:latin typeface="Calibri"/>
                <a:cs typeface="Calibri"/>
              </a:rPr>
              <a:t>are </a:t>
            </a:r>
            <a:r>
              <a:rPr sz="2200" b="1" spc="-40" dirty="0">
                <a:solidFill>
                  <a:srgbClr val="0D0D0D"/>
                </a:solidFill>
                <a:latin typeface="Calibri"/>
                <a:cs typeface="Calibri"/>
              </a:rPr>
              <a:t>much </a:t>
            </a:r>
            <a:r>
              <a:rPr sz="2200" b="1" spc="-45" dirty="0">
                <a:solidFill>
                  <a:srgbClr val="0D0D0D"/>
                </a:solidFill>
                <a:latin typeface="Calibri"/>
                <a:cs typeface="Calibri"/>
              </a:rPr>
              <a:t>simpler than </a:t>
            </a:r>
            <a:r>
              <a:rPr sz="2200" b="1" spc="-55" dirty="0">
                <a:solidFill>
                  <a:srgbClr val="0D0D0D"/>
                </a:solidFill>
                <a:latin typeface="Calibri"/>
                <a:cs typeface="Calibri"/>
              </a:rPr>
              <a:t>sequential </a:t>
            </a:r>
            <a:r>
              <a:rPr sz="2200" b="1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55" dirty="0">
                <a:solidFill>
                  <a:srgbClr val="0D0D0D"/>
                </a:solidFill>
                <a:latin typeface="Calibri"/>
                <a:cs typeface="Calibri"/>
              </a:rPr>
              <a:t>environments</a:t>
            </a:r>
            <a:r>
              <a:rPr sz="2200" b="1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50" dirty="0">
                <a:solidFill>
                  <a:srgbClr val="0D0D0D"/>
                </a:solidFill>
                <a:latin typeface="Calibri"/>
                <a:cs typeface="Calibri"/>
              </a:rPr>
              <a:t>because</a:t>
            </a:r>
            <a:r>
              <a:rPr sz="2200" b="1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4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200" b="1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55" dirty="0">
                <a:solidFill>
                  <a:srgbClr val="0D0D0D"/>
                </a:solidFill>
                <a:latin typeface="Calibri"/>
                <a:cs typeface="Calibri"/>
              </a:rPr>
              <a:t>agent</a:t>
            </a:r>
            <a:r>
              <a:rPr sz="2200" b="1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45" dirty="0">
                <a:solidFill>
                  <a:srgbClr val="0D0D0D"/>
                </a:solidFill>
                <a:latin typeface="Calibri"/>
                <a:cs typeface="Calibri"/>
              </a:rPr>
              <a:t>does</a:t>
            </a:r>
            <a:r>
              <a:rPr sz="2200" b="1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40" dirty="0">
                <a:solidFill>
                  <a:srgbClr val="0D0D0D"/>
                </a:solidFill>
                <a:latin typeface="Calibri"/>
                <a:cs typeface="Calibri"/>
              </a:rPr>
              <a:t>not</a:t>
            </a:r>
            <a:r>
              <a:rPr sz="2200" b="1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40" dirty="0">
                <a:solidFill>
                  <a:srgbClr val="0D0D0D"/>
                </a:solidFill>
                <a:latin typeface="Calibri"/>
                <a:cs typeface="Calibri"/>
              </a:rPr>
              <a:t>need</a:t>
            </a:r>
            <a:r>
              <a:rPr sz="2200" b="1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45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200" b="1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45" dirty="0">
                <a:solidFill>
                  <a:srgbClr val="0D0D0D"/>
                </a:solidFill>
                <a:latin typeface="Calibri"/>
                <a:cs typeface="Calibri"/>
              </a:rPr>
              <a:t>think</a:t>
            </a:r>
            <a:r>
              <a:rPr sz="2200" b="1" spc="-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200" b="1" spc="-50" dirty="0">
                <a:solidFill>
                  <a:srgbClr val="0D0D0D"/>
                </a:solidFill>
                <a:latin typeface="Calibri"/>
                <a:cs typeface="Calibri"/>
              </a:rPr>
              <a:t>ahead.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731875"/>
            <a:ext cx="3928745" cy="51320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2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.</a:t>
            </a:r>
            <a:r>
              <a:rPr sz="2000" spc="-195" dirty="0">
                <a:solidFill>
                  <a:srgbClr val="7E7E7E"/>
                </a:solidFill>
                <a:latin typeface="Tahoma"/>
                <a:cs typeface="Tahoma"/>
              </a:rPr>
              <a:t>1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95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229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55" dirty="0">
                <a:solidFill>
                  <a:srgbClr val="7E7E7E"/>
                </a:solidFill>
                <a:latin typeface="Tahoma"/>
                <a:cs typeface="Tahoma"/>
              </a:rPr>
              <a:t>l</a:t>
            </a:r>
            <a:r>
              <a:rPr sz="2000" spc="-80" dirty="0">
                <a:solidFill>
                  <a:srgbClr val="7E7E7E"/>
                </a:solidFill>
                <a:latin typeface="Tahoma"/>
                <a:cs typeface="Tahoma"/>
              </a:rPr>
              <a:t>li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g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25" dirty="0">
                <a:solidFill>
                  <a:srgbClr val="7E7E7E"/>
                </a:solidFill>
                <a:latin typeface="Tahoma"/>
                <a:cs typeface="Tahoma"/>
              </a:rPr>
              <a:t>nt</a:t>
            </a:r>
            <a:r>
              <a:rPr sz="20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“</a:t>
            </a:r>
            <a:r>
              <a:rPr sz="2000" spc="-215" dirty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229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iona</a:t>
            </a:r>
            <a:r>
              <a:rPr sz="2000" spc="-105" dirty="0">
                <a:solidFill>
                  <a:srgbClr val="7E7E7E"/>
                </a:solidFill>
                <a:latin typeface="Tahoma"/>
                <a:cs typeface="Tahoma"/>
              </a:rPr>
              <a:t>l</a:t>
            </a:r>
            <a:r>
              <a:rPr sz="2000" spc="-245" dirty="0">
                <a:solidFill>
                  <a:srgbClr val="7E7E7E"/>
                </a:solidFill>
                <a:latin typeface="Tahoma"/>
                <a:cs typeface="Tahoma"/>
              </a:rPr>
              <a:t>”</a:t>
            </a:r>
            <a:r>
              <a:rPr sz="2000" spc="-1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200" dirty="0">
                <a:solidFill>
                  <a:srgbClr val="7E7E7E"/>
                </a:solidFill>
                <a:latin typeface="Tahoma"/>
                <a:cs typeface="Tahoma"/>
              </a:rPr>
              <a:t>g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80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120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2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240" dirty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125" dirty="0">
                <a:solidFill>
                  <a:srgbClr val="7E7E7E"/>
                </a:solidFill>
                <a:latin typeface="Tahoma"/>
                <a:cs typeface="Tahoma"/>
              </a:rPr>
              <a:t>c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260" dirty="0">
                <a:solidFill>
                  <a:srgbClr val="7E7E7E"/>
                </a:solidFill>
                <a:latin typeface="Tahoma"/>
                <a:cs typeface="Tahoma"/>
              </a:rPr>
              <a:t>p</a:t>
            </a:r>
            <a:r>
              <a:rPr sz="2000" spc="-270" dirty="0">
                <a:solidFill>
                  <a:srgbClr val="7E7E7E"/>
                </a:solidFill>
                <a:latin typeface="Tahoma"/>
                <a:cs typeface="Tahoma"/>
              </a:rPr>
              <a:t>: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300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29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h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00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229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u</a:t>
            </a:r>
            <a:r>
              <a:rPr sz="2000" spc="-225" dirty="0">
                <a:solidFill>
                  <a:srgbClr val="7E7E7E"/>
                </a:solidFill>
                <a:latin typeface="Tahoma"/>
                <a:cs typeface="Tahoma"/>
              </a:rPr>
              <a:t>dy</a:t>
            </a:r>
            <a:r>
              <a:rPr sz="20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20" dirty="0">
                <a:solidFill>
                  <a:srgbClr val="7E7E7E"/>
                </a:solidFill>
                <a:latin typeface="Tahoma"/>
                <a:cs typeface="Tahoma"/>
              </a:rPr>
              <a:t>&amp;</a:t>
            </a:r>
            <a:r>
              <a:rPr sz="2000" spc="-13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45" dirty="0">
                <a:solidFill>
                  <a:srgbClr val="7E7E7E"/>
                </a:solidFill>
                <a:latin typeface="Tahoma"/>
                <a:cs typeface="Tahoma"/>
              </a:rPr>
              <a:t>D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105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160" dirty="0">
                <a:solidFill>
                  <a:srgbClr val="7E7E7E"/>
                </a:solidFill>
                <a:latin typeface="Tahoma"/>
                <a:cs typeface="Tahoma"/>
              </a:rPr>
              <a:t>ign 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o</a:t>
            </a:r>
            <a:r>
              <a:rPr sz="2000" spc="-200" dirty="0">
                <a:solidFill>
                  <a:srgbClr val="7E7E7E"/>
                </a:solidFill>
                <a:latin typeface="Tahoma"/>
                <a:cs typeface="Tahoma"/>
              </a:rPr>
              <a:t>f</a:t>
            </a:r>
            <a:endParaRPr sz="2000">
              <a:latin typeface="Tahoma"/>
              <a:cs typeface="Tahoma"/>
            </a:endParaRPr>
          </a:p>
          <a:p>
            <a:pPr marL="195580">
              <a:lnSpc>
                <a:spcPct val="100000"/>
              </a:lnSpc>
              <a:spcBef>
                <a:spcPts val="1200"/>
              </a:spcBef>
            </a:pPr>
            <a:r>
              <a:rPr sz="2000" spc="-300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200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80" dirty="0">
                <a:solidFill>
                  <a:srgbClr val="7E7E7E"/>
                </a:solidFill>
                <a:latin typeface="Tahoma"/>
                <a:cs typeface="Tahoma"/>
              </a:rPr>
              <a:t>l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ligen</a:t>
            </a:r>
            <a:r>
              <a:rPr sz="2000" spc="-140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1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90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200" dirty="0">
                <a:solidFill>
                  <a:srgbClr val="7E7E7E"/>
                </a:solidFill>
                <a:latin typeface="Tahoma"/>
                <a:cs typeface="Tahoma"/>
              </a:rPr>
              <a:t>gents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295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229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55" dirty="0">
                <a:solidFill>
                  <a:srgbClr val="7E7E7E"/>
                </a:solidFill>
                <a:latin typeface="Tahoma"/>
                <a:cs typeface="Tahoma"/>
              </a:rPr>
              <a:t>l</a:t>
            </a:r>
            <a:r>
              <a:rPr sz="2000" spc="-80" dirty="0">
                <a:solidFill>
                  <a:srgbClr val="7E7E7E"/>
                </a:solidFill>
                <a:latin typeface="Tahoma"/>
                <a:cs typeface="Tahoma"/>
              </a:rPr>
              <a:t>li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g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40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200" dirty="0">
                <a:solidFill>
                  <a:srgbClr val="7E7E7E"/>
                </a:solidFill>
                <a:latin typeface="Tahoma"/>
                <a:cs typeface="Tahoma"/>
              </a:rPr>
              <a:t>g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80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120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215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29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h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415" dirty="0">
                <a:solidFill>
                  <a:srgbClr val="7E7E7E"/>
                </a:solidFill>
                <a:latin typeface="Tahoma"/>
                <a:cs typeface="Tahoma"/>
              </a:rPr>
              <a:t>W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o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2000" spc="-140" dirty="0">
                <a:solidFill>
                  <a:srgbClr val="7E7E7E"/>
                </a:solidFill>
                <a:latin typeface="Tahoma"/>
                <a:cs typeface="Tahoma"/>
              </a:rPr>
              <a:t>ld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215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1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x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330" dirty="0">
                <a:solidFill>
                  <a:srgbClr val="7E7E7E"/>
                </a:solidFill>
                <a:latin typeface="Tahoma"/>
                <a:cs typeface="Tahoma"/>
              </a:rPr>
              <a:t>m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pl</a:t>
            </a:r>
            <a:r>
              <a:rPr sz="2000" spc="-24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70" dirty="0">
                <a:solidFill>
                  <a:srgbClr val="7E7E7E"/>
                </a:solidFill>
                <a:latin typeface="Tahoma"/>
                <a:cs typeface="Tahoma"/>
              </a:rPr>
              <a:t>:</a:t>
            </a:r>
            <a:r>
              <a:rPr sz="20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Va</a:t>
            </a:r>
            <a:r>
              <a:rPr sz="2000" spc="-135" dirty="0">
                <a:solidFill>
                  <a:srgbClr val="7E7E7E"/>
                </a:solidFill>
                <a:latin typeface="Tahoma"/>
                <a:cs typeface="Tahoma"/>
              </a:rPr>
              <a:t>c</a:t>
            </a:r>
            <a:r>
              <a:rPr sz="2000" spc="-225" dirty="0">
                <a:solidFill>
                  <a:srgbClr val="7E7E7E"/>
                </a:solidFill>
                <a:latin typeface="Tahoma"/>
                <a:cs typeface="Tahoma"/>
              </a:rPr>
              <a:t>uum_Ag</a:t>
            </a: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25" dirty="0">
                <a:solidFill>
                  <a:srgbClr val="7E7E7E"/>
                </a:solidFill>
                <a:latin typeface="Tahoma"/>
                <a:cs typeface="Tahoma"/>
              </a:rPr>
              <a:t>nt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5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100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200" dirty="0">
                <a:solidFill>
                  <a:srgbClr val="7E7E7E"/>
                </a:solidFill>
                <a:latin typeface="Tahoma"/>
                <a:cs typeface="Tahoma"/>
              </a:rPr>
              <a:t>p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145" dirty="0">
                <a:solidFill>
                  <a:srgbClr val="7E7E7E"/>
                </a:solidFill>
                <a:latin typeface="Tahoma"/>
                <a:cs typeface="Tahoma"/>
              </a:rPr>
              <a:t>cif</a:t>
            </a:r>
            <a:r>
              <a:rPr sz="2000" spc="-170" dirty="0">
                <a:solidFill>
                  <a:srgbClr val="7E7E7E"/>
                </a:solidFill>
                <a:latin typeface="Tahoma"/>
                <a:cs typeface="Tahoma"/>
              </a:rPr>
              <a:t>yin</a:t>
            </a:r>
            <a:r>
              <a:rPr sz="2000" spc="-215" dirty="0">
                <a:solidFill>
                  <a:srgbClr val="7E7E7E"/>
                </a:solidFill>
                <a:latin typeface="Tahoma"/>
                <a:cs typeface="Tahoma"/>
              </a:rPr>
              <a:t>g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29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h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465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175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225" dirty="0">
                <a:solidFill>
                  <a:srgbClr val="7E7E7E"/>
                </a:solidFill>
                <a:latin typeface="Tahoma"/>
                <a:cs typeface="Tahoma"/>
              </a:rPr>
              <a:t>k</a:t>
            </a:r>
            <a:r>
              <a:rPr sz="20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2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v</a:t>
            </a:r>
            <a:r>
              <a:rPr sz="2000" spc="-55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on</a:t>
            </a:r>
            <a:r>
              <a:rPr sz="2000" spc="-315" dirty="0">
                <a:solidFill>
                  <a:srgbClr val="7E7E7E"/>
                </a:solidFill>
                <a:latin typeface="Tahoma"/>
                <a:cs typeface="Tahoma"/>
              </a:rPr>
              <a:t>m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40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04" dirty="0">
                <a:solidFill>
                  <a:srgbClr val="7E7E7E"/>
                </a:solidFill>
                <a:latin typeface="Tahoma"/>
                <a:cs typeface="Tahoma"/>
              </a:rPr>
              <a:t>[</a:t>
            </a:r>
            <a:r>
              <a:rPr sz="20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05" dirty="0">
                <a:solidFill>
                  <a:srgbClr val="7E7E7E"/>
                </a:solidFill>
                <a:latin typeface="Tahoma"/>
                <a:cs typeface="Tahoma"/>
              </a:rPr>
              <a:t>P</a:t>
            </a:r>
            <a:r>
              <a:rPr sz="2000" spc="-21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AS</a:t>
            </a:r>
            <a:r>
              <a:rPr sz="20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04" dirty="0">
                <a:solidFill>
                  <a:srgbClr val="7E7E7E"/>
                </a:solidFill>
                <a:latin typeface="Tahoma"/>
                <a:cs typeface="Tahoma"/>
              </a:rPr>
              <a:t>]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225" dirty="0">
                <a:solidFill>
                  <a:srgbClr val="7E7E7E"/>
                </a:solidFill>
                <a:latin typeface="Tahoma"/>
                <a:cs typeface="Tahoma"/>
              </a:rPr>
              <a:t>G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o</a:t>
            </a:r>
            <a:r>
              <a:rPr sz="2000" spc="-27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190" dirty="0">
                <a:solidFill>
                  <a:srgbClr val="7E7E7E"/>
                </a:solidFill>
                <a:latin typeface="Tahoma"/>
                <a:cs typeface="Tahoma"/>
              </a:rPr>
              <a:t>d</a:t>
            </a:r>
            <a:r>
              <a:rPr sz="2000" spc="-50" dirty="0">
                <a:solidFill>
                  <a:srgbClr val="7E7E7E"/>
                </a:solidFill>
                <a:latin typeface="Tahoma"/>
                <a:cs typeface="Tahoma"/>
              </a:rPr>
              <a:t>-</a:t>
            </a:r>
            <a:r>
              <a:rPr sz="2000" spc="-254" dirty="0">
                <a:solidFill>
                  <a:srgbClr val="7E7E7E"/>
                </a:solidFill>
                <a:latin typeface="Tahoma"/>
                <a:cs typeface="Tahoma"/>
              </a:rPr>
              <a:t>ba</a:t>
            </a:r>
            <a:r>
              <a:rPr sz="2000" spc="-120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ed</a:t>
            </a:r>
            <a:r>
              <a:rPr sz="2000" spc="-1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v</a:t>
            </a:r>
            <a:r>
              <a:rPr sz="2000" spc="-105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170" dirty="0">
                <a:solidFill>
                  <a:srgbClr val="7E7E7E"/>
                </a:solidFill>
                <a:latin typeface="Tahoma"/>
                <a:cs typeface="Tahoma"/>
              </a:rPr>
              <a:t>.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90" dirty="0">
                <a:solidFill>
                  <a:srgbClr val="7E7E7E"/>
                </a:solidFill>
                <a:latin typeface="Tahoma"/>
                <a:cs typeface="Tahoma"/>
              </a:rPr>
              <a:t>C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o</a:t>
            </a:r>
            <a:r>
              <a:rPr sz="2000" spc="-105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55" dirty="0">
                <a:solidFill>
                  <a:srgbClr val="7E7E7E"/>
                </a:solidFill>
                <a:latin typeface="Tahoma"/>
                <a:cs typeface="Tahoma"/>
              </a:rPr>
              <a:t>-</a:t>
            </a:r>
            <a:r>
              <a:rPr sz="2000" spc="-254" dirty="0">
                <a:solidFill>
                  <a:srgbClr val="7E7E7E"/>
                </a:solidFill>
                <a:latin typeface="Tahoma"/>
                <a:cs typeface="Tahoma"/>
              </a:rPr>
              <a:t>ba</a:t>
            </a:r>
            <a:r>
              <a:rPr sz="2000" spc="-120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d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200" dirty="0">
                <a:solidFill>
                  <a:srgbClr val="7E7E7E"/>
                </a:solidFill>
                <a:latin typeface="Tahoma"/>
                <a:cs typeface="Tahoma"/>
              </a:rPr>
              <a:t>g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80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180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120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2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.</a:t>
            </a:r>
            <a:r>
              <a:rPr sz="2000" spc="-195" dirty="0">
                <a:solidFill>
                  <a:srgbClr val="7E7E7E"/>
                </a:solidFill>
                <a:latin typeface="Tahoma"/>
                <a:cs typeface="Tahoma"/>
              </a:rPr>
              <a:t>2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100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200" dirty="0">
                <a:solidFill>
                  <a:srgbClr val="7E7E7E"/>
                </a:solidFill>
                <a:latin typeface="Tahoma"/>
                <a:cs typeface="Tahoma"/>
              </a:rPr>
              <a:t>p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cify</a:t>
            </a:r>
            <a:r>
              <a:rPr sz="2000" spc="-105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215" dirty="0">
                <a:solidFill>
                  <a:srgbClr val="7E7E7E"/>
                </a:solidFill>
                <a:latin typeface="Tahoma"/>
                <a:cs typeface="Tahoma"/>
              </a:rPr>
              <a:t>ng</a:t>
            </a:r>
            <a:r>
              <a:rPr sz="20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29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h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465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spc="-175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spc="-225" dirty="0">
                <a:solidFill>
                  <a:srgbClr val="7E7E7E"/>
                </a:solidFill>
                <a:latin typeface="Tahoma"/>
                <a:cs typeface="Tahoma"/>
              </a:rPr>
              <a:t>k</a:t>
            </a:r>
            <a:r>
              <a:rPr sz="20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22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v</a:t>
            </a:r>
            <a:r>
              <a:rPr sz="2000" spc="-55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on</a:t>
            </a:r>
            <a:r>
              <a:rPr sz="2000" spc="-315" dirty="0">
                <a:solidFill>
                  <a:srgbClr val="7E7E7E"/>
                </a:solidFill>
                <a:latin typeface="Tahoma"/>
                <a:cs typeface="Tahoma"/>
              </a:rPr>
              <a:t>m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25" dirty="0">
                <a:solidFill>
                  <a:srgbClr val="7E7E7E"/>
                </a:solidFill>
                <a:latin typeface="Tahoma"/>
                <a:cs typeface="Tahoma"/>
              </a:rPr>
              <a:t>nt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22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v</a:t>
            </a:r>
            <a:r>
              <a:rPr sz="2000" spc="-55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spc="-185" dirty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on</a:t>
            </a:r>
            <a:r>
              <a:rPr sz="2000" spc="-315" dirty="0">
                <a:solidFill>
                  <a:srgbClr val="7E7E7E"/>
                </a:solidFill>
                <a:latin typeface="Tahoma"/>
                <a:cs typeface="Tahoma"/>
              </a:rPr>
              <a:t>m</a:t>
            </a:r>
            <a:r>
              <a:rPr sz="2000" spc="-220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240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spc="-235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465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2000" spc="-215" dirty="0">
                <a:solidFill>
                  <a:srgbClr val="7E7E7E"/>
                </a:solidFill>
                <a:latin typeface="Tahoma"/>
                <a:cs typeface="Tahoma"/>
              </a:rPr>
              <a:t>y</a:t>
            </a:r>
            <a:r>
              <a:rPr sz="2000" spc="-229" dirty="0">
                <a:solidFill>
                  <a:srgbClr val="7E7E7E"/>
                </a:solidFill>
                <a:latin typeface="Tahoma"/>
                <a:cs typeface="Tahoma"/>
              </a:rPr>
              <a:t>p</a:t>
            </a:r>
            <a:r>
              <a:rPr sz="2000" spc="-210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spc="-120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18414"/>
            <a:ext cx="88157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90" dirty="0">
                <a:solidFill>
                  <a:srgbClr val="374D81"/>
                </a:solidFill>
              </a:rPr>
              <a:t>Lecture</a:t>
            </a:r>
            <a:r>
              <a:rPr sz="3200" spc="-484" dirty="0">
                <a:solidFill>
                  <a:srgbClr val="374D81"/>
                </a:solidFill>
              </a:rPr>
              <a:t> </a:t>
            </a:r>
            <a:r>
              <a:rPr sz="3200" spc="-114" dirty="0">
                <a:solidFill>
                  <a:srgbClr val="374D81"/>
                </a:solidFill>
              </a:rPr>
              <a:t>2:</a:t>
            </a:r>
            <a:r>
              <a:rPr sz="3200" spc="-450" dirty="0">
                <a:solidFill>
                  <a:srgbClr val="374D81"/>
                </a:solidFill>
              </a:rPr>
              <a:t> </a:t>
            </a:r>
            <a:r>
              <a:rPr sz="3200" spc="-204" dirty="0">
                <a:solidFill>
                  <a:srgbClr val="374D81"/>
                </a:solidFill>
              </a:rPr>
              <a:t>Intelligent</a:t>
            </a:r>
            <a:r>
              <a:rPr sz="3200" spc="-610" dirty="0">
                <a:solidFill>
                  <a:srgbClr val="374D81"/>
                </a:solidFill>
              </a:rPr>
              <a:t> </a:t>
            </a:r>
            <a:r>
              <a:rPr sz="3200" spc="-190" dirty="0">
                <a:solidFill>
                  <a:srgbClr val="374D81"/>
                </a:solidFill>
              </a:rPr>
              <a:t>Agents,</a:t>
            </a:r>
            <a:r>
              <a:rPr sz="3200" spc="-475" dirty="0">
                <a:solidFill>
                  <a:srgbClr val="374D81"/>
                </a:solidFill>
              </a:rPr>
              <a:t> </a:t>
            </a:r>
            <a:r>
              <a:rPr sz="3200" dirty="0">
                <a:solidFill>
                  <a:srgbClr val="374D81"/>
                </a:solidFill>
              </a:rPr>
              <a:t>&amp;</a:t>
            </a:r>
            <a:r>
              <a:rPr sz="3200" spc="-555" dirty="0">
                <a:solidFill>
                  <a:srgbClr val="374D81"/>
                </a:solidFill>
              </a:rPr>
              <a:t> </a:t>
            </a:r>
            <a:r>
              <a:rPr sz="3200" spc="-110" dirty="0">
                <a:solidFill>
                  <a:srgbClr val="374D81"/>
                </a:solidFill>
              </a:rPr>
              <a:t>AI</a:t>
            </a:r>
            <a:r>
              <a:rPr sz="3200" spc="-440" dirty="0">
                <a:solidFill>
                  <a:srgbClr val="374D81"/>
                </a:solidFill>
              </a:rPr>
              <a:t> </a:t>
            </a:r>
            <a:r>
              <a:rPr sz="3200" spc="-190" dirty="0">
                <a:solidFill>
                  <a:srgbClr val="374D81"/>
                </a:solidFill>
              </a:rPr>
              <a:t>Related</a:t>
            </a:r>
            <a:r>
              <a:rPr sz="3200" spc="-480" dirty="0">
                <a:solidFill>
                  <a:srgbClr val="374D81"/>
                </a:solidFill>
              </a:rPr>
              <a:t> </a:t>
            </a:r>
            <a:r>
              <a:rPr sz="3200" spc="-204" dirty="0">
                <a:solidFill>
                  <a:srgbClr val="374D81"/>
                </a:solidFill>
              </a:rPr>
              <a:t>Disciplines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4496561" y="915161"/>
            <a:ext cx="0" cy="4206240"/>
          </a:xfrm>
          <a:custGeom>
            <a:avLst/>
            <a:gdLst/>
            <a:ahLst/>
            <a:cxnLst/>
            <a:rect l="l" t="t" r="r" b="b"/>
            <a:pathLst>
              <a:path h="4206240">
                <a:moveTo>
                  <a:pt x="0" y="0"/>
                </a:moveTo>
                <a:lnTo>
                  <a:pt x="0" y="4206240"/>
                </a:lnTo>
              </a:path>
            </a:pathLst>
          </a:custGeom>
          <a:ln w="2895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51628" y="883665"/>
            <a:ext cx="4051935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85" dirty="0">
                <a:latin typeface="Tahoma"/>
                <a:cs typeface="Tahoma"/>
              </a:rPr>
              <a:t>2</a:t>
            </a:r>
            <a:r>
              <a:rPr sz="2000" spc="-155" dirty="0">
                <a:latin typeface="Tahoma"/>
                <a:cs typeface="Tahoma"/>
              </a:rPr>
              <a:t>.</a:t>
            </a:r>
            <a:r>
              <a:rPr sz="2000" spc="-195" dirty="0">
                <a:latin typeface="Tahoma"/>
                <a:cs typeface="Tahoma"/>
              </a:rPr>
              <a:t>3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185" dirty="0">
                <a:solidFill>
                  <a:srgbClr val="E36C09"/>
                </a:solidFill>
                <a:latin typeface="Tahoma"/>
                <a:cs typeface="Tahoma"/>
              </a:rPr>
              <a:t>A</a:t>
            </a:r>
            <a:r>
              <a:rPr sz="2000" spc="-295" dirty="0">
                <a:solidFill>
                  <a:srgbClr val="E36C09"/>
                </a:solidFill>
                <a:latin typeface="Tahoma"/>
                <a:cs typeface="Tahoma"/>
              </a:rPr>
              <a:t>I</a:t>
            </a:r>
            <a:r>
              <a:rPr sz="2000" spc="-270" dirty="0">
                <a:solidFill>
                  <a:srgbClr val="E36C09"/>
                </a:solidFill>
                <a:latin typeface="Tahoma"/>
                <a:cs typeface="Tahoma"/>
              </a:rPr>
              <a:t>:</a:t>
            </a:r>
            <a:r>
              <a:rPr sz="2000" spc="-155" dirty="0">
                <a:solidFill>
                  <a:srgbClr val="E36C09"/>
                </a:solidFill>
                <a:latin typeface="Tahoma"/>
                <a:cs typeface="Tahoma"/>
              </a:rPr>
              <a:t> </a:t>
            </a:r>
            <a:r>
              <a:rPr sz="2000" spc="-240" dirty="0">
                <a:solidFill>
                  <a:srgbClr val="E36C09"/>
                </a:solidFill>
                <a:latin typeface="Tahoma"/>
                <a:cs typeface="Tahoma"/>
              </a:rPr>
              <a:t>R</a:t>
            </a:r>
            <a:r>
              <a:rPr sz="2000" spc="-235" dirty="0">
                <a:solidFill>
                  <a:srgbClr val="E36C09"/>
                </a:solidFill>
                <a:latin typeface="Tahoma"/>
                <a:cs typeface="Tahoma"/>
              </a:rPr>
              <a:t>e</a:t>
            </a:r>
            <a:r>
              <a:rPr sz="2000" spc="-55" dirty="0">
                <a:solidFill>
                  <a:srgbClr val="E36C09"/>
                </a:solidFill>
                <a:latin typeface="Tahoma"/>
                <a:cs typeface="Tahoma"/>
              </a:rPr>
              <a:t>l</a:t>
            </a:r>
            <a:r>
              <a:rPr sz="2000" spc="-275" dirty="0">
                <a:solidFill>
                  <a:srgbClr val="E36C09"/>
                </a:solidFill>
                <a:latin typeface="Tahoma"/>
                <a:cs typeface="Tahoma"/>
              </a:rPr>
              <a:t>a</a:t>
            </a:r>
            <a:r>
              <a:rPr sz="2000" spc="-229" dirty="0">
                <a:solidFill>
                  <a:srgbClr val="E36C09"/>
                </a:solidFill>
                <a:latin typeface="Tahoma"/>
                <a:cs typeface="Tahoma"/>
              </a:rPr>
              <a:t>t</a:t>
            </a:r>
            <a:r>
              <a:rPr sz="2000" spc="-235" dirty="0">
                <a:solidFill>
                  <a:srgbClr val="E36C09"/>
                </a:solidFill>
                <a:latin typeface="Tahoma"/>
                <a:cs typeface="Tahoma"/>
              </a:rPr>
              <a:t>e</a:t>
            </a:r>
            <a:r>
              <a:rPr sz="2000" spc="-210" dirty="0">
                <a:solidFill>
                  <a:srgbClr val="E36C09"/>
                </a:solidFill>
                <a:latin typeface="Tahoma"/>
                <a:cs typeface="Tahoma"/>
              </a:rPr>
              <a:t>d</a:t>
            </a:r>
            <a:r>
              <a:rPr sz="2000" spc="-160" dirty="0">
                <a:solidFill>
                  <a:srgbClr val="E36C09"/>
                </a:solidFill>
                <a:latin typeface="Tahoma"/>
                <a:cs typeface="Tahoma"/>
              </a:rPr>
              <a:t> </a:t>
            </a:r>
            <a:r>
              <a:rPr sz="2000" spc="-245" dirty="0">
                <a:solidFill>
                  <a:srgbClr val="E36C09"/>
                </a:solidFill>
                <a:latin typeface="Tahoma"/>
                <a:cs typeface="Tahoma"/>
              </a:rPr>
              <a:t>D</a:t>
            </a:r>
            <a:r>
              <a:rPr sz="2000" spc="-55" dirty="0">
                <a:solidFill>
                  <a:srgbClr val="E36C09"/>
                </a:solidFill>
                <a:latin typeface="Tahoma"/>
                <a:cs typeface="Tahoma"/>
              </a:rPr>
              <a:t>i</a:t>
            </a:r>
            <a:r>
              <a:rPr sz="2000" spc="-105" dirty="0">
                <a:solidFill>
                  <a:srgbClr val="E36C09"/>
                </a:solidFill>
                <a:latin typeface="Tahoma"/>
                <a:cs typeface="Tahoma"/>
              </a:rPr>
              <a:t>s</a:t>
            </a:r>
            <a:r>
              <a:rPr sz="2000" spc="-145" dirty="0">
                <a:solidFill>
                  <a:srgbClr val="E36C09"/>
                </a:solidFill>
                <a:latin typeface="Tahoma"/>
                <a:cs typeface="Tahoma"/>
              </a:rPr>
              <a:t>ciplines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160" dirty="0">
                <a:latin typeface="Tahoma"/>
                <a:cs typeface="Tahoma"/>
              </a:rPr>
              <a:t>L</a:t>
            </a:r>
            <a:r>
              <a:rPr sz="2000" spc="-235" dirty="0">
                <a:latin typeface="Tahoma"/>
                <a:cs typeface="Tahoma"/>
              </a:rPr>
              <a:t>e</a:t>
            </a:r>
            <a:r>
              <a:rPr sz="2000" spc="-275" dirty="0">
                <a:latin typeface="Tahoma"/>
                <a:cs typeface="Tahoma"/>
              </a:rPr>
              <a:t>a</a:t>
            </a:r>
            <a:r>
              <a:rPr sz="2000" spc="-155" dirty="0">
                <a:latin typeface="Tahoma"/>
                <a:cs typeface="Tahoma"/>
              </a:rPr>
              <a:t>r</a:t>
            </a:r>
            <a:r>
              <a:rPr sz="2000" spc="-195" dirty="0">
                <a:latin typeface="Tahoma"/>
                <a:cs typeface="Tahoma"/>
              </a:rPr>
              <a:t>n</a:t>
            </a:r>
            <a:r>
              <a:rPr sz="2000" spc="-90" dirty="0">
                <a:latin typeface="Tahoma"/>
                <a:cs typeface="Tahoma"/>
              </a:rPr>
              <a:t>i</a:t>
            </a:r>
            <a:r>
              <a:rPr sz="2000" spc="-215" dirty="0">
                <a:latin typeface="Tahoma"/>
                <a:cs typeface="Tahoma"/>
              </a:rPr>
              <a:t>ng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185" dirty="0">
                <a:latin typeface="Tahoma"/>
                <a:cs typeface="Tahoma"/>
              </a:rPr>
              <a:t>A</a:t>
            </a:r>
            <a:r>
              <a:rPr sz="2000" spc="-200" dirty="0">
                <a:latin typeface="Tahoma"/>
                <a:cs typeface="Tahoma"/>
              </a:rPr>
              <a:t>g</a:t>
            </a:r>
            <a:r>
              <a:rPr sz="2000" spc="-235" dirty="0">
                <a:latin typeface="Tahoma"/>
                <a:cs typeface="Tahoma"/>
              </a:rPr>
              <a:t>e</a:t>
            </a:r>
            <a:r>
              <a:rPr sz="2000" spc="-280" dirty="0">
                <a:latin typeface="Tahoma"/>
                <a:cs typeface="Tahoma"/>
              </a:rPr>
              <a:t>n</a:t>
            </a:r>
            <a:r>
              <a:rPr sz="2000" spc="-180" dirty="0">
                <a:latin typeface="Tahoma"/>
                <a:cs typeface="Tahoma"/>
              </a:rPr>
              <a:t>t</a:t>
            </a:r>
            <a:r>
              <a:rPr sz="2000" spc="-120" dirty="0"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185" dirty="0">
                <a:latin typeface="Tahoma"/>
                <a:cs typeface="Tahoma"/>
              </a:rPr>
              <a:t>A</a:t>
            </a:r>
            <a:r>
              <a:rPr sz="2000" spc="-300" dirty="0">
                <a:latin typeface="Tahoma"/>
                <a:cs typeface="Tahoma"/>
              </a:rPr>
              <a:t>I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220" dirty="0">
                <a:latin typeface="Tahoma"/>
                <a:cs typeface="Tahoma"/>
              </a:rPr>
              <a:t>v</a:t>
            </a:r>
            <a:r>
              <a:rPr sz="2000" spc="-105" dirty="0">
                <a:latin typeface="Tahoma"/>
                <a:cs typeface="Tahoma"/>
              </a:rPr>
              <a:t>s</a:t>
            </a:r>
            <a:r>
              <a:rPr sz="2000" spc="-170" dirty="0">
                <a:latin typeface="Tahoma"/>
                <a:cs typeface="Tahoma"/>
              </a:rPr>
              <a:t>.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95" dirty="0">
                <a:latin typeface="Tahoma"/>
                <a:cs typeface="Tahoma"/>
              </a:rPr>
              <a:t>M</a:t>
            </a:r>
            <a:r>
              <a:rPr sz="2000" spc="-275" dirty="0">
                <a:latin typeface="Tahoma"/>
                <a:cs typeface="Tahoma"/>
              </a:rPr>
              <a:t>a</a:t>
            </a:r>
            <a:r>
              <a:rPr sz="2000" spc="-135" dirty="0">
                <a:latin typeface="Tahoma"/>
                <a:cs typeface="Tahoma"/>
              </a:rPr>
              <a:t>c</a:t>
            </a:r>
            <a:r>
              <a:rPr sz="2000" spc="-195" dirty="0">
                <a:latin typeface="Tahoma"/>
                <a:cs typeface="Tahoma"/>
              </a:rPr>
              <a:t>h</a:t>
            </a:r>
            <a:r>
              <a:rPr sz="2000" spc="-90" dirty="0">
                <a:latin typeface="Tahoma"/>
                <a:cs typeface="Tahoma"/>
              </a:rPr>
              <a:t>i</a:t>
            </a:r>
            <a:r>
              <a:rPr sz="2000" spc="-225" dirty="0">
                <a:latin typeface="Tahoma"/>
                <a:cs typeface="Tahoma"/>
              </a:rPr>
              <a:t>ne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-160" dirty="0">
                <a:latin typeface="Tahoma"/>
                <a:cs typeface="Tahoma"/>
              </a:rPr>
              <a:t>L</a:t>
            </a:r>
            <a:r>
              <a:rPr sz="2000" spc="-235" dirty="0">
                <a:latin typeface="Tahoma"/>
                <a:cs typeface="Tahoma"/>
              </a:rPr>
              <a:t>e</a:t>
            </a:r>
            <a:r>
              <a:rPr sz="2000" spc="-275" dirty="0">
                <a:latin typeface="Tahoma"/>
                <a:cs typeface="Tahoma"/>
              </a:rPr>
              <a:t>a</a:t>
            </a:r>
            <a:r>
              <a:rPr sz="2000" spc="-155" dirty="0">
                <a:latin typeface="Tahoma"/>
                <a:cs typeface="Tahoma"/>
              </a:rPr>
              <a:t>r</a:t>
            </a:r>
            <a:r>
              <a:rPr sz="2000" spc="-175" dirty="0">
                <a:latin typeface="Tahoma"/>
                <a:cs typeface="Tahoma"/>
              </a:rPr>
              <a:t>ning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-220" dirty="0">
                <a:latin typeface="Tahoma"/>
                <a:cs typeface="Tahoma"/>
              </a:rPr>
              <a:t>v</a:t>
            </a:r>
            <a:r>
              <a:rPr sz="2000" spc="-105" dirty="0">
                <a:latin typeface="Tahoma"/>
                <a:cs typeface="Tahoma"/>
              </a:rPr>
              <a:t>s</a:t>
            </a:r>
            <a:r>
              <a:rPr sz="2000" spc="-170" dirty="0">
                <a:latin typeface="Tahoma"/>
                <a:cs typeface="Tahoma"/>
              </a:rPr>
              <a:t>.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245" dirty="0">
                <a:latin typeface="Tahoma"/>
                <a:cs typeface="Tahoma"/>
              </a:rPr>
              <a:t>D</a:t>
            </a:r>
            <a:r>
              <a:rPr sz="2000" spc="-235" dirty="0">
                <a:latin typeface="Tahoma"/>
                <a:cs typeface="Tahoma"/>
              </a:rPr>
              <a:t>ee</a:t>
            </a:r>
            <a:r>
              <a:rPr sz="2000" spc="-210" dirty="0">
                <a:latin typeface="Tahoma"/>
                <a:cs typeface="Tahoma"/>
              </a:rPr>
              <a:t>p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160" dirty="0">
                <a:latin typeface="Tahoma"/>
                <a:cs typeface="Tahoma"/>
              </a:rPr>
              <a:t>L</a:t>
            </a:r>
            <a:r>
              <a:rPr sz="2000" spc="-235" dirty="0">
                <a:latin typeface="Tahoma"/>
                <a:cs typeface="Tahoma"/>
              </a:rPr>
              <a:t>e</a:t>
            </a:r>
            <a:r>
              <a:rPr sz="2000" spc="-275" dirty="0">
                <a:latin typeface="Tahoma"/>
                <a:cs typeface="Tahoma"/>
              </a:rPr>
              <a:t>a</a:t>
            </a:r>
            <a:r>
              <a:rPr sz="2000" spc="-145" dirty="0">
                <a:latin typeface="Tahoma"/>
                <a:cs typeface="Tahoma"/>
              </a:rPr>
              <a:t>r</a:t>
            </a:r>
            <a:r>
              <a:rPr sz="2000" spc="-235" dirty="0">
                <a:latin typeface="Tahoma"/>
                <a:cs typeface="Tahoma"/>
              </a:rPr>
              <a:t>n</a:t>
            </a:r>
            <a:r>
              <a:rPr sz="2000" spc="-55" dirty="0">
                <a:latin typeface="Tahoma"/>
                <a:cs typeface="Tahoma"/>
              </a:rPr>
              <a:t>i</a:t>
            </a:r>
            <a:r>
              <a:rPr sz="2000" spc="-215" dirty="0">
                <a:latin typeface="Tahoma"/>
                <a:cs typeface="Tahoma"/>
              </a:rPr>
              <a:t>ng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95" dirty="0">
                <a:latin typeface="Tahoma"/>
                <a:cs typeface="Tahoma"/>
              </a:rPr>
              <a:t>M</a:t>
            </a:r>
            <a:r>
              <a:rPr sz="2000" spc="-275" dirty="0">
                <a:latin typeface="Tahoma"/>
                <a:cs typeface="Tahoma"/>
              </a:rPr>
              <a:t>a</a:t>
            </a:r>
            <a:r>
              <a:rPr sz="2000" spc="-135" dirty="0">
                <a:latin typeface="Tahoma"/>
                <a:cs typeface="Tahoma"/>
              </a:rPr>
              <a:t>c</a:t>
            </a:r>
            <a:r>
              <a:rPr sz="2000" spc="-195" dirty="0">
                <a:latin typeface="Tahoma"/>
                <a:cs typeface="Tahoma"/>
              </a:rPr>
              <a:t>h</a:t>
            </a:r>
            <a:r>
              <a:rPr sz="2000" spc="-90" dirty="0">
                <a:latin typeface="Tahoma"/>
                <a:cs typeface="Tahoma"/>
              </a:rPr>
              <a:t>i</a:t>
            </a:r>
            <a:r>
              <a:rPr sz="2000" spc="-225" dirty="0">
                <a:latin typeface="Tahoma"/>
                <a:cs typeface="Tahoma"/>
              </a:rPr>
              <a:t>ne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160" dirty="0">
                <a:latin typeface="Tahoma"/>
                <a:cs typeface="Tahoma"/>
              </a:rPr>
              <a:t>L</a:t>
            </a:r>
            <a:r>
              <a:rPr sz="2000" spc="-235" dirty="0">
                <a:latin typeface="Tahoma"/>
                <a:cs typeface="Tahoma"/>
              </a:rPr>
              <a:t>e</a:t>
            </a:r>
            <a:r>
              <a:rPr sz="2000" spc="-275" dirty="0">
                <a:latin typeface="Tahoma"/>
                <a:cs typeface="Tahoma"/>
              </a:rPr>
              <a:t>a</a:t>
            </a:r>
            <a:r>
              <a:rPr sz="2000" spc="-155" dirty="0">
                <a:latin typeface="Tahoma"/>
                <a:cs typeface="Tahoma"/>
              </a:rPr>
              <a:t>r</a:t>
            </a:r>
            <a:r>
              <a:rPr sz="2000" spc="-195" dirty="0">
                <a:latin typeface="Tahoma"/>
                <a:cs typeface="Tahoma"/>
              </a:rPr>
              <a:t>n</a:t>
            </a:r>
            <a:r>
              <a:rPr sz="2000" spc="-90" dirty="0">
                <a:latin typeface="Tahoma"/>
                <a:cs typeface="Tahoma"/>
              </a:rPr>
              <a:t>i</a:t>
            </a:r>
            <a:r>
              <a:rPr sz="2000" spc="-204" dirty="0">
                <a:latin typeface="Tahoma"/>
                <a:cs typeface="Tahoma"/>
              </a:rPr>
              <a:t>ng?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210" dirty="0">
                <a:latin typeface="Tahoma"/>
                <a:cs typeface="Tahoma"/>
              </a:rPr>
              <a:t>Datamining?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5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185" dirty="0">
                <a:latin typeface="Tahoma"/>
                <a:cs typeface="Tahoma"/>
              </a:rPr>
              <a:t>A</a:t>
            </a:r>
            <a:r>
              <a:rPr sz="2000" spc="-300" dirty="0">
                <a:latin typeface="Tahoma"/>
                <a:cs typeface="Tahoma"/>
              </a:rPr>
              <a:t>I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220" dirty="0">
                <a:latin typeface="Tahoma"/>
                <a:cs typeface="Tahoma"/>
              </a:rPr>
              <a:t>v</a:t>
            </a:r>
            <a:r>
              <a:rPr sz="2000" spc="-105" dirty="0">
                <a:latin typeface="Tahoma"/>
                <a:cs typeface="Tahoma"/>
              </a:rPr>
              <a:t>s</a:t>
            </a:r>
            <a:r>
              <a:rPr sz="2000" spc="-170" dirty="0">
                <a:latin typeface="Tahoma"/>
                <a:cs typeface="Tahoma"/>
              </a:rPr>
              <a:t>.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245" dirty="0">
                <a:latin typeface="Tahoma"/>
                <a:cs typeface="Tahoma"/>
              </a:rPr>
              <a:t>D</a:t>
            </a:r>
            <a:r>
              <a:rPr sz="2000" spc="-275" dirty="0">
                <a:latin typeface="Tahoma"/>
                <a:cs typeface="Tahoma"/>
              </a:rPr>
              <a:t>a</a:t>
            </a:r>
            <a:r>
              <a:rPr sz="2000" spc="-229" dirty="0">
                <a:latin typeface="Tahoma"/>
                <a:cs typeface="Tahoma"/>
              </a:rPr>
              <a:t>t</a:t>
            </a:r>
            <a:r>
              <a:rPr sz="2000" spc="-280" dirty="0">
                <a:latin typeface="Tahoma"/>
                <a:cs typeface="Tahoma"/>
              </a:rPr>
              <a:t>a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100" dirty="0">
                <a:latin typeface="Tahoma"/>
                <a:cs typeface="Tahoma"/>
              </a:rPr>
              <a:t>S</a:t>
            </a:r>
            <a:r>
              <a:rPr sz="2000" spc="-135" dirty="0">
                <a:latin typeface="Tahoma"/>
                <a:cs typeface="Tahoma"/>
              </a:rPr>
              <a:t>c</a:t>
            </a:r>
            <a:r>
              <a:rPr sz="2000" spc="-160" dirty="0">
                <a:latin typeface="Tahoma"/>
                <a:cs typeface="Tahoma"/>
              </a:rPr>
              <a:t>ien</a:t>
            </a:r>
            <a:r>
              <a:rPr sz="2000" spc="-180" dirty="0">
                <a:latin typeface="Tahoma"/>
                <a:cs typeface="Tahoma"/>
              </a:rPr>
              <a:t>c</a:t>
            </a:r>
            <a:r>
              <a:rPr sz="2000" spc="-235" dirty="0"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390" dirty="0">
                <a:latin typeface="Tahoma"/>
                <a:cs typeface="Tahoma"/>
              </a:rPr>
              <a:t>W</a:t>
            </a:r>
            <a:r>
              <a:rPr sz="2000" spc="-210" dirty="0">
                <a:latin typeface="Tahoma"/>
                <a:cs typeface="Tahoma"/>
              </a:rPr>
              <a:t>h</a:t>
            </a:r>
            <a:r>
              <a:rPr sz="2000" spc="-225" dirty="0">
                <a:latin typeface="Tahoma"/>
                <a:cs typeface="Tahoma"/>
              </a:rPr>
              <a:t>y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245" dirty="0">
                <a:latin typeface="Tahoma"/>
                <a:cs typeface="Tahoma"/>
              </a:rPr>
              <a:t>D</a:t>
            </a:r>
            <a:r>
              <a:rPr sz="2000" spc="-275" dirty="0">
                <a:latin typeface="Tahoma"/>
                <a:cs typeface="Tahoma"/>
              </a:rPr>
              <a:t>a</a:t>
            </a:r>
            <a:r>
              <a:rPr sz="2000" spc="-229" dirty="0">
                <a:latin typeface="Tahoma"/>
                <a:cs typeface="Tahoma"/>
              </a:rPr>
              <a:t>t</a:t>
            </a:r>
            <a:r>
              <a:rPr sz="2000" spc="-280" dirty="0">
                <a:latin typeface="Tahoma"/>
                <a:cs typeface="Tahoma"/>
              </a:rPr>
              <a:t>a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100" dirty="0">
                <a:latin typeface="Tahoma"/>
                <a:cs typeface="Tahoma"/>
              </a:rPr>
              <a:t>S</a:t>
            </a:r>
            <a:r>
              <a:rPr sz="2000" spc="-135" dirty="0">
                <a:latin typeface="Tahoma"/>
                <a:cs typeface="Tahoma"/>
              </a:rPr>
              <a:t>c</a:t>
            </a:r>
            <a:r>
              <a:rPr sz="2000" spc="-160" dirty="0">
                <a:latin typeface="Tahoma"/>
                <a:cs typeface="Tahoma"/>
              </a:rPr>
              <a:t>ien</a:t>
            </a:r>
            <a:r>
              <a:rPr sz="2000" spc="-180" dirty="0">
                <a:latin typeface="Tahoma"/>
                <a:cs typeface="Tahoma"/>
              </a:rPr>
              <a:t>c</a:t>
            </a:r>
            <a:r>
              <a:rPr sz="2000" spc="-235" dirty="0">
                <a:latin typeface="Tahoma"/>
                <a:cs typeface="Tahoma"/>
              </a:rPr>
              <a:t>e</a:t>
            </a:r>
            <a:r>
              <a:rPr sz="2000" spc="-185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 marL="195580" indent="-182880">
              <a:lnSpc>
                <a:spcPct val="100000"/>
              </a:lnSpc>
              <a:spcBef>
                <a:spcPts val="1800"/>
              </a:spcBef>
              <a:buClr>
                <a:srgbClr val="E36C09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395" dirty="0">
                <a:latin typeface="Tahoma"/>
                <a:cs typeface="Tahoma"/>
              </a:rPr>
              <a:t>W</a:t>
            </a:r>
            <a:r>
              <a:rPr sz="2000" spc="-210" dirty="0">
                <a:latin typeface="Tahoma"/>
                <a:cs typeface="Tahoma"/>
              </a:rPr>
              <a:t>h</a:t>
            </a:r>
            <a:r>
              <a:rPr sz="2000" spc="-220" dirty="0">
                <a:latin typeface="Tahoma"/>
                <a:cs typeface="Tahoma"/>
              </a:rPr>
              <a:t>y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180" dirty="0">
                <a:latin typeface="Tahoma"/>
                <a:cs typeface="Tahoma"/>
              </a:rPr>
              <a:t>B</a:t>
            </a:r>
            <a:r>
              <a:rPr sz="2000" spc="-60" dirty="0">
                <a:latin typeface="Tahoma"/>
                <a:cs typeface="Tahoma"/>
              </a:rPr>
              <a:t>i</a:t>
            </a:r>
            <a:r>
              <a:rPr sz="2000" spc="-210" dirty="0">
                <a:latin typeface="Tahoma"/>
                <a:cs typeface="Tahoma"/>
              </a:rPr>
              <a:t>g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250" dirty="0">
                <a:latin typeface="Tahoma"/>
                <a:cs typeface="Tahoma"/>
              </a:rPr>
              <a:t>D</a:t>
            </a:r>
            <a:r>
              <a:rPr sz="2000" spc="-275" dirty="0">
                <a:latin typeface="Tahoma"/>
                <a:cs typeface="Tahoma"/>
              </a:rPr>
              <a:t>a</a:t>
            </a:r>
            <a:r>
              <a:rPr sz="2000" spc="-235" dirty="0">
                <a:latin typeface="Tahoma"/>
                <a:cs typeface="Tahoma"/>
              </a:rPr>
              <a:t>t</a:t>
            </a:r>
            <a:r>
              <a:rPr sz="2000" spc="-275" dirty="0">
                <a:latin typeface="Tahoma"/>
                <a:cs typeface="Tahoma"/>
              </a:rPr>
              <a:t>a</a:t>
            </a:r>
            <a:r>
              <a:rPr sz="2000" spc="-185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382" y="2606751"/>
            <a:ext cx="3594100" cy="1242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790"/>
              </a:lnSpc>
              <a:spcBef>
                <a:spcPts val="100"/>
              </a:spcBef>
            </a:pPr>
            <a:r>
              <a:rPr sz="4200" b="0" i="1" spc="-3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4200" b="0" i="1" spc="-305" dirty="0">
                <a:solidFill>
                  <a:srgbClr val="000000"/>
                </a:solidFill>
                <a:latin typeface="Calibri"/>
                <a:cs typeface="Calibri"/>
              </a:rPr>
              <a:t>rti</a:t>
            </a:r>
            <a:r>
              <a:rPr sz="4200" b="0" i="1" spc="-30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4200" b="0" i="1" spc="-30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4200" b="0" i="1" spc="-295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4200" b="0" i="1" spc="-30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4200" b="0" i="1" spc="-3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4200" b="0" i="1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4200" b="0" i="1" spc="-6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200" b="0" i="1" spc="-30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4200" b="0" i="1" spc="-34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4200" b="0" i="1" spc="-35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4200" b="0" i="1" spc="-305" dirty="0">
                <a:solidFill>
                  <a:srgbClr val="000000"/>
                </a:solidFill>
                <a:latin typeface="Calibri"/>
                <a:cs typeface="Calibri"/>
              </a:rPr>
              <a:t>elli</a:t>
            </a:r>
            <a:r>
              <a:rPr sz="4200" b="0" i="1" spc="-300" dirty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sz="4200" b="0" i="1" spc="-30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200" b="0" i="1" spc="-30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4200" b="0" i="1" spc="-32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4200" b="0" i="1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790"/>
              </a:lnSpc>
            </a:pPr>
            <a:r>
              <a:rPr sz="4200" spc="-36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4200" spc="-305" dirty="0">
                <a:solidFill>
                  <a:srgbClr val="000000"/>
                </a:solidFill>
                <a:latin typeface="Calibri"/>
                <a:cs typeface="Calibri"/>
              </a:rPr>
              <a:t>el</a:t>
            </a:r>
            <a:r>
              <a:rPr sz="4200" spc="-33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4200" spc="-35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4200" spc="-30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200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4200" spc="-6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200" spc="-300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4200" spc="-30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4200" spc="-295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4200" spc="-305" dirty="0">
                <a:solidFill>
                  <a:srgbClr val="000000"/>
                </a:solidFill>
                <a:latin typeface="Calibri"/>
                <a:cs typeface="Calibri"/>
              </a:rPr>
              <a:t>ci</a:t>
            </a:r>
            <a:r>
              <a:rPr sz="4200" spc="-300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4200" spc="-305" dirty="0">
                <a:solidFill>
                  <a:srgbClr val="000000"/>
                </a:solidFill>
                <a:latin typeface="Calibri"/>
                <a:cs typeface="Calibri"/>
              </a:rPr>
              <a:t>li</a:t>
            </a:r>
            <a:r>
              <a:rPr sz="4200" spc="-30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4200" spc="-30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20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3013" y="2317242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4840" y="57"/>
            <a:ext cx="4709160" cy="685787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15019" y="6429552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39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683" y="818134"/>
            <a:ext cx="5238750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50" spc="-220" dirty="0">
                <a:solidFill>
                  <a:srgbClr val="000000"/>
                </a:solidFill>
                <a:latin typeface="Calibri"/>
                <a:cs typeface="Calibri"/>
              </a:rPr>
              <a:t>MainResourcesforthis</a:t>
            </a:r>
            <a:r>
              <a:rPr sz="3850" spc="-6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850" spc="-260" dirty="0">
                <a:solidFill>
                  <a:srgbClr val="000000"/>
                </a:solidFill>
                <a:latin typeface="Calibri"/>
                <a:cs typeface="Calibri"/>
              </a:rPr>
              <a:t>Section</a:t>
            </a:r>
            <a:endParaRPr sz="3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1265" y="2258313"/>
            <a:ext cx="5213985" cy="3706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0" dirty="0">
                <a:solidFill>
                  <a:srgbClr val="888888"/>
                </a:solidFill>
                <a:latin typeface="Arial MT"/>
                <a:cs typeface="Arial MT"/>
              </a:rPr>
              <a:t>The</a:t>
            </a:r>
            <a:r>
              <a:rPr sz="2200" spc="-80" dirty="0">
                <a:solidFill>
                  <a:srgbClr val="888888"/>
                </a:solidFill>
                <a:latin typeface="Arial MT"/>
                <a:cs typeface="Arial MT"/>
              </a:rPr>
              <a:t> </a:t>
            </a:r>
            <a:r>
              <a:rPr sz="2200" spc="-35" dirty="0">
                <a:solidFill>
                  <a:srgbClr val="888888"/>
                </a:solidFill>
                <a:latin typeface="Arial MT"/>
                <a:cs typeface="Arial MT"/>
              </a:rPr>
              <a:t>following</a:t>
            </a:r>
            <a:r>
              <a:rPr sz="2200" spc="-90" dirty="0">
                <a:solidFill>
                  <a:srgbClr val="888888"/>
                </a:solidFill>
                <a:latin typeface="Arial MT"/>
                <a:cs typeface="Arial MT"/>
              </a:rPr>
              <a:t> </a:t>
            </a:r>
            <a:r>
              <a:rPr sz="2200" spc="-35" dirty="0">
                <a:solidFill>
                  <a:srgbClr val="888888"/>
                </a:solidFill>
                <a:latin typeface="Arial MT"/>
                <a:cs typeface="Arial MT"/>
              </a:rPr>
              <a:t>courses:</a:t>
            </a:r>
            <a:endParaRPr sz="2200">
              <a:latin typeface="Arial MT"/>
              <a:cs typeface="Arial MT"/>
            </a:endParaRPr>
          </a:p>
          <a:p>
            <a:pPr marL="355600" marR="687705" indent="-343535">
              <a:lnSpc>
                <a:spcPct val="100000"/>
              </a:lnSpc>
              <a:buFont typeface="Courier New"/>
              <a:buChar char="o"/>
              <a:tabLst>
                <a:tab pos="356235" algn="l"/>
              </a:tabLst>
            </a:pPr>
            <a:r>
              <a:rPr sz="2200" i="1" spc="-35" dirty="0">
                <a:solidFill>
                  <a:srgbClr val="888888"/>
                </a:solidFill>
                <a:latin typeface="Arial"/>
                <a:cs typeface="Arial"/>
              </a:rPr>
              <a:t>Data</a:t>
            </a:r>
            <a:r>
              <a:rPr sz="2200" i="1" spc="-7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2200" i="1" spc="-35" dirty="0">
                <a:solidFill>
                  <a:srgbClr val="888888"/>
                </a:solidFill>
                <a:latin typeface="Arial"/>
                <a:cs typeface="Arial"/>
              </a:rPr>
              <a:t>Science</a:t>
            </a:r>
            <a:r>
              <a:rPr sz="2200" spc="-35" dirty="0">
                <a:solidFill>
                  <a:srgbClr val="888888"/>
                </a:solidFill>
                <a:latin typeface="Arial MT"/>
                <a:cs typeface="Arial MT"/>
              </a:rPr>
              <a:t>,</a:t>
            </a:r>
            <a:r>
              <a:rPr sz="2200" spc="-75" dirty="0">
                <a:solidFill>
                  <a:srgbClr val="888888"/>
                </a:solidFill>
                <a:latin typeface="Arial MT"/>
                <a:cs typeface="Arial MT"/>
              </a:rPr>
              <a:t> </a:t>
            </a:r>
            <a:r>
              <a:rPr sz="2200" b="1" spc="-35" dirty="0">
                <a:solidFill>
                  <a:srgbClr val="888888"/>
                </a:solidFill>
                <a:latin typeface="Arial"/>
                <a:cs typeface="Arial"/>
              </a:rPr>
              <a:t>Harvard</a:t>
            </a:r>
            <a:r>
              <a:rPr sz="2200" b="1" spc="-7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2200" b="1" spc="-40" dirty="0">
                <a:solidFill>
                  <a:srgbClr val="888888"/>
                </a:solidFill>
                <a:latin typeface="Arial"/>
                <a:cs typeface="Arial"/>
              </a:rPr>
              <a:t>University </a:t>
            </a:r>
            <a:r>
              <a:rPr sz="2200" b="1" spc="-59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888888"/>
                </a:solidFill>
                <a:latin typeface="Arial MT"/>
                <a:cs typeface="Arial MT"/>
              </a:rPr>
              <a:t>(S</a:t>
            </a:r>
            <a:r>
              <a:rPr sz="2200" spc="-40" dirty="0">
                <a:solidFill>
                  <a:srgbClr val="888888"/>
                </a:solidFill>
                <a:latin typeface="Arial MT"/>
                <a:cs typeface="Arial MT"/>
              </a:rPr>
              <a:t>choo</a:t>
            </a:r>
            <a:r>
              <a:rPr sz="2200" spc="-5" dirty="0">
                <a:solidFill>
                  <a:srgbClr val="888888"/>
                </a:solidFill>
                <a:latin typeface="Arial MT"/>
                <a:cs typeface="Arial MT"/>
              </a:rPr>
              <a:t>l</a:t>
            </a:r>
            <a:r>
              <a:rPr sz="2200" spc="-55" dirty="0">
                <a:solidFill>
                  <a:srgbClr val="888888"/>
                </a:solidFill>
                <a:latin typeface="Arial MT"/>
                <a:cs typeface="Arial MT"/>
              </a:rPr>
              <a:t> </a:t>
            </a:r>
            <a:r>
              <a:rPr sz="2200" spc="-40" dirty="0">
                <a:solidFill>
                  <a:srgbClr val="888888"/>
                </a:solidFill>
                <a:latin typeface="Arial MT"/>
                <a:cs typeface="Arial MT"/>
              </a:rPr>
              <a:t>o</a:t>
            </a:r>
            <a:r>
              <a:rPr sz="2200" spc="-5" dirty="0">
                <a:solidFill>
                  <a:srgbClr val="888888"/>
                </a:solidFill>
                <a:latin typeface="Arial MT"/>
                <a:cs typeface="Arial MT"/>
              </a:rPr>
              <a:t>f</a:t>
            </a:r>
            <a:r>
              <a:rPr sz="2200" spc="-75" dirty="0">
                <a:solidFill>
                  <a:srgbClr val="888888"/>
                </a:solidFill>
                <a:latin typeface="Arial MT"/>
                <a:cs typeface="Arial MT"/>
              </a:rPr>
              <a:t> </a:t>
            </a:r>
            <a:r>
              <a:rPr sz="2200" spc="-45" dirty="0">
                <a:solidFill>
                  <a:srgbClr val="888888"/>
                </a:solidFill>
                <a:latin typeface="Arial MT"/>
                <a:cs typeface="Arial MT"/>
              </a:rPr>
              <a:t>E</a:t>
            </a:r>
            <a:r>
              <a:rPr sz="2200" spc="-40" dirty="0">
                <a:solidFill>
                  <a:srgbClr val="888888"/>
                </a:solidFill>
                <a:latin typeface="Arial MT"/>
                <a:cs typeface="Arial MT"/>
              </a:rPr>
              <a:t>nginee</a:t>
            </a:r>
            <a:r>
              <a:rPr sz="2200" spc="-45" dirty="0">
                <a:solidFill>
                  <a:srgbClr val="888888"/>
                </a:solidFill>
                <a:latin typeface="Arial MT"/>
                <a:cs typeface="Arial MT"/>
              </a:rPr>
              <a:t>r</a:t>
            </a:r>
            <a:r>
              <a:rPr sz="2200" spc="-40" dirty="0">
                <a:solidFill>
                  <a:srgbClr val="888888"/>
                </a:solidFill>
                <a:latin typeface="Arial MT"/>
                <a:cs typeface="Arial MT"/>
              </a:rPr>
              <a:t>in</a:t>
            </a:r>
            <a:r>
              <a:rPr sz="2200" spc="-5" dirty="0">
                <a:solidFill>
                  <a:srgbClr val="888888"/>
                </a:solidFill>
                <a:latin typeface="Arial MT"/>
                <a:cs typeface="Arial MT"/>
              </a:rPr>
              <a:t>g</a:t>
            </a:r>
            <a:r>
              <a:rPr sz="2200" spc="-60" dirty="0">
                <a:solidFill>
                  <a:srgbClr val="88888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88888"/>
                </a:solidFill>
                <a:latin typeface="Arial MT"/>
                <a:cs typeface="Arial MT"/>
              </a:rPr>
              <a:t>&amp;</a:t>
            </a:r>
            <a:r>
              <a:rPr sz="2200" spc="-195" dirty="0">
                <a:solidFill>
                  <a:srgbClr val="888888"/>
                </a:solidFill>
                <a:latin typeface="Arial MT"/>
                <a:cs typeface="Arial MT"/>
              </a:rPr>
              <a:t> </a:t>
            </a:r>
            <a:r>
              <a:rPr sz="2200" spc="-45" dirty="0">
                <a:solidFill>
                  <a:srgbClr val="888888"/>
                </a:solidFill>
                <a:latin typeface="Arial MT"/>
                <a:cs typeface="Arial MT"/>
              </a:rPr>
              <a:t>A</a:t>
            </a:r>
            <a:r>
              <a:rPr sz="2200" spc="-40" dirty="0">
                <a:solidFill>
                  <a:srgbClr val="888888"/>
                </a:solidFill>
                <a:latin typeface="Arial MT"/>
                <a:cs typeface="Arial MT"/>
              </a:rPr>
              <a:t>pplie</a:t>
            </a:r>
            <a:r>
              <a:rPr sz="2200" spc="-5" dirty="0">
                <a:solidFill>
                  <a:srgbClr val="888888"/>
                </a:solidFill>
                <a:latin typeface="Arial MT"/>
                <a:cs typeface="Arial MT"/>
              </a:rPr>
              <a:t>d  </a:t>
            </a:r>
            <a:r>
              <a:rPr sz="2200" spc="-35" dirty="0">
                <a:solidFill>
                  <a:srgbClr val="888888"/>
                </a:solidFill>
                <a:latin typeface="Arial MT"/>
                <a:cs typeface="Arial MT"/>
              </a:rPr>
              <a:t>Sciences)</a:t>
            </a:r>
            <a:endParaRPr sz="2200">
              <a:latin typeface="Arial MT"/>
              <a:cs typeface="Arial MT"/>
            </a:endParaRPr>
          </a:p>
          <a:p>
            <a:pPr marL="355600" marR="597535" indent="-343535" algn="just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356235" algn="l"/>
              </a:tabLst>
            </a:pPr>
            <a:r>
              <a:rPr sz="2200" i="1" spc="-40" dirty="0">
                <a:solidFill>
                  <a:srgbClr val="888888"/>
                </a:solidFill>
                <a:latin typeface="Arial"/>
                <a:cs typeface="Arial"/>
              </a:rPr>
              <a:t>Introduction </a:t>
            </a:r>
            <a:r>
              <a:rPr sz="2200" i="1" spc="-25" dirty="0">
                <a:solidFill>
                  <a:srgbClr val="888888"/>
                </a:solidFill>
                <a:latin typeface="Arial"/>
                <a:cs typeface="Arial"/>
              </a:rPr>
              <a:t>to </a:t>
            </a:r>
            <a:r>
              <a:rPr sz="2200" i="1" spc="-35" dirty="0">
                <a:solidFill>
                  <a:srgbClr val="888888"/>
                </a:solidFill>
                <a:latin typeface="Arial"/>
                <a:cs typeface="Arial"/>
              </a:rPr>
              <a:t>Data Science </a:t>
            </a:r>
            <a:r>
              <a:rPr sz="2200" i="1" spc="-5" dirty="0">
                <a:solidFill>
                  <a:srgbClr val="888888"/>
                </a:solidFill>
                <a:latin typeface="Arial"/>
                <a:cs typeface="Arial"/>
              </a:rPr>
              <a:t>- </a:t>
            </a:r>
            <a:r>
              <a:rPr sz="2200" i="1" spc="-35" dirty="0">
                <a:solidFill>
                  <a:srgbClr val="888888"/>
                </a:solidFill>
                <a:latin typeface="Arial"/>
                <a:cs typeface="Arial"/>
              </a:rPr>
              <a:t>Data </a:t>
            </a:r>
            <a:r>
              <a:rPr sz="2200" i="1" spc="-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2200" i="1" spc="-35" dirty="0">
                <a:solidFill>
                  <a:srgbClr val="888888"/>
                </a:solidFill>
                <a:latin typeface="Arial"/>
                <a:cs typeface="Arial"/>
              </a:rPr>
              <a:t>Intensive </a:t>
            </a:r>
            <a:r>
              <a:rPr sz="2200" i="1" spc="-40" dirty="0">
                <a:solidFill>
                  <a:srgbClr val="888888"/>
                </a:solidFill>
                <a:latin typeface="Arial"/>
                <a:cs typeface="Arial"/>
              </a:rPr>
              <a:t>Computing</a:t>
            </a:r>
            <a:r>
              <a:rPr sz="2200" spc="-40" dirty="0">
                <a:solidFill>
                  <a:srgbClr val="888888"/>
                </a:solidFill>
                <a:latin typeface="Arial MT"/>
                <a:cs typeface="Arial MT"/>
              </a:rPr>
              <a:t>, </a:t>
            </a:r>
            <a:r>
              <a:rPr sz="2200" b="1" spc="-40" dirty="0">
                <a:solidFill>
                  <a:srgbClr val="888888"/>
                </a:solidFill>
                <a:latin typeface="Arial"/>
                <a:cs typeface="Arial"/>
              </a:rPr>
              <a:t>University </a:t>
            </a:r>
            <a:r>
              <a:rPr sz="2200" b="1" spc="-20" dirty="0">
                <a:solidFill>
                  <a:srgbClr val="888888"/>
                </a:solidFill>
                <a:latin typeface="Arial"/>
                <a:cs typeface="Arial"/>
              </a:rPr>
              <a:t>of </a:t>
            </a:r>
            <a:r>
              <a:rPr sz="2200" b="1" spc="-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2200" b="1" spc="-35" dirty="0">
                <a:solidFill>
                  <a:srgbClr val="888888"/>
                </a:solidFill>
                <a:latin typeface="Arial"/>
                <a:cs typeface="Arial"/>
              </a:rPr>
              <a:t>Florida</a:t>
            </a:r>
            <a:endParaRPr sz="2200">
              <a:latin typeface="Arial"/>
              <a:cs typeface="Arial"/>
            </a:endParaRPr>
          </a:p>
          <a:p>
            <a:pPr marL="355600" indent="-343535" algn="just">
              <a:lnSpc>
                <a:spcPct val="100000"/>
              </a:lnSpc>
              <a:buFont typeface="Courier New"/>
              <a:buChar char="o"/>
              <a:tabLst>
                <a:tab pos="356235" algn="l"/>
              </a:tabLst>
            </a:pPr>
            <a:r>
              <a:rPr sz="2200" i="1" spc="-40" dirty="0">
                <a:solidFill>
                  <a:srgbClr val="888888"/>
                </a:solidFill>
                <a:latin typeface="Arial"/>
                <a:cs typeface="Arial"/>
              </a:rPr>
              <a:t>Introduction</a:t>
            </a:r>
            <a:r>
              <a:rPr sz="2200" i="1" spc="-5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2200" i="1" spc="-25" dirty="0">
                <a:solidFill>
                  <a:srgbClr val="888888"/>
                </a:solidFill>
                <a:latin typeface="Arial"/>
                <a:cs typeface="Arial"/>
              </a:rPr>
              <a:t>to</a:t>
            </a:r>
            <a:r>
              <a:rPr sz="2200" i="1" spc="-5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2200" i="1" spc="-35" dirty="0">
                <a:solidFill>
                  <a:srgbClr val="888888"/>
                </a:solidFill>
                <a:latin typeface="Arial"/>
                <a:cs typeface="Arial"/>
              </a:rPr>
              <a:t>Data</a:t>
            </a:r>
            <a:r>
              <a:rPr sz="2200" i="1" spc="-5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2200" i="1" spc="-35" dirty="0">
                <a:solidFill>
                  <a:srgbClr val="888888"/>
                </a:solidFill>
                <a:latin typeface="Arial"/>
                <a:cs typeface="Arial"/>
              </a:rPr>
              <a:t>Science</a:t>
            </a:r>
            <a:r>
              <a:rPr sz="2200" spc="-35" dirty="0">
                <a:solidFill>
                  <a:srgbClr val="888888"/>
                </a:solidFill>
                <a:latin typeface="Arial MT"/>
                <a:cs typeface="Arial MT"/>
              </a:rPr>
              <a:t>,</a:t>
            </a:r>
            <a:r>
              <a:rPr sz="2200" spc="-60" dirty="0">
                <a:solidFill>
                  <a:srgbClr val="888888"/>
                </a:solidFill>
                <a:latin typeface="Arial MT"/>
                <a:cs typeface="Arial MT"/>
              </a:rPr>
              <a:t> </a:t>
            </a:r>
            <a:r>
              <a:rPr sz="2200" b="1" spc="-40" dirty="0">
                <a:solidFill>
                  <a:srgbClr val="888888"/>
                </a:solidFill>
                <a:latin typeface="Arial"/>
                <a:cs typeface="Arial"/>
              </a:rPr>
              <a:t>University</a:t>
            </a:r>
            <a:endParaRPr sz="2200">
              <a:latin typeface="Arial"/>
              <a:cs typeface="Arial"/>
            </a:endParaRPr>
          </a:p>
          <a:p>
            <a:pPr marL="355600" algn="just">
              <a:lnSpc>
                <a:spcPct val="100000"/>
              </a:lnSpc>
            </a:pPr>
            <a:r>
              <a:rPr sz="2200" b="1" spc="-25" dirty="0">
                <a:solidFill>
                  <a:srgbClr val="888888"/>
                </a:solidFill>
                <a:latin typeface="Arial"/>
                <a:cs typeface="Arial"/>
              </a:rPr>
              <a:t>of</a:t>
            </a:r>
            <a:r>
              <a:rPr sz="2200" b="1" spc="-7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2200" b="1" spc="-40" dirty="0">
                <a:solidFill>
                  <a:srgbClr val="888888"/>
                </a:solidFill>
                <a:latin typeface="Arial"/>
                <a:cs typeface="Arial"/>
              </a:rPr>
              <a:t>California </a:t>
            </a:r>
            <a:r>
              <a:rPr sz="2200" b="1" spc="-5" dirty="0">
                <a:solidFill>
                  <a:srgbClr val="888888"/>
                </a:solidFill>
                <a:latin typeface="Arial"/>
                <a:cs typeface="Arial"/>
              </a:rPr>
              <a:t>-</a:t>
            </a:r>
            <a:r>
              <a:rPr sz="2200" b="1" spc="-6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2200" b="1" spc="-40" dirty="0">
                <a:solidFill>
                  <a:srgbClr val="888888"/>
                </a:solidFill>
                <a:latin typeface="Arial"/>
                <a:cs typeface="Arial"/>
              </a:rPr>
              <a:t>Berkeley</a:t>
            </a:r>
            <a:endParaRPr sz="2200">
              <a:latin typeface="Arial"/>
              <a:cs typeface="Arial"/>
            </a:endParaRPr>
          </a:p>
          <a:p>
            <a:pPr marL="355600" indent="-343535" algn="just">
              <a:lnSpc>
                <a:spcPts val="2610"/>
              </a:lnSpc>
              <a:buFont typeface="Courier New"/>
              <a:buChar char="o"/>
              <a:tabLst>
                <a:tab pos="356235" algn="l"/>
              </a:tabLst>
            </a:pPr>
            <a:r>
              <a:rPr sz="2200" i="1" spc="-35" dirty="0">
                <a:solidFill>
                  <a:srgbClr val="888888"/>
                </a:solidFill>
                <a:latin typeface="Arial"/>
                <a:cs typeface="Arial"/>
              </a:rPr>
              <a:t>Practical</a:t>
            </a:r>
            <a:r>
              <a:rPr sz="2200" i="1" spc="-8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2200" i="1" spc="-35" dirty="0">
                <a:solidFill>
                  <a:srgbClr val="888888"/>
                </a:solidFill>
                <a:latin typeface="Arial"/>
                <a:cs typeface="Arial"/>
              </a:rPr>
              <a:t>Data</a:t>
            </a:r>
            <a:r>
              <a:rPr sz="2200" i="1" spc="-7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2200" i="1" spc="-35" dirty="0">
                <a:solidFill>
                  <a:srgbClr val="888888"/>
                </a:solidFill>
                <a:latin typeface="Arial"/>
                <a:cs typeface="Arial"/>
              </a:rPr>
              <a:t>Science:</a:t>
            </a:r>
            <a:r>
              <a:rPr sz="2200" i="1" spc="-9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2200" i="1" spc="-35" dirty="0">
                <a:solidFill>
                  <a:srgbClr val="888888"/>
                </a:solidFill>
                <a:latin typeface="Arial"/>
                <a:cs typeface="Arial"/>
              </a:rPr>
              <a:t>Introduction</a:t>
            </a:r>
            <a:r>
              <a:rPr sz="2200" spc="-35" dirty="0">
                <a:solidFill>
                  <a:srgbClr val="888888"/>
                </a:solidFill>
                <a:latin typeface="Arial MT"/>
                <a:cs typeface="Arial MT"/>
              </a:rPr>
              <a:t>,</a:t>
            </a:r>
            <a:endParaRPr sz="2200">
              <a:latin typeface="Arial MT"/>
              <a:cs typeface="Arial MT"/>
            </a:endParaRPr>
          </a:p>
          <a:p>
            <a:pPr marL="355600" algn="just">
              <a:lnSpc>
                <a:spcPts val="2610"/>
              </a:lnSpc>
            </a:pPr>
            <a:r>
              <a:rPr sz="2200" b="1" spc="-35" dirty="0">
                <a:solidFill>
                  <a:srgbClr val="888888"/>
                </a:solidFill>
                <a:latin typeface="Arial"/>
                <a:cs typeface="Arial"/>
              </a:rPr>
              <a:t>Carnegie</a:t>
            </a:r>
            <a:r>
              <a:rPr sz="2200" b="1" spc="-6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2200" b="1" spc="-35" dirty="0">
                <a:solidFill>
                  <a:srgbClr val="888888"/>
                </a:solidFill>
                <a:latin typeface="Arial"/>
                <a:cs typeface="Arial"/>
              </a:rPr>
              <a:t>Mellon</a:t>
            </a:r>
            <a:r>
              <a:rPr sz="2200" b="1" spc="-5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2200" b="1" spc="-40" dirty="0">
                <a:solidFill>
                  <a:srgbClr val="888888"/>
                </a:solidFill>
                <a:latin typeface="Arial"/>
                <a:cs typeface="Arial"/>
              </a:rPr>
              <a:t>University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18859" y="0"/>
            <a:ext cx="3025140" cy="6858000"/>
            <a:chOff x="6118859" y="0"/>
            <a:chExt cx="3025140" cy="6858000"/>
          </a:xfrm>
        </p:grpSpPr>
        <p:sp>
          <p:nvSpPr>
            <p:cNvPr id="5" name="object 5"/>
            <p:cNvSpPr/>
            <p:nvPr/>
          </p:nvSpPr>
          <p:spPr>
            <a:xfrm>
              <a:off x="7188707" y="0"/>
              <a:ext cx="1955800" cy="6858000"/>
            </a:xfrm>
            <a:custGeom>
              <a:avLst/>
              <a:gdLst/>
              <a:ahLst/>
              <a:cxnLst/>
              <a:rect l="l" t="t" r="r" b="b"/>
              <a:pathLst>
                <a:path w="1955800" h="6858000">
                  <a:moveTo>
                    <a:pt x="195529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955292" y="6858000"/>
                  </a:lnTo>
                  <a:lnTo>
                    <a:pt x="19552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8859" y="2359151"/>
              <a:ext cx="2142743" cy="214121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113521" y="6463690"/>
            <a:ext cx="144780" cy="166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5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63" y="564895"/>
            <a:ext cx="34778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74D81"/>
                </a:solidFill>
              </a:rPr>
              <a:t>Learning</a:t>
            </a:r>
            <a:r>
              <a:rPr sz="3200" spc="-120" dirty="0">
                <a:solidFill>
                  <a:srgbClr val="374D81"/>
                </a:solidFill>
              </a:rPr>
              <a:t> </a:t>
            </a:r>
            <a:r>
              <a:rPr sz="3200" dirty="0">
                <a:solidFill>
                  <a:srgbClr val="374D81"/>
                </a:solidFill>
              </a:rPr>
              <a:t>Agents?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415019" y="6429552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41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3703" y="6355181"/>
            <a:ext cx="543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E7E7E"/>
                </a:solidFill>
                <a:latin typeface="Calibri"/>
                <a:cs typeface="Calibri"/>
              </a:rPr>
              <a:t>-</a:t>
            </a:r>
            <a:r>
              <a:rPr sz="14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7E7E7E"/>
                </a:solidFill>
                <a:latin typeface="Calibri"/>
                <a:cs typeface="Calibri"/>
              </a:rPr>
              <a:t>Wolfgang</a:t>
            </a:r>
            <a:r>
              <a:rPr sz="1400" spc="-5" dirty="0">
                <a:solidFill>
                  <a:srgbClr val="7E7E7E"/>
                </a:solidFill>
                <a:latin typeface="Calibri"/>
                <a:cs typeface="Calibri"/>
              </a:rPr>
              <a:t> Ertel,</a:t>
            </a:r>
            <a:r>
              <a:rPr sz="140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Calibri"/>
                <a:cs typeface="Calibri"/>
              </a:rPr>
              <a:t>"Introduction</a:t>
            </a:r>
            <a:r>
              <a:rPr sz="1400" spc="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E7E7E"/>
                </a:solidFill>
                <a:latin typeface="Calibri"/>
                <a:cs typeface="Calibri"/>
              </a:rPr>
              <a:t>to</a:t>
            </a:r>
            <a:r>
              <a:rPr sz="14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E7E7E"/>
                </a:solidFill>
                <a:latin typeface="Calibri"/>
                <a:cs typeface="Calibri"/>
              </a:rPr>
              <a:t>Artificial</a:t>
            </a:r>
            <a:r>
              <a:rPr sz="1400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Calibri"/>
                <a:cs typeface="Calibri"/>
              </a:rPr>
              <a:t>Intelligence,"</a:t>
            </a:r>
            <a:r>
              <a:rPr sz="1400" spc="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Calibri"/>
                <a:cs typeface="Calibri"/>
              </a:rPr>
              <a:t>2nd</a:t>
            </a:r>
            <a:r>
              <a:rPr sz="140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Calibri"/>
                <a:cs typeface="Calibri"/>
              </a:rPr>
              <a:t>Edition</a:t>
            </a:r>
            <a:r>
              <a:rPr sz="1400" spc="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Calibri"/>
                <a:cs typeface="Calibri"/>
              </a:rPr>
              <a:t>(2017)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263" y="2116962"/>
            <a:ext cx="7571740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252525"/>
                </a:solidFill>
                <a:latin typeface="Calibri"/>
                <a:cs typeface="Calibri"/>
              </a:rPr>
              <a:t>"Of</a:t>
            </a:r>
            <a:r>
              <a:rPr sz="2200" b="1" spc="69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52525"/>
                </a:solidFill>
                <a:latin typeface="Calibri"/>
                <a:cs typeface="Calibri"/>
              </a:rPr>
              <a:t>particular</a:t>
            </a:r>
            <a:r>
              <a:rPr sz="2200" b="1" spc="69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52525"/>
                </a:solidFill>
                <a:latin typeface="Calibri"/>
                <a:cs typeface="Calibri"/>
              </a:rPr>
              <a:t>interest</a:t>
            </a:r>
            <a:r>
              <a:rPr sz="2200" b="1" spc="68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252525"/>
                </a:solidFill>
                <a:latin typeface="Calibri"/>
                <a:cs typeface="Calibri"/>
              </a:rPr>
              <a:t>in</a:t>
            </a:r>
            <a:r>
              <a:rPr sz="2200" b="1" spc="68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52525"/>
                </a:solidFill>
                <a:latin typeface="Calibri"/>
                <a:cs typeface="Calibri"/>
              </a:rPr>
              <a:t>AI</a:t>
            </a:r>
            <a:r>
              <a:rPr sz="2200" b="1" spc="7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52525"/>
                </a:solidFill>
                <a:latin typeface="Calibri"/>
                <a:cs typeface="Calibri"/>
              </a:rPr>
              <a:t>are</a:t>
            </a:r>
            <a:r>
              <a:rPr sz="2200" b="1" spc="7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i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  <a:cs typeface="Calibri"/>
              </a:rPr>
              <a:t>Learning</a:t>
            </a:r>
            <a:r>
              <a:rPr sz="2200" b="1" i="1" u="heavy" spc="69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  <a:cs typeface="Calibri"/>
              </a:rPr>
              <a:t> </a:t>
            </a:r>
            <a:r>
              <a:rPr sz="2200" b="1" i="1" u="heavy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  <a:cs typeface="Calibri"/>
              </a:rPr>
              <a:t>agents</a:t>
            </a:r>
            <a:r>
              <a:rPr sz="2200" b="1" spc="-10" dirty="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sz="2200" b="1" spc="68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52525"/>
                </a:solidFill>
                <a:latin typeface="Calibri"/>
                <a:cs typeface="Calibri"/>
              </a:rPr>
              <a:t>which</a:t>
            </a:r>
            <a:r>
              <a:rPr sz="2200" b="1" spc="7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52525"/>
                </a:solidFill>
                <a:latin typeface="Calibri"/>
                <a:cs typeface="Calibri"/>
              </a:rPr>
              <a:t>are</a:t>
            </a:r>
            <a:endParaRPr sz="2200">
              <a:latin typeface="Calibri"/>
              <a:cs typeface="Calibri"/>
            </a:endParaRPr>
          </a:p>
          <a:p>
            <a:pPr marL="12700" marR="5080" algn="just">
              <a:lnSpc>
                <a:spcPct val="200000"/>
              </a:lnSpc>
            </a:pPr>
            <a:r>
              <a:rPr sz="2200" b="1" spc="-10" dirty="0">
                <a:solidFill>
                  <a:srgbClr val="252525"/>
                </a:solidFill>
                <a:latin typeface="Calibri"/>
                <a:cs typeface="Calibri"/>
              </a:rPr>
              <a:t>capable</a:t>
            </a:r>
            <a:r>
              <a:rPr sz="2200" b="1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252525"/>
                </a:solidFill>
                <a:latin typeface="Calibri"/>
                <a:cs typeface="Calibri"/>
              </a:rPr>
              <a:t>of</a:t>
            </a:r>
            <a:r>
              <a:rPr sz="2200" b="1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52525"/>
                </a:solidFill>
                <a:latin typeface="Calibri"/>
                <a:cs typeface="Calibri"/>
              </a:rPr>
              <a:t>changing</a:t>
            </a:r>
            <a:r>
              <a:rPr sz="2200" b="1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52525"/>
                </a:solidFill>
                <a:latin typeface="Calibri"/>
                <a:cs typeface="Calibri"/>
              </a:rPr>
              <a:t>themselves</a:t>
            </a:r>
            <a:r>
              <a:rPr sz="2200" b="1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u="heavy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  <a:cs typeface="Calibri"/>
              </a:rPr>
              <a:t>given</a:t>
            </a:r>
            <a:r>
              <a:rPr sz="22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  <a:cs typeface="Calibri"/>
              </a:rPr>
              <a:t>training</a:t>
            </a:r>
            <a:r>
              <a:rPr sz="22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  <a:cs typeface="Calibri"/>
              </a:rPr>
              <a:t>examples</a:t>
            </a:r>
            <a:r>
              <a:rPr sz="2200" b="1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252525"/>
                </a:solidFill>
                <a:latin typeface="Calibri"/>
                <a:cs typeface="Calibri"/>
              </a:rPr>
              <a:t>or </a:t>
            </a:r>
            <a:r>
              <a:rPr sz="2200" b="1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u="heavy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  <a:cs typeface="Calibri"/>
              </a:rPr>
              <a:t>through</a:t>
            </a:r>
            <a:r>
              <a:rPr sz="22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  <a:cs typeface="Calibri"/>
              </a:rPr>
              <a:t>positive</a:t>
            </a:r>
            <a:r>
              <a:rPr sz="22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  <a:cs typeface="Calibri"/>
              </a:rPr>
              <a:t>or</a:t>
            </a:r>
            <a:r>
              <a:rPr sz="2200" b="1" u="heavy" spc="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  <a:cs typeface="Calibri"/>
              </a:rPr>
              <a:t>negative</a:t>
            </a:r>
            <a:r>
              <a:rPr sz="2200" b="1" u="heavy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  <a:cs typeface="Calibri"/>
              </a:rPr>
              <a:t>feedback</a:t>
            </a:r>
            <a:r>
              <a:rPr sz="2200" b="1" spc="-5" dirty="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sz="2200" b="1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52525"/>
                </a:solidFill>
                <a:latin typeface="Calibri"/>
                <a:cs typeface="Calibri"/>
              </a:rPr>
              <a:t>such</a:t>
            </a:r>
            <a:r>
              <a:rPr sz="2200" b="1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52525"/>
                </a:solidFill>
                <a:latin typeface="Calibri"/>
                <a:cs typeface="Calibri"/>
              </a:rPr>
              <a:t>that</a:t>
            </a:r>
            <a:r>
              <a:rPr sz="2200" b="1" spc="-5" dirty="0">
                <a:solidFill>
                  <a:srgbClr val="252525"/>
                </a:solidFill>
                <a:latin typeface="Calibri"/>
                <a:cs typeface="Calibri"/>
              </a:rPr>
              <a:t> the</a:t>
            </a:r>
            <a:r>
              <a:rPr sz="2200" b="1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252525"/>
                </a:solidFill>
                <a:latin typeface="Calibri"/>
                <a:cs typeface="Calibri"/>
              </a:rPr>
              <a:t>average </a:t>
            </a:r>
            <a:r>
              <a:rPr sz="2200" b="1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52525"/>
                </a:solidFill>
                <a:latin typeface="Calibri"/>
                <a:cs typeface="Calibri"/>
              </a:rPr>
              <a:t>utility</a:t>
            </a:r>
            <a:r>
              <a:rPr sz="2200" b="1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52525"/>
                </a:solidFill>
                <a:latin typeface="Calibri"/>
                <a:cs typeface="Calibri"/>
              </a:rPr>
              <a:t>of</a:t>
            </a:r>
            <a:r>
              <a:rPr sz="2200" b="1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52525"/>
                </a:solidFill>
                <a:latin typeface="Calibri"/>
                <a:cs typeface="Calibri"/>
              </a:rPr>
              <a:t>their</a:t>
            </a:r>
            <a:r>
              <a:rPr sz="2200" b="1" spc="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52525"/>
                </a:solidFill>
                <a:latin typeface="Calibri"/>
                <a:cs typeface="Calibri"/>
              </a:rPr>
              <a:t>actions</a:t>
            </a:r>
            <a:r>
              <a:rPr sz="2200" b="1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52525"/>
                </a:solidFill>
                <a:latin typeface="Calibri"/>
                <a:cs typeface="Calibri"/>
              </a:rPr>
              <a:t>grows</a:t>
            </a:r>
            <a:r>
              <a:rPr sz="2200" b="1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52525"/>
                </a:solidFill>
                <a:latin typeface="Calibri"/>
                <a:cs typeface="Calibri"/>
              </a:rPr>
              <a:t>over</a:t>
            </a:r>
            <a:r>
              <a:rPr sz="2200" b="1" spc="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52525"/>
                </a:solidFill>
                <a:latin typeface="Calibri"/>
                <a:cs typeface="Calibri"/>
              </a:rPr>
              <a:t>time."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63" y="564895"/>
            <a:ext cx="645350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74D81"/>
                </a:solidFill>
              </a:rPr>
              <a:t>Artificial</a:t>
            </a:r>
            <a:r>
              <a:rPr sz="3200" spc="-20" dirty="0">
                <a:solidFill>
                  <a:srgbClr val="374D81"/>
                </a:solidFill>
              </a:rPr>
              <a:t> </a:t>
            </a:r>
            <a:r>
              <a:rPr sz="3200" spc="-5" dirty="0">
                <a:solidFill>
                  <a:srgbClr val="374D81"/>
                </a:solidFill>
              </a:rPr>
              <a:t>Intelligence</a:t>
            </a:r>
            <a:r>
              <a:rPr sz="3200" spc="-55" dirty="0">
                <a:solidFill>
                  <a:srgbClr val="374D81"/>
                </a:solidFill>
              </a:rPr>
              <a:t> </a:t>
            </a:r>
            <a:r>
              <a:rPr sz="3200" dirty="0">
                <a:solidFill>
                  <a:srgbClr val="374D81"/>
                </a:solidFill>
              </a:rPr>
              <a:t>Vs.</a:t>
            </a:r>
            <a:r>
              <a:rPr sz="3200" spc="-15" dirty="0">
                <a:solidFill>
                  <a:srgbClr val="374D81"/>
                </a:solidFill>
              </a:rPr>
              <a:t> </a:t>
            </a:r>
            <a:r>
              <a:rPr sz="3200" spc="-5" dirty="0">
                <a:solidFill>
                  <a:srgbClr val="374D81"/>
                </a:solidFill>
              </a:rPr>
              <a:t>Machine </a:t>
            </a:r>
            <a:r>
              <a:rPr sz="3200" spc="-875" dirty="0">
                <a:solidFill>
                  <a:srgbClr val="374D81"/>
                </a:solidFill>
              </a:rPr>
              <a:t> </a:t>
            </a:r>
            <a:r>
              <a:rPr sz="3200" dirty="0">
                <a:solidFill>
                  <a:srgbClr val="374D81"/>
                </a:solidFill>
              </a:rPr>
              <a:t>Learning</a:t>
            </a:r>
            <a:r>
              <a:rPr sz="3200" spc="-40" dirty="0">
                <a:solidFill>
                  <a:srgbClr val="374D81"/>
                </a:solidFill>
              </a:rPr>
              <a:t> </a:t>
            </a:r>
            <a:r>
              <a:rPr sz="3200" dirty="0">
                <a:solidFill>
                  <a:srgbClr val="374D81"/>
                </a:solidFill>
              </a:rPr>
              <a:t>Vs.</a:t>
            </a:r>
            <a:r>
              <a:rPr sz="3200" spc="-20" dirty="0">
                <a:solidFill>
                  <a:srgbClr val="374D81"/>
                </a:solidFill>
              </a:rPr>
              <a:t> </a:t>
            </a:r>
            <a:r>
              <a:rPr sz="3200" spc="-5" dirty="0">
                <a:solidFill>
                  <a:srgbClr val="374D81"/>
                </a:solidFill>
              </a:rPr>
              <a:t>Deep</a:t>
            </a:r>
            <a:r>
              <a:rPr sz="3200" spc="-25" dirty="0">
                <a:solidFill>
                  <a:srgbClr val="374D81"/>
                </a:solidFill>
              </a:rPr>
              <a:t> </a:t>
            </a:r>
            <a:r>
              <a:rPr sz="3200" dirty="0">
                <a:solidFill>
                  <a:srgbClr val="374D81"/>
                </a:solidFill>
              </a:rPr>
              <a:t>Learning</a:t>
            </a:r>
            <a:r>
              <a:rPr sz="3200" spc="-35" dirty="0">
                <a:solidFill>
                  <a:srgbClr val="374D81"/>
                </a:solidFill>
              </a:rPr>
              <a:t> </a:t>
            </a:r>
            <a:r>
              <a:rPr sz="3200" dirty="0">
                <a:solidFill>
                  <a:srgbClr val="374D81"/>
                </a:solidFill>
              </a:rPr>
              <a:t>..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415019" y="6429552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42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3703" y="6355181"/>
            <a:ext cx="41706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E7E7E"/>
                </a:solidFill>
                <a:latin typeface="Calibri"/>
                <a:cs typeface="Calibri"/>
              </a:rPr>
              <a:t>https://human-centered.ai/2017/11/11/difference-ai-ml/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703" y="1706625"/>
            <a:ext cx="26803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2200" b="1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52525"/>
                </a:solidFill>
                <a:latin typeface="Calibri"/>
                <a:cs typeface="Calibri"/>
              </a:rPr>
              <a:t>formal</a:t>
            </a:r>
            <a:r>
              <a:rPr sz="2200" b="1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52525"/>
                </a:solidFill>
                <a:latin typeface="Calibri"/>
                <a:cs typeface="Calibri"/>
              </a:rPr>
              <a:t>short</a:t>
            </a:r>
            <a:r>
              <a:rPr sz="2200" b="1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52525"/>
                </a:solidFill>
                <a:latin typeface="Calibri"/>
                <a:cs typeface="Calibri"/>
              </a:rPr>
              <a:t>answer: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3703" y="5730951"/>
            <a:ext cx="76219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252525"/>
                </a:solidFill>
                <a:latin typeface="Calibri"/>
                <a:cs typeface="Calibri"/>
              </a:rPr>
              <a:t>Deep</a:t>
            </a:r>
            <a:r>
              <a:rPr sz="2200" b="1" spc="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52525"/>
                </a:solidFill>
                <a:latin typeface="Calibri"/>
                <a:cs typeface="Calibri"/>
              </a:rPr>
              <a:t>Learning</a:t>
            </a:r>
            <a:r>
              <a:rPr sz="2200" b="1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52525"/>
                </a:solidFill>
                <a:latin typeface="Calibri"/>
                <a:cs typeface="Calibri"/>
              </a:rPr>
              <a:t>is</a:t>
            </a:r>
            <a:r>
              <a:rPr sz="2200" b="1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2200" b="1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52525"/>
                </a:solidFill>
                <a:latin typeface="Calibri"/>
                <a:cs typeface="Calibri"/>
              </a:rPr>
              <a:t>part</a:t>
            </a:r>
            <a:r>
              <a:rPr sz="2200" b="1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52525"/>
                </a:solidFill>
                <a:latin typeface="Calibri"/>
                <a:cs typeface="Calibri"/>
              </a:rPr>
              <a:t>of</a:t>
            </a:r>
            <a:r>
              <a:rPr sz="2200" b="1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52525"/>
                </a:solidFill>
                <a:latin typeface="Calibri"/>
                <a:cs typeface="Calibri"/>
              </a:rPr>
              <a:t>Machine</a:t>
            </a:r>
            <a:r>
              <a:rPr sz="2200" b="1" spc="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52525"/>
                </a:solidFill>
                <a:latin typeface="Calibri"/>
                <a:cs typeface="Calibri"/>
              </a:rPr>
              <a:t>Learning,</a:t>
            </a:r>
            <a:r>
              <a:rPr sz="2200" b="1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52525"/>
                </a:solidFill>
                <a:latin typeface="Calibri"/>
                <a:cs typeface="Calibri"/>
              </a:rPr>
              <a:t>which</a:t>
            </a:r>
            <a:r>
              <a:rPr sz="2200" b="1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52525"/>
                </a:solidFill>
                <a:latin typeface="Calibri"/>
                <a:cs typeface="Calibri"/>
              </a:rPr>
              <a:t>is</a:t>
            </a:r>
            <a:r>
              <a:rPr sz="2200" b="1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2200" b="1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52525"/>
                </a:solidFill>
                <a:latin typeface="Calibri"/>
                <a:cs typeface="Calibri"/>
              </a:rPr>
              <a:t>part</a:t>
            </a:r>
            <a:r>
              <a:rPr sz="2200" b="1" spc="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52525"/>
                </a:solidFill>
                <a:latin typeface="Calibri"/>
                <a:cs typeface="Calibri"/>
              </a:rPr>
              <a:t>of</a:t>
            </a:r>
            <a:r>
              <a:rPr sz="2200" b="1" spc="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52525"/>
                </a:solidFill>
                <a:latin typeface="Calibri"/>
                <a:cs typeface="Calibri"/>
              </a:rPr>
              <a:t>AI.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3727" y="1690116"/>
            <a:ext cx="6766559" cy="41894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63" y="564895"/>
            <a:ext cx="645350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74D81"/>
                </a:solidFill>
              </a:rPr>
              <a:t>Artificial</a:t>
            </a:r>
            <a:r>
              <a:rPr sz="3200" spc="-20" dirty="0">
                <a:solidFill>
                  <a:srgbClr val="374D81"/>
                </a:solidFill>
              </a:rPr>
              <a:t> </a:t>
            </a:r>
            <a:r>
              <a:rPr sz="3200" spc="-5" dirty="0">
                <a:solidFill>
                  <a:srgbClr val="374D81"/>
                </a:solidFill>
              </a:rPr>
              <a:t>Intelligence</a:t>
            </a:r>
            <a:r>
              <a:rPr sz="3200" spc="-55" dirty="0">
                <a:solidFill>
                  <a:srgbClr val="374D81"/>
                </a:solidFill>
              </a:rPr>
              <a:t> </a:t>
            </a:r>
            <a:r>
              <a:rPr sz="3200" dirty="0">
                <a:solidFill>
                  <a:srgbClr val="374D81"/>
                </a:solidFill>
              </a:rPr>
              <a:t>Vs.</a:t>
            </a:r>
            <a:r>
              <a:rPr sz="3200" spc="-15" dirty="0">
                <a:solidFill>
                  <a:srgbClr val="374D81"/>
                </a:solidFill>
              </a:rPr>
              <a:t> </a:t>
            </a:r>
            <a:r>
              <a:rPr sz="3200" spc="-5" dirty="0">
                <a:solidFill>
                  <a:srgbClr val="374D81"/>
                </a:solidFill>
              </a:rPr>
              <a:t>Machine </a:t>
            </a:r>
            <a:r>
              <a:rPr sz="3200" spc="-875" dirty="0">
                <a:solidFill>
                  <a:srgbClr val="374D81"/>
                </a:solidFill>
              </a:rPr>
              <a:t> </a:t>
            </a:r>
            <a:r>
              <a:rPr sz="3200" dirty="0">
                <a:solidFill>
                  <a:srgbClr val="374D81"/>
                </a:solidFill>
              </a:rPr>
              <a:t>Learning</a:t>
            </a:r>
            <a:r>
              <a:rPr sz="3200" spc="-40" dirty="0">
                <a:solidFill>
                  <a:srgbClr val="374D81"/>
                </a:solidFill>
              </a:rPr>
              <a:t> </a:t>
            </a:r>
            <a:r>
              <a:rPr sz="3200" dirty="0">
                <a:solidFill>
                  <a:srgbClr val="374D81"/>
                </a:solidFill>
              </a:rPr>
              <a:t>Vs.</a:t>
            </a:r>
            <a:r>
              <a:rPr sz="3200" spc="-20" dirty="0">
                <a:solidFill>
                  <a:srgbClr val="374D81"/>
                </a:solidFill>
              </a:rPr>
              <a:t> </a:t>
            </a:r>
            <a:r>
              <a:rPr sz="3200" spc="-5" dirty="0">
                <a:solidFill>
                  <a:srgbClr val="374D81"/>
                </a:solidFill>
              </a:rPr>
              <a:t>Deep</a:t>
            </a:r>
            <a:r>
              <a:rPr sz="3200" spc="-25" dirty="0">
                <a:solidFill>
                  <a:srgbClr val="374D81"/>
                </a:solidFill>
              </a:rPr>
              <a:t> </a:t>
            </a:r>
            <a:r>
              <a:rPr sz="3200" dirty="0">
                <a:solidFill>
                  <a:srgbClr val="374D81"/>
                </a:solidFill>
              </a:rPr>
              <a:t>Learning</a:t>
            </a:r>
            <a:r>
              <a:rPr sz="3200" spc="-35" dirty="0">
                <a:solidFill>
                  <a:srgbClr val="374D81"/>
                </a:solidFill>
              </a:rPr>
              <a:t> </a:t>
            </a:r>
            <a:r>
              <a:rPr sz="3200" dirty="0">
                <a:solidFill>
                  <a:srgbClr val="374D81"/>
                </a:solidFill>
              </a:rPr>
              <a:t>..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415019" y="6429552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43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772411"/>
            <a:ext cx="6858000" cy="4419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3703" y="6355181"/>
            <a:ext cx="45497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7E7E7E"/>
                </a:solidFill>
                <a:latin typeface="Calibri"/>
                <a:cs typeface="Calibri"/>
              </a:rPr>
              <a:t>Evolution</a:t>
            </a:r>
            <a:r>
              <a:rPr sz="1400" spc="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Calibri"/>
                <a:cs typeface="Calibri"/>
              </a:rPr>
              <a:t>of</a:t>
            </a:r>
            <a:r>
              <a:rPr sz="1400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E7E7E"/>
                </a:solidFill>
                <a:latin typeface="Calibri"/>
                <a:cs typeface="Calibri"/>
              </a:rPr>
              <a:t>AI</a:t>
            </a:r>
            <a:r>
              <a:rPr sz="1400" spc="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E7E7E"/>
                </a:solidFill>
                <a:latin typeface="Calibri"/>
                <a:cs typeface="Calibri"/>
              </a:rPr>
              <a:t>—</a:t>
            </a:r>
            <a:r>
              <a:rPr sz="1400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Calibri"/>
                <a:cs typeface="Calibri"/>
              </a:rPr>
              <a:t>Source:</a:t>
            </a:r>
            <a:r>
              <a:rPr sz="140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E7E7E"/>
                </a:solidFill>
                <a:latin typeface="Calibri"/>
                <a:cs typeface="Calibri"/>
              </a:rPr>
              <a:t>https://</a:t>
            </a:r>
            <a:r>
              <a:rPr sz="1400" spc="-10" dirty="0">
                <a:solidFill>
                  <a:srgbClr val="7E7E7E"/>
                </a:solidFill>
                <a:latin typeface="Calibri"/>
                <a:cs typeface="Calibri"/>
                <a:hlinkClick r:id="rId3"/>
              </a:rPr>
              <a:t>www.embedded-vision.com/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63" y="564895"/>
            <a:ext cx="74650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374D81"/>
                </a:solidFill>
              </a:rPr>
              <a:t>Machine</a:t>
            </a:r>
            <a:r>
              <a:rPr sz="3200" spc="-35" dirty="0">
                <a:solidFill>
                  <a:srgbClr val="374D81"/>
                </a:solidFill>
              </a:rPr>
              <a:t> </a:t>
            </a:r>
            <a:r>
              <a:rPr sz="3200" dirty="0">
                <a:solidFill>
                  <a:srgbClr val="374D81"/>
                </a:solidFill>
              </a:rPr>
              <a:t>Learning</a:t>
            </a:r>
            <a:r>
              <a:rPr sz="3200" spc="-55" dirty="0">
                <a:solidFill>
                  <a:srgbClr val="374D81"/>
                </a:solidFill>
              </a:rPr>
              <a:t> </a:t>
            </a:r>
            <a:r>
              <a:rPr sz="3200" dirty="0">
                <a:solidFill>
                  <a:srgbClr val="374D81"/>
                </a:solidFill>
              </a:rPr>
              <a:t>Vs.</a:t>
            </a:r>
            <a:r>
              <a:rPr sz="3200" spc="-25" dirty="0">
                <a:solidFill>
                  <a:srgbClr val="374D81"/>
                </a:solidFill>
              </a:rPr>
              <a:t> </a:t>
            </a:r>
            <a:r>
              <a:rPr sz="3200" dirty="0">
                <a:solidFill>
                  <a:srgbClr val="374D81"/>
                </a:solidFill>
              </a:rPr>
              <a:t>Deep</a:t>
            </a:r>
            <a:r>
              <a:rPr sz="3200" spc="-30" dirty="0">
                <a:solidFill>
                  <a:srgbClr val="374D81"/>
                </a:solidFill>
              </a:rPr>
              <a:t> </a:t>
            </a:r>
            <a:r>
              <a:rPr sz="3200" dirty="0">
                <a:solidFill>
                  <a:srgbClr val="374D81"/>
                </a:solidFill>
              </a:rPr>
              <a:t>Learning</a:t>
            </a:r>
            <a:r>
              <a:rPr sz="3200" spc="-45" dirty="0">
                <a:solidFill>
                  <a:srgbClr val="374D81"/>
                </a:solidFill>
              </a:rPr>
              <a:t> </a:t>
            </a:r>
            <a:r>
              <a:rPr sz="3200" dirty="0">
                <a:solidFill>
                  <a:srgbClr val="374D81"/>
                </a:solidFill>
              </a:rPr>
              <a:t>..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415019" y="6429552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44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3703" y="6388404"/>
            <a:ext cx="68891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E7E7E"/>
                </a:solidFill>
                <a:latin typeface="Calibri"/>
                <a:cs typeface="Calibri"/>
              </a:rPr>
              <a:t>https://</a:t>
            </a:r>
            <a:r>
              <a:rPr sz="1200" spc="-10" dirty="0">
                <a:solidFill>
                  <a:srgbClr val="7E7E7E"/>
                </a:solidFill>
                <a:latin typeface="Calibri"/>
                <a:cs typeface="Calibri"/>
                <a:hlinkClick r:id="rId2"/>
              </a:rPr>
              <a:t>www.upwork.com/hiring/for-clients/artificial-intelligence-and-natural-language-processing-in-big-data/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2273807"/>
            <a:ext cx="6562725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63" y="564895"/>
            <a:ext cx="37268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374D81"/>
                </a:solidFill>
              </a:rPr>
              <a:t>Machine</a:t>
            </a:r>
            <a:r>
              <a:rPr sz="3200" spc="-85" dirty="0">
                <a:solidFill>
                  <a:srgbClr val="374D81"/>
                </a:solidFill>
              </a:rPr>
              <a:t> </a:t>
            </a:r>
            <a:r>
              <a:rPr sz="3200" dirty="0">
                <a:solidFill>
                  <a:srgbClr val="374D81"/>
                </a:solidFill>
              </a:rPr>
              <a:t>Learning?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006854" y="5855004"/>
            <a:ext cx="50330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57935" algn="l"/>
                <a:tab pos="2607310" algn="l"/>
                <a:tab pos="3986529" algn="l"/>
              </a:tabLst>
            </a:pPr>
            <a:r>
              <a:rPr sz="2200" spc="-5" dirty="0">
                <a:latin typeface="Calibri"/>
                <a:cs typeface="Calibri"/>
              </a:rPr>
              <a:t>G</a:t>
            </a:r>
            <a:r>
              <a:rPr sz="2200" spc="-20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spc="-20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</a:t>
            </a:r>
            <a:r>
              <a:rPr sz="2200" spc="-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M</a:t>
            </a:r>
            <a:r>
              <a:rPr sz="2200" spc="-2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</a:t>
            </a:r>
            <a:r>
              <a:rPr sz="2200" spc="-20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</a:t>
            </a:r>
            <a:r>
              <a:rPr sz="2200" spc="-20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spc="-20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</a:t>
            </a:r>
            <a:r>
              <a:rPr sz="2200" spc="-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spc="-20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spc="-20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M</a:t>
            </a:r>
            <a:r>
              <a:rPr sz="2200" spc="-2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</a:t>
            </a:r>
            <a:r>
              <a:rPr sz="2200" spc="-20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9230" y="1447906"/>
            <a:ext cx="6433416" cy="424572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314825" cy="6858000"/>
            <a:chOff x="0" y="0"/>
            <a:chExt cx="431482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302508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715767" y="0"/>
              <a:ext cx="843280" cy="5329555"/>
            </a:xfrm>
            <a:custGeom>
              <a:avLst/>
              <a:gdLst/>
              <a:ahLst/>
              <a:cxnLst/>
              <a:rect l="l" t="t" r="r" b="b"/>
              <a:pathLst>
                <a:path w="843279" h="5329555">
                  <a:moveTo>
                    <a:pt x="842771" y="0"/>
                  </a:moveTo>
                  <a:lnTo>
                    <a:pt x="652018" y="0"/>
                  </a:lnTo>
                  <a:lnTo>
                    <a:pt x="0" y="5286502"/>
                  </a:lnTo>
                  <a:lnTo>
                    <a:pt x="185927" y="5329428"/>
                  </a:lnTo>
                  <a:lnTo>
                    <a:pt x="84277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87167" y="0"/>
              <a:ext cx="838200" cy="5278120"/>
            </a:xfrm>
            <a:custGeom>
              <a:avLst/>
              <a:gdLst/>
              <a:ahLst/>
              <a:cxnLst/>
              <a:rect l="l" t="t" r="r" b="b"/>
              <a:pathLst>
                <a:path w="838200" h="5278120">
                  <a:moveTo>
                    <a:pt x="838199" y="0"/>
                  </a:moveTo>
                  <a:lnTo>
                    <a:pt x="648843" y="0"/>
                  </a:lnTo>
                  <a:lnTo>
                    <a:pt x="0" y="5239512"/>
                  </a:lnTo>
                  <a:lnTo>
                    <a:pt x="186944" y="5277612"/>
                  </a:lnTo>
                  <a:lnTo>
                    <a:pt x="83819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87167" y="5239511"/>
              <a:ext cx="920750" cy="1618615"/>
            </a:xfrm>
            <a:custGeom>
              <a:avLst/>
              <a:gdLst/>
              <a:ahLst/>
              <a:cxnLst/>
              <a:rect l="l" t="t" r="r" b="b"/>
              <a:pathLst>
                <a:path w="920750" h="1618615">
                  <a:moveTo>
                    <a:pt x="0" y="0"/>
                  </a:moveTo>
                  <a:lnTo>
                    <a:pt x="880109" y="1618487"/>
                  </a:lnTo>
                  <a:lnTo>
                    <a:pt x="920495" y="1618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5767" y="5291328"/>
              <a:ext cx="1122045" cy="1567180"/>
            </a:xfrm>
            <a:custGeom>
              <a:avLst/>
              <a:gdLst/>
              <a:ahLst/>
              <a:cxnLst/>
              <a:rect l="l" t="t" r="r" b="b"/>
              <a:pathLst>
                <a:path w="1122045" h="1567179">
                  <a:moveTo>
                    <a:pt x="0" y="0"/>
                  </a:moveTo>
                  <a:lnTo>
                    <a:pt x="1082420" y="1566672"/>
                  </a:lnTo>
                  <a:lnTo>
                    <a:pt x="1121664" y="156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5767" y="5286755"/>
              <a:ext cx="1598930" cy="1571625"/>
            </a:xfrm>
            <a:custGeom>
              <a:avLst/>
              <a:gdLst/>
              <a:ahLst/>
              <a:cxnLst/>
              <a:rect l="l" t="t" r="r" b="b"/>
              <a:pathLst>
                <a:path w="1598929" h="1571625">
                  <a:moveTo>
                    <a:pt x="0" y="0"/>
                  </a:moveTo>
                  <a:lnTo>
                    <a:pt x="0" y="4699"/>
                  </a:lnTo>
                  <a:lnTo>
                    <a:pt x="1122171" y="1571243"/>
                  </a:lnTo>
                  <a:lnTo>
                    <a:pt x="1598676" y="1571243"/>
                  </a:lnTo>
                  <a:lnTo>
                    <a:pt x="185800" y="42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87167" y="5239511"/>
              <a:ext cx="1271270" cy="1618615"/>
            </a:xfrm>
            <a:custGeom>
              <a:avLst/>
              <a:gdLst/>
              <a:ahLst/>
              <a:cxnLst/>
              <a:rect l="l" t="t" r="r" b="b"/>
              <a:pathLst>
                <a:path w="1271270" h="1618615">
                  <a:moveTo>
                    <a:pt x="0" y="0"/>
                  </a:moveTo>
                  <a:lnTo>
                    <a:pt x="921131" y="1618487"/>
                  </a:lnTo>
                  <a:lnTo>
                    <a:pt x="1271016" y="1618487"/>
                  </a:lnTo>
                  <a:lnTo>
                    <a:pt x="218948" y="95250"/>
                  </a:lnTo>
                  <a:lnTo>
                    <a:pt x="183261" y="42799"/>
                  </a:lnTo>
                  <a:lnTo>
                    <a:pt x="186817" y="42799"/>
                  </a:lnTo>
                  <a:lnTo>
                    <a:pt x="186817" y="38100"/>
                  </a:lnTo>
                  <a:lnTo>
                    <a:pt x="183261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8721" y="661162"/>
            <a:ext cx="212471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305" dirty="0"/>
              <a:t>Envi</a:t>
            </a:r>
            <a:r>
              <a:rPr sz="3200" spc="-300" dirty="0"/>
              <a:t>r</a:t>
            </a:r>
            <a:r>
              <a:rPr sz="3200" spc="-305" dirty="0"/>
              <a:t>o</a:t>
            </a:r>
            <a:r>
              <a:rPr sz="3200" spc="-315" dirty="0"/>
              <a:t>n</a:t>
            </a:r>
            <a:r>
              <a:rPr sz="3200" spc="-305" dirty="0"/>
              <a:t>m</a:t>
            </a:r>
            <a:r>
              <a:rPr sz="3200" spc="-320" dirty="0"/>
              <a:t>e</a:t>
            </a:r>
            <a:r>
              <a:rPr sz="3200" spc="-315" dirty="0"/>
              <a:t>n</a:t>
            </a:r>
            <a:r>
              <a:rPr sz="3200" dirty="0"/>
              <a:t>t  </a:t>
            </a:r>
            <a:r>
              <a:rPr sz="3200" spc="-245" dirty="0"/>
              <a:t>Types</a:t>
            </a:r>
            <a:endParaRPr sz="3200"/>
          </a:p>
        </p:txBody>
      </p:sp>
      <p:sp>
        <p:nvSpPr>
          <p:cNvPr id="11" name="object 11"/>
          <p:cNvSpPr/>
          <p:nvPr/>
        </p:nvSpPr>
        <p:spPr>
          <a:xfrm>
            <a:off x="3483102" y="991361"/>
            <a:ext cx="5584190" cy="0"/>
          </a:xfrm>
          <a:custGeom>
            <a:avLst/>
            <a:gdLst/>
            <a:ahLst/>
            <a:cxnLst/>
            <a:rect l="l" t="t" r="r" b="b"/>
            <a:pathLst>
              <a:path w="5584190">
                <a:moveTo>
                  <a:pt x="0" y="0"/>
                </a:moveTo>
                <a:lnTo>
                  <a:pt x="5583936" y="0"/>
                </a:lnTo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54348" y="1015365"/>
            <a:ext cx="18992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Fully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Observable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88429" y="1015365"/>
            <a:ext cx="3302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67092" y="1015365"/>
            <a:ext cx="1308735" cy="668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3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Partially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30"/>
              </a:lnSpc>
            </a:pPr>
            <a:r>
              <a:rPr sz="2200" spc="-10" dirty="0">
                <a:latin typeface="Calibri"/>
                <a:cs typeface="Calibri"/>
              </a:rPr>
              <a:t>Observable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83102" y="1776222"/>
            <a:ext cx="5584190" cy="0"/>
          </a:xfrm>
          <a:custGeom>
            <a:avLst/>
            <a:gdLst/>
            <a:ahLst/>
            <a:cxnLst/>
            <a:rect l="l" t="t" r="r" b="b"/>
            <a:pathLst>
              <a:path w="5584190">
                <a:moveTo>
                  <a:pt x="0" y="0"/>
                </a:moveTo>
                <a:lnTo>
                  <a:pt x="5583936" y="0"/>
                </a:lnTo>
              </a:path>
            </a:pathLst>
          </a:custGeom>
          <a:ln w="25908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54348" y="1798777"/>
            <a:ext cx="15398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Deterministic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67092" y="1798777"/>
            <a:ext cx="11709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ocha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tic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10021" y="1798777"/>
            <a:ext cx="1565275" cy="668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0">
              <a:lnSpc>
                <a:spcPts val="2535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vs.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35"/>
              </a:lnSpc>
            </a:pPr>
            <a:r>
              <a:rPr sz="2200" i="1" spc="-10" dirty="0">
                <a:latin typeface="Calibri"/>
                <a:cs typeface="Calibri"/>
              </a:rPr>
              <a:t>(vs.</a:t>
            </a:r>
            <a:r>
              <a:rPr sz="2200" i="1" spc="-4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Strategic)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83102" y="2559557"/>
            <a:ext cx="5584190" cy="0"/>
          </a:xfrm>
          <a:custGeom>
            <a:avLst/>
            <a:gdLst/>
            <a:ahLst/>
            <a:cxnLst/>
            <a:rect l="l" t="t" r="r" b="b"/>
            <a:pathLst>
              <a:path w="5584190">
                <a:moveTo>
                  <a:pt x="0" y="0"/>
                </a:moveTo>
                <a:lnTo>
                  <a:pt x="5583936" y="0"/>
                </a:lnTo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54348" y="2582925"/>
            <a:ext cx="9563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Episodic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88429" y="2582925"/>
            <a:ext cx="3302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67092" y="2582925"/>
            <a:ext cx="12211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Sequential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83102" y="3342894"/>
            <a:ext cx="5584190" cy="0"/>
          </a:xfrm>
          <a:custGeom>
            <a:avLst/>
            <a:gdLst/>
            <a:ahLst/>
            <a:cxnLst/>
            <a:rect l="l" t="t" r="r" b="b"/>
            <a:pathLst>
              <a:path w="5584190">
                <a:moveTo>
                  <a:pt x="0" y="0"/>
                </a:moveTo>
                <a:lnTo>
                  <a:pt x="5583936" y="0"/>
                </a:lnTo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554348" y="3366642"/>
            <a:ext cx="6496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tic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83102" y="4126229"/>
            <a:ext cx="5584190" cy="0"/>
          </a:xfrm>
          <a:custGeom>
            <a:avLst/>
            <a:gdLst/>
            <a:ahLst/>
            <a:cxnLst/>
            <a:rect l="l" t="t" r="r" b="b"/>
            <a:pathLst>
              <a:path w="5584190">
                <a:moveTo>
                  <a:pt x="0" y="0"/>
                </a:moveTo>
                <a:lnTo>
                  <a:pt x="5583936" y="0"/>
                </a:lnTo>
              </a:path>
            </a:pathLst>
          </a:custGeom>
          <a:ln w="25908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54348" y="4149928"/>
            <a:ext cx="9486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libri"/>
                <a:cs typeface="Calibri"/>
              </a:rPr>
              <a:t>Discrete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83102" y="4909565"/>
            <a:ext cx="5584190" cy="0"/>
          </a:xfrm>
          <a:custGeom>
            <a:avLst/>
            <a:gdLst/>
            <a:ahLst/>
            <a:cxnLst/>
            <a:rect l="l" t="t" r="r" b="b"/>
            <a:pathLst>
              <a:path w="5584190">
                <a:moveTo>
                  <a:pt x="0" y="0"/>
                </a:moveTo>
                <a:lnTo>
                  <a:pt x="5583936" y="0"/>
                </a:lnTo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554348" y="4934203"/>
            <a:ext cx="14484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Single-Agent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83102" y="5692902"/>
            <a:ext cx="5584190" cy="0"/>
          </a:xfrm>
          <a:custGeom>
            <a:avLst/>
            <a:gdLst/>
            <a:ahLst/>
            <a:cxnLst/>
            <a:rect l="l" t="t" r="r" b="b"/>
            <a:pathLst>
              <a:path w="5584190">
                <a:moveTo>
                  <a:pt x="0" y="0"/>
                </a:moveTo>
                <a:lnTo>
                  <a:pt x="5583936" y="0"/>
                </a:lnTo>
              </a:path>
            </a:pathLst>
          </a:custGeom>
          <a:ln w="25908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554348" y="5717844"/>
            <a:ext cx="8051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5" dirty="0">
                <a:latin typeface="Calibri"/>
                <a:cs typeface="Calibri"/>
              </a:rPr>
              <a:t>K</a:t>
            </a:r>
            <a:r>
              <a:rPr sz="2200" spc="-10" dirty="0">
                <a:latin typeface="Calibri"/>
                <a:cs typeface="Calibri"/>
              </a:rPr>
              <a:t>nown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415019" y="6443989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27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10021" y="3366642"/>
            <a:ext cx="3338195" cy="2711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0">
              <a:lnSpc>
                <a:spcPts val="2530"/>
              </a:lnSpc>
              <a:spcBef>
                <a:spcPts val="95"/>
              </a:spcBef>
              <a:tabLst>
                <a:tab pos="1969135" algn="l"/>
              </a:tabLst>
            </a:pPr>
            <a:r>
              <a:rPr sz="2200" spc="-10" dirty="0">
                <a:latin typeface="Calibri"/>
                <a:cs typeface="Calibri"/>
              </a:rPr>
              <a:t>vs.	Dynamic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30"/>
              </a:lnSpc>
            </a:pPr>
            <a:r>
              <a:rPr sz="2200" i="1" spc="-10" dirty="0">
                <a:latin typeface="Calibri"/>
                <a:cs typeface="Calibri"/>
              </a:rPr>
              <a:t>(vs. Semi-Dynamic)</a:t>
            </a:r>
            <a:endParaRPr sz="2200">
              <a:latin typeface="Calibri"/>
              <a:cs typeface="Calibri"/>
            </a:endParaRPr>
          </a:p>
          <a:p>
            <a:pPr marL="990600">
              <a:lnSpc>
                <a:spcPct val="100000"/>
              </a:lnSpc>
              <a:spcBef>
                <a:spcPts val="1105"/>
              </a:spcBef>
              <a:tabLst>
                <a:tab pos="1969135" algn="l"/>
              </a:tabLst>
            </a:pPr>
            <a:r>
              <a:rPr sz="2200" spc="-10" dirty="0">
                <a:latin typeface="Calibri"/>
                <a:cs typeface="Calibri"/>
              </a:rPr>
              <a:t>vs.	Continuous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Calibri"/>
              <a:cs typeface="Calibri"/>
            </a:endParaRPr>
          </a:p>
          <a:p>
            <a:pPr marL="990600">
              <a:lnSpc>
                <a:spcPct val="100000"/>
              </a:lnSpc>
              <a:tabLst>
                <a:tab pos="1969135" algn="l"/>
              </a:tabLst>
            </a:pPr>
            <a:r>
              <a:rPr sz="2200" spc="-15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.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Mu</a:t>
            </a:r>
            <a:r>
              <a:rPr sz="2200" spc="-15" dirty="0">
                <a:latin typeface="Calibri"/>
                <a:cs typeface="Calibri"/>
              </a:rPr>
              <a:t>l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i-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g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t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Calibri"/>
              <a:cs typeface="Calibri"/>
            </a:endParaRPr>
          </a:p>
          <a:p>
            <a:pPr marL="990600">
              <a:lnSpc>
                <a:spcPct val="100000"/>
              </a:lnSpc>
              <a:tabLst>
                <a:tab pos="1969135" algn="l"/>
              </a:tabLst>
            </a:pPr>
            <a:r>
              <a:rPr sz="2200" spc="-10" dirty="0">
                <a:latin typeface="Calibri"/>
                <a:cs typeface="Calibri"/>
              </a:rPr>
              <a:t>vs.	Unknown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2404" y="0"/>
            <a:ext cx="5911595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2263" y="564895"/>
            <a:ext cx="199136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374D81"/>
                </a:solidFill>
              </a:rPr>
              <a:t>Machine </a:t>
            </a:r>
            <a:r>
              <a:rPr sz="3200" dirty="0">
                <a:solidFill>
                  <a:srgbClr val="374D81"/>
                </a:solidFill>
              </a:rPr>
              <a:t> L</a:t>
            </a:r>
            <a:r>
              <a:rPr sz="3200" spc="-10" dirty="0">
                <a:solidFill>
                  <a:srgbClr val="374D81"/>
                </a:solidFill>
              </a:rPr>
              <a:t>e</a:t>
            </a:r>
            <a:r>
              <a:rPr sz="3200" dirty="0">
                <a:solidFill>
                  <a:srgbClr val="374D81"/>
                </a:solidFill>
              </a:rPr>
              <a:t>arn</a:t>
            </a:r>
            <a:r>
              <a:rPr sz="3200" spc="-15" dirty="0">
                <a:solidFill>
                  <a:srgbClr val="374D81"/>
                </a:solidFill>
              </a:rPr>
              <a:t>i</a:t>
            </a:r>
            <a:r>
              <a:rPr sz="3200" dirty="0">
                <a:solidFill>
                  <a:srgbClr val="374D81"/>
                </a:solidFill>
              </a:rPr>
              <a:t>ng?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33703" y="2722625"/>
            <a:ext cx="2031364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{</a:t>
            </a:r>
            <a:r>
              <a:rPr sz="2200" spc="-195" dirty="0">
                <a:latin typeface="Calibri"/>
                <a:cs typeface="Calibri"/>
              </a:rPr>
              <a:t> </a:t>
            </a:r>
            <a:r>
              <a:rPr sz="2200" i="1" spc="290" dirty="0">
                <a:latin typeface="Calibri"/>
                <a:cs typeface="Calibri"/>
              </a:rPr>
              <a:t>A</a:t>
            </a:r>
            <a:r>
              <a:rPr sz="2200" i="1" spc="295" dirty="0">
                <a:latin typeface="Calibri"/>
                <a:cs typeface="Calibri"/>
              </a:rPr>
              <a:t>r</a:t>
            </a:r>
            <a:r>
              <a:rPr sz="2200" i="1" spc="285" dirty="0">
                <a:latin typeface="Calibri"/>
                <a:cs typeface="Calibri"/>
              </a:rPr>
              <a:t>t</a:t>
            </a:r>
            <a:r>
              <a:rPr sz="2200" i="1" spc="290" dirty="0">
                <a:latin typeface="Calibri"/>
                <a:cs typeface="Calibri"/>
              </a:rPr>
              <a:t>i</a:t>
            </a:r>
            <a:r>
              <a:rPr sz="2200" i="1" spc="-5" dirty="0">
                <a:latin typeface="Calibri"/>
                <a:cs typeface="Calibri"/>
              </a:rPr>
              <a:t>f</a:t>
            </a:r>
            <a:r>
              <a:rPr sz="2200" i="1" spc="-20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20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c</a:t>
            </a:r>
            <a:r>
              <a:rPr sz="2200" i="1" spc="-204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20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a</a:t>
            </a:r>
            <a:r>
              <a:rPr sz="2200" i="1" spc="-204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l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204" dirty="0">
                <a:latin typeface="Calibri"/>
                <a:cs typeface="Calibri"/>
              </a:rPr>
              <a:t> </a:t>
            </a:r>
            <a:r>
              <a:rPr sz="2200" i="1" spc="265" dirty="0">
                <a:latin typeface="Calibri"/>
                <a:cs typeface="Calibri"/>
              </a:rPr>
              <a:t>nt</a:t>
            </a:r>
            <a:r>
              <a:rPr sz="2200" i="1" spc="285" dirty="0">
                <a:latin typeface="Calibri"/>
                <a:cs typeface="Calibri"/>
              </a:rPr>
              <a:t>e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spc="-20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spc="-20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200" dirty="0">
                <a:latin typeface="Calibri"/>
                <a:cs typeface="Calibri"/>
              </a:rPr>
              <a:t> </a:t>
            </a:r>
            <a:r>
              <a:rPr sz="2200" i="1" spc="290" dirty="0">
                <a:latin typeface="Calibri"/>
                <a:cs typeface="Calibri"/>
              </a:rPr>
              <a:t>g</a:t>
            </a:r>
            <a:r>
              <a:rPr sz="2200" i="1" spc="285" dirty="0">
                <a:latin typeface="Calibri"/>
                <a:cs typeface="Calibri"/>
              </a:rPr>
              <a:t>e</a:t>
            </a:r>
            <a:r>
              <a:rPr sz="2200" i="1" spc="290" dirty="0">
                <a:latin typeface="Calibri"/>
                <a:cs typeface="Calibri"/>
              </a:rPr>
              <a:t>n</a:t>
            </a:r>
            <a:r>
              <a:rPr sz="2200" i="1" spc="275" dirty="0">
                <a:latin typeface="Calibri"/>
                <a:cs typeface="Calibri"/>
              </a:rPr>
              <a:t>c</a:t>
            </a:r>
            <a:r>
              <a:rPr sz="2200" i="1" spc="-5" dirty="0">
                <a:latin typeface="Calibri"/>
                <a:cs typeface="Calibri"/>
              </a:rPr>
              <a:t>e</a:t>
            </a:r>
            <a:r>
              <a:rPr sz="2200" i="1" spc="-1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Calibri"/>
                <a:cs typeface="Calibri"/>
              </a:rPr>
              <a:t>M</a:t>
            </a:r>
            <a:r>
              <a:rPr sz="2200" b="1" spc="-20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</a:t>
            </a:r>
            <a:r>
              <a:rPr sz="2200" b="1" spc="-204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c</a:t>
            </a:r>
            <a:r>
              <a:rPr sz="2200" b="1" spc="-20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h</a:t>
            </a:r>
            <a:r>
              <a:rPr sz="2200" b="1" spc="-204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</a:t>
            </a:r>
            <a:r>
              <a:rPr sz="2200" b="1" spc="-20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n</a:t>
            </a:r>
            <a:r>
              <a:rPr sz="2200" b="1" spc="-204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411605" algn="l"/>
              </a:tabLst>
            </a:pPr>
            <a:r>
              <a:rPr sz="2200" b="1" spc="-5" dirty="0">
                <a:latin typeface="Calibri"/>
                <a:cs typeface="Calibri"/>
              </a:rPr>
              <a:t>L</a:t>
            </a:r>
            <a:r>
              <a:rPr sz="2200" b="1" spc="-204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b="1" spc="-204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</a:t>
            </a:r>
            <a:r>
              <a:rPr sz="2200" b="1" spc="-204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r</a:t>
            </a:r>
            <a:r>
              <a:rPr sz="2200" b="1" spc="-20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n</a:t>
            </a:r>
            <a:r>
              <a:rPr sz="2200" b="1" spc="-204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</a:t>
            </a:r>
            <a:r>
              <a:rPr sz="2200" b="1" spc="-20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n</a:t>
            </a:r>
            <a:r>
              <a:rPr sz="2200" b="1" spc="-204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g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b="1" spc="-5" dirty="0">
                <a:latin typeface="Calibri"/>
                <a:cs typeface="Calibri"/>
              </a:rPr>
              <a:t>M</a:t>
            </a:r>
            <a:r>
              <a:rPr sz="2200" b="1" spc="-20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</a:t>
            </a:r>
            <a:r>
              <a:rPr sz="2200" b="1" spc="-204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274" y="217365"/>
            <a:ext cx="8895450" cy="64690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700" y="4958283"/>
            <a:ext cx="28365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74D81"/>
                </a:solidFill>
              </a:rPr>
              <a:t>Machine Learning </a:t>
            </a:r>
            <a:r>
              <a:rPr sz="2400" spc="5" dirty="0">
                <a:solidFill>
                  <a:srgbClr val="374D81"/>
                </a:solidFill>
              </a:rPr>
              <a:t> </a:t>
            </a:r>
            <a:r>
              <a:rPr sz="2400" spc="-5" dirty="0">
                <a:solidFill>
                  <a:srgbClr val="374D81"/>
                </a:solidFill>
              </a:rPr>
              <a:t>Approaches</a:t>
            </a:r>
            <a:r>
              <a:rPr sz="2400" spc="-30" dirty="0">
                <a:solidFill>
                  <a:srgbClr val="374D81"/>
                </a:solidFill>
              </a:rPr>
              <a:t> </a:t>
            </a:r>
            <a:r>
              <a:rPr sz="2400" spc="-5" dirty="0">
                <a:solidFill>
                  <a:srgbClr val="374D81"/>
                </a:solidFill>
              </a:rPr>
              <a:t>&amp;</a:t>
            </a:r>
            <a:r>
              <a:rPr sz="2400" spc="-30" dirty="0">
                <a:solidFill>
                  <a:srgbClr val="374D81"/>
                </a:solidFill>
              </a:rPr>
              <a:t> </a:t>
            </a:r>
            <a:r>
              <a:rPr sz="2400" dirty="0">
                <a:solidFill>
                  <a:srgbClr val="374D81"/>
                </a:solidFill>
              </a:rPr>
              <a:t>their </a:t>
            </a:r>
            <a:r>
              <a:rPr sz="2400" spc="-655" dirty="0">
                <a:solidFill>
                  <a:srgbClr val="374D81"/>
                </a:solidFill>
              </a:rPr>
              <a:t> </a:t>
            </a:r>
            <a:r>
              <a:rPr sz="2400" spc="-5" dirty="0">
                <a:solidFill>
                  <a:srgbClr val="374D81"/>
                </a:solidFill>
              </a:rPr>
              <a:t>corresponding </a:t>
            </a:r>
            <a:r>
              <a:rPr sz="2400" dirty="0">
                <a:solidFill>
                  <a:srgbClr val="374D81"/>
                </a:solidFill>
              </a:rPr>
              <a:t> </a:t>
            </a:r>
            <a:r>
              <a:rPr sz="2400" spc="-5" dirty="0">
                <a:solidFill>
                  <a:srgbClr val="374D81"/>
                </a:solidFill>
              </a:rPr>
              <a:t>Applications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63" y="564895"/>
            <a:ext cx="49218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74D81"/>
                </a:solidFill>
              </a:rPr>
              <a:t>What</a:t>
            </a:r>
            <a:r>
              <a:rPr sz="3200" spc="-65" dirty="0">
                <a:solidFill>
                  <a:srgbClr val="374D81"/>
                </a:solidFill>
              </a:rPr>
              <a:t> </a:t>
            </a:r>
            <a:r>
              <a:rPr sz="3200" dirty="0">
                <a:solidFill>
                  <a:srgbClr val="374D81"/>
                </a:solidFill>
              </a:rPr>
              <a:t>about</a:t>
            </a:r>
            <a:r>
              <a:rPr sz="3200" spc="-65" dirty="0">
                <a:solidFill>
                  <a:srgbClr val="374D81"/>
                </a:solidFill>
              </a:rPr>
              <a:t> </a:t>
            </a:r>
            <a:r>
              <a:rPr sz="3200" dirty="0">
                <a:solidFill>
                  <a:srgbClr val="374D81"/>
                </a:solidFill>
              </a:rPr>
              <a:t>Data-Mining?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415019" y="6429552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48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40345" y="1532636"/>
            <a:ext cx="12014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2295" algn="l"/>
              </a:tabLst>
            </a:pPr>
            <a:r>
              <a:rPr sz="2200" spc="-5" dirty="0">
                <a:solidFill>
                  <a:srgbClr val="C00000"/>
                </a:solidFill>
                <a:latin typeface="Calibri"/>
                <a:cs typeface="Calibri"/>
              </a:rPr>
              <a:t>the	</a:t>
            </a:r>
            <a:r>
              <a:rPr sz="2200" spc="-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am</a:t>
            </a:r>
            <a:r>
              <a:rPr sz="2200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703" y="1532636"/>
            <a:ext cx="64916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187450" algn="l"/>
                <a:tab pos="1277620" algn="l"/>
                <a:tab pos="1964689" algn="l"/>
                <a:tab pos="2301875" algn="l"/>
                <a:tab pos="2919095" algn="l"/>
                <a:tab pos="3075940" algn="l"/>
                <a:tab pos="3611245" algn="l"/>
                <a:tab pos="4578985" algn="l"/>
                <a:tab pos="4728210" algn="l"/>
                <a:tab pos="5380990" algn="l"/>
                <a:tab pos="5537835" algn="l"/>
                <a:tab pos="6193155" algn="l"/>
              </a:tabLst>
            </a:pPr>
            <a:r>
              <a:rPr sz="2200" spc="-5" dirty="0">
                <a:latin typeface="Calibri"/>
                <a:cs typeface="Calibri"/>
              </a:rPr>
              <a:t>Machine	learning	and	</a:t>
            </a:r>
            <a:r>
              <a:rPr sz="2200" spc="-20" dirty="0">
                <a:latin typeface="Calibri"/>
                <a:cs typeface="Calibri"/>
              </a:rPr>
              <a:t>data	</a:t>
            </a:r>
            <a:r>
              <a:rPr sz="2200" spc="-5" dirty="0">
                <a:latin typeface="Calibri"/>
                <a:cs typeface="Calibri"/>
              </a:rPr>
              <a:t>mining	</a:t>
            </a:r>
            <a:r>
              <a:rPr sz="2200" spc="-10" dirty="0">
                <a:solidFill>
                  <a:srgbClr val="C00000"/>
                </a:solidFill>
                <a:latin typeface="Calibri"/>
                <a:cs typeface="Calibri"/>
              </a:rPr>
              <a:t>often	</a:t>
            </a:r>
            <a:r>
              <a:rPr sz="2200" spc="-5" dirty="0">
                <a:solidFill>
                  <a:srgbClr val="C00000"/>
                </a:solidFill>
                <a:latin typeface="Calibri"/>
                <a:cs typeface="Calibri"/>
              </a:rPr>
              <a:t>employ </a:t>
            </a: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 m</a:t>
            </a:r>
            <a:r>
              <a:rPr sz="2200" spc="-2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200" spc="-5" dirty="0">
                <a:solidFill>
                  <a:srgbClr val="C00000"/>
                </a:solidFill>
                <a:latin typeface="Calibri"/>
                <a:cs typeface="Calibri"/>
              </a:rPr>
              <a:t>thods</a:t>
            </a: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		</a:t>
            </a:r>
            <a:r>
              <a:rPr sz="2200" spc="-5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2200" spc="-1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200" spc="-3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200" spc="-5" dirty="0">
                <a:solidFill>
                  <a:srgbClr val="C00000"/>
                </a:solidFill>
                <a:latin typeface="Calibri"/>
                <a:cs typeface="Calibri"/>
              </a:rPr>
              <a:t>erlap</a:t>
            </a: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		</a:t>
            </a:r>
            <a:r>
              <a:rPr sz="2200" spc="-10" dirty="0">
                <a:solidFill>
                  <a:srgbClr val="C00000"/>
                </a:solidFill>
                <a:latin typeface="Calibri"/>
                <a:cs typeface="Calibri"/>
              </a:rPr>
              <a:t>signifi</a:t>
            </a:r>
            <a:r>
              <a:rPr sz="2200" spc="-3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200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200" spc="-5" dirty="0">
                <a:solidFill>
                  <a:srgbClr val="C00000"/>
                </a:solidFill>
                <a:latin typeface="Calibri"/>
                <a:cs typeface="Calibri"/>
              </a:rPr>
              <a:t>tl</a:t>
            </a:r>
            <a:r>
              <a:rPr sz="2200" spc="-14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200" spc="-5" dirty="0">
                <a:latin typeface="Calibri"/>
                <a:cs typeface="Calibri"/>
              </a:rPr>
              <a:t>.</a:t>
            </a:r>
            <a:r>
              <a:rPr sz="2200" dirty="0">
                <a:latin typeface="Calibri"/>
                <a:cs typeface="Calibri"/>
              </a:rPr>
              <a:t>		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		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be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60385" y="1868169"/>
            <a:ext cx="88074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ugh</a:t>
            </a:r>
            <a:r>
              <a:rPr sz="2200" spc="-5" dirty="0">
                <a:latin typeface="Calibri"/>
                <a:cs typeface="Calibri"/>
              </a:rPr>
              <a:t>ly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pc="-10" dirty="0"/>
              <a:t>distinguished </a:t>
            </a:r>
            <a:r>
              <a:rPr spc="-5" dirty="0"/>
              <a:t>as</a:t>
            </a:r>
            <a:r>
              <a:rPr spc="-15" dirty="0"/>
              <a:t> follows: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Courier New"/>
              <a:buChar char="o"/>
              <a:tabLst>
                <a:tab pos="355600" algn="l"/>
                <a:tab pos="1521460" algn="l"/>
                <a:tab pos="2640330" algn="l"/>
                <a:tab pos="3650615" algn="l"/>
                <a:tab pos="4105275" algn="l"/>
                <a:tab pos="5508625" algn="l"/>
                <a:tab pos="6358255" algn="l"/>
                <a:tab pos="6810375" algn="l"/>
              </a:tabLst>
            </a:pPr>
            <a:r>
              <a:rPr b="1" i="1" spc="-5" dirty="0">
                <a:solidFill>
                  <a:srgbClr val="1F487C"/>
                </a:solidFill>
                <a:latin typeface="Calibri"/>
                <a:cs typeface="Calibri"/>
              </a:rPr>
              <a:t>Machine	learning	focuses	</a:t>
            </a:r>
            <a:r>
              <a:rPr b="1" i="1" dirty="0">
                <a:solidFill>
                  <a:srgbClr val="1F487C"/>
                </a:solidFill>
                <a:latin typeface="Calibri"/>
                <a:cs typeface="Calibri"/>
              </a:rPr>
              <a:t>on	</a:t>
            </a:r>
            <a:r>
              <a:rPr b="1" i="1" u="heavy" spc="-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prediction</a:t>
            </a:r>
            <a:r>
              <a:rPr b="1" i="1" spc="-5" dirty="0">
                <a:solidFill>
                  <a:srgbClr val="1F487C"/>
                </a:solidFill>
                <a:latin typeface="Calibri"/>
                <a:cs typeface="Calibri"/>
              </a:rPr>
              <a:t>,	based	</a:t>
            </a:r>
            <a:r>
              <a:rPr b="1" i="1" dirty="0">
                <a:solidFill>
                  <a:srgbClr val="1F487C"/>
                </a:solidFill>
                <a:latin typeface="Calibri"/>
                <a:cs typeface="Calibri"/>
              </a:rPr>
              <a:t>on	</a:t>
            </a:r>
            <a:r>
              <a:rPr b="1" i="1" spc="-5" dirty="0">
                <a:solidFill>
                  <a:srgbClr val="1F487C"/>
                </a:solidFill>
                <a:latin typeface="Calibri"/>
                <a:cs typeface="Calibri"/>
              </a:rPr>
              <a:t>known</a:t>
            </a:r>
          </a:p>
          <a:p>
            <a:pPr marL="355600">
              <a:lnSpc>
                <a:spcPct val="100000"/>
              </a:lnSpc>
            </a:pPr>
            <a:r>
              <a:rPr b="1" i="1" spc="-5" dirty="0">
                <a:solidFill>
                  <a:srgbClr val="1F487C"/>
                </a:solidFill>
                <a:latin typeface="Calibri"/>
                <a:cs typeface="Calibri"/>
              </a:rPr>
              <a:t>properties</a:t>
            </a:r>
            <a:r>
              <a:rPr b="1" i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b="1" i="1" spc="-5" dirty="0">
                <a:solidFill>
                  <a:srgbClr val="1F487C"/>
                </a:solidFill>
                <a:latin typeface="Calibri"/>
                <a:cs typeface="Calibri"/>
              </a:rPr>
              <a:t>learned from</a:t>
            </a:r>
            <a:r>
              <a:rPr b="1" i="1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b="1" i="1" spc="-1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b="1" i="1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b="1" i="1" spc="-5" dirty="0">
                <a:solidFill>
                  <a:srgbClr val="1F487C"/>
                </a:solidFill>
                <a:latin typeface="Calibri"/>
                <a:cs typeface="Calibri"/>
              </a:rPr>
              <a:t>training</a:t>
            </a:r>
            <a:r>
              <a:rPr b="1" i="1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b="1" i="1" spc="-10" dirty="0">
                <a:solidFill>
                  <a:srgbClr val="1F487C"/>
                </a:solidFill>
                <a:latin typeface="Calibri"/>
                <a:cs typeface="Calibri"/>
              </a:rPr>
              <a:t>data.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320"/>
              </a:spcBef>
              <a:buFont typeface="Courier New"/>
              <a:buChar char="o"/>
              <a:tabLst>
                <a:tab pos="355600" algn="l"/>
              </a:tabLst>
            </a:pPr>
            <a:r>
              <a:rPr b="1" i="1" spc="-15" dirty="0">
                <a:solidFill>
                  <a:srgbClr val="1F487C"/>
                </a:solidFill>
                <a:latin typeface="Calibri"/>
                <a:cs typeface="Calibri"/>
              </a:rPr>
              <a:t>Data </a:t>
            </a:r>
            <a:r>
              <a:rPr b="1" i="1" spc="-5" dirty="0">
                <a:solidFill>
                  <a:srgbClr val="1F487C"/>
                </a:solidFill>
                <a:latin typeface="Calibri"/>
                <a:cs typeface="Calibri"/>
              </a:rPr>
              <a:t>mining focuses </a:t>
            </a:r>
            <a:r>
              <a:rPr b="1" i="1" dirty="0">
                <a:solidFill>
                  <a:srgbClr val="1F487C"/>
                </a:solidFill>
                <a:latin typeface="Calibri"/>
                <a:cs typeface="Calibri"/>
              </a:rPr>
              <a:t>on the </a:t>
            </a:r>
            <a:r>
              <a:rPr b="1" i="1" u="heavy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discovery</a:t>
            </a:r>
            <a:r>
              <a:rPr b="1" i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b="1" i="1" spc="5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b="1" i="1" spc="-10" dirty="0">
                <a:solidFill>
                  <a:srgbClr val="1F487C"/>
                </a:solidFill>
                <a:latin typeface="Calibri"/>
                <a:cs typeface="Calibri"/>
              </a:rPr>
              <a:t>(previously) </a:t>
            </a:r>
            <a:r>
              <a:rPr b="1" i="1" spc="-5" dirty="0">
                <a:solidFill>
                  <a:srgbClr val="1F487C"/>
                </a:solidFill>
                <a:latin typeface="Calibri"/>
                <a:cs typeface="Calibri"/>
              </a:rPr>
              <a:t>unknown </a:t>
            </a:r>
            <a:r>
              <a:rPr b="1" i="1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b="1" i="1" spc="-5" dirty="0">
                <a:solidFill>
                  <a:srgbClr val="1F487C"/>
                </a:solidFill>
                <a:latin typeface="Calibri"/>
                <a:cs typeface="Calibri"/>
              </a:rPr>
              <a:t>properties in the data. </a:t>
            </a:r>
            <a:r>
              <a:rPr b="1" i="1" dirty="0">
                <a:solidFill>
                  <a:srgbClr val="1F487C"/>
                </a:solidFill>
                <a:latin typeface="Calibri"/>
                <a:cs typeface="Calibri"/>
              </a:rPr>
              <a:t>This </a:t>
            </a:r>
            <a:r>
              <a:rPr b="1" i="1" spc="-5" dirty="0">
                <a:solidFill>
                  <a:srgbClr val="1F487C"/>
                </a:solidFill>
                <a:latin typeface="Calibri"/>
                <a:cs typeface="Calibri"/>
              </a:rPr>
              <a:t>is the analysis </a:t>
            </a:r>
            <a:r>
              <a:rPr b="1" i="1" spc="-20" dirty="0">
                <a:solidFill>
                  <a:srgbClr val="1F487C"/>
                </a:solidFill>
                <a:latin typeface="Calibri"/>
                <a:cs typeface="Calibri"/>
              </a:rPr>
              <a:t>step </a:t>
            </a:r>
            <a:r>
              <a:rPr b="1" i="1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b="1" i="1" spc="-5" dirty="0">
                <a:solidFill>
                  <a:srgbClr val="1F487C"/>
                </a:solidFill>
                <a:latin typeface="Calibri"/>
                <a:cs typeface="Calibri"/>
              </a:rPr>
              <a:t>Knowledge </a:t>
            </a:r>
            <a:r>
              <a:rPr b="1" i="1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b="1" i="1" spc="-10" dirty="0">
                <a:solidFill>
                  <a:srgbClr val="1F487C"/>
                </a:solidFill>
                <a:latin typeface="Calibri"/>
                <a:cs typeface="Calibri"/>
              </a:rPr>
              <a:t>Discovery</a:t>
            </a:r>
            <a:r>
              <a:rPr b="1" i="1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b="1" i="1" spc="-5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b="1" i="1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b="1" i="1" spc="-5" dirty="0">
                <a:solidFill>
                  <a:srgbClr val="1F487C"/>
                </a:solidFill>
                <a:latin typeface="Calibri"/>
                <a:cs typeface="Calibri"/>
              </a:rPr>
              <a:t>Databases.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3703" y="4718684"/>
            <a:ext cx="760984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Much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confusion between </a:t>
            </a:r>
            <a:r>
              <a:rPr sz="2200" dirty="0">
                <a:latin typeface="Calibri"/>
                <a:cs typeface="Calibri"/>
              </a:rPr>
              <a:t>these </a:t>
            </a:r>
            <a:r>
              <a:rPr sz="2200" spc="-15" dirty="0">
                <a:latin typeface="Calibri"/>
                <a:cs typeface="Calibri"/>
              </a:rPr>
              <a:t>two </a:t>
            </a:r>
            <a:r>
              <a:rPr sz="2200" spc="-10" dirty="0">
                <a:latin typeface="Calibri"/>
                <a:cs typeface="Calibri"/>
              </a:rPr>
              <a:t>research </a:t>
            </a:r>
            <a:r>
              <a:rPr sz="2200" spc="-5" dirty="0">
                <a:latin typeface="Calibri"/>
                <a:cs typeface="Calibri"/>
              </a:rPr>
              <a:t>communities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comes from </a:t>
            </a:r>
            <a:r>
              <a:rPr sz="2200" spc="-5" dirty="0">
                <a:latin typeface="Calibri"/>
                <a:cs typeface="Calibri"/>
              </a:rPr>
              <a:t>the basic assumptions </a:t>
            </a:r>
            <a:r>
              <a:rPr sz="2200" spc="-10" dirty="0">
                <a:latin typeface="Calibri"/>
                <a:cs typeface="Calibri"/>
              </a:rPr>
              <a:t>they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work </a:t>
            </a:r>
            <a:r>
              <a:rPr sz="2200" spc="-5" dirty="0">
                <a:latin typeface="Calibri"/>
                <a:cs typeface="Calibri"/>
              </a:rPr>
              <a:t>with: </a:t>
            </a:r>
            <a:r>
              <a:rPr sz="2200" b="1" spc="-5" dirty="0">
                <a:latin typeface="Calibri"/>
                <a:cs typeface="Calibri"/>
              </a:rPr>
              <a:t>in </a:t>
            </a:r>
            <a:r>
              <a:rPr sz="2200" b="1" spc="-10" dirty="0">
                <a:latin typeface="Calibri"/>
                <a:cs typeface="Calibri"/>
              </a:rPr>
              <a:t>machine 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learning, </a:t>
            </a:r>
            <a:r>
              <a:rPr sz="2200" b="1" spc="-5" dirty="0">
                <a:latin typeface="Calibri"/>
                <a:cs typeface="Calibri"/>
              </a:rPr>
              <a:t>performance is usually </a:t>
            </a:r>
            <a:r>
              <a:rPr sz="2200" b="1" spc="-15" dirty="0">
                <a:latin typeface="Calibri"/>
                <a:cs typeface="Calibri"/>
              </a:rPr>
              <a:t>evaluated </a:t>
            </a:r>
            <a:r>
              <a:rPr sz="2200" b="1" spc="-5" dirty="0">
                <a:latin typeface="Calibri"/>
                <a:cs typeface="Calibri"/>
              </a:rPr>
              <a:t>with respect </a:t>
            </a:r>
            <a:r>
              <a:rPr sz="2200" b="1" spc="-15" dirty="0">
                <a:latin typeface="Calibri"/>
                <a:cs typeface="Calibri"/>
              </a:rPr>
              <a:t>to </a:t>
            </a:r>
            <a:r>
              <a:rPr sz="2200" b="1" spc="-5" dirty="0">
                <a:latin typeface="Calibri"/>
                <a:cs typeface="Calibri"/>
              </a:rPr>
              <a:t>the 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ability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to</a:t>
            </a:r>
            <a:r>
              <a:rPr sz="2200" b="1" spc="-10" dirty="0">
                <a:latin typeface="Calibri"/>
                <a:cs typeface="Calibri"/>
              </a:rPr>
              <a:t> reproduce</a:t>
            </a:r>
            <a:r>
              <a:rPr sz="2200" b="1" spc="-5" dirty="0">
                <a:latin typeface="Calibri"/>
                <a:cs typeface="Calibri"/>
              </a:rPr>
              <a:t> known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knowledge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in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Knowledge </a:t>
            </a:r>
            <a:r>
              <a:rPr sz="2200" b="1" spc="-10" dirty="0">
                <a:latin typeface="Calibri"/>
                <a:cs typeface="Calibri"/>
              </a:rPr>
              <a:t> Discovery</a:t>
            </a:r>
            <a:r>
              <a:rPr sz="2200" b="1" spc="10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and</a:t>
            </a:r>
            <a:r>
              <a:rPr sz="2200" b="1" spc="8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Data</a:t>
            </a:r>
            <a:r>
              <a:rPr sz="2200" b="1" spc="9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Mining</a:t>
            </a:r>
            <a:r>
              <a:rPr sz="2200" b="1" spc="8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(KDD)</a:t>
            </a:r>
            <a:r>
              <a:rPr sz="2200" b="1" spc="10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the</a:t>
            </a:r>
            <a:r>
              <a:rPr sz="2200" b="1" spc="85" dirty="0">
                <a:latin typeface="Calibri"/>
                <a:cs typeface="Calibri"/>
              </a:rPr>
              <a:t> </a:t>
            </a:r>
            <a:r>
              <a:rPr sz="2200" b="1" spc="-30" dirty="0">
                <a:latin typeface="Calibri"/>
                <a:cs typeface="Calibri"/>
              </a:rPr>
              <a:t>key</a:t>
            </a:r>
            <a:r>
              <a:rPr sz="2200" b="1" spc="9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task</a:t>
            </a:r>
            <a:r>
              <a:rPr sz="2200" b="1" spc="7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is</a:t>
            </a:r>
            <a:r>
              <a:rPr sz="2200" b="1" spc="9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the</a:t>
            </a:r>
            <a:r>
              <a:rPr sz="2200" b="1" spc="9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discovery</a:t>
            </a:r>
            <a:r>
              <a:rPr sz="2200" b="1" spc="10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3703" y="6395415"/>
            <a:ext cx="377697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Calibri"/>
                <a:cs typeface="Calibri"/>
              </a:rPr>
              <a:t>previously unknown knowledge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92FA48E-4D23-741A-759F-78F1169BEC03}"/>
                  </a:ext>
                </a:extLst>
              </p14:cNvPr>
              <p14:cNvContentPartPr/>
              <p14:nvPr/>
            </p14:nvContentPartPr>
            <p14:xfrm>
              <a:off x="5029136" y="2877162"/>
              <a:ext cx="1189440" cy="108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92FA48E-4D23-741A-759F-78F1169BEC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5136" y="2769522"/>
                <a:ext cx="129708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17885D2-4067-CAE6-D7DF-91EA8531136F}"/>
                  </a:ext>
                </a:extLst>
              </p14:cNvPr>
              <p14:cNvContentPartPr/>
              <p14:nvPr/>
            </p14:nvContentPartPr>
            <p14:xfrm>
              <a:off x="5230376" y="2905602"/>
              <a:ext cx="861480" cy="39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17885D2-4067-CAE6-D7DF-91EA853113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6376" y="2797602"/>
                <a:ext cx="9691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75F83E-AC5D-3C83-7B42-677D0AC80AE0}"/>
                  </a:ext>
                </a:extLst>
              </p14:cNvPr>
              <p14:cNvContentPartPr/>
              <p14:nvPr/>
            </p14:nvContentPartPr>
            <p14:xfrm>
              <a:off x="2581496" y="3265962"/>
              <a:ext cx="3508200" cy="42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75F83E-AC5D-3C83-7B42-677D0AC80A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27496" y="3158322"/>
                <a:ext cx="36158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BE20CAB-CE7A-F182-9AB8-0B9296323518}"/>
                  </a:ext>
                </a:extLst>
              </p14:cNvPr>
              <p14:cNvContentPartPr/>
              <p14:nvPr/>
            </p14:nvContentPartPr>
            <p14:xfrm>
              <a:off x="4571576" y="3699762"/>
              <a:ext cx="1177560" cy="52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BE20CAB-CE7A-F182-9AB8-0B92963235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17936" y="3592122"/>
                <a:ext cx="12852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51089BE-E5EA-8A65-8B6E-77BC42D4778E}"/>
                  </a:ext>
                </a:extLst>
              </p14:cNvPr>
              <p14:cNvContentPartPr/>
              <p14:nvPr/>
            </p14:nvContentPartPr>
            <p14:xfrm>
              <a:off x="6172136" y="3723522"/>
              <a:ext cx="2408040" cy="55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51089BE-E5EA-8A65-8B6E-77BC42D477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18136" y="3615522"/>
                <a:ext cx="2515680" cy="271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63" y="564895"/>
            <a:ext cx="7381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74D81"/>
                </a:solidFill>
              </a:rPr>
              <a:t>Artificial</a:t>
            </a:r>
            <a:r>
              <a:rPr sz="3200" spc="-30" dirty="0">
                <a:solidFill>
                  <a:srgbClr val="374D81"/>
                </a:solidFill>
              </a:rPr>
              <a:t> </a:t>
            </a:r>
            <a:r>
              <a:rPr sz="3200" spc="-5" dirty="0">
                <a:solidFill>
                  <a:srgbClr val="374D81"/>
                </a:solidFill>
              </a:rPr>
              <a:t>Intelligence</a:t>
            </a:r>
            <a:r>
              <a:rPr sz="3200" spc="-60" dirty="0">
                <a:solidFill>
                  <a:srgbClr val="374D81"/>
                </a:solidFill>
              </a:rPr>
              <a:t> </a:t>
            </a:r>
            <a:r>
              <a:rPr sz="3200" dirty="0">
                <a:solidFill>
                  <a:srgbClr val="374D81"/>
                </a:solidFill>
              </a:rPr>
              <a:t>Vs.</a:t>
            </a:r>
            <a:r>
              <a:rPr sz="3200" spc="-25" dirty="0">
                <a:solidFill>
                  <a:srgbClr val="374D81"/>
                </a:solidFill>
              </a:rPr>
              <a:t> </a:t>
            </a:r>
            <a:r>
              <a:rPr sz="3200" dirty="0">
                <a:solidFill>
                  <a:srgbClr val="374D81"/>
                </a:solidFill>
              </a:rPr>
              <a:t>Data-Science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54455" y="1619758"/>
            <a:ext cx="7455534" cy="3883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15" dirty="0">
                <a:solidFill>
                  <a:srgbClr val="374D81"/>
                </a:solidFill>
                <a:latin typeface="Arial"/>
                <a:cs typeface="Arial"/>
              </a:rPr>
              <a:t>DataScience-Some</a:t>
            </a:r>
            <a:r>
              <a:rPr sz="2800" b="1" spc="-405" dirty="0">
                <a:solidFill>
                  <a:srgbClr val="374D81"/>
                </a:solidFill>
                <a:latin typeface="Arial"/>
                <a:cs typeface="Arial"/>
              </a:rPr>
              <a:t> </a:t>
            </a:r>
            <a:r>
              <a:rPr sz="2800" b="1" spc="-245" dirty="0">
                <a:solidFill>
                  <a:srgbClr val="374D81"/>
                </a:solidFill>
                <a:latin typeface="Arial"/>
                <a:cs typeface="Arial"/>
              </a:rPr>
              <a:t>PossibleDefinitions: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  <a:spcBef>
                <a:spcPts val="1815"/>
              </a:spcBef>
            </a:pPr>
            <a:r>
              <a:rPr sz="2000" spc="-40" dirty="0">
                <a:latin typeface="Arial MT"/>
                <a:cs typeface="Arial MT"/>
              </a:rPr>
              <a:t>Data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45" dirty="0">
                <a:latin typeface="Arial MT"/>
                <a:cs typeface="Arial MT"/>
              </a:rPr>
              <a:t>Science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4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45" dirty="0">
                <a:latin typeface="Arial MT"/>
                <a:cs typeface="Arial MT"/>
              </a:rPr>
              <a:t>science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45" dirty="0">
                <a:latin typeface="Arial MT"/>
                <a:cs typeface="Arial MT"/>
              </a:rPr>
              <a:t>which</a:t>
            </a:r>
            <a:r>
              <a:rPr sz="2000" spc="-40" dirty="0">
                <a:latin typeface="Arial MT"/>
                <a:cs typeface="Arial MT"/>
              </a:rPr>
              <a:t> uses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b="1" spc="-45" dirty="0">
                <a:latin typeface="Arial"/>
                <a:cs typeface="Arial"/>
              </a:rPr>
              <a:t>computer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science</a:t>
            </a:r>
            <a:r>
              <a:rPr sz="2000" spc="-50" dirty="0">
                <a:latin typeface="Arial MT"/>
                <a:cs typeface="Arial MT"/>
              </a:rPr>
              <a:t>, 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b="1" spc="-50" dirty="0">
                <a:latin typeface="Arial"/>
                <a:cs typeface="Arial"/>
              </a:rPr>
              <a:t>statistics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spc="-40" dirty="0">
                <a:latin typeface="Arial MT"/>
                <a:cs typeface="Arial MT"/>
              </a:rPr>
              <a:t>and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b="1" spc="-50" dirty="0">
                <a:latin typeface="Arial"/>
                <a:cs typeface="Arial"/>
              </a:rPr>
              <a:t>machine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learning</a:t>
            </a:r>
            <a:r>
              <a:rPr sz="2000" spc="-50" dirty="0">
                <a:latin typeface="Arial MT"/>
                <a:cs typeface="Arial MT"/>
              </a:rPr>
              <a:t>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b="1" spc="-50" dirty="0">
                <a:latin typeface="Arial"/>
                <a:cs typeface="Arial"/>
              </a:rPr>
              <a:t>visualization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spc="-35" dirty="0">
                <a:latin typeface="Arial MT"/>
                <a:cs typeface="Arial MT"/>
              </a:rPr>
              <a:t>and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b="1" spc="-45" dirty="0">
                <a:latin typeface="Arial"/>
                <a:cs typeface="Arial"/>
              </a:rPr>
              <a:t>human- 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45" dirty="0">
                <a:latin typeface="Arial"/>
                <a:cs typeface="Arial"/>
              </a:rPr>
              <a:t>computer </a:t>
            </a:r>
            <a:r>
              <a:rPr sz="2000" b="1" spc="-50" dirty="0">
                <a:latin typeface="Arial"/>
                <a:cs typeface="Arial"/>
              </a:rPr>
              <a:t>interactions </a:t>
            </a:r>
            <a:r>
              <a:rPr sz="2000" spc="-35" dirty="0">
                <a:latin typeface="Arial MT"/>
                <a:cs typeface="Arial MT"/>
              </a:rPr>
              <a:t>to </a:t>
            </a:r>
            <a:r>
              <a:rPr sz="2000" i="1" spc="-45" dirty="0">
                <a:latin typeface="Arial"/>
                <a:cs typeface="Arial"/>
              </a:rPr>
              <a:t>collect</a:t>
            </a:r>
            <a:r>
              <a:rPr sz="2000" spc="-45" dirty="0">
                <a:latin typeface="Arial MT"/>
                <a:cs typeface="Arial MT"/>
              </a:rPr>
              <a:t>, </a:t>
            </a:r>
            <a:r>
              <a:rPr sz="2000" i="1" spc="-45" dirty="0">
                <a:latin typeface="Arial"/>
                <a:cs typeface="Arial"/>
              </a:rPr>
              <a:t>clean</a:t>
            </a:r>
            <a:r>
              <a:rPr sz="2000" spc="-45" dirty="0">
                <a:latin typeface="Arial MT"/>
                <a:cs typeface="Arial MT"/>
              </a:rPr>
              <a:t>, </a:t>
            </a:r>
            <a:r>
              <a:rPr sz="2000" i="1" spc="-50" dirty="0">
                <a:latin typeface="Arial"/>
                <a:cs typeface="Arial"/>
              </a:rPr>
              <a:t>integrate</a:t>
            </a:r>
            <a:r>
              <a:rPr sz="2000" spc="-50" dirty="0">
                <a:latin typeface="Arial MT"/>
                <a:cs typeface="Arial MT"/>
              </a:rPr>
              <a:t>, </a:t>
            </a:r>
            <a:r>
              <a:rPr sz="2000" i="1" spc="-45" dirty="0">
                <a:latin typeface="Arial"/>
                <a:cs typeface="Arial"/>
              </a:rPr>
              <a:t>analyse</a:t>
            </a:r>
            <a:r>
              <a:rPr sz="2000" spc="-45" dirty="0">
                <a:latin typeface="Arial MT"/>
                <a:cs typeface="Arial MT"/>
              </a:rPr>
              <a:t>, </a:t>
            </a:r>
            <a:r>
              <a:rPr sz="2000" i="1" spc="-50" dirty="0">
                <a:latin typeface="Arial"/>
                <a:cs typeface="Arial"/>
              </a:rPr>
              <a:t>visualize</a:t>
            </a:r>
            <a:r>
              <a:rPr sz="2000" spc="-50" dirty="0">
                <a:latin typeface="Arial MT"/>
                <a:cs typeface="Arial MT"/>
              </a:rPr>
              <a:t>,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i="1" spc="-45" dirty="0">
                <a:latin typeface="Arial"/>
                <a:cs typeface="Arial"/>
              </a:rPr>
              <a:t>interact</a:t>
            </a:r>
            <a:r>
              <a:rPr sz="2000" i="1" spc="-155" dirty="0">
                <a:latin typeface="Arial"/>
                <a:cs typeface="Arial"/>
              </a:rPr>
              <a:t> </a:t>
            </a:r>
            <a:r>
              <a:rPr sz="2000" spc="-40" dirty="0">
                <a:latin typeface="Arial MT"/>
                <a:cs typeface="Arial MT"/>
              </a:rPr>
              <a:t>with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spc="-40" dirty="0">
                <a:latin typeface="Arial MT"/>
                <a:cs typeface="Arial MT"/>
              </a:rPr>
              <a:t>data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spc="-30" dirty="0">
                <a:latin typeface="Arial MT"/>
                <a:cs typeface="Arial MT"/>
              </a:rPr>
              <a:t>to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u="heavy" spc="-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create</a:t>
            </a:r>
            <a:r>
              <a:rPr sz="2000" u="heavy" spc="-1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data</a:t>
            </a:r>
            <a:r>
              <a:rPr sz="2000" u="heavy" spc="-1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products</a:t>
            </a:r>
            <a:r>
              <a:rPr sz="2000" spc="-45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Arial MT"/>
              <a:cs typeface="Arial MT"/>
            </a:endParaRPr>
          </a:p>
          <a:p>
            <a:pPr marL="12700" marR="16510" algn="just">
              <a:lnSpc>
                <a:spcPct val="150100"/>
              </a:lnSpc>
            </a:pPr>
            <a:r>
              <a:rPr sz="2000" spc="-40" dirty="0">
                <a:latin typeface="Arial MT"/>
                <a:cs typeface="Arial MT"/>
              </a:rPr>
              <a:t>Data </a:t>
            </a:r>
            <a:r>
              <a:rPr sz="2000" spc="-30" dirty="0">
                <a:latin typeface="Arial MT"/>
                <a:cs typeface="Arial MT"/>
              </a:rPr>
              <a:t>science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statistics </a:t>
            </a:r>
            <a:r>
              <a:rPr sz="2000" dirty="0">
                <a:latin typeface="Arial MT"/>
                <a:cs typeface="Arial MT"/>
              </a:rPr>
              <a:t>+ </a:t>
            </a:r>
            <a:r>
              <a:rPr sz="2000" spc="-25" dirty="0">
                <a:latin typeface="Arial MT"/>
                <a:cs typeface="Arial MT"/>
              </a:rPr>
              <a:t>data </a:t>
            </a:r>
            <a:r>
              <a:rPr sz="2000" spc="-35" dirty="0">
                <a:latin typeface="Arial MT"/>
                <a:cs typeface="Arial MT"/>
              </a:rPr>
              <a:t>processing </a:t>
            </a:r>
            <a:r>
              <a:rPr sz="2000" dirty="0">
                <a:latin typeface="Arial MT"/>
                <a:cs typeface="Arial MT"/>
              </a:rPr>
              <a:t>+ </a:t>
            </a:r>
            <a:r>
              <a:rPr sz="2000" spc="-40" dirty="0">
                <a:latin typeface="Arial MT"/>
                <a:cs typeface="Arial MT"/>
              </a:rPr>
              <a:t>machine </a:t>
            </a:r>
            <a:r>
              <a:rPr sz="2000" spc="-45" dirty="0">
                <a:latin typeface="Arial MT"/>
                <a:cs typeface="Arial MT"/>
              </a:rPr>
              <a:t>learning </a:t>
            </a:r>
            <a:r>
              <a:rPr sz="2000" dirty="0">
                <a:latin typeface="Arial MT"/>
                <a:cs typeface="Arial MT"/>
              </a:rPr>
              <a:t>+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35" dirty="0">
                <a:latin typeface="Arial MT"/>
                <a:cs typeface="Arial MT"/>
              </a:rPr>
              <a:t>scientific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-45" dirty="0">
                <a:latin typeface="Arial MT"/>
                <a:cs typeface="Arial MT"/>
              </a:rPr>
              <a:t>inquiry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+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spc="-60" dirty="0">
                <a:latin typeface="Arial MT"/>
                <a:cs typeface="Arial MT"/>
              </a:rPr>
              <a:t>visualization </a:t>
            </a:r>
            <a:r>
              <a:rPr sz="2000" dirty="0">
                <a:latin typeface="Arial MT"/>
                <a:cs typeface="Arial MT"/>
              </a:rPr>
              <a:t>+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35" dirty="0">
                <a:latin typeface="Arial MT"/>
                <a:cs typeface="Arial MT"/>
              </a:rPr>
              <a:t>business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spc="-45" dirty="0">
                <a:latin typeface="Arial MT"/>
                <a:cs typeface="Arial MT"/>
              </a:rPr>
              <a:t>analytics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+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big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data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+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…</a:t>
            </a:r>
            <a:endParaRPr sz="2000">
              <a:latin typeface="Arial MT"/>
              <a:cs typeface="Arial M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AF5F224-ACC2-8587-DAB8-4969C0C554F8}"/>
                  </a:ext>
                </a:extLst>
              </p14:cNvPr>
              <p14:cNvContentPartPr/>
              <p14:nvPr/>
            </p14:nvContentPartPr>
            <p14:xfrm>
              <a:off x="4625576" y="3442002"/>
              <a:ext cx="354960" cy="14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AF5F224-ACC2-8587-DAB8-4969C0C554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1576" y="3334362"/>
                <a:ext cx="4626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F3F30A6-5087-6DCB-D0F8-D51204D046CB}"/>
                  </a:ext>
                </a:extLst>
              </p14:cNvPr>
              <p14:cNvContentPartPr/>
              <p14:nvPr/>
            </p14:nvContentPartPr>
            <p14:xfrm>
              <a:off x="5392016" y="3469002"/>
              <a:ext cx="833400" cy="97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F3F30A6-5087-6DCB-D0F8-D51204D046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38016" y="3361002"/>
                <a:ext cx="9410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4DBA4B1-AD5B-C73B-3AFA-712F7C162256}"/>
                  </a:ext>
                </a:extLst>
              </p14:cNvPr>
              <p14:cNvContentPartPr/>
              <p14:nvPr/>
            </p14:nvContentPartPr>
            <p14:xfrm>
              <a:off x="6508016" y="3482322"/>
              <a:ext cx="541080" cy="14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4DBA4B1-AD5B-C73B-3AFA-712F7C1622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54016" y="3374322"/>
                <a:ext cx="6487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FD6B306-DCD9-EEB1-89D5-DB3ED435E34F}"/>
                  </a:ext>
                </a:extLst>
              </p14:cNvPr>
              <p14:cNvContentPartPr/>
              <p14:nvPr/>
            </p14:nvContentPartPr>
            <p14:xfrm>
              <a:off x="7436096" y="3469002"/>
              <a:ext cx="658800" cy="54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FD6B306-DCD9-EEB1-89D5-DB3ED435E3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82096" y="3361002"/>
                <a:ext cx="7664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5AFE9F-93C6-BBCC-7336-7226205AAFE2}"/>
                  </a:ext>
                </a:extLst>
              </p14:cNvPr>
              <p14:cNvContentPartPr/>
              <p14:nvPr/>
            </p14:nvContentPartPr>
            <p14:xfrm>
              <a:off x="900656" y="4020522"/>
              <a:ext cx="77832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5AFE9F-93C6-BBCC-7336-7226205AAFE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6656" y="3912522"/>
                <a:ext cx="885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6B1797C-93A2-4076-F1D6-323287B90BAD}"/>
                  </a:ext>
                </a:extLst>
              </p14:cNvPr>
              <p14:cNvContentPartPr/>
              <p14:nvPr/>
            </p14:nvContentPartPr>
            <p14:xfrm>
              <a:off x="2258576" y="3858882"/>
              <a:ext cx="2846520" cy="55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6B1797C-93A2-4076-F1D6-323287B90B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4936" y="3750882"/>
                <a:ext cx="29541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706189E-C564-B966-FFFC-A2C579C117C2}"/>
                  </a:ext>
                </a:extLst>
              </p14:cNvPr>
              <p14:cNvContentPartPr/>
              <p14:nvPr/>
            </p14:nvContentPartPr>
            <p14:xfrm>
              <a:off x="709136" y="2325282"/>
              <a:ext cx="1752840" cy="378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706189E-C564-B966-FFFC-A2C579C117C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5496" y="2217282"/>
                <a:ext cx="186048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8C32526-BC00-2B02-0390-8E0C96C73C5E}"/>
                  </a:ext>
                </a:extLst>
              </p14:cNvPr>
              <p14:cNvContentPartPr/>
              <p14:nvPr/>
            </p14:nvContentPartPr>
            <p14:xfrm>
              <a:off x="6131456" y="2500242"/>
              <a:ext cx="2123640" cy="68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8C32526-BC00-2B02-0390-8E0C96C73C5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77456" y="2392242"/>
                <a:ext cx="223128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ED6DBE0-DF65-D975-A2A5-B0451CB0EDF5}"/>
                  </a:ext>
                </a:extLst>
              </p14:cNvPr>
              <p14:cNvContentPartPr/>
              <p14:nvPr/>
            </p14:nvContentPartPr>
            <p14:xfrm>
              <a:off x="1088576" y="3051762"/>
              <a:ext cx="506160" cy="14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ED6DBE0-DF65-D975-A2A5-B0451CB0EDF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34936" y="2943762"/>
                <a:ext cx="6138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689916-4AE0-1758-9D58-2A0943398C0A}"/>
                  </a:ext>
                </a:extLst>
              </p14:cNvPr>
              <p14:cNvContentPartPr/>
              <p14:nvPr/>
            </p14:nvContentPartPr>
            <p14:xfrm>
              <a:off x="2837096" y="3058602"/>
              <a:ext cx="893520" cy="34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689916-4AE0-1758-9D58-2A0943398C0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83096" y="2950602"/>
                <a:ext cx="100116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A29F20C-6F09-5CFA-E65B-FDC30468C78D}"/>
                  </a:ext>
                </a:extLst>
              </p14:cNvPr>
              <p14:cNvContentPartPr/>
              <p14:nvPr/>
            </p14:nvContentPartPr>
            <p14:xfrm>
              <a:off x="4023656" y="2984442"/>
              <a:ext cx="910080" cy="70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A29F20C-6F09-5CFA-E65B-FDC30468C78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69656" y="2876802"/>
                <a:ext cx="10177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0967F7E-BB15-6233-4B07-8DA2922DF896}"/>
                  </a:ext>
                </a:extLst>
              </p14:cNvPr>
              <p14:cNvContentPartPr/>
              <p14:nvPr/>
            </p14:nvContentPartPr>
            <p14:xfrm>
              <a:off x="5203736" y="3010362"/>
              <a:ext cx="1523520" cy="29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0967F7E-BB15-6233-4B07-8DA2922DF89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50096" y="2902362"/>
                <a:ext cx="1631160" cy="245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854455" y="1580133"/>
            <a:ext cx="6002655" cy="4237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50" dirty="0">
                <a:latin typeface="Arial"/>
                <a:cs typeface="Arial"/>
              </a:rPr>
              <a:t>i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2</a:t>
            </a:r>
            <a:r>
              <a:rPr sz="2000" b="1" spc="-45" dirty="0">
                <a:latin typeface="Arial"/>
                <a:cs typeface="Arial"/>
              </a:rPr>
              <a:t>0t</a:t>
            </a:r>
            <a:r>
              <a:rPr sz="2000" b="1" dirty="0">
                <a:latin typeface="Arial"/>
                <a:cs typeface="Arial"/>
              </a:rPr>
              <a:t>h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b="1" spc="-45" dirty="0">
                <a:latin typeface="Arial"/>
                <a:cs typeface="Arial"/>
              </a:rPr>
              <a:t>C</a:t>
            </a:r>
            <a:r>
              <a:rPr sz="2000" b="1" spc="-50" dirty="0">
                <a:latin typeface="Arial"/>
                <a:cs typeface="Arial"/>
              </a:rPr>
              <a:t>en</a:t>
            </a:r>
            <a:r>
              <a:rPr sz="2000" b="1" spc="-45" dirty="0">
                <a:latin typeface="Arial"/>
                <a:cs typeface="Arial"/>
              </a:rPr>
              <a:t>t</a:t>
            </a:r>
            <a:r>
              <a:rPr sz="2000" b="1" spc="-50" dirty="0">
                <a:latin typeface="Arial"/>
                <a:cs typeface="Arial"/>
              </a:rPr>
              <a:t>ur</a:t>
            </a:r>
            <a:r>
              <a:rPr sz="2000" b="1" dirty="0">
                <a:latin typeface="Arial"/>
                <a:cs typeface="Arial"/>
              </a:rPr>
              <a:t>y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b="1" spc="-55" dirty="0">
                <a:latin typeface="Arial"/>
                <a:cs typeface="Arial"/>
              </a:rPr>
              <a:t>I</a:t>
            </a:r>
            <a:r>
              <a:rPr sz="2000" b="1" spc="-50" dirty="0">
                <a:latin typeface="Arial"/>
                <a:cs typeface="Arial"/>
              </a:rPr>
              <a:t>nno</a:t>
            </a:r>
            <a:r>
              <a:rPr sz="2000" b="1" spc="-75" dirty="0">
                <a:latin typeface="Arial"/>
                <a:cs typeface="Arial"/>
              </a:rPr>
              <a:t>v</a:t>
            </a:r>
            <a:r>
              <a:rPr sz="2000" b="1" spc="-50" dirty="0">
                <a:latin typeface="Arial"/>
                <a:cs typeface="Arial"/>
              </a:rPr>
              <a:t>a</a:t>
            </a:r>
            <a:r>
              <a:rPr sz="2000" b="1" spc="-45" dirty="0">
                <a:latin typeface="Arial"/>
                <a:cs typeface="Arial"/>
              </a:rPr>
              <a:t>t</a:t>
            </a:r>
            <a:r>
              <a:rPr sz="2000" b="1" spc="-55" dirty="0">
                <a:latin typeface="Arial"/>
                <a:cs typeface="Arial"/>
              </a:rPr>
              <a:t>i</a:t>
            </a:r>
            <a:r>
              <a:rPr sz="2000" b="1" spc="-50" dirty="0">
                <a:latin typeface="Arial"/>
                <a:cs typeface="Arial"/>
              </a:rPr>
              <a:t>on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spc="-55" dirty="0">
                <a:latin typeface="Arial"/>
                <a:cs typeface="Arial"/>
              </a:rPr>
              <a:t>.</a:t>
            </a:r>
            <a:r>
              <a:rPr sz="2000" b="1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45" dirty="0">
                <a:latin typeface="Arial"/>
                <a:cs typeface="Arial"/>
              </a:rPr>
              <a:t>Engineering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b="1" spc="-35" dirty="0">
                <a:latin typeface="Arial"/>
                <a:cs typeface="Arial"/>
              </a:rPr>
              <a:t>and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45" dirty="0">
                <a:latin typeface="Arial"/>
                <a:cs typeface="Arial"/>
              </a:rPr>
              <a:t>Computer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b="1" spc="-45" dirty="0">
                <a:latin typeface="Arial"/>
                <a:cs typeface="Arial"/>
              </a:rPr>
              <a:t>Science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played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35" dirty="0">
                <a:latin typeface="Arial"/>
                <a:cs typeface="Arial"/>
              </a:rPr>
              <a:t>key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spc="-40" dirty="0">
                <a:latin typeface="Arial"/>
                <a:cs typeface="Arial"/>
              </a:rPr>
              <a:t>role: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Courier New"/>
              <a:buChar char="o"/>
              <a:tabLst>
                <a:tab pos="355600" algn="l"/>
              </a:tabLst>
            </a:pPr>
            <a:r>
              <a:rPr sz="2000" spc="-35" dirty="0">
                <a:latin typeface="Arial MT"/>
                <a:cs typeface="Arial MT"/>
              </a:rPr>
              <a:t>Cars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355600" algn="l"/>
              </a:tabLst>
            </a:pPr>
            <a:r>
              <a:rPr sz="2000" spc="-45" dirty="0">
                <a:latin typeface="Arial MT"/>
                <a:cs typeface="Arial MT"/>
              </a:rPr>
              <a:t>Airplanes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355600" algn="l"/>
              </a:tabLst>
            </a:pPr>
            <a:r>
              <a:rPr sz="2000" spc="-55" dirty="0">
                <a:latin typeface="Arial MT"/>
                <a:cs typeface="Arial MT"/>
              </a:rPr>
              <a:t>P</a:t>
            </a:r>
            <a:r>
              <a:rPr sz="2000" spc="-50" dirty="0">
                <a:latin typeface="Arial MT"/>
                <a:cs typeface="Arial MT"/>
              </a:rPr>
              <a:t>o</a:t>
            </a:r>
            <a:r>
              <a:rPr sz="2000" spc="-45" dirty="0">
                <a:latin typeface="Arial MT"/>
                <a:cs typeface="Arial MT"/>
              </a:rPr>
              <a:t>w</a:t>
            </a:r>
            <a:r>
              <a:rPr sz="2000" spc="-5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g</a:t>
            </a:r>
            <a:r>
              <a:rPr sz="2000" spc="-45" dirty="0">
                <a:latin typeface="Arial MT"/>
                <a:cs typeface="Arial MT"/>
              </a:rPr>
              <a:t>r</a:t>
            </a:r>
            <a:r>
              <a:rPr sz="2000" spc="-55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d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Courier New"/>
              <a:buChar char="o"/>
              <a:tabLst>
                <a:tab pos="355600" algn="l"/>
              </a:tabLst>
            </a:pPr>
            <a:r>
              <a:rPr sz="2000" spc="-65" dirty="0">
                <a:latin typeface="Arial MT"/>
                <a:cs typeface="Arial MT"/>
              </a:rPr>
              <a:t>Television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355600" algn="l"/>
              </a:tabLst>
            </a:pPr>
            <a:r>
              <a:rPr sz="2000" spc="-55" dirty="0">
                <a:latin typeface="Arial MT"/>
                <a:cs typeface="Arial MT"/>
              </a:rPr>
              <a:t>A</a:t>
            </a:r>
            <a:r>
              <a:rPr sz="2000" spc="-50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-45" dirty="0">
                <a:latin typeface="Arial MT"/>
                <a:cs typeface="Arial MT"/>
              </a:rPr>
              <a:t>c</a:t>
            </a:r>
            <a:r>
              <a:rPr sz="2000" spc="-50" dirty="0">
                <a:latin typeface="Arial MT"/>
                <a:cs typeface="Arial MT"/>
              </a:rPr>
              <a:t>ondi</a:t>
            </a:r>
            <a:r>
              <a:rPr sz="2000" spc="-55" dirty="0">
                <a:latin typeface="Arial MT"/>
                <a:cs typeface="Arial MT"/>
              </a:rPr>
              <a:t>t</a:t>
            </a:r>
            <a:r>
              <a:rPr sz="2000" spc="-50" dirty="0">
                <a:latin typeface="Arial MT"/>
                <a:cs typeface="Arial MT"/>
              </a:rPr>
              <a:t>ionin</a:t>
            </a:r>
            <a:r>
              <a:rPr sz="2000" dirty="0">
                <a:latin typeface="Arial MT"/>
                <a:cs typeface="Arial MT"/>
              </a:rPr>
              <a:t>g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an</a:t>
            </a:r>
            <a:r>
              <a:rPr sz="2000" dirty="0">
                <a:latin typeface="Arial MT"/>
                <a:cs typeface="Arial MT"/>
              </a:rPr>
              <a:t>d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spc="-45" dirty="0">
                <a:latin typeface="Arial MT"/>
                <a:cs typeface="Arial MT"/>
              </a:rPr>
              <a:t>c</a:t>
            </a:r>
            <a:r>
              <a:rPr sz="2000" spc="-50" dirty="0">
                <a:latin typeface="Arial MT"/>
                <a:cs typeface="Arial MT"/>
              </a:rPr>
              <a:t>en</a:t>
            </a:r>
            <a:r>
              <a:rPr sz="2000" spc="-55" dirty="0">
                <a:latin typeface="Arial MT"/>
                <a:cs typeface="Arial MT"/>
              </a:rPr>
              <a:t>t</a:t>
            </a:r>
            <a:r>
              <a:rPr sz="2000" spc="-45" dirty="0">
                <a:latin typeface="Arial MT"/>
                <a:cs typeface="Arial MT"/>
              </a:rPr>
              <a:t>r</a:t>
            </a:r>
            <a:r>
              <a:rPr sz="2000" spc="-6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l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hea</a:t>
            </a:r>
            <a:r>
              <a:rPr sz="2000" spc="-55" dirty="0">
                <a:latin typeface="Arial MT"/>
                <a:cs typeface="Arial MT"/>
              </a:rPr>
              <a:t>t</a:t>
            </a:r>
            <a:r>
              <a:rPr sz="2000" spc="-50" dirty="0">
                <a:latin typeface="Arial MT"/>
                <a:cs typeface="Arial MT"/>
              </a:rPr>
              <a:t>in</a:t>
            </a:r>
            <a:r>
              <a:rPr sz="2000" dirty="0">
                <a:latin typeface="Arial MT"/>
                <a:cs typeface="Arial MT"/>
              </a:rPr>
              <a:t>g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355600" algn="l"/>
              </a:tabLst>
            </a:pPr>
            <a:r>
              <a:rPr sz="2000" spc="-45" dirty="0">
                <a:latin typeface="Arial MT"/>
                <a:cs typeface="Arial MT"/>
              </a:rPr>
              <a:t>N</a:t>
            </a:r>
            <a:r>
              <a:rPr sz="2000" spc="-50" dirty="0">
                <a:latin typeface="Arial MT"/>
                <a:cs typeface="Arial MT"/>
              </a:rPr>
              <a:t>u</a:t>
            </a:r>
            <a:r>
              <a:rPr sz="2000" spc="-45" dirty="0">
                <a:latin typeface="Arial MT"/>
                <a:cs typeface="Arial MT"/>
              </a:rPr>
              <a:t>c</a:t>
            </a:r>
            <a:r>
              <a:rPr sz="2000" spc="-50" dirty="0">
                <a:latin typeface="Arial MT"/>
                <a:cs typeface="Arial MT"/>
              </a:rPr>
              <a:t>lea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po</a:t>
            </a:r>
            <a:r>
              <a:rPr sz="2000" spc="-45" dirty="0">
                <a:latin typeface="Arial MT"/>
                <a:cs typeface="Arial MT"/>
              </a:rPr>
              <a:t>w</a:t>
            </a:r>
            <a:r>
              <a:rPr sz="2000" spc="-5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r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355600" algn="l"/>
              </a:tabLst>
            </a:pPr>
            <a:r>
              <a:rPr sz="2000" spc="-45" dirty="0">
                <a:latin typeface="Arial MT"/>
                <a:cs typeface="Arial MT"/>
              </a:rPr>
              <a:t>D</a:t>
            </a:r>
            <a:r>
              <a:rPr sz="2000" spc="-50" dirty="0">
                <a:latin typeface="Arial MT"/>
                <a:cs typeface="Arial MT"/>
              </a:rPr>
              <a:t>igi</a:t>
            </a:r>
            <a:r>
              <a:rPr sz="2000" spc="-55" dirty="0">
                <a:latin typeface="Arial MT"/>
                <a:cs typeface="Arial MT"/>
              </a:rPr>
              <a:t>t</a:t>
            </a:r>
            <a:r>
              <a:rPr sz="2000" spc="-5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l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spc="-45" dirty="0">
                <a:latin typeface="Arial MT"/>
                <a:cs typeface="Arial MT"/>
              </a:rPr>
              <a:t>c</a:t>
            </a:r>
            <a:r>
              <a:rPr sz="2000" spc="-50" dirty="0">
                <a:latin typeface="Arial MT"/>
                <a:cs typeface="Arial MT"/>
              </a:rPr>
              <a:t>o</a:t>
            </a:r>
            <a:r>
              <a:rPr sz="2000" spc="-55" dirty="0">
                <a:latin typeface="Arial MT"/>
                <a:cs typeface="Arial MT"/>
              </a:rPr>
              <a:t>m</a:t>
            </a:r>
            <a:r>
              <a:rPr sz="2000" spc="-50" dirty="0">
                <a:latin typeface="Arial MT"/>
                <a:cs typeface="Arial MT"/>
              </a:rPr>
              <a:t>pu</a:t>
            </a:r>
            <a:r>
              <a:rPr sz="2000" spc="-55" dirty="0">
                <a:latin typeface="Arial MT"/>
                <a:cs typeface="Arial MT"/>
              </a:rPr>
              <a:t>t</a:t>
            </a:r>
            <a:r>
              <a:rPr sz="2000" spc="-60" dirty="0">
                <a:latin typeface="Arial MT"/>
                <a:cs typeface="Arial MT"/>
              </a:rPr>
              <a:t>e</a:t>
            </a:r>
            <a:r>
              <a:rPr sz="2000" spc="-45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s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355600" algn="l"/>
              </a:tabLst>
            </a:pPr>
            <a:r>
              <a:rPr sz="2000" spc="-50" dirty="0">
                <a:latin typeface="Arial MT"/>
                <a:cs typeface="Arial MT"/>
              </a:rPr>
              <a:t>Th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in</a:t>
            </a:r>
            <a:r>
              <a:rPr sz="2000" spc="-55" dirty="0">
                <a:latin typeface="Arial MT"/>
                <a:cs typeface="Arial MT"/>
              </a:rPr>
              <a:t>t</a:t>
            </a:r>
            <a:r>
              <a:rPr sz="2000" spc="-50" dirty="0">
                <a:latin typeface="Arial MT"/>
                <a:cs typeface="Arial MT"/>
              </a:rPr>
              <a:t>e</a:t>
            </a:r>
            <a:r>
              <a:rPr sz="2000" spc="-45" dirty="0">
                <a:latin typeface="Arial MT"/>
                <a:cs typeface="Arial MT"/>
              </a:rPr>
              <a:t>r</a:t>
            </a:r>
            <a:r>
              <a:rPr sz="2000" spc="-50" dirty="0">
                <a:latin typeface="Arial MT"/>
                <a:cs typeface="Arial MT"/>
              </a:rPr>
              <a:t>ne</a:t>
            </a:r>
            <a:r>
              <a:rPr sz="2000" dirty="0">
                <a:latin typeface="Arial MT"/>
                <a:cs typeface="Arial MT"/>
              </a:rPr>
              <a:t>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2263" y="564895"/>
            <a:ext cx="2946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20" dirty="0">
                <a:solidFill>
                  <a:srgbClr val="374D81"/>
                </a:solidFill>
              </a:rPr>
              <a:t>WhyDataScience?</a:t>
            </a:r>
            <a:endParaRPr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854455" y="1580133"/>
            <a:ext cx="5308600" cy="2411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45" dirty="0">
                <a:latin typeface="Arial"/>
                <a:cs typeface="Arial"/>
              </a:rPr>
              <a:t>B</a:t>
            </a:r>
            <a:r>
              <a:rPr sz="2000" b="1" spc="-50" dirty="0">
                <a:latin typeface="Arial"/>
                <a:cs typeface="Arial"/>
              </a:rPr>
              <a:t>u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h</a:t>
            </a:r>
            <a:r>
              <a:rPr sz="2000" b="1" spc="-65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w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abou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spc="-45" dirty="0">
                <a:latin typeface="Arial"/>
                <a:cs typeface="Arial"/>
              </a:rPr>
              <a:t>t</a:t>
            </a:r>
            <a:r>
              <a:rPr sz="2000" b="1" spc="-50" dirty="0">
                <a:latin typeface="Arial"/>
                <a:cs typeface="Arial"/>
              </a:rPr>
              <a:t>hes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20</a:t>
            </a:r>
            <a:r>
              <a:rPr sz="2000" b="1" spc="-4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h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spc="-45" dirty="0">
                <a:latin typeface="Arial"/>
                <a:cs typeface="Arial"/>
              </a:rPr>
              <a:t>C</a:t>
            </a:r>
            <a:r>
              <a:rPr sz="2000" b="1" spc="-50" dirty="0">
                <a:latin typeface="Arial"/>
                <a:cs typeface="Arial"/>
              </a:rPr>
              <a:t>en</a:t>
            </a:r>
            <a:r>
              <a:rPr sz="2000" b="1" spc="-45" dirty="0">
                <a:latin typeface="Arial"/>
                <a:cs typeface="Arial"/>
              </a:rPr>
              <a:t>t</a:t>
            </a:r>
            <a:r>
              <a:rPr sz="2000" b="1" spc="-50" dirty="0">
                <a:latin typeface="Arial"/>
                <a:cs typeface="Arial"/>
              </a:rPr>
              <a:t>ur</a:t>
            </a:r>
            <a:r>
              <a:rPr sz="2000" b="1" dirty="0">
                <a:latin typeface="Arial"/>
                <a:cs typeface="Arial"/>
              </a:rPr>
              <a:t>y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ques</a:t>
            </a:r>
            <a:r>
              <a:rPr sz="2000" b="1" spc="-45" dirty="0">
                <a:latin typeface="Arial"/>
                <a:cs typeface="Arial"/>
              </a:rPr>
              <a:t>t</a:t>
            </a:r>
            <a:r>
              <a:rPr sz="2000" b="1" spc="-55" dirty="0">
                <a:latin typeface="Arial"/>
                <a:cs typeface="Arial"/>
              </a:rPr>
              <a:t>i</a:t>
            </a:r>
            <a:r>
              <a:rPr sz="2000" b="1" spc="-50" dirty="0">
                <a:latin typeface="Arial"/>
                <a:cs typeface="Arial"/>
              </a:rPr>
              <a:t>ons</a:t>
            </a:r>
            <a:r>
              <a:rPr sz="2000" b="1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75"/>
              </a:spcBef>
              <a:buFont typeface="Courier New"/>
              <a:buChar char="o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Does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fertilizer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increase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crop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yields?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ourier New"/>
              <a:buChar char="o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Does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Streptomycin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Tuberculosis?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ourier New"/>
              <a:buChar char="o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Does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smoking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cause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35" dirty="0">
                <a:latin typeface="Calibri"/>
                <a:cs typeface="Calibri"/>
              </a:rPr>
              <a:t>lung-cancer?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2263" y="564895"/>
            <a:ext cx="2946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20" dirty="0">
                <a:solidFill>
                  <a:srgbClr val="374D81"/>
                </a:solidFill>
              </a:rPr>
              <a:t>WhyDataScience?</a:t>
            </a:r>
            <a:endParaRPr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854455" y="1456182"/>
            <a:ext cx="7764780" cy="5093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45" dirty="0">
                <a:latin typeface="Arial"/>
                <a:cs typeface="Arial"/>
              </a:rPr>
              <a:t>W</a:t>
            </a:r>
            <a:r>
              <a:rPr sz="2000" b="1" spc="-50" dirty="0">
                <a:latin typeface="Arial"/>
                <a:cs typeface="Arial"/>
              </a:rPr>
              <a:t>ha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b="1" spc="-55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spc="-45" dirty="0">
                <a:latin typeface="Arial"/>
                <a:cs typeface="Arial"/>
              </a:rPr>
              <a:t>t</a:t>
            </a:r>
            <a:r>
              <a:rPr sz="2000" b="1" spc="-50" dirty="0">
                <a:latin typeface="Arial"/>
                <a:cs typeface="Arial"/>
              </a:rPr>
              <a:t>h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d</a:t>
            </a:r>
            <a:r>
              <a:rPr sz="2000" b="1" spc="-55" dirty="0">
                <a:latin typeface="Arial"/>
                <a:cs typeface="Arial"/>
              </a:rPr>
              <a:t>i</a:t>
            </a:r>
            <a:r>
              <a:rPr sz="2000" b="1" spc="-45" dirty="0">
                <a:latin typeface="Arial"/>
                <a:cs typeface="Arial"/>
              </a:rPr>
              <a:t>ff</a:t>
            </a:r>
            <a:r>
              <a:rPr sz="2000" b="1" spc="-50" dirty="0">
                <a:latin typeface="Arial"/>
                <a:cs typeface="Arial"/>
              </a:rPr>
              <a:t>ere</a:t>
            </a:r>
            <a:r>
              <a:rPr sz="2000" b="1" spc="-65" dirty="0">
                <a:latin typeface="Arial"/>
                <a:cs typeface="Arial"/>
              </a:rPr>
              <a:t>n</a:t>
            </a:r>
            <a:r>
              <a:rPr sz="2000" b="1" spc="-50" dirty="0">
                <a:latin typeface="Arial"/>
                <a:cs typeface="Arial"/>
              </a:rPr>
              <a:t>ce</a:t>
            </a:r>
            <a:r>
              <a:rPr sz="2000" b="1" dirty="0">
                <a:latin typeface="Arial"/>
                <a:cs typeface="Arial"/>
              </a:rPr>
              <a:t>?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b="1" spc="-55" dirty="0">
                <a:latin typeface="Arial"/>
                <a:cs typeface="Arial"/>
              </a:rPr>
              <a:t>.</a:t>
            </a:r>
            <a:r>
              <a:rPr sz="2000" b="1" dirty="0">
                <a:latin typeface="Arial"/>
                <a:cs typeface="Arial"/>
              </a:rPr>
              <a:t>.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i="1" u="heavy" spc="-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D</a:t>
            </a:r>
            <a:r>
              <a:rPr sz="2000" b="1" i="1" u="heavy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a</a:t>
            </a:r>
            <a:r>
              <a:rPr sz="2000" b="1" i="1" u="heavy" spc="-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t</a:t>
            </a:r>
            <a:r>
              <a:rPr sz="2000" b="1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55"/>
              </a:spcBef>
              <a:buFont typeface="Courier New"/>
              <a:buChar char="o"/>
              <a:tabLst>
                <a:tab pos="355600" algn="l"/>
              </a:tabLst>
            </a:pPr>
            <a:r>
              <a:rPr sz="2000" spc="-45" dirty="0">
                <a:latin typeface="Arial MT"/>
                <a:cs typeface="Arial MT"/>
              </a:rPr>
              <a:t>D</a:t>
            </a:r>
            <a:r>
              <a:rPr sz="2000" spc="-50" dirty="0">
                <a:latin typeface="Arial MT"/>
                <a:cs typeface="Arial MT"/>
              </a:rPr>
              <a:t>oe</a:t>
            </a:r>
            <a:r>
              <a:rPr sz="2000" dirty="0">
                <a:latin typeface="Arial MT"/>
                <a:cs typeface="Arial MT"/>
              </a:rPr>
              <a:t>s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spc="-55" dirty="0">
                <a:latin typeface="Arial MT"/>
                <a:cs typeface="Arial MT"/>
              </a:rPr>
              <a:t>f</a:t>
            </a:r>
            <a:r>
              <a:rPr sz="2000" spc="-50" dirty="0">
                <a:latin typeface="Arial MT"/>
                <a:cs typeface="Arial MT"/>
              </a:rPr>
              <a:t>e</a:t>
            </a:r>
            <a:r>
              <a:rPr sz="2000" spc="-45" dirty="0">
                <a:latin typeface="Arial MT"/>
                <a:cs typeface="Arial MT"/>
              </a:rPr>
              <a:t>r</a:t>
            </a:r>
            <a:r>
              <a:rPr sz="2000" spc="-55" dirty="0">
                <a:latin typeface="Arial MT"/>
                <a:cs typeface="Arial MT"/>
              </a:rPr>
              <a:t>t</a:t>
            </a:r>
            <a:r>
              <a:rPr sz="2000" spc="-50" dirty="0">
                <a:latin typeface="Arial MT"/>
                <a:cs typeface="Arial MT"/>
              </a:rPr>
              <a:t>ili</a:t>
            </a:r>
            <a:r>
              <a:rPr sz="2000" spc="-45" dirty="0">
                <a:latin typeface="Arial MT"/>
                <a:cs typeface="Arial MT"/>
              </a:rPr>
              <a:t>z</a:t>
            </a:r>
            <a:r>
              <a:rPr sz="2000" spc="-5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in</a:t>
            </a:r>
            <a:r>
              <a:rPr sz="2000" spc="-45" dirty="0">
                <a:latin typeface="Arial MT"/>
                <a:cs typeface="Arial MT"/>
              </a:rPr>
              <a:t>cr</a:t>
            </a:r>
            <a:r>
              <a:rPr sz="2000" spc="-50" dirty="0">
                <a:latin typeface="Arial MT"/>
                <a:cs typeface="Arial MT"/>
              </a:rPr>
              <a:t>ea</a:t>
            </a:r>
            <a:r>
              <a:rPr sz="2000" spc="-5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spc="-45" dirty="0">
                <a:latin typeface="Arial MT"/>
                <a:cs typeface="Arial MT"/>
              </a:rPr>
              <a:t>cr</a:t>
            </a:r>
            <a:r>
              <a:rPr sz="2000" spc="-50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p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spc="-55" dirty="0">
                <a:latin typeface="Arial MT"/>
                <a:cs typeface="Arial MT"/>
              </a:rPr>
              <a:t>y</a:t>
            </a:r>
            <a:r>
              <a:rPr sz="2000" spc="-50" dirty="0">
                <a:latin typeface="Arial MT"/>
                <a:cs typeface="Arial MT"/>
              </a:rPr>
              <a:t>ield</a:t>
            </a:r>
            <a:r>
              <a:rPr sz="2000" spc="-4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?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ourier New"/>
              <a:buChar char="o"/>
            </a:pPr>
            <a:endParaRPr sz="2050">
              <a:latin typeface="Arial MT"/>
              <a:cs typeface="Arial MT"/>
            </a:endParaRPr>
          </a:p>
          <a:p>
            <a:pPr marL="915035">
              <a:lnSpc>
                <a:spcPct val="100000"/>
              </a:lnSpc>
              <a:spcBef>
                <a:spcPts val="5"/>
              </a:spcBef>
            </a:pPr>
            <a:r>
              <a:rPr sz="2000" i="1" spc="-40" dirty="0">
                <a:latin typeface="Arial"/>
                <a:cs typeface="Arial"/>
              </a:rPr>
              <a:t>Answer:</a:t>
            </a:r>
            <a:r>
              <a:rPr sz="2000" i="1" spc="-140" dirty="0">
                <a:latin typeface="Arial"/>
                <a:cs typeface="Arial"/>
              </a:rPr>
              <a:t> </a:t>
            </a:r>
            <a:r>
              <a:rPr sz="2000" spc="-40" dirty="0">
                <a:latin typeface="Arial MT"/>
                <a:cs typeface="Arial MT"/>
              </a:rPr>
              <a:t>Collect</a:t>
            </a:r>
            <a:r>
              <a:rPr sz="2000" spc="385" dirty="0">
                <a:latin typeface="Arial MT"/>
                <a:cs typeface="Arial MT"/>
              </a:rPr>
              <a:t> </a:t>
            </a:r>
            <a:r>
              <a:rPr sz="2000" spc="-35" dirty="0">
                <a:latin typeface="Arial MT"/>
                <a:cs typeface="Arial MT"/>
              </a:rPr>
              <a:t>and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spc="-45" dirty="0">
                <a:latin typeface="Arial MT"/>
                <a:cs typeface="Arial MT"/>
              </a:rPr>
              <a:t>analyse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agricultural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experimental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b="1" spc="-40" dirty="0">
                <a:latin typeface="Arial"/>
                <a:cs typeface="Arial"/>
              </a:rPr>
              <a:t>data</a:t>
            </a:r>
            <a:r>
              <a:rPr sz="2000" spc="-4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355600" algn="l"/>
              </a:tabLst>
            </a:pPr>
            <a:r>
              <a:rPr sz="2000" spc="-35" dirty="0">
                <a:latin typeface="Arial MT"/>
                <a:cs typeface="Arial MT"/>
              </a:rPr>
              <a:t>Does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Streptomycin</a:t>
            </a:r>
            <a:r>
              <a:rPr sz="2000" spc="-140" dirty="0">
                <a:latin typeface="Arial MT"/>
                <a:cs typeface="Arial MT"/>
              </a:rPr>
              <a:t> </a:t>
            </a:r>
            <a:r>
              <a:rPr sz="2000" spc="-35" dirty="0">
                <a:latin typeface="Arial MT"/>
                <a:cs typeface="Arial MT"/>
              </a:rPr>
              <a:t>cure</a:t>
            </a:r>
            <a:r>
              <a:rPr sz="2000" spc="-165" dirty="0">
                <a:latin typeface="Arial MT"/>
                <a:cs typeface="Arial MT"/>
              </a:rPr>
              <a:t> </a:t>
            </a:r>
            <a:r>
              <a:rPr sz="2000" spc="-55" dirty="0">
                <a:latin typeface="Arial MT"/>
                <a:cs typeface="Arial MT"/>
              </a:rPr>
              <a:t>Tuberculosis?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ourier New"/>
              <a:buChar char="o"/>
            </a:pPr>
            <a:endParaRPr sz="2050">
              <a:latin typeface="Arial MT"/>
              <a:cs typeface="Arial MT"/>
            </a:endParaRPr>
          </a:p>
          <a:p>
            <a:pPr marL="968375">
              <a:lnSpc>
                <a:spcPct val="100000"/>
              </a:lnSpc>
            </a:pPr>
            <a:r>
              <a:rPr sz="2000" i="1" spc="-55" dirty="0">
                <a:latin typeface="Arial"/>
                <a:cs typeface="Arial"/>
              </a:rPr>
              <a:t>A</a:t>
            </a:r>
            <a:r>
              <a:rPr sz="2000" i="1" spc="-50" dirty="0">
                <a:latin typeface="Arial"/>
                <a:cs typeface="Arial"/>
              </a:rPr>
              <a:t>n</a:t>
            </a:r>
            <a:r>
              <a:rPr sz="2000" i="1" spc="-45" dirty="0">
                <a:latin typeface="Arial"/>
                <a:cs typeface="Arial"/>
              </a:rPr>
              <a:t>sw</a:t>
            </a:r>
            <a:r>
              <a:rPr sz="2000" i="1" spc="-50" dirty="0">
                <a:latin typeface="Arial"/>
                <a:cs typeface="Arial"/>
              </a:rPr>
              <a:t>e</a:t>
            </a:r>
            <a:r>
              <a:rPr sz="2000" i="1" spc="-45" dirty="0">
                <a:latin typeface="Arial"/>
                <a:cs typeface="Arial"/>
              </a:rPr>
              <a:t>r</a:t>
            </a:r>
            <a:r>
              <a:rPr sz="2000" i="1" dirty="0">
                <a:latin typeface="Arial"/>
                <a:cs typeface="Arial"/>
              </a:rPr>
              <a:t>:</a:t>
            </a:r>
            <a:r>
              <a:rPr sz="2000" i="1" spc="-145" dirty="0">
                <a:latin typeface="Arial"/>
                <a:cs typeface="Arial"/>
              </a:rPr>
              <a:t> </a:t>
            </a:r>
            <a:r>
              <a:rPr sz="2000" spc="-45" dirty="0">
                <a:latin typeface="Arial MT"/>
                <a:cs typeface="Arial MT"/>
              </a:rPr>
              <a:t>C</a:t>
            </a:r>
            <a:r>
              <a:rPr sz="2000" spc="-50" dirty="0">
                <a:latin typeface="Arial MT"/>
                <a:cs typeface="Arial MT"/>
              </a:rPr>
              <a:t>olle</a:t>
            </a:r>
            <a:r>
              <a:rPr sz="2000" spc="-45" dirty="0">
                <a:latin typeface="Arial MT"/>
                <a:cs typeface="Arial MT"/>
              </a:rPr>
              <a:t>c</a:t>
            </a:r>
            <a:r>
              <a:rPr sz="2000" dirty="0">
                <a:latin typeface="Arial MT"/>
                <a:cs typeface="Arial MT"/>
              </a:rPr>
              <a:t>t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an</a:t>
            </a:r>
            <a:r>
              <a:rPr sz="2000" dirty="0">
                <a:latin typeface="Arial MT"/>
                <a:cs typeface="Arial MT"/>
              </a:rPr>
              <a:t>d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anal</a:t>
            </a:r>
            <a:r>
              <a:rPr sz="2000" spc="-55" dirty="0">
                <a:latin typeface="Arial MT"/>
                <a:cs typeface="Arial MT"/>
              </a:rPr>
              <a:t>y</a:t>
            </a:r>
            <a:r>
              <a:rPr sz="2000" spc="-4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spc="-45" dirty="0">
                <a:latin typeface="Arial MT"/>
                <a:cs typeface="Arial MT"/>
              </a:rPr>
              <a:t>r</a:t>
            </a:r>
            <a:r>
              <a:rPr sz="2000" spc="-50" dirty="0">
                <a:latin typeface="Arial MT"/>
                <a:cs typeface="Arial MT"/>
              </a:rPr>
              <a:t>ando</a:t>
            </a:r>
            <a:r>
              <a:rPr sz="2000" spc="-65" dirty="0">
                <a:latin typeface="Arial MT"/>
                <a:cs typeface="Arial MT"/>
              </a:rPr>
              <a:t>m</a:t>
            </a:r>
            <a:r>
              <a:rPr sz="2000" spc="-50" dirty="0">
                <a:latin typeface="Arial MT"/>
                <a:cs typeface="Arial MT"/>
              </a:rPr>
              <a:t>i</a:t>
            </a:r>
            <a:r>
              <a:rPr sz="2000" spc="-45" dirty="0">
                <a:latin typeface="Arial MT"/>
                <a:cs typeface="Arial MT"/>
              </a:rPr>
              <a:t>z</a:t>
            </a:r>
            <a:r>
              <a:rPr sz="2000" spc="-6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d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spc="-55" dirty="0">
                <a:latin typeface="Arial MT"/>
                <a:cs typeface="Arial MT"/>
              </a:rPr>
              <a:t>t</a:t>
            </a:r>
            <a:r>
              <a:rPr sz="2000" spc="-45" dirty="0">
                <a:latin typeface="Arial MT"/>
                <a:cs typeface="Arial MT"/>
              </a:rPr>
              <a:t>r</a:t>
            </a:r>
            <a:r>
              <a:rPr sz="2000" spc="-50" dirty="0">
                <a:latin typeface="Arial MT"/>
                <a:cs typeface="Arial MT"/>
              </a:rPr>
              <a:t>ial</a:t>
            </a:r>
            <a:r>
              <a:rPr sz="2000" dirty="0">
                <a:latin typeface="Arial MT"/>
                <a:cs typeface="Arial MT"/>
              </a:rPr>
              <a:t>s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b="1" spc="-50" dirty="0">
                <a:latin typeface="Arial"/>
                <a:cs typeface="Arial"/>
              </a:rPr>
              <a:t>da</a:t>
            </a:r>
            <a:r>
              <a:rPr sz="2000" b="1" spc="-45" dirty="0">
                <a:latin typeface="Arial"/>
                <a:cs typeface="Arial"/>
              </a:rPr>
              <a:t>t</a:t>
            </a:r>
            <a:r>
              <a:rPr sz="2000" b="1" spc="-50" dirty="0">
                <a:latin typeface="Arial"/>
                <a:cs typeface="Arial"/>
              </a:rPr>
              <a:t>a</a:t>
            </a: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355600" algn="l"/>
              </a:tabLst>
            </a:pPr>
            <a:r>
              <a:rPr sz="2000" spc="-45" dirty="0">
                <a:latin typeface="Arial MT"/>
                <a:cs typeface="Arial MT"/>
              </a:rPr>
              <a:t>D</a:t>
            </a:r>
            <a:r>
              <a:rPr sz="2000" spc="-50" dirty="0">
                <a:latin typeface="Arial MT"/>
                <a:cs typeface="Arial MT"/>
              </a:rPr>
              <a:t>oe</a:t>
            </a:r>
            <a:r>
              <a:rPr sz="2000" dirty="0">
                <a:latin typeface="Arial MT"/>
                <a:cs typeface="Arial MT"/>
              </a:rPr>
              <a:t>s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spc="-45" dirty="0">
                <a:latin typeface="Arial MT"/>
                <a:cs typeface="Arial MT"/>
              </a:rPr>
              <a:t>s</a:t>
            </a:r>
            <a:r>
              <a:rPr sz="2000" spc="-50" dirty="0">
                <a:latin typeface="Arial MT"/>
                <a:cs typeface="Arial MT"/>
              </a:rPr>
              <a:t>mo</a:t>
            </a:r>
            <a:r>
              <a:rPr sz="2000" spc="-45" dirty="0">
                <a:latin typeface="Arial MT"/>
                <a:cs typeface="Arial MT"/>
              </a:rPr>
              <a:t>k</a:t>
            </a:r>
            <a:r>
              <a:rPr sz="2000" spc="-55" dirty="0">
                <a:latin typeface="Arial MT"/>
                <a:cs typeface="Arial MT"/>
              </a:rPr>
              <a:t>i</a:t>
            </a:r>
            <a:r>
              <a:rPr sz="2000" spc="-50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g</a:t>
            </a:r>
            <a:r>
              <a:rPr sz="2000" spc="-150" dirty="0">
                <a:latin typeface="Arial MT"/>
                <a:cs typeface="Arial MT"/>
              </a:rPr>
              <a:t> </a:t>
            </a:r>
            <a:r>
              <a:rPr sz="2000" spc="-45" dirty="0">
                <a:latin typeface="Arial MT"/>
                <a:cs typeface="Arial MT"/>
              </a:rPr>
              <a:t>c</a:t>
            </a:r>
            <a:r>
              <a:rPr sz="2000" spc="-50" dirty="0">
                <a:latin typeface="Arial MT"/>
                <a:cs typeface="Arial MT"/>
              </a:rPr>
              <a:t>au</a:t>
            </a:r>
            <a:r>
              <a:rPr sz="2000" spc="-4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140" dirty="0">
                <a:latin typeface="Arial MT"/>
                <a:cs typeface="Arial MT"/>
              </a:rPr>
              <a:t> </a:t>
            </a:r>
            <a:r>
              <a:rPr sz="2000" spc="-55" dirty="0">
                <a:latin typeface="Arial MT"/>
                <a:cs typeface="Arial MT"/>
              </a:rPr>
              <a:t>l</a:t>
            </a:r>
            <a:r>
              <a:rPr sz="2000" spc="-50" dirty="0">
                <a:latin typeface="Arial MT"/>
                <a:cs typeface="Arial MT"/>
              </a:rPr>
              <a:t>un</a:t>
            </a:r>
            <a:r>
              <a:rPr sz="2000" spc="-30" dirty="0">
                <a:latin typeface="Arial MT"/>
                <a:cs typeface="Arial MT"/>
              </a:rPr>
              <a:t>g</a:t>
            </a:r>
            <a:r>
              <a:rPr sz="2000" spc="-45" dirty="0">
                <a:latin typeface="Arial MT"/>
                <a:cs typeface="Arial MT"/>
              </a:rPr>
              <a:t>-</a:t>
            </a:r>
            <a:r>
              <a:rPr sz="2000" spc="-55" dirty="0">
                <a:latin typeface="Cambria Math"/>
                <a:cs typeface="Cambria Math"/>
              </a:rPr>
              <a:t>‐</a:t>
            </a:r>
            <a:r>
              <a:rPr sz="2000" spc="-45" dirty="0">
                <a:latin typeface="Arial MT"/>
                <a:cs typeface="Arial MT"/>
              </a:rPr>
              <a:t>c</a:t>
            </a:r>
            <a:r>
              <a:rPr sz="2000" spc="-65" dirty="0">
                <a:latin typeface="Arial MT"/>
                <a:cs typeface="Arial MT"/>
              </a:rPr>
              <a:t>a</a:t>
            </a:r>
            <a:r>
              <a:rPr sz="2000" spc="-50" dirty="0">
                <a:latin typeface="Arial MT"/>
                <a:cs typeface="Arial MT"/>
              </a:rPr>
              <a:t>n</a:t>
            </a:r>
            <a:r>
              <a:rPr sz="2000" spc="-60" dirty="0">
                <a:latin typeface="Arial MT"/>
                <a:cs typeface="Arial MT"/>
              </a:rPr>
              <a:t>c</a:t>
            </a:r>
            <a:r>
              <a:rPr sz="2000" spc="-50" dirty="0">
                <a:latin typeface="Arial MT"/>
                <a:cs typeface="Arial MT"/>
              </a:rPr>
              <a:t>e</a:t>
            </a:r>
            <a:r>
              <a:rPr sz="2000" spc="-60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?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 MT"/>
              <a:cs typeface="Arial MT"/>
            </a:endParaRPr>
          </a:p>
          <a:p>
            <a:pPr marL="968375">
              <a:lnSpc>
                <a:spcPct val="100000"/>
              </a:lnSpc>
            </a:pPr>
            <a:r>
              <a:rPr sz="2000" i="1" spc="-40" dirty="0">
                <a:latin typeface="Arial"/>
                <a:cs typeface="Arial"/>
              </a:rPr>
              <a:t>Answer:</a:t>
            </a:r>
            <a:r>
              <a:rPr sz="2000" i="1" spc="-145" dirty="0">
                <a:latin typeface="Arial"/>
                <a:cs typeface="Arial"/>
              </a:rPr>
              <a:t> </a:t>
            </a:r>
            <a:r>
              <a:rPr sz="2000" spc="-40" dirty="0">
                <a:latin typeface="Arial MT"/>
                <a:cs typeface="Arial MT"/>
              </a:rPr>
              <a:t>Collect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spc="-35" dirty="0">
                <a:latin typeface="Arial MT"/>
                <a:cs typeface="Arial MT"/>
              </a:rPr>
              <a:t>and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spc="-45" dirty="0">
                <a:latin typeface="Arial MT"/>
                <a:cs typeface="Arial MT"/>
              </a:rPr>
              <a:t>analyse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observational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spc="-45" dirty="0">
                <a:latin typeface="Arial MT"/>
                <a:cs typeface="Arial MT"/>
              </a:rPr>
              <a:t>studies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b="1" spc="-40" dirty="0">
                <a:latin typeface="Arial"/>
                <a:cs typeface="Arial"/>
              </a:rPr>
              <a:t>data</a:t>
            </a:r>
            <a:r>
              <a:rPr sz="2000" spc="-4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45" dirty="0">
                <a:solidFill>
                  <a:srgbClr val="C00000"/>
                </a:solidFill>
                <a:latin typeface="Arial MT"/>
                <a:cs typeface="Arial MT"/>
              </a:rPr>
              <a:t>D</a:t>
            </a:r>
            <a:r>
              <a:rPr sz="2000" spc="-50" dirty="0">
                <a:solidFill>
                  <a:srgbClr val="C00000"/>
                </a:solidFill>
                <a:latin typeface="Arial MT"/>
                <a:cs typeface="Arial MT"/>
              </a:rPr>
              <a:t>edu</a:t>
            </a:r>
            <a:r>
              <a:rPr sz="2000" spc="-45" dirty="0">
                <a:solidFill>
                  <a:srgbClr val="C00000"/>
                </a:solidFill>
                <a:latin typeface="Arial MT"/>
                <a:cs typeface="Arial MT"/>
              </a:rPr>
              <a:t>c</a:t>
            </a:r>
            <a:r>
              <a:rPr sz="2000" spc="-55" dirty="0">
                <a:solidFill>
                  <a:srgbClr val="C00000"/>
                </a:solidFill>
                <a:latin typeface="Arial MT"/>
                <a:cs typeface="Arial MT"/>
              </a:rPr>
              <a:t>t</a:t>
            </a:r>
            <a:r>
              <a:rPr sz="2000" spc="-50" dirty="0">
                <a:solidFill>
                  <a:srgbClr val="C00000"/>
                </a:solidFill>
                <a:latin typeface="Arial MT"/>
                <a:cs typeface="Arial MT"/>
              </a:rPr>
              <a:t>i</a:t>
            </a:r>
            <a:r>
              <a:rPr sz="2000" spc="-55" dirty="0">
                <a:solidFill>
                  <a:srgbClr val="C00000"/>
                </a:solidFill>
                <a:latin typeface="Arial MT"/>
                <a:cs typeface="Arial MT"/>
              </a:rPr>
              <a:t>v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e</a:t>
            </a:r>
            <a:r>
              <a:rPr sz="2000" spc="-1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i="1" spc="-45" dirty="0">
                <a:solidFill>
                  <a:srgbClr val="252525"/>
                </a:solidFill>
                <a:latin typeface="Arial"/>
                <a:cs typeface="Arial"/>
              </a:rPr>
              <a:t>v</a:t>
            </a:r>
            <a:r>
              <a:rPr sz="2000" i="1" spc="-50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2000" i="1" spc="-45" dirty="0">
                <a:solidFill>
                  <a:srgbClr val="252525"/>
                </a:solidFill>
                <a:latin typeface="Arial"/>
                <a:cs typeface="Arial"/>
              </a:rPr>
              <a:t>rs</a:t>
            </a:r>
            <a:r>
              <a:rPr sz="2000" i="1" spc="-60" dirty="0">
                <a:solidFill>
                  <a:srgbClr val="252525"/>
                </a:solidFill>
                <a:latin typeface="Arial"/>
                <a:cs typeface="Arial"/>
              </a:rPr>
              <a:t>u</a:t>
            </a:r>
            <a:r>
              <a:rPr sz="2000" i="1" dirty="0">
                <a:solidFill>
                  <a:srgbClr val="252525"/>
                </a:solidFill>
                <a:latin typeface="Arial"/>
                <a:cs typeface="Arial"/>
              </a:rPr>
              <a:t>s</a:t>
            </a:r>
            <a:r>
              <a:rPr sz="2000" i="1" spc="-14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C00000"/>
                </a:solidFill>
                <a:latin typeface="Arial MT"/>
                <a:cs typeface="Arial MT"/>
              </a:rPr>
              <a:t>e</a:t>
            </a:r>
            <a:r>
              <a:rPr sz="2000" spc="-55" dirty="0">
                <a:solidFill>
                  <a:srgbClr val="C00000"/>
                </a:solidFill>
                <a:latin typeface="Arial MT"/>
                <a:cs typeface="Arial MT"/>
              </a:rPr>
              <a:t>m</a:t>
            </a:r>
            <a:r>
              <a:rPr sz="2000" spc="-50" dirty="0">
                <a:solidFill>
                  <a:srgbClr val="C00000"/>
                </a:solidFill>
                <a:latin typeface="Arial MT"/>
                <a:cs typeface="Arial MT"/>
              </a:rPr>
              <a:t>pi</a:t>
            </a:r>
            <a:r>
              <a:rPr sz="2000" spc="-45" dirty="0">
                <a:solidFill>
                  <a:srgbClr val="C00000"/>
                </a:solidFill>
                <a:latin typeface="Arial MT"/>
                <a:cs typeface="Arial MT"/>
              </a:rPr>
              <a:t>r</a:t>
            </a:r>
            <a:r>
              <a:rPr sz="2000" spc="-50" dirty="0">
                <a:solidFill>
                  <a:srgbClr val="C00000"/>
                </a:solidFill>
                <a:latin typeface="Arial MT"/>
                <a:cs typeface="Arial MT"/>
              </a:rPr>
              <a:t>i</a:t>
            </a:r>
            <a:r>
              <a:rPr sz="2000" spc="-45" dirty="0">
                <a:solidFill>
                  <a:srgbClr val="C00000"/>
                </a:solidFill>
                <a:latin typeface="Arial MT"/>
                <a:cs typeface="Arial MT"/>
              </a:rPr>
              <a:t>c</a:t>
            </a:r>
            <a:r>
              <a:rPr sz="2000" spc="-50" dirty="0">
                <a:solidFill>
                  <a:srgbClr val="C00000"/>
                </a:solidFill>
                <a:latin typeface="Arial MT"/>
                <a:cs typeface="Arial MT"/>
              </a:rPr>
              <a:t>a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l</a:t>
            </a:r>
            <a:r>
              <a:rPr sz="2000" spc="-1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55" dirty="0">
                <a:solidFill>
                  <a:srgbClr val="C00000"/>
                </a:solidFill>
                <a:latin typeface="Arial MT"/>
                <a:cs typeface="Arial MT"/>
              </a:rPr>
              <a:t>.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b="1" spc="-45" dirty="0">
                <a:solidFill>
                  <a:srgbClr val="252525"/>
                </a:solidFill>
                <a:latin typeface="Arial"/>
                <a:cs typeface="Arial"/>
              </a:rPr>
              <a:t>Solutions</a:t>
            </a:r>
            <a:r>
              <a:rPr sz="2000" b="1" spc="-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u="heavy" spc="-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deduced</a:t>
            </a:r>
            <a:r>
              <a:rPr sz="2000" b="1" u="heavy" spc="-114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mostly</a:t>
            </a:r>
            <a:r>
              <a:rPr sz="2000" b="1" u="heavy" spc="-1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from</a:t>
            </a:r>
            <a:r>
              <a:rPr sz="2000" b="1" u="heavy" spc="-1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theory</a:t>
            </a:r>
            <a:r>
              <a:rPr sz="2000" b="1" spc="-1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spc="-40" dirty="0">
                <a:solidFill>
                  <a:srgbClr val="252525"/>
                </a:solidFill>
                <a:latin typeface="Arial"/>
                <a:cs typeface="Arial"/>
              </a:rPr>
              <a:t>versus</a:t>
            </a:r>
            <a:r>
              <a:rPr sz="2000" i="1" spc="-13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252525"/>
                </a:solidFill>
                <a:latin typeface="Arial"/>
                <a:cs typeface="Arial"/>
              </a:rPr>
              <a:t>solutions</a:t>
            </a:r>
            <a:r>
              <a:rPr sz="2000" b="1" spc="-1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u="heavy" spc="-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deduced </a:t>
            </a:r>
            <a:r>
              <a:rPr sz="2000" b="1" spc="-5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u="heavy" spc="-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f</a:t>
            </a:r>
            <a:r>
              <a:rPr sz="2000" b="1" u="heavy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ro</a:t>
            </a:r>
            <a:r>
              <a:rPr sz="20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m</a:t>
            </a:r>
            <a:r>
              <a:rPr sz="2000" b="1" u="heavy" spc="-1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m</a:t>
            </a:r>
            <a:r>
              <a:rPr sz="2000" b="1" u="heavy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os</a:t>
            </a:r>
            <a:r>
              <a:rPr sz="2000" b="1" u="heavy" spc="-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t</a:t>
            </a:r>
            <a:r>
              <a:rPr sz="2000" b="1" u="heavy" spc="-5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l</a:t>
            </a:r>
            <a:r>
              <a:rPr sz="20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y</a:t>
            </a:r>
            <a:r>
              <a:rPr sz="2000" b="1" u="heavy" spc="-1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f</a:t>
            </a:r>
            <a:r>
              <a:rPr sz="2000" b="1" u="heavy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ro</a:t>
            </a:r>
            <a:r>
              <a:rPr sz="20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m</a:t>
            </a:r>
            <a:r>
              <a:rPr sz="2000" b="1" u="heavy" spc="-1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da</a:t>
            </a:r>
            <a:r>
              <a:rPr sz="2000" b="1" u="heavy" spc="-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t</a:t>
            </a:r>
            <a:r>
              <a:rPr sz="20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a</a:t>
            </a:r>
            <a:r>
              <a:rPr sz="2000" b="1" spc="-1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C00000"/>
                </a:solidFill>
                <a:latin typeface="Arial MT"/>
                <a:cs typeface="Arial MT"/>
              </a:rPr>
              <a:t>..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2263" y="564895"/>
            <a:ext cx="2946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20" dirty="0">
                <a:solidFill>
                  <a:srgbClr val="374D81"/>
                </a:solidFill>
              </a:rPr>
              <a:t>WhyDataScience?</a:t>
            </a:r>
            <a:endParaRPr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63" y="564895"/>
            <a:ext cx="32200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65" dirty="0">
                <a:solidFill>
                  <a:srgbClr val="374D81"/>
                </a:solidFill>
              </a:rPr>
              <a:t>TheDawnofBigData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42263" y="1497208"/>
            <a:ext cx="3481070" cy="410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2200" b="1" spc="-10" dirty="0">
                <a:solidFill>
                  <a:srgbClr val="1F487C"/>
                </a:solidFill>
                <a:latin typeface="Calibri"/>
                <a:cs typeface="Calibri"/>
              </a:rPr>
              <a:t>understand</a:t>
            </a:r>
            <a:r>
              <a:rPr sz="2200" b="1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200" b="1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1F487C"/>
                </a:solidFill>
                <a:latin typeface="Calibri"/>
                <a:cs typeface="Calibri"/>
              </a:rPr>
              <a:t>phenomenon</a:t>
            </a:r>
            <a:r>
              <a:rPr sz="2200" b="1" spc="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1F487C"/>
                </a:solidFill>
                <a:latin typeface="Calibri"/>
                <a:cs typeface="Calibri"/>
              </a:rPr>
              <a:t>that</a:t>
            </a:r>
            <a:r>
              <a:rPr sz="2200" b="1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200" b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Calibri"/>
                <a:cs typeface="Calibri"/>
              </a:rPr>
              <a:t>big</a:t>
            </a:r>
            <a:r>
              <a:rPr sz="2200" b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1F487C"/>
                </a:solidFill>
                <a:latin typeface="Calibri"/>
                <a:cs typeface="Calibri"/>
              </a:rPr>
              <a:t>data, </a:t>
            </a:r>
            <a:r>
              <a:rPr sz="2200" b="1" spc="-4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Calibri"/>
                <a:cs typeface="Calibri"/>
              </a:rPr>
              <a:t>it</a:t>
            </a:r>
            <a:r>
              <a:rPr sz="2200" b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Calibri"/>
                <a:cs typeface="Calibri"/>
              </a:rPr>
              <a:t>is </a:t>
            </a:r>
            <a:r>
              <a:rPr sz="2200" b="1" spc="-10" dirty="0">
                <a:solidFill>
                  <a:srgbClr val="1F487C"/>
                </a:solidFill>
                <a:latin typeface="Calibri"/>
                <a:cs typeface="Calibri"/>
              </a:rPr>
              <a:t>often</a:t>
            </a:r>
            <a:r>
              <a:rPr sz="2200" b="1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Calibri"/>
                <a:cs typeface="Calibri"/>
              </a:rPr>
              <a:t>described</a:t>
            </a:r>
            <a:r>
              <a:rPr sz="2200" b="1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Calibri"/>
                <a:cs typeface="Calibri"/>
              </a:rPr>
              <a:t>using</a:t>
            </a:r>
            <a:r>
              <a:rPr sz="2200" b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five </a:t>
            </a:r>
            <a:r>
              <a:rPr sz="2200" b="1" spc="-48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Vs</a:t>
            </a:r>
            <a:r>
              <a:rPr sz="2200" b="1" spc="-5" dirty="0">
                <a:solidFill>
                  <a:srgbClr val="1F487C"/>
                </a:solidFill>
                <a:latin typeface="Calibri"/>
                <a:cs typeface="Calibri"/>
              </a:rPr>
              <a:t>: </a:t>
            </a:r>
            <a:r>
              <a:rPr sz="2200" i="1" spc="-5" dirty="0">
                <a:solidFill>
                  <a:srgbClr val="1F487C"/>
                </a:solidFill>
                <a:latin typeface="Calibri"/>
                <a:cs typeface="Calibri"/>
              </a:rPr>
              <a:t>Volume</a:t>
            </a:r>
            <a:r>
              <a:rPr sz="2200" b="1" spc="-5" dirty="0">
                <a:solidFill>
                  <a:srgbClr val="1F487C"/>
                </a:solidFill>
                <a:latin typeface="Calibri"/>
                <a:cs typeface="Calibri"/>
              </a:rPr>
              <a:t>, </a:t>
            </a:r>
            <a:r>
              <a:rPr sz="2200" i="1" spc="-5" dirty="0">
                <a:solidFill>
                  <a:srgbClr val="1F487C"/>
                </a:solidFill>
                <a:latin typeface="Calibri"/>
                <a:cs typeface="Calibri"/>
              </a:rPr>
              <a:t>Velocity</a:t>
            </a:r>
            <a:r>
              <a:rPr sz="2200" b="1" spc="-5" dirty="0">
                <a:solidFill>
                  <a:srgbClr val="1F487C"/>
                </a:solidFill>
                <a:latin typeface="Calibri"/>
                <a:cs typeface="Calibri"/>
              </a:rPr>
              <a:t>, </a:t>
            </a:r>
            <a:r>
              <a:rPr sz="2200" i="1" spc="-10" dirty="0">
                <a:solidFill>
                  <a:srgbClr val="1F487C"/>
                </a:solidFill>
                <a:latin typeface="Calibri"/>
                <a:cs typeface="Calibri"/>
              </a:rPr>
              <a:t>Variety</a:t>
            </a:r>
            <a:r>
              <a:rPr sz="2200" b="1" spc="-10" dirty="0">
                <a:solidFill>
                  <a:srgbClr val="1F487C"/>
                </a:solidFill>
                <a:latin typeface="Calibri"/>
                <a:cs typeface="Calibri"/>
              </a:rPr>
              <a:t>, </a:t>
            </a:r>
            <a:r>
              <a:rPr sz="2200" b="1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1F487C"/>
                </a:solidFill>
                <a:latin typeface="Calibri"/>
                <a:cs typeface="Calibri"/>
              </a:rPr>
              <a:t>Veracity</a:t>
            </a:r>
            <a:r>
              <a:rPr sz="2200" b="1" spc="-5" dirty="0">
                <a:solidFill>
                  <a:srgbClr val="1F487C"/>
                </a:solidFill>
                <a:latin typeface="Calibri"/>
                <a:cs typeface="Calibri"/>
              </a:rPr>
              <a:t>, and </a:t>
            </a:r>
            <a:r>
              <a:rPr sz="2200" i="1" spc="-1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2200" b="1" spc="-10" dirty="0">
                <a:solidFill>
                  <a:srgbClr val="1F487C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340360" marR="229870" indent="1270" algn="ctr">
              <a:lnSpc>
                <a:spcPct val="100000"/>
              </a:lnSpc>
              <a:spcBef>
                <a:spcPts val="1685"/>
              </a:spcBef>
            </a:pPr>
            <a:r>
              <a:rPr sz="2200" b="1" spc="-5" dirty="0">
                <a:solidFill>
                  <a:srgbClr val="252525"/>
                </a:solidFill>
                <a:latin typeface="Calibri"/>
                <a:cs typeface="Calibri"/>
              </a:rPr>
              <a:t>Recently,</a:t>
            </a:r>
            <a:r>
              <a:rPr sz="2200" b="1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52525"/>
                </a:solidFill>
                <a:latin typeface="Calibri"/>
                <a:cs typeface="Calibri"/>
              </a:rPr>
              <a:t>Visualization, </a:t>
            </a:r>
            <a:r>
              <a:rPr sz="2200" b="1" spc="-5" dirty="0">
                <a:solidFill>
                  <a:srgbClr val="252525"/>
                </a:solidFill>
                <a:latin typeface="Calibri"/>
                <a:cs typeface="Calibri"/>
              </a:rPr>
              <a:t> Virality,</a:t>
            </a:r>
            <a:r>
              <a:rPr sz="2200" b="1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52525"/>
                </a:solidFill>
                <a:latin typeface="Calibri"/>
                <a:cs typeface="Calibri"/>
              </a:rPr>
              <a:t>&amp; </a:t>
            </a:r>
            <a:r>
              <a:rPr sz="2200" b="1" spc="-10" dirty="0">
                <a:solidFill>
                  <a:srgbClr val="252525"/>
                </a:solidFill>
                <a:latin typeface="Calibri"/>
                <a:cs typeface="Calibri"/>
              </a:rPr>
              <a:t>Viscosity</a:t>
            </a:r>
            <a:r>
              <a:rPr sz="2200" b="1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52525"/>
                </a:solidFill>
                <a:latin typeface="Calibri"/>
                <a:cs typeface="Calibri"/>
              </a:rPr>
              <a:t>were </a:t>
            </a:r>
            <a:r>
              <a:rPr sz="2200" b="1" spc="-484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52525"/>
                </a:solidFill>
                <a:latin typeface="Calibri"/>
                <a:cs typeface="Calibri"/>
              </a:rPr>
              <a:t>added</a:t>
            </a:r>
            <a:r>
              <a:rPr sz="2200" b="1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252525"/>
                </a:solidFill>
                <a:latin typeface="Calibri"/>
                <a:cs typeface="Calibri"/>
              </a:rPr>
              <a:t>(thus,</a:t>
            </a:r>
            <a:r>
              <a:rPr sz="2200" b="1" i="1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252525"/>
                </a:solidFill>
                <a:latin typeface="Calibri"/>
                <a:cs typeface="Calibri"/>
              </a:rPr>
              <a:t>Eight </a:t>
            </a:r>
            <a:r>
              <a:rPr sz="2200" b="1" i="1" spc="-10" dirty="0">
                <a:solidFill>
                  <a:srgbClr val="252525"/>
                </a:solidFill>
                <a:latin typeface="Calibri"/>
                <a:cs typeface="Calibri"/>
              </a:rPr>
              <a:t>Vs)</a:t>
            </a:r>
            <a:r>
              <a:rPr sz="2200" b="1" i="1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52525"/>
                </a:solidFill>
                <a:latin typeface="Calibri"/>
                <a:cs typeface="Calibri"/>
              </a:rPr>
              <a:t>..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6552" y="723900"/>
            <a:ext cx="4210811" cy="5410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3703" y="6355181"/>
            <a:ext cx="72656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E7E7E"/>
                </a:solidFill>
                <a:latin typeface="Calibri"/>
                <a:cs typeface="Calibri"/>
              </a:rPr>
              <a:t>Source: https://</a:t>
            </a:r>
            <a:r>
              <a:rPr sz="1400" spc="-5" dirty="0">
                <a:solidFill>
                  <a:srgbClr val="7E7E7E"/>
                </a:solidFill>
                <a:latin typeface="Calibri"/>
                <a:cs typeface="Calibri"/>
                <a:hlinkClick r:id="rId3"/>
              </a:rPr>
              <a:t>www.intechopen.com/books/artificial-intelligence-scope-and-limitations/prediction- </a:t>
            </a:r>
            <a:r>
              <a:rPr sz="1400" spc="-30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Calibri"/>
                <a:cs typeface="Calibri"/>
              </a:rPr>
              <a:t>of-cancer-patient-outcomes-based-on-artificial-intelligence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5019" y="6429552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53</a:t>
            </a:r>
            <a:endParaRPr sz="1200">
              <a:latin typeface="Arial MT"/>
              <a:cs typeface="Arial M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DE26111-7ED9-CACA-F12D-17A73DC24A5D}"/>
                  </a:ext>
                </a:extLst>
              </p14:cNvPr>
              <p14:cNvContentPartPr/>
              <p14:nvPr/>
            </p14:nvContentPartPr>
            <p14:xfrm>
              <a:off x="1290536" y="3299082"/>
              <a:ext cx="771480" cy="50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DE26111-7ED9-CACA-F12D-17A73DC24A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6536" y="3191082"/>
                <a:ext cx="8791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0C7EE0D-0B51-8FD3-D894-1DBB8F0C15D9}"/>
                  </a:ext>
                </a:extLst>
              </p14:cNvPr>
              <p14:cNvContentPartPr/>
              <p14:nvPr/>
            </p14:nvContentPartPr>
            <p14:xfrm>
              <a:off x="2379536" y="3281082"/>
              <a:ext cx="6987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0C7EE0D-0B51-8FD3-D894-1DBB8F0C15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5896" y="3173082"/>
                <a:ext cx="806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0D51037-7D73-6D84-70D6-9E12B6271B55}"/>
                  </a:ext>
                </a:extLst>
              </p14:cNvPr>
              <p14:cNvContentPartPr/>
              <p14:nvPr/>
            </p14:nvContentPartPr>
            <p14:xfrm>
              <a:off x="3361616" y="3312402"/>
              <a:ext cx="649080" cy="36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0D51037-7D73-6D84-70D6-9E12B6271B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7616" y="3204402"/>
                <a:ext cx="7567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A66D979-B522-3944-8F4E-9E0C998E2275}"/>
                  </a:ext>
                </a:extLst>
              </p14:cNvPr>
              <p14:cNvContentPartPr/>
              <p14:nvPr/>
            </p14:nvContentPartPr>
            <p14:xfrm>
              <a:off x="873656" y="3978042"/>
              <a:ext cx="720360" cy="28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A66D979-B522-3944-8F4E-9E0C998E22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0016" y="3870402"/>
                <a:ext cx="8280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B3B2EEF-9654-7DE4-F81D-C6A1A3BC41BC}"/>
                  </a:ext>
                </a:extLst>
              </p14:cNvPr>
              <p14:cNvContentPartPr/>
              <p14:nvPr/>
            </p14:nvContentPartPr>
            <p14:xfrm>
              <a:off x="2366216" y="3823242"/>
              <a:ext cx="853200" cy="36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B3B2EEF-9654-7DE4-F81D-C6A1A3BC41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12576" y="3715242"/>
                <a:ext cx="960840" cy="251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63" y="564895"/>
            <a:ext cx="32200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65" dirty="0">
                <a:solidFill>
                  <a:srgbClr val="374D81"/>
                </a:solidFill>
              </a:rPr>
              <a:t>TheDawnofBigData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42263" y="1290040"/>
            <a:ext cx="8011795" cy="45986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0"/>
              </a:spcBef>
              <a:buFont typeface="Courier New"/>
              <a:buChar char="o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Volume </a:t>
            </a:r>
            <a:r>
              <a:rPr sz="2000" spc="-5" dirty="0">
                <a:latin typeface="Calibri"/>
                <a:cs typeface="Calibri"/>
              </a:rPr>
              <a:t>refers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vast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amounts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data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generated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every second.</a:t>
            </a:r>
            <a:endParaRPr sz="2000">
              <a:latin typeface="Calibri"/>
              <a:cs typeface="Calibri"/>
            </a:endParaRPr>
          </a:p>
          <a:p>
            <a:pPr marL="299085" marR="5715" indent="-287020">
              <a:lnSpc>
                <a:spcPts val="3600"/>
              </a:lnSpc>
              <a:spcBef>
                <a:spcPts val="320"/>
              </a:spcBef>
              <a:buFont typeface="Courier New"/>
              <a:buChar char="o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Velocity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refers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 </a:t>
            </a:r>
            <a:r>
              <a:rPr sz="2000" spc="-5" dirty="0">
                <a:latin typeface="Calibri"/>
                <a:cs typeface="Calibri"/>
              </a:rPr>
              <a:t>new 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generated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speed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 which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 moves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around.</a:t>
            </a:r>
            <a:endParaRPr sz="2000">
              <a:latin typeface="Calibri"/>
              <a:cs typeface="Calibri"/>
            </a:endParaRPr>
          </a:p>
          <a:p>
            <a:pPr marL="299085" marR="5080" indent="-287020">
              <a:lnSpc>
                <a:spcPts val="3600"/>
              </a:lnSpc>
              <a:buFont typeface="Courier New"/>
              <a:buChar char="o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Variety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refers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different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types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now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use.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fact,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80%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world’s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now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unstructured,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therefore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can’t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easily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put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85"/>
              </a:spcBef>
            </a:pPr>
            <a:r>
              <a:rPr sz="2000" dirty="0">
                <a:latin typeface="Calibri"/>
                <a:cs typeface="Calibri"/>
              </a:rPr>
              <a:t>into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tables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(think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photos,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video sequences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social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updates).</a:t>
            </a:r>
            <a:endParaRPr sz="2000">
              <a:latin typeface="Calibri"/>
              <a:cs typeface="Calibri"/>
            </a:endParaRPr>
          </a:p>
          <a:p>
            <a:pPr marL="299085" marR="7620" indent="-287020">
              <a:lnSpc>
                <a:spcPct val="150000"/>
              </a:lnSpc>
              <a:buFont typeface="Courier New"/>
              <a:buChar char="o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Veracity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refers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messiness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trustworthiness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data.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many</a:t>
            </a:r>
            <a:r>
              <a:rPr sz="2000" spc="-5" dirty="0">
                <a:latin typeface="Calibri"/>
                <a:cs typeface="Calibri"/>
              </a:rPr>
              <a:t> forms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big </a:t>
            </a:r>
            <a:r>
              <a:rPr sz="2000" dirty="0">
                <a:latin typeface="Calibri"/>
                <a:cs typeface="Calibri"/>
              </a:rPr>
              <a:t>data,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quality 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less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controllable.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Value</a:t>
            </a:r>
            <a:r>
              <a:rPr sz="2000" spc="-5" dirty="0">
                <a:latin typeface="Calibri"/>
                <a:cs typeface="Calibri"/>
              </a:rPr>
              <a:t>;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well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good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having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big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but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unless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libri"/>
                <a:cs typeface="Calibri"/>
              </a:rPr>
              <a:t>turn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5" dirty="0">
                <a:latin typeface="Calibri"/>
                <a:cs typeface="Calibri"/>
              </a:rPr>
              <a:t> value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useless.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5019" y="6429552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54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0" y="2743200"/>
            <a:ext cx="2651759" cy="39776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42263" y="1359788"/>
            <a:ext cx="785749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Courier New"/>
              <a:buChar char="o"/>
              <a:tabLst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Do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agent's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sensors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give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access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complete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state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environment?</a:t>
            </a: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  <a:tab pos="859790" algn="l"/>
                <a:tab pos="1399540" algn="l"/>
                <a:tab pos="2136775" algn="l"/>
                <a:tab pos="2923540" algn="l"/>
                <a:tab pos="3695065" algn="l"/>
                <a:tab pos="4197985" algn="l"/>
                <a:tab pos="4710430" algn="l"/>
                <a:tab pos="5560695" algn="l"/>
                <a:tab pos="5926455" algn="l"/>
                <a:tab pos="6320155" algn="l"/>
                <a:tab pos="6830695" algn="l"/>
              </a:tabLst>
            </a:pPr>
            <a:r>
              <a:rPr sz="2200" spc="-10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any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given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w</a:t>
            </a:r>
            <a:r>
              <a:rPr sz="2200" spc="5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rld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sta</a:t>
            </a:r>
            <a:r>
              <a:rPr sz="2200" spc="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e,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are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lues</a:t>
            </a:r>
            <a:r>
              <a:rPr sz="2200" dirty="0">
                <a:latin typeface="Calibri"/>
                <a:cs typeface="Calibri"/>
              </a:rPr>
              <a:t>	o</a:t>
            </a:r>
            <a:r>
              <a:rPr sz="2200" spc="-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abl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s  known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agent?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3028" y="4043553"/>
            <a:ext cx="546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vs.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5880" y="2820923"/>
            <a:ext cx="2560320" cy="389839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2263" y="564895"/>
            <a:ext cx="64439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5" dirty="0">
                <a:solidFill>
                  <a:srgbClr val="374D81"/>
                </a:solidFill>
              </a:rPr>
              <a:t>Full</a:t>
            </a:r>
            <a:r>
              <a:rPr sz="3200" dirty="0">
                <a:solidFill>
                  <a:srgbClr val="374D81"/>
                </a:solidFill>
              </a:rPr>
              <a:t>y</a:t>
            </a:r>
            <a:r>
              <a:rPr sz="3200" spc="-655" dirty="0">
                <a:solidFill>
                  <a:srgbClr val="374D81"/>
                </a:solidFill>
              </a:rPr>
              <a:t> </a:t>
            </a:r>
            <a:r>
              <a:rPr sz="3200" spc="-300" dirty="0">
                <a:solidFill>
                  <a:srgbClr val="374D81"/>
                </a:solidFill>
              </a:rPr>
              <a:t>O</a:t>
            </a:r>
            <a:r>
              <a:rPr sz="3200" spc="-305" dirty="0">
                <a:solidFill>
                  <a:srgbClr val="374D81"/>
                </a:solidFill>
              </a:rPr>
              <a:t>bse</a:t>
            </a:r>
            <a:r>
              <a:rPr sz="3200" spc="-300" dirty="0">
                <a:solidFill>
                  <a:srgbClr val="374D81"/>
                </a:solidFill>
              </a:rPr>
              <a:t>r</a:t>
            </a:r>
            <a:r>
              <a:rPr sz="3200" spc="-305" dirty="0">
                <a:solidFill>
                  <a:srgbClr val="374D81"/>
                </a:solidFill>
              </a:rPr>
              <a:t>v</a:t>
            </a:r>
            <a:r>
              <a:rPr sz="3200" spc="-320" dirty="0">
                <a:solidFill>
                  <a:srgbClr val="374D81"/>
                </a:solidFill>
              </a:rPr>
              <a:t>a</a:t>
            </a:r>
            <a:r>
              <a:rPr sz="3200" spc="-315" dirty="0">
                <a:solidFill>
                  <a:srgbClr val="374D81"/>
                </a:solidFill>
              </a:rPr>
              <a:t>b</a:t>
            </a:r>
            <a:r>
              <a:rPr sz="3200" spc="-305" dirty="0">
                <a:solidFill>
                  <a:srgbClr val="374D81"/>
                </a:solidFill>
              </a:rPr>
              <a:t>l</a:t>
            </a:r>
            <a:r>
              <a:rPr sz="3200" dirty="0">
                <a:solidFill>
                  <a:srgbClr val="374D81"/>
                </a:solidFill>
              </a:rPr>
              <a:t>e</a:t>
            </a:r>
            <a:r>
              <a:rPr sz="3200" spc="-660" dirty="0">
                <a:solidFill>
                  <a:srgbClr val="374D81"/>
                </a:solidFill>
              </a:rPr>
              <a:t> </a:t>
            </a:r>
            <a:r>
              <a:rPr sz="3200" spc="-305" dirty="0">
                <a:solidFill>
                  <a:srgbClr val="374D81"/>
                </a:solidFill>
              </a:rPr>
              <a:t>vs</a:t>
            </a:r>
            <a:r>
              <a:rPr sz="3200" dirty="0">
                <a:solidFill>
                  <a:srgbClr val="374D81"/>
                </a:solidFill>
              </a:rPr>
              <a:t>.</a:t>
            </a:r>
            <a:r>
              <a:rPr sz="3200" spc="-630" dirty="0">
                <a:solidFill>
                  <a:srgbClr val="374D81"/>
                </a:solidFill>
              </a:rPr>
              <a:t> </a:t>
            </a:r>
            <a:r>
              <a:rPr sz="3200" spc="-305" dirty="0">
                <a:solidFill>
                  <a:srgbClr val="374D81"/>
                </a:solidFill>
              </a:rPr>
              <a:t>Pa</a:t>
            </a:r>
            <a:r>
              <a:rPr sz="3200" spc="-300" dirty="0">
                <a:solidFill>
                  <a:srgbClr val="374D81"/>
                </a:solidFill>
              </a:rPr>
              <a:t>rt</a:t>
            </a:r>
            <a:r>
              <a:rPr sz="3200" spc="-305" dirty="0">
                <a:solidFill>
                  <a:srgbClr val="374D81"/>
                </a:solidFill>
              </a:rPr>
              <a:t>ia</a:t>
            </a:r>
            <a:r>
              <a:rPr sz="3200" spc="275" dirty="0">
                <a:solidFill>
                  <a:srgbClr val="374D81"/>
                </a:solidFill>
              </a:rPr>
              <a:t>l</a:t>
            </a:r>
            <a:r>
              <a:rPr sz="3200" dirty="0">
                <a:solidFill>
                  <a:srgbClr val="374D81"/>
                </a:solidFill>
              </a:rPr>
              <a:t>y</a:t>
            </a:r>
            <a:r>
              <a:rPr sz="3200" spc="-660" dirty="0">
                <a:solidFill>
                  <a:srgbClr val="374D81"/>
                </a:solidFill>
              </a:rPr>
              <a:t> </a:t>
            </a:r>
            <a:r>
              <a:rPr sz="3200" spc="-300" dirty="0">
                <a:solidFill>
                  <a:srgbClr val="374D81"/>
                </a:solidFill>
              </a:rPr>
              <a:t>O</a:t>
            </a:r>
            <a:r>
              <a:rPr sz="3200" spc="-305" dirty="0">
                <a:solidFill>
                  <a:srgbClr val="374D81"/>
                </a:solidFill>
              </a:rPr>
              <a:t>bse</a:t>
            </a:r>
            <a:r>
              <a:rPr sz="3200" spc="-300" dirty="0">
                <a:solidFill>
                  <a:srgbClr val="374D81"/>
                </a:solidFill>
              </a:rPr>
              <a:t>r</a:t>
            </a:r>
            <a:r>
              <a:rPr sz="3200" spc="-320" dirty="0">
                <a:solidFill>
                  <a:srgbClr val="374D81"/>
                </a:solidFill>
              </a:rPr>
              <a:t>v</a:t>
            </a:r>
            <a:r>
              <a:rPr sz="3200" spc="-305" dirty="0">
                <a:solidFill>
                  <a:srgbClr val="374D81"/>
                </a:solidFill>
              </a:rPr>
              <a:t>a</a:t>
            </a:r>
            <a:r>
              <a:rPr sz="3200" spc="-315" dirty="0">
                <a:solidFill>
                  <a:srgbClr val="374D81"/>
                </a:solidFill>
              </a:rPr>
              <a:t>bl</a:t>
            </a:r>
            <a:r>
              <a:rPr sz="3200" dirty="0">
                <a:solidFill>
                  <a:srgbClr val="374D81"/>
                </a:solidFill>
              </a:rPr>
              <a:t>e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7484491" y="6644437"/>
            <a:ext cx="14154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latin typeface="Calibri"/>
                <a:cs typeface="Calibri"/>
              </a:rPr>
              <a:t>Source: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L.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Zettlemoyer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5019" y="6429552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28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263" y="1295374"/>
            <a:ext cx="7860030" cy="322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 algn="just">
              <a:lnSpc>
                <a:spcPct val="150100"/>
              </a:lnSpc>
              <a:spcBef>
                <a:spcPts val="100"/>
              </a:spcBef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next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environment</a:t>
            </a:r>
            <a:r>
              <a:rPr sz="2000" dirty="0">
                <a:latin typeface="Calibri"/>
                <a:cs typeface="Calibri"/>
              </a:rPr>
              <a:t> completely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determined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current </a:t>
            </a:r>
            <a:r>
              <a:rPr sz="2000" spc="-5" dirty="0">
                <a:latin typeface="Calibri"/>
                <a:cs typeface="Calibri"/>
              </a:rPr>
              <a:t>state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agent’s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action?</a:t>
            </a:r>
            <a:endParaRPr sz="2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50000"/>
              </a:lnSpc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transition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deterministic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(unique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successor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state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given </a:t>
            </a:r>
            <a:r>
              <a:rPr sz="2000" i="1" dirty="0">
                <a:latin typeface="Calibri"/>
                <a:cs typeface="Calibri"/>
              </a:rPr>
              <a:t> current </a:t>
            </a:r>
            <a:r>
              <a:rPr sz="2000" i="1" spc="-5" dirty="0">
                <a:latin typeface="Calibri"/>
                <a:cs typeface="Calibri"/>
              </a:rPr>
              <a:t>state and action)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stochastic </a:t>
            </a:r>
            <a:r>
              <a:rPr sz="2000" i="1" dirty="0">
                <a:latin typeface="Calibri"/>
                <a:cs typeface="Calibri"/>
              </a:rPr>
              <a:t>(distribution </a:t>
            </a:r>
            <a:r>
              <a:rPr sz="2000" i="1" spc="-5" dirty="0">
                <a:latin typeface="Calibri"/>
                <a:cs typeface="Calibri"/>
              </a:rPr>
              <a:t>over successor states </a:t>
            </a:r>
            <a:r>
              <a:rPr sz="2000" i="1" spc="-44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given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current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state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and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action)</a:t>
            </a:r>
            <a:r>
              <a:rPr sz="2000" spc="-5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355600" marR="7620" indent="-342900" algn="just">
              <a:lnSpc>
                <a:spcPct val="150000"/>
              </a:lnSpc>
              <a:buFont typeface="Courier New"/>
              <a:buChar char="o"/>
              <a:tabLst>
                <a:tab pos="355600" algn="l"/>
              </a:tabLst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Strategic: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environment 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deterministic</a:t>
            </a:r>
            <a:r>
              <a:rPr sz="2000" dirty="0">
                <a:latin typeface="Calibri"/>
                <a:cs typeface="Calibri"/>
              </a:rPr>
              <a:t> except for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actions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agents.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33899"/>
            <a:ext cx="4114800" cy="23240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23028" y="4710760"/>
            <a:ext cx="5454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</a:t>
            </a:r>
            <a:r>
              <a:rPr sz="3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s.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0828" y="3931919"/>
            <a:ext cx="4043171" cy="292607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2263" y="564895"/>
            <a:ext cx="6575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85" dirty="0">
                <a:solidFill>
                  <a:srgbClr val="374D81"/>
                </a:solidFill>
              </a:rPr>
              <a:t>Deterministic</a:t>
            </a:r>
            <a:r>
              <a:rPr sz="3200" spc="-655" dirty="0">
                <a:solidFill>
                  <a:srgbClr val="374D81"/>
                </a:solidFill>
              </a:rPr>
              <a:t> </a:t>
            </a:r>
            <a:r>
              <a:rPr sz="3200" spc="-204" dirty="0">
                <a:solidFill>
                  <a:srgbClr val="374D81"/>
                </a:solidFill>
              </a:rPr>
              <a:t>vs.</a:t>
            </a:r>
            <a:r>
              <a:rPr sz="3200" spc="-620" dirty="0">
                <a:solidFill>
                  <a:srgbClr val="374D81"/>
                </a:solidFill>
              </a:rPr>
              <a:t> </a:t>
            </a:r>
            <a:r>
              <a:rPr sz="3200" spc="-280" dirty="0">
                <a:solidFill>
                  <a:srgbClr val="374D81"/>
                </a:solidFill>
              </a:rPr>
              <a:t>Stochastic</a:t>
            </a:r>
            <a:r>
              <a:rPr sz="3200" spc="-650" dirty="0">
                <a:solidFill>
                  <a:srgbClr val="374D81"/>
                </a:solidFill>
              </a:rPr>
              <a:t> </a:t>
            </a:r>
            <a:r>
              <a:rPr sz="3200" spc="-229" dirty="0">
                <a:solidFill>
                  <a:srgbClr val="374D81"/>
                </a:solidFill>
              </a:rPr>
              <a:t>(vs.</a:t>
            </a:r>
            <a:r>
              <a:rPr sz="3200" spc="-630" dirty="0">
                <a:solidFill>
                  <a:srgbClr val="374D81"/>
                </a:solidFill>
              </a:rPr>
              <a:t> </a:t>
            </a:r>
            <a:r>
              <a:rPr sz="3200" spc="-275" dirty="0">
                <a:solidFill>
                  <a:srgbClr val="374D81"/>
                </a:solidFill>
              </a:rPr>
              <a:t>Strategic)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263" y="1563475"/>
            <a:ext cx="8013065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5"/>
              </a:spcBef>
            </a:pPr>
            <a:r>
              <a:rPr sz="2200" spc="-5" dirty="0">
                <a:latin typeface="Courier New"/>
                <a:cs typeface="Courier New"/>
              </a:rPr>
              <a:t>o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agent’s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experience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divided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unconnected</a:t>
            </a:r>
            <a:r>
              <a:rPr sz="2200" dirty="0">
                <a:latin typeface="Calibri"/>
                <a:cs typeface="Calibri"/>
              </a:rPr>
              <a:t> single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decisions/actions,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is it a coherent </a:t>
            </a:r>
            <a:r>
              <a:rPr sz="2200" spc="-10" dirty="0">
                <a:latin typeface="Calibri"/>
                <a:cs typeface="Calibri"/>
              </a:rPr>
              <a:t>sequence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observations and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actions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world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evolves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according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transition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8215" y="5034788"/>
            <a:ext cx="603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vs.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400" y="4102608"/>
            <a:ext cx="4023359" cy="22219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072383"/>
            <a:ext cx="4754880" cy="355701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2263" y="564895"/>
            <a:ext cx="37109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5" dirty="0">
                <a:solidFill>
                  <a:srgbClr val="374D81"/>
                </a:solidFill>
              </a:rPr>
              <a:t>Episo</a:t>
            </a:r>
            <a:r>
              <a:rPr sz="3200" spc="-315" dirty="0">
                <a:solidFill>
                  <a:srgbClr val="374D81"/>
                </a:solidFill>
              </a:rPr>
              <a:t>d</a:t>
            </a:r>
            <a:r>
              <a:rPr sz="3200" spc="-305" dirty="0">
                <a:solidFill>
                  <a:srgbClr val="374D81"/>
                </a:solidFill>
              </a:rPr>
              <a:t>i</a:t>
            </a:r>
            <a:r>
              <a:rPr sz="3200" dirty="0">
                <a:solidFill>
                  <a:srgbClr val="374D81"/>
                </a:solidFill>
              </a:rPr>
              <a:t>c</a:t>
            </a:r>
            <a:r>
              <a:rPr sz="3200" spc="-660" dirty="0">
                <a:solidFill>
                  <a:srgbClr val="374D81"/>
                </a:solidFill>
              </a:rPr>
              <a:t> </a:t>
            </a:r>
            <a:r>
              <a:rPr sz="3200" spc="-305" dirty="0">
                <a:solidFill>
                  <a:srgbClr val="374D81"/>
                </a:solidFill>
              </a:rPr>
              <a:t>vs</a:t>
            </a:r>
            <a:r>
              <a:rPr sz="3200" dirty="0">
                <a:solidFill>
                  <a:srgbClr val="374D81"/>
                </a:solidFill>
              </a:rPr>
              <a:t>.</a:t>
            </a:r>
            <a:r>
              <a:rPr sz="3200" spc="-630" dirty="0">
                <a:solidFill>
                  <a:srgbClr val="374D81"/>
                </a:solidFill>
              </a:rPr>
              <a:t> </a:t>
            </a:r>
            <a:r>
              <a:rPr sz="3200" spc="-305" dirty="0">
                <a:solidFill>
                  <a:srgbClr val="374D81"/>
                </a:solidFill>
              </a:rPr>
              <a:t>Seque</a:t>
            </a:r>
            <a:r>
              <a:rPr sz="3200" spc="-315" dirty="0">
                <a:solidFill>
                  <a:srgbClr val="374D81"/>
                </a:solidFill>
              </a:rPr>
              <a:t>nti</a:t>
            </a:r>
            <a:r>
              <a:rPr sz="3200" spc="-305" dirty="0">
                <a:solidFill>
                  <a:srgbClr val="374D81"/>
                </a:solidFill>
              </a:rPr>
              <a:t>a</a:t>
            </a:r>
            <a:r>
              <a:rPr sz="3200" dirty="0">
                <a:solidFill>
                  <a:srgbClr val="374D81"/>
                </a:solidFill>
              </a:rPr>
              <a:t>l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263" y="1563475"/>
            <a:ext cx="7602855" cy="153543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25"/>
              </a:spcBef>
              <a:buFont typeface="Courier New"/>
              <a:buChar char="o"/>
              <a:tabLst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world changing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agent is thinking?</a:t>
            </a: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spcBef>
                <a:spcPts val="5"/>
              </a:spcBef>
              <a:buFont typeface="Courier New"/>
              <a:buChar char="o"/>
              <a:tabLst>
                <a:tab pos="355600" algn="l"/>
                <a:tab pos="2218055" algn="l"/>
                <a:tab pos="2747010" algn="l"/>
                <a:tab pos="4364355" algn="l"/>
                <a:tab pos="5055870" algn="l"/>
                <a:tab pos="5592445" algn="l"/>
                <a:tab pos="6557645" algn="l"/>
                <a:tab pos="7209790" algn="l"/>
              </a:tabLst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i-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dyn</a:t>
            </a:r>
            <a:r>
              <a:rPr sz="2200" b="1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mi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envi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nmen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do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no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chan</a:t>
            </a:r>
            <a:r>
              <a:rPr sz="2200" spc="5" dirty="0">
                <a:latin typeface="Calibri"/>
                <a:cs typeface="Calibri"/>
              </a:rPr>
              <a:t>g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the  passage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but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agent's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performance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score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does.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3028" y="3967353"/>
            <a:ext cx="546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vs.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0" y="3485388"/>
            <a:ext cx="3657599" cy="2743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3048000"/>
            <a:ext cx="3657600" cy="3657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2263" y="564895"/>
            <a:ext cx="60363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4" dirty="0">
                <a:solidFill>
                  <a:srgbClr val="374D81"/>
                </a:solidFill>
              </a:rPr>
              <a:t>Static</a:t>
            </a:r>
            <a:r>
              <a:rPr sz="3200" spc="-660" dirty="0">
                <a:solidFill>
                  <a:srgbClr val="374D81"/>
                </a:solidFill>
              </a:rPr>
              <a:t> </a:t>
            </a:r>
            <a:r>
              <a:rPr sz="3200" spc="-204" dirty="0">
                <a:solidFill>
                  <a:srgbClr val="374D81"/>
                </a:solidFill>
              </a:rPr>
              <a:t>vs.</a:t>
            </a:r>
            <a:r>
              <a:rPr sz="3200" spc="-630" dirty="0">
                <a:solidFill>
                  <a:srgbClr val="374D81"/>
                </a:solidFill>
              </a:rPr>
              <a:t> </a:t>
            </a:r>
            <a:r>
              <a:rPr sz="3200" spc="-260" dirty="0">
                <a:solidFill>
                  <a:srgbClr val="374D81"/>
                </a:solidFill>
              </a:rPr>
              <a:t>Dynamic</a:t>
            </a:r>
            <a:r>
              <a:rPr sz="3200" spc="-650" dirty="0">
                <a:solidFill>
                  <a:srgbClr val="374D81"/>
                </a:solidFill>
              </a:rPr>
              <a:t> </a:t>
            </a:r>
            <a:r>
              <a:rPr sz="3200" spc="-229" dirty="0">
                <a:solidFill>
                  <a:srgbClr val="374D81"/>
                </a:solidFill>
              </a:rPr>
              <a:t>(vs.</a:t>
            </a:r>
            <a:r>
              <a:rPr sz="3200" spc="-640" dirty="0">
                <a:solidFill>
                  <a:srgbClr val="374D81"/>
                </a:solidFill>
              </a:rPr>
              <a:t> </a:t>
            </a:r>
            <a:r>
              <a:rPr sz="3200" spc="-285" dirty="0">
                <a:solidFill>
                  <a:srgbClr val="374D81"/>
                </a:solidFill>
              </a:rPr>
              <a:t>Semi-dynamic)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263" y="1168025"/>
            <a:ext cx="7777480" cy="203708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15"/>
              </a:spcBef>
              <a:buFont typeface="Courier New"/>
              <a:buChar char="o"/>
              <a:tabLst>
                <a:tab pos="355600" algn="l"/>
                <a:tab pos="1106805" algn="l"/>
                <a:tab pos="1670685" algn="l"/>
                <a:tab pos="3324860" algn="l"/>
                <a:tab pos="4373245" algn="l"/>
                <a:tab pos="4690110" algn="l"/>
                <a:tab pos="5429250" algn="l"/>
                <a:tab pos="6513195" algn="l"/>
                <a:tab pos="6931025" algn="l"/>
              </a:tabLst>
            </a:pPr>
            <a:r>
              <a:rPr sz="2200" spc="-5" dirty="0">
                <a:latin typeface="Calibri"/>
                <a:cs typeface="Calibri"/>
              </a:rPr>
              <a:t>Does	the	</a:t>
            </a:r>
            <a:r>
              <a:rPr sz="2200" spc="-10" dirty="0">
                <a:latin typeface="Calibri"/>
                <a:cs typeface="Calibri"/>
              </a:rPr>
              <a:t>environment	</a:t>
            </a:r>
            <a:r>
              <a:rPr sz="2200" spc="-5" dirty="0">
                <a:latin typeface="Calibri"/>
                <a:cs typeface="Calibri"/>
              </a:rPr>
              <a:t>provide	a	fixed	number	</a:t>
            </a:r>
            <a:r>
              <a:rPr sz="2200" dirty="0">
                <a:latin typeface="Calibri"/>
                <a:cs typeface="Calibri"/>
              </a:rPr>
              <a:t>of	</a:t>
            </a:r>
            <a:r>
              <a:rPr sz="2200" spc="-10" dirty="0">
                <a:latin typeface="Calibri"/>
                <a:cs typeface="Calibri"/>
              </a:rPr>
              <a:t>distinct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alibri"/>
                <a:cs typeface="Calibri"/>
              </a:rPr>
              <a:t>percepts,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actions,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environment </a:t>
            </a:r>
            <a:r>
              <a:rPr sz="2200" spc="-10" dirty="0">
                <a:latin typeface="Calibri"/>
                <a:cs typeface="Calibri"/>
              </a:rPr>
              <a:t>states?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Courier New"/>
              <a:buChar char="o"/>
              <a:tabLst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Are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state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variables </a:t>
            </a:r>
            <a:r>
              <a:rPr sz="2200" spc="-10" dirty="0">
                <a:latin typeface="Calibri"/>
                <a:cs typeface="Calibri"/>
              </a:rPr>
              <a:t>discrete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continuous?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Courier New"/>
              <a:buChar char="o"/>
              <a:tabLst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Time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also evolve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a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discrete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continuous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fashion.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6828" y="4415154"/>
            <a:ext cx="546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vs.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7759" y="4064507"/>
            <a:ext cx="4206240" cy="27934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7031" y="3232402"/>
            <a:ext cx="3558745" cy="362559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2263" y="564895"/>
            <a:ext cx="38239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0" dirty="0">
                <a:solidFill>
                  <a:srgbClr val="374D81"/>
                </a:solidFill>
              </a:rPr>
              <a:t>D</a:t>
            </a:r>
            <a:r>
              <a:rPr sz="3200" spc="-305" dirty="0">
                <a:solidFill>
                  <a:srgbClr val="374D81"/>
                </a:solidFill>
              </a:rPr>
              <a:t>isc</a:t>
            </a:r>
            <a:r>
              <a:rPr sz="3200" spc="-300" dirty="0">
                <a:solidFill>
                  <a:srgbClr val="374D81"/>
                </a:solidFill>
              </a:rPr>
              <a:t>r</a:t>
            </a:r>
            <a:r>
              <a:rPr sz="3200" spc="-305" dirty="0">
                <a:solidFill>
                  <a:srgbClr val="374D81"/>
                </a:solidFill>
              </a:rPr>
              <a:t>e</a:t>
            </a:r>
            <a:r>
              <a:rPr sz="3200" spc="-315" dirty="0">
                <a:solidFill>
                  <a:srgbClr val="374D81"/>
                </a:solidFill>
              </a:rPr>
              <a:t>t</a:t>
            </a:r>
            <a:r>
              <a:rPr sz="3200" dirty="0">
                <a:solidFill>
                  <a:srgbClr val="374D81"/>
                </a:solidFill>
              </a:rPr>
              <a:t>e</a:t>
            </a:r>
            <a:r>
              <a:rPr sz="3200" spc="-655" dirty="0">
                <a:solidFill>
                  <a:srgbClr val="374D81"/>
                </a:solidFill>
              </a:rPr>
              <a:t> </a:t>
            </a:r>
            <a:r>
              <a:rPr sz="3200" spc="-305" dirty="0">
                <a:solidFill>
                  <a:srgbClr val="374D81"/>
                </a:solidFill>
              </a:rPr>
              <a:t>vs</a:t>
            </a:r>
            <a:r>
              <a:rPr sz="3200" dirty="0">
                <a:solidFill>
                  <a:srgbClr val="374D81"/>
                </a:solidFill>
              </a:rPr>
              <a:t>.</a:t>
            </a:r>
            <a:r>
              <a:rPr sz="3200" spc="-630" dirty="0">
                <a:solidFill>
                  <a:srgbClr val="374D81"/>
                </a:solidFill>
              </a:rPr>
              <a:t> </a:t>
            </a:r>
            <a:r>
              <a:rPr sz="3200" spc="-300" dirty="0">
                <a:solidFill>
                  <a:srgbClr val="374D81"/>
                </a:solidFill>
              </a:rPr>
              <a:t>C</a:t>
            </a:r>
            <a:r>
              <a:rPr sz="3200" spc="-305" dirty="0">
                <a:solidFill>
                  <a:srgbClr val="374D81"/>
                </a:solidFill>
              </a:rPr>
              <a:t>on</a:t>
            </a:r>
            <a:r>
              <a:rPr sz="3200" spc="-300" dirty="0">
                <a:solidFill>
                  <a:srgbClr val="374D81"/>
                </a:solidFill>
              </a:rPr>
              <a:t>t</a:t>
            </a:r>
            <a:r>
              <a:rPr sz="3200" spc="-315" dirty="0">
                <a:solidFill>
                  <a:srgbClr val="374D81"/>
                </a:solidFill>
              </a:rPr>
              <a:t>i</a:t>
            </a:r>
            <a:r>
              <a:rPr sz="3200" spc="-305" dirty="0">
                <a:solidFill>
                  <a:srgbClr val="374D81"/>
                </a:solidFill>
              </a:rPr>
              <a:t>n</a:t>
            </a:r>
            <a:r>
              <a:rPr sz="3200" spc="-315" dirty="0">
                <a:solidFill>
                  <a:srgbClr val="374D81"/>
                </a:solidFill>
              </a:rPr>
              <a:t>uou</a:t>
            </a:r>
            <a:r>
              <a:rPr sz="3200" dirty="0">
                <a:solidFill>
                  <a:srgbClr val="374D81"/>
                </a:solidFill>
              </a:rPr>
              <a:t>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263" y="1450594"/>
            <a:ext cx="703072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operating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itself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environment?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Is the environment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autonomous </a:t>
            </a:r>
            <a:r>
              <a:rPr sz="2400" dirty="0">
                <a:latin typeface="Calibri"/>
                <a:cs typeface="Calibri"/>
              </a:rPr>
              <a:t>taxi </a:t>
            </a:r>
            <a:r>
              <a:rPr sz="2400" spc="-5" dirty="0">
                <a:latin typeface="Calibri"/>
                <a:cs typeface="Calibri"/>
              </a:rPr>
              <a:t>driver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competitive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multiagent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environment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cooperative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multiagent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environment?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0202" y="3244723"/>
            <a:ext cx="546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vs.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1100" y="2575560"/>
            <a:ext cx="4114800" cy="31165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706367"/>
            <a:ext cx="4602480" cy="315162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2263" y="564895"/>
            <a:ext cx="4688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5" dirty="0">
                <a:solidFill>
                  <a:srgbClr val="374D81"/>
                </a:solidFill>
              </a:rPr>
              <a:t>Singl</a:t>
            </a:r>
            <a:r>
              <a:rPr sz="3200" spc="-320" dirty="0">
                <a:solidFill>
                  <a:srgbClr val="374D81"/>
                </a:solidFill>
              </a:rPr>
              <a:t>e</a:t>
            </a:r>
            <a:r>
              <a:rPr sz="3200" spc="-310" dirty="0">
                <a:solidFill>
                  <a:srgbClr val="374D81"/>
                </a:solidFill>
              </a:rPr>
              <a:t>–</a:t>
            </a:r>
            <a:r>
              <a:rPr sz="3200" spc="-315" dirty="0">
                <a:solidFill>
                  <a:srgbClr val="374D81"/>
                </a:solidFill>
              </a:rPr>
              <a:t>Ag</a:t>
            </a:r>
            <a:r>
              <a:rPr sz="3200" spc="-305" dirty="0">
                <a:solidFill>
                  <a:srgbClr val="374D81"/>
                </a:solidFill>
              </a:rPr>
              <a:t>e</a:t>
            </a:r>
            <a:r>
              <a:rPr sz="3200" spc="-315" dirty="0">
                <a:solidFill>
                  <a:srgbClr val="374D81"/>
                </a:solidFill>
              </a:rPr>
              <a:t>n</a:t>
            </a:r>
            <a:r>
              <a:rPr sz="3200" dirty="0">
                <a:solidFill>
                  <a:srgbClr val="374D81"/>
                </a:solidFill>
              </a:rPr>
              <a:t>t</a:t>
            </a:r>
            <a:r>
              <a:rPr sz="3200" spc="-650" dirty="0">
                <a:solidFill>
                  <a:srgbClr val="374D81"/>
                </a:solidFill>
              </a:rPr>
              <a:t> </a:t>
            </a:r>
            <a:r>
              <a:rPr sz="3200" spc="-305" dirty="0">
                <a:solidFill>
                  <a:srgbClr val="374D81"/>
                </a:solidFill>
              </a:rPr>
              <a:t>vs</a:t>
            </a:r>
            <a:r>
              <a:rPr sz="3200" dirty="0">
                <a:solidFill>
                  <a:srgbClr val="374D81"/>
                </a:solidFill>
              </a:rPr>
              <a:t>.</a:t>
            </a:r>
            <a:r>
              <a:rPr sz="3200" spc="-630" dirty="0">
                <a:solidFill>
                  <a:srgbClr val="374D81"/>
                </a:solidFill>
              </a:rPr>
              <a:t> </a:t>
            </a:r>
            <a:r>
              <a:rPr sz="3200" spc="-305" dirty="0">
                <a:solidFill>
                  <a:srgbClr val="374D81"/>
                </a:solidFill>
              </a:rPr>
              <a:t>Mul</a:t>
            </a:r>
            <a:r>
              <a:rPr sz="3200" spc="-300" dirty="0">
                <a:solidFill>
                  <a:srgbClr val="374D81"/>
                </a:solidFill>
              </a:rPr>
              <a:t>t</a:t>
            </a:r>
            <a:r>
              <a:rPr sz="3200" spc="-320" dirty="0">
                <a:solidFill>
                  <a:srgbClr val="374D81"/>
                </a:solidFill>
              </a:rPr>
              <a:t>i</a:t>
            </a:r>
            <a:r>
              <a:rPr sz="3200" spc="-310" dirty="0">
                <a:solidFill>
                  <a:srgbClr val="374D81"/>
                </a:solidFill>
              </a:rPr>
              <a:t>–</a:t>
            </a:r>
            <a:r>
              <a:rPr sz="3200" spc="-315" dirty="0">
                <a:solidFill>
                  <a:srgbClr val="374D81"/>
                </a:solidFill>
              </a:rPr>
              <a:t>Ag</a:t>
            </a:r>
            <a:r>
              <a:rPr sz="3200" spc="-305" dirty="0">
                <a:solidFill>
                  <a:srgbClr val="374D81"/>
                </a:solidFill>
              </a:rPr>
              <a:t>e</a:t>
            </a:r>
            <a:r>
              <a:rPr sz="3200" spc="-315" dirty="0">
                <a:solidFill>
                  <a:srgbClr val="374D81"/>
                </a:solidFill>
              </a:rPr>
              <a:t>n</a:t>
            </a:r>
            <a:r>
              <a:rPr sz="3200" dirty="0">
                <a:solidFill>
                  <a:srgbClr val="374D81"/>
                </a:solidFill>
              </a:rPr>
              <a:t>t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263" y="1441555"/>
            <a:ext cx="7780020" cy="203835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25"/>
              </a:spcBef>
              <a:buFont typeface="Courier New"/>
              <a:buChar char="o"/>
              <a:tabLst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Are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rules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environment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(transition</a:t>
            </a:r>
            <a:r>
              <a:rPr sz="2200" i="1" spc="17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model</a:t>
            </a:r>
            <a:r>
              <a:rPr sz="2200" i="1" spc="16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and</a:t>
            </a:r>
            <a:r>
              <a:rPr sz="2200" i="1" spc="17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rewards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325"/>
              </a:spcBef>
            </a:pPr>
            <a:r>
              <a:rPr sz="2200" i="1" spc="-10" dirty="0">
                <a:latin typeface="Calibri"/>
                <a:cs typeface="Calibri"/>
              </a:rPr>
              <a:t>associated</a:t>
            </a:r>
            <a:r>
              <a:rPr sz="2200" i="1" spc="-5" dirty="0">
                <a:latin typeface="Calibri"/>
                <a:cs typeface="Calibri"/>
              </a:rPr>
              <a:t> with</a:t>
            </a:r>
            <a:r>
              <a:rPr sz="2200" i="1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states)</a:t>
            </a:r>
            <a:r>
              <a:rPr sz="2200" i="1" spc="10" dirty="0">
                <a:latin typeface="Calibri"/>
                <a:cs typeface="Calibri"/>
              </a:rPr>
              <a:t> </a:t>
            </a:r>
            <a:r>
              <a:rPr sz="22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known</a:t>
            </a:r>
            <a:r>
              <a:rPr sz="22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to</a:t>
            </a:r>
            <a:r>
              <a:rPr sz="2200" b="1" u="heavy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the</a:t>
            </a:r>
            <a:r>
              <a:rPr sz="2200"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agent</a:t>
            </a:r>
            <a:r>
              <a:rPr sz="2200" spc="-5" dirty="0">
                <a:latin typeface="Calibri"/>
                <a:cs typeface="Calibri"/>
              </a:rPr>
              <a:t>?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Courier New"/>
              <a:buChar char="o"/>
              <a:tabLst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Strictly</a:t>
            </a:r>
            <a:r>
              <a:rPr sz="2200" spc="2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speaking,</a:t>
            </a:r>
            <a:r>
              <a:rPr sz="2200" spc="20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not</a:t>
            </a:r>
            <a:r>
              <a:rPr sz="2200" spc="20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20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property</a:t>
            </a:r>
            <a:r>
              <a:rPr sz="2200" spc="2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2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environment,</a:t>
            </a:r>
            <a:r>
              <a:rPr sz="2200" spc="2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but</a:t>
            </a:r>
            <a:r>
              <a:rPr sz="2200" spc="2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2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libri"/>
                <a:cs typeface="Calibri"/>
              </a:rPr>
              <a:t>agent’s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state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knowledge.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6320" y="3200400"/>
            <a:ext cx="4297680" cy="29291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087" y="4364820"/>
            <a:ext cx="4226137" cy="221566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81602" y="4271848"/>
            <a:ext cx="5454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</a:t>
            </a:r>
            <a:r>
              <a:rPr sz="3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s.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2263" y="564895"/>
            <a:ext cx="33794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0" dirty="0">
                <a:solidFill>
                  <a:srgbClr val="374D81"/>
                </a:solidFill>
              </a:rPr>
              <a:t>K</a:t>
            </a:r>
            <a:r>
              <a:rPr sz="3200" spc="-305" dirty="0">
                <a:solidFill>
                  <a:srgbClr val="374D81"/>
                </a:solidFill>
              </a:rPr>
              <a:t>no</a:t>
            </a:r>
            <a:r>
              <a:rPr sz="3200" spc="-310" dirty="0">
                <a:solidFill>
                  <a:srgbClr val="374D81"/>
                </a:solidFill>
              </a:rPr>
              <a:t>w</a:t>
            </a:r>
            <a:r>
              <a:rPr sz="3200" dirty="0">
                <a:solidFill>
                  <a:srgbClr val="374D81"/>
                </a:solidFill>
              </a:rPr>
              <a:t>n</a:t>
            </a:r>
            <a:r>
              <a:rPr sz="3200" spc="-655" dirty="0">
                <a:solidFill>
                  <a:srgbClr val="374D81"/>
                </a:solidFill>
              </a:rPr>
              <a:t> </a:t>
            </a:r>
            <a:r>
              <a:rPr sz="3200" spc="-305" dirty="0">
                <a:solidFill>
                  <a:srgbClr val="374D81"/>
                </a:solidFill>
              </a:rPr>
              <a:t>vs</a:t>
            </a:r>
            <a:r>
              <a:rPr sz="3200" dirty="0">
                <a:solidFill>
                  <a:srgbClr val="374D81"/>
                </a:solidFill>
              </a:rPr>
              <a:t>.</a:t>
            </a:r>
            <a:r>
              <a:rPr sz="3200" spc="-630" dirty="0">
                <a:solidFill>
                  <a:srgbClr val="374D81"/>
                </a:solidFill>
              </a:rPr>
              <a:t> </a:t>
            </a:r>
            <a:r>
              <a:rPr sz="3200" spc="-300" dirty="0">
                <a:solidFill>
                  <a:srgbClr val="374D81"/>
                </a:solidFill>
              </a:rPr>
              <a:t>U</a:t>
            </a:r>
            <a:r>
              <a:rPr sz="3200" spc="-305" dirty="0">
                <a:solidFill>
                  <a:srgbClr val="374D81"/>
                </a:solidFill>
              </a:rPr>
              <a:t>nkn</a:t>
            </a:r>
            <a:r>
              <a:rPr sz="3200" spc="-315" dirty="0">
                <a:solidFill>
                  <a:srgbClr val="374D81"/>
                </a:solidFill>
              </a:rPr>
              <a:t>o</a:t>
            </a:r>
            <a:r>
              <a:rPr sz="3200" spc="-310" dirty="0">
                <a:solidFill>
                  <a:srgbClr val="374D81"/>
                </a:solidFill>
              </a:rPr>
              <a:t>w</a:t>
            </a:r>
            <a:r>
              <a:rPr sz="3200" dirty="0">
                <a:solidFill>
                  <a:srgbClr val="374D81"/>
                </a:solidFill>
              </a:rPr>
              <a:t>n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21874</TotalTime>
  <Words>1547</Words>
  <Application>Microsoft Office PowerPoint</Application>
  <PresentationFormat>On-screen Show (4:3)</PresentationFormat>
  <Paragraphs>261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MT</vt:lpstr>
      <vt:lpstr>Calibri</vt:lpstr>
      <vt:lpstr>Cambria Math</vt:lpstr>
      <vt:lpstr>Courier New</vt:lpstr>
      <vt:lpstr>Tahoma</vt:lpstr>
      <vt:lpstr>Times New Roman</vt:lpstr>
      <vt:lpstr>Wingdings</vt:lpstr>
      <vt:lpstr>Office Theme</vt:lpstr>
      <vt:lpstr>Lecture3: Intelligent Agents, &amp; AI Related Disciplines</vt:lpstr>
      <vt:lpstr>Environment  Types</vt:lpstr>
      <vt:lpstr>Fully Observable vs. Partialy Observable</vt:lpstr>
      <vt:lpstr>Deterministic vs. Stochastic (vs. Strategic)</vt:lpstr>
      <vt:lpstr>Episodic vs. Sequential</vt:lpstr>
      <vt:lpstr>Static vs. Dynamic (vs. Semi-dynamic)</vt:lpstr>
      <vt:lpstr>Discrete vs. Continuous</vt:lpstr>
      <vt:lpstr>Single–Agent vs. Multi–Agent</vt:lpstr>
      <vt:lpstr>Known vs. Unknown</vt:lpstr>
      <vt:lpstr>Examples of the different environments</vt:lpstr>
      <vt:lpstr>Exercises</vt:lpstr>
      <vt:lpstr>Lecture 2: Intelligent Agents, &amp; AI Related Disciplines</vt:lpstr>
      <vt:lpstr>Artificial Intelligence Related Disciplines</vt:lpstr>
      <vt:lpstr>MainResourcesforthis Section</vt:lpstr>
      <vt:lpstr>Learning Agents?</vt:lpstr>
      <vt:lpstr>Artificial Intelligence Vs. Machine  Learning Vs. Deep Learning ..</vt:lpstr>
      <vt:lpstr>Artificial Intelligence Vs. Machine  Learning Vs. Deep Learning ..</vt:lpstr>
      <vt:lpstr>Machine Learning Vs. Deep Learning ..</vt:lpstr>
      <vt:lpstr>Machine Learning?</vt:lpstr>
      <vt:lpstr>Machine  Learning?</vt:lpstr>
      <vt:lpstr>Machine Learning  Approaches &amp; their  corresponding  Applications</vt:lpstr>
      <vt:lpstr>What about Data-Mining?</vt:lpstr>
      <vt:lpstr>Artificial Intelligence Vs. Data-Science</vt:lpstr>
      <vt:lpstr>WhyDataScience?</vt:lpstr>
      <vt:lpstr>WhyDataScience?</vt:lpstr>
      <vt:lpstr>WhyDataScience?</vt:lpstr>
      <vt:lpstr>TheDawnofBigData</vt:lpstr>
      <vt:lpstr>TheDawnofBigData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Amr.Ghoneim</dc:creator>
  <cp:lastModifiedBy>ابراهيم جميل ابراهيم المتولى العكل</cp:lastModifiedBy>
  <cp:revision>6</cp:revision>
  <dcterms:created xsi:type="dcterms:W3CDTF">2023-03-10T22:54:16Z</dcterms:created>
  <dcterms:modified xsi:type="dcterms:W3CDTF">2025-03-13T12:58:08Z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2023-03-10T00:00:00Z</vt:filetime>
  </property>
</Properties>
</file>