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304" r:id="rId5"/>
    <p:sldId id="256" r:id="rId6"/>
    <p:sldId id="257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8" r:id="rId44"/>
    <p:sldId id="289" r:id="rId45"/>
    <p:sldId id="290" r:id="rId46"/>
    <p:sldId id="291" r:id="rId47"/>
    <p:sldId id="292" r:id="rId48"/>
    <p:sldId id="294" r:id="rId49"/>
    <p:sldId id="295" r:id="rId50"/>
    <p:sldId id="296" r:id="rId51"/>
    <p:sldId id="297" r:id="rId52"/>
    <p:sldId id="303" r:id="rId5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60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slide" Target="slides/slide35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slide" Target="slides/slide38.xml" /><Relationship Id="rId47" Type="http://schemas.openxmlformats.org/officeDocument/2006/relationships/slide" Target="slides/slide43.xml" /><Relationship Id="rId50" Type="http://schemas.openxmlformats.org/officeDocument/2006/relationships/slide" Target="slides/slide46.xml" /><Relationship Id="rId55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46" Type="http://schemas.openxmlformats.org/officeDocument/2006/relationships/slide" Target="slides/slide42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41" Type="http://schemas.openxmlformats.org/officeDocument/2006/relationships/slide" Target="slides/slide37.xml" /><Relationship Id="rId54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slide" Target="slides/slide36.xml" /><Relationship Id="rId45" Type="http://schemas.openxmlformats.org/officeDocument/2006/relationships/slide" Target="slides/slide41.xml" /><Relationship Id="rId53" Type="http://schemas.openxmlformats.org/officeDocument/2006/relationships/slide" Target="slides/slide49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49" Type="http://schemas.openxmlformats.org/officeDocument/2006/relationships/slide" Target="slides/slide45.xml" /><Relationship Id="rId57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4" Type="http://schemas.openxmlformats.org/officeDocument/2006/relationships/slide" Target="slides/slide40.xml" /><Relationship Id="rId52" Type="http://schemas.openxmlformats.org/officeDocument/2006/relationships/slide" Target="slides/slide48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slide" Target="slides/slide39.xml" /><Relationship Id="rId48" Type="http://schemas.openxmlformats.org/officeDocument/2006/relationships/slide" Target="slides/slide44.xml" /><Relationship Id="rId56" Type="http://schemas.openxmlformats.org/officeDocument/2006/relationships/theme" Target="theme/theme1.xml" /><Relationship Id="rId8" Type="http://schemas.openxmlformats.org/officeDocument/2006/relationships/slide" Target="slides/slide4.xml" /><Relationship Id="rId51" Type="http://schemas.openxmlformats.org/officeDocument/2006/relationships/slide" Target="slides/slide47.xml" /><Relationship Id="rId3" Type="http://schemas.openxmlformats.org/officeDocument/2006/relationships/customXml" Target="../customXml/item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425" y="194629"/>
            <a:ext cx="8691549" cy="65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425" y="194629"/>
            <a:ext cx="8691549" cy="65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6015" y="3264605"/>
            <a:ext cx="8486368" cy="287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5.png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4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3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9.jpg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0.jpg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1.jpg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ima.cs.berkeley.edu/" TargetMode="Externa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19400"/>
            <a:ext cx="8691549" cy="1892826"/>
          </a:xfrm>
        </p:spPr>
        <p:txBody>
          <a:bodyPr/>
          <a:lstStyle/>
          <a:p>
            <a:pPr algn="ctr"/>
            <a:r>
              <a:rPr lang="en-US" u="none" spc="430" dirty="0"/>
              <a:t>Arti</a:t>
            </a:r>
            <a:r>
              <a:rPr lang="en-US" u="none" spc="229" dirty="0"/>
              <a:t>fi</a:t>
            </a:r>
            <a:r>
              <a:rPr lang="en-US" u="none" spc="190" dirty="0"/>
              <a:t>cial	</a:t>
            </a:r>
            <a:r>
              <a:rPr lang="en-US" u="none" spc="295" dirty="0"/>
              <a:t>Intell</a:t>
            </a:r>
            <a:r>
              <a:rPr lang="en-US" u="none" spc="114" dirty="0"/>
              <a:t>i</a:t>
            </a:r>
            <a:r>
              <a:rPr lang="en-US" u="none" spc="254" dirty="0"/>
              <a:t>g</a:t>
            </a:r>
            <a:r>
              <a:rPr lang="en-US" u="none" spc="295" dirty="0"/>
              <a:t>e</a:t>
            </a:r>
            <a:r>
              <a:rPr lang="en-US" u="none" spc="285" dirty="0"/>
              <a:t>n</a:t>
            </a:r>
            <a:r>
              <a:rPr lang="en-US" u="none" spc="195" dirty="0"/>
              <a:t>ce</a:t>
            </a:r>
            <a:br>
              <a:rPr lang="en-US" u="none" spc="195" dirty="0"/>
            </a:br>
            <a:br>
              <a:rPr lang="en-US" u="none" spc="195" dirty="0"/>
            </a:br>
            <a:r>
              <a:rPr lang="en-US" u="none" spc="195" dirty="0" err="1"/>
              <a:t>DR.Abeer</a:t>
            </a:r>
            <a:r>
              <a:rPr lang="en-US" u="none" spc="195" dirty="0"/>
              <a:t> </a:t>
            </a:r>
            <a:r>
              <a:rPr lang="en-US" u="none" spc="195" dirty="0" err="1"/>
              <a:t>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4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489" y="1608950"/>
            <a:ext cx="8205978" cy="488928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 marR="5588" algn="just">
              <a:lnSpc>
                <a:spcPct val="150100"/>
              </a:lnSpc>
              <a:spcBef>
                <a:spcPts val="110"/>
              </a:spcBef>
            </a:pPr>
            <a:r>
              <a:rPr sz="2640" dirty="0">
                <a:latin typeface="Calibri"/>
                <a:cs typeface="Calibri"/>
              </a:rPr>
              <a:t>We</a:t>
            </a:r>
            <a:r>
              <a:rPr sz="2640" spc="6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will</a:t>
            </a:r>
            <a:r>
              <a:rPr sz="2640" spc="6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consider</a:t>
            </a:r>
            <a:r>
              <a:rPr sz="2640" dirty="0">
                <a:latin typeface="Calibri"/>
                <a:cs typeface="Calibri"/>
              </a:rPr>
              <a:t> the</a:t>
            </a:r>
            <a:r>
              <a:rPr sz="2640" spc="6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problem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of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designing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goal-based </a:t>
            </a:r>
            <a:r>
              <a:rPr sz="264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agents </a:t>
            </a:r>
            <a:r>
              <a:rPr sz="2640" dirty="0">
                <a:latin typeface="Calibri"/>
                <a:cs typeface="Calibri"/>
              </a:rPr>
              <a:t>in </a:t>
            </a:r>
            <a:r>
              <a:rPr sz="2640" b="1" dirty="0">
                <a:solidFill>
                  <a:srgbClr val="C00000"/>
                </a:solidFill>
                <a:latin typeface="Calibri"/>
                <a:cs typeface="Calibri"/>
              </a:rPr>
              <a:t>fully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observable</a:t>
            </a:r>
            <a:r>
              <a:rPr sz="2640" spc="-6" dirty="0">
                <a:latin typeface="Calibri"/>
                <a:cs typeface="Calibri"/>
              </a:rPr>
              <a:t>,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deterministic</a:t>
            </a:r>
            <a:r>
              <a:rPr sz="2640" spc="-6" dirty="0">
                <a:latin typeface="Calibri"/>
                <a:cs typeface="Calibri"/>
              </a:rPr>
              <a:t>,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discrete</a:t>
            </a:r>
            <a:r>
              <a:rPr sz="2640" spc="-6" dirty="0">
                <a:latin typeface="Calibri"/>
                <a:cs typeface="Calibri"/>
              </a:rPr>
              <a:t>, </a:t>
            </a:r>
            <a:r>
              <a:rPr sz="2640" b="1" dirty="0">
                <a:solidFill>
                  <a:srgbClr val="C00000"/>
                </a:solidFill>
                <a:latin typeface="Calibri"/>
                <a:cs typeface="Calibri"/>
              </a:rPr>
              <a:t>known </a:t>
            </a:r>
            <a:r>
              <a:rPr sz="2640" b="1" spc="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environments.</a:t>
            </a:r>
            <a:endParaRPr sz="264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3850">
              <a:latin typeface="Calibri"/>
              <a:cs typeface="Calibri"/>
            </a:endParaRPr>
          </a:p>
          <a:p>
            <a:pPr marL="13970" marR="6287" algn="just">
              <a:lnSpc>
                <a:spcPct val="150000"/>
              </a:lnSpc>
              <a:spcBef>
                <a:spcPts val="6"/>
              </a:spcBef>
            </a:pPr>
            <a:r>
              <a:rPr sz="2640" spc="-6" dirty="0">
                <a:latin typeface="Calibri"/>
                <a:cs typeface="Calibri"/>
              </a:rPr>
              <a:t>The </a:t>
            </a:r>
            <a:r>
              <a:rPr sz="2640" dirty="0">
                <a:latin typeface="Calibri"/>
                <a:cs typeface="Calibri"/>
              </a:rPr>
              <a:t>agent must </a:t>
            </a:r>
            <a:r>
              <a:rPr sz="2640" spc="-6" dirty="0">
                <a:latin typeface="Calibri"/>
                <a:cs typeface="Calibri"/>
              </a:rPr>
              <a:t>find </a:t>
            </a:r>
            <a:r>
              <a:rPr sz="2640" dirty="0">
                <a:latin typeface="Calibri"/>
                <a:cs typeface="Calibri"/>
              </a:rPr>
              <a:t>a </a:t>
            </a:r>
            <a:r>
              <a:rPr sz="2640" i="1" spc="-6" dirty="0">
                <a:latin typeface="Calibri"/>
                <a:cs typeface="Calibri"/>
              </a:rPr>
              <a:t>sequence </a:t>
            </a:r>
            <a:r>
              <a:rPr sz="2640" i="1" dirty="0">
                <a:latin typeface="Calibri"/>
                <a:cs typeface="Calibri"/>
              </a:rPr>
              <a:t>of </a:t>
            </a:r>
            <a:r>
              <a:rPr sz="2640" i="1" spc="-6" dirty="0">
                <a:latin typeface="Calibri"/>
                <a:cs typeface="Calibri"/>
              </a:rPr>
              <a:t>actions </a:t>
            </a:r>
            <a:r>
              <a:rPr sz="2640" spc="-6" dirty="0">
                <a:latin typeface="Calibri"/>
                <a:cs typeface="Calibri"/>
              </a:rPr>
              <a:t>that </a:t>
            </a:r>
            <a:r>
              <a:rPr sz="2640" dirty="0">
                <a:latin typeface="Calibri"/>
                <a:cs typeface="Calibri"/>
              </a:rPr>
              <a:t>reaches the </a:t>
            </a:r>
            <a:r>
              <a:rPr sz="2640" spc="6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goal.</a:t>
            </a:r>
            <a:r>
              <a:rPr sz="2640" spc="-33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The</a:t>
            </a:r>
            <a:r>
              <a:rPr sz="2640" spc="11" dirty="0">
                <a:latin typeface="Calibri"/>
                <a:cs typeface="Calibri"/>
              </a:rPr>
              <a:t> </a:t>
            </a:r>
            <a:r>
              <a:rPr sz="2640" b="1" dirty="0">
                <a:solidFill>
                  <a:srgbClr val="C00000"/>
                </a:solidFill>
                <a:latin typeface="Calibri"/>
                <a:cs typeface="Calibri"/>
              </a:rPr>
              <a:t>performance</a:t>
            </a:r>
            <a:r>
              <a:rPr sz="2640" b="1" spc="-2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dirty="0">
                <a:solidFill>
                  <a:srgbClr val="C00000"/>
                </a:solidFill>
                <a:latin typeface="Calibri"/>
                <a:cs typeface="Calibri"/>
              </a:rPr>
              <a:t>measure </a:t>
            </a:r>
            <a:r>
              <a:rPr sz="2640" dirty="0">
                <a:latin typeface="Calibri"/>
                <a:cs typeface="Calibri"/>
              </a:rPr>
              <a:t>is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defined</a:t>
            </a:r>
            <a:r>
              <a:rPr sz="2640" dirty="0">
                <a:latin typeface="Calibri"/>
                <a:cs typeface="Calibri"/>
              </a:rPr>
              <a:t> by:</a:t>
            </a:r>
            <a:endParaRPr sz="2640">
              <a:latin typeface="Calibri"/>
              <a:cs typeface="Calibri"/>
            </a:endParaRPr>
          </a:p>
          <a:p>
            <a:pPr marL="1019810" indent="-503617">
              <a:spcBef>
                <a:spcPts val="1584"/>
              </a:spcBef>
              <a:buAutoNum type="alphaLcParenBoth"/>
              <a:tabLst>
                <a:tab pos="1020509" algn="l"/>
              </a:tabLst>
            </a:pPr>
            <a:r>
              <a:rPr sz="2640" dirty="0">
                <a:latin typeface="Calibri"/>
                <a:cs typeface="Calibri"/>
              </a:rPr>
              <a:t>reaching</a:t>
            </a:r>
            <a:r>
              <a:rPr sz="2640" spc="-28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the</a:t>
            </a:r>
            <a:r>
              <a:rPr sz="2640" spc="-28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goal,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i="1" dirty="0">
                <a:latin typeface="Calibri"/>
                <a:cs typeface="Calibri"/>
              </a:rPr>
              <a:t>and</a:t>
            </a:r>
            <a:r>
              <a:rPr sz="2640" i="1" spc="-22" dirty="0">
                <a:latin typeface="Calibri"/>
                <a:cs typeface="Calibri"/>
              </a:rPr>
              <a:t> </a:t>
            </a:r>
            <a:r>
              <a:rPr sz="2640" i="1" spc="-11" dirty="0">
                <a:latin typeface="Calibri"/>
                <a:cs typeface="Calibri"/>
              </a:rPr>
              <a:t>..</a:t>
            </a:r>
            <a:endParaRPr sz="2640">
              <a:latin typeface="Calibri"/>
              <a:cs typeface="Calibri"/>
            </a:endParaRPr>
          </a:p>
          <a:p>
            <a:pPr marL="1019810" indent="-503617">
              <a:spcBef>
                <a:spcPts val="1584"/>
              </a:spcBef>
              <a:buAutoNum type="alphaLcParenBoth"/>
              <a:tabLst>
                <a:tab pos="1020509" algn="l"/>
              </a:tabLst>
            </a:pPr>
            <a:r>
              <a:rPr sz="2640" spc="-6" dirty="0">
                <a:latin typeface="Calibri"/>
                <a:cs typeface="Calibri"/>
              </a:rPr>
              <a:t>how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“expensive”</a:t>
            </a:r>
            <a:r>
              <a:rPr sz="2640" dirty="0">
                <a:latin typeface="Calibri"/>
                <a:cs typeface="Calibri"/>
              </a:rPr>
              <a:t> the</a:t>
            </a:r>
            <a:r>
              <a:rPr sz="2640" spc="-6" dirty="0">
                <a:latin typeface="Calibri"/>
                <a:cs typeface="Calibri"/>
              </a:rPr>
              <a:t> path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to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the</a:t>
            </a:r>
            <a:r>
              <a:rPr sz="2640" spc="-6" dirty="0">
                <a:latin typeface="Calibri"/>
                <a:cs typeface="Calibri"/>
              </a:rPr>
              <a:t> goal</a:t>
            </a:r>
            <a:r>
              <a:rPr sz="2640" spc="-28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is.</a:t>
            </a:r>
            <a:endParaRPr sz="264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6490" y="735685"/>
            <a:ext cx="1309688" cy="556499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520" spc="-336" dirty="0">
                <a:solidFill>
                  <a:srgbClr val="374D81"/>
                </a:solidFill>
              </a:rPr>
              <a:t>Sea</a:t>
            </a:r>
            <a:r>
              <a:rPr sz="3520" spc="-330" dirty="0">
                <a:solidFill>
                  <a:srgbClr val="374D81"/>
                </a:solidFill>
              </a:rPr>
              <a:t>r</a:t>
            </a:r>
            <a:r>
              <a:rPr sz="3520" spc="-336" dirty="0">
                <a:solidFill>
                  <a:srgbClr val="374D81"/>
                </a:solidFill>
              </a:rPr>
              <a:t>c</a:t>
            </a:r>
            <a:r>
              <a:rPr sz="3520" dirty="0">
                <a:solidFill>
                  <a:srgbClr val="374D81"/>
                </a:solidFill>
              </a:rPr>
              <a:t>h</a:t>
            </a:r>
            <a:endParaRPr sz="3520"/>
          </a:p>
        </p:txBody>
      </p:sp>
    </p:spTree>
    <p:extLst>
      <p:ext uri="{BB962C8B-B14F-4D97-AF65-F5344CB8AC3E}">
        <p14:creationId xmlns:p14="http://schemas.microsoft.com/office/powerpoint/2010/main" val="271154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489" y="735685"/>
            <a:ext cx="5265293" cy="556499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520" spc="-336" dirty="0">
                <a:solidFill>
                  <a:srgbClr val="374D81"/>
                </a:solidFill>
              </a:rPr>
              <a:t>Sea</a:t>
            </a:r>
            <a:r>
              <a:rPr sz="3520" spc="-330" dirty="0">
                <a:solidFill>
                  <a:srgbClr val="374D81"/>
                </a:solidFill>
              </a:rPr>
              <a:t>r</a:t>
            </a:r>
            <a:r>
              <a:rPr sz="3520" spc="-336" dirty="0">
                <a:solidFill>
                  <a:srgbClr val="374D81"/>
                </a:solidFill>
              </a:rPr>
              <a:t>c</a:t>
            </a:r>
            <a:r>
              <a:rPr sz="3520" dirty="0">
                <a:solidFill>
                  <a:srgbClr val="374D81"/>
                </a:solidFill>
              </a:rPr>
              <a:t>h</a:t>
            </a:r>
            <a:r>
              <a:rPr sz="3520" spc="-704" dirty="0">
                <a:solidFill>
                  <a:srgbClr val="374D81"/>
                </a:solidFill>
              </a:rPr>
              <a:t> </a:t>
            </a:r>
            <a:r>
              <a:rPr sz="3520" spc="-336" dirty="0">
                <a:solidFill>
                  <a:srgbClr val="374D81"/>
                </a:solidFill>
              </a:rPr>
              <a:t>P</a:t>
            </a:r>
            <a:r>
              <a:rPr sz="3520" spc="-330" dirty="0">
                <a:solidFill>
                  <a:srgbClr val="374D81"/>
                </a:solidFill>
              </a:rPr>
              <a:t>r</a:t>
            </a:r>
            <a:r>
              <a:rPr sz="3520" spc="-336" dirty="0">
                <a:solidFill>
                  <a:srgbClr val="374D81"/>
                </a:solidFill>
              </a:rPr>
              <a:t>obl</a:t>
            </a:r>
            <a:r>
              <a:rPr sz="3520" spc="-352" dirty="0">
                <a:solidFill>
                  <a:srgbClr val="374D81"/>
                </a:solidFill>
              </a:rPr>
              <a:t>e</a:t>
            </a:r>
            <a:r>
              <a:rPr sz="3520" dirty="0">
                <a:solidFill>
                  <a:srgbClr val="374D81"/>
                </a:solidFill>
              </a:rPr>
              <a:t>m</a:t>
            </a:r>
            <a:r>
              <a:rPr sz="3520" spc="-710" dirty="0">
                <a:solidFill>
                  <a:srgbClr val="374D81"/>
                </a:solidFill>
              </a:rPr>
              <a:t> </a:t>
            </a:r>
            <a:r>
              <a:rPr sz="3520" spc="-330" dirty="0">
                <a:solidFill>
                  <a:srgbClr val="374D81"/>
                </a:solidFill>
              </a:rPr>
              <a:t>C</a:t>
            </a:r>
            <a:r>
              <a:rPr sz="3520" spc="-336" dirty="0">
                <a:solidFill>
                  <a:srgbClr val="374D81"/>
                </a:solidFill>
              </a:rPr>
              <a:t>ompo</a:t>
            </a:r>
            <a:r>
              <a:rPr sz="3520" spc="-347" dirty="0">
                <a:solidFill>
                  <a:srgbClr val="374D81"/>
                </a:solidFill>
              </a:rPr>
              <a:t>n</a:t>
            </a:r>
            <a:r>
              <a:rPr sz="3520" spc="-352" dirty="0">
                <a:solidFill>
                  <a:srgbClr val="374D81"/>
                </a:solidFill>
              </a:rPr>
              <a:t>e</a:t>
            </a:r>
            <a:r>
              <a:rPr sz="3520" spc="-347" dirty="0">
                <a:solidFill>
                  <a:srgbClr val="374D81"/>
                </a:solidFill>
              </a:rPr>
              <a:t>nt</a:t>
            </a:r>
            <a:r>
              <a:rPr sz="3520" dirty="0">
                <a:solidFill>
                  <a:srgbClr val="374D81"/>
                </a:solidFill>
              </a:rPr>
              <a:t>s</a:t>
            </a:r>
            <a:endParaRPr sz="3520"/>
          </a:p>
        </p:txBody>
      </p:sp>
      <p:sp>
        <p:nvSpPr>
          <p:cNvPr id="3" name="object 3"/>
          <p:cNvSpPr txBox="1"/>
          <p:nvPr/>
        </p:nvSpPr>
        <p:spPr>
          <a:xfrm>
            <a:off x="926490" y="1587575"/>
            <a:ext cx="3452686" cy="416447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 marR="1065911">
              <a:spcBef>
                <a:spcPts val="110"/>
              </a:spcBef>
            </a:pP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Initial </a:t>
            </a:r>
            <a:r>
              <a:rPr sz="2640" b="1" dirty="0">
                <a:solidFill>
                  <a:srgbClr val="C00000"/>
                </a:solidFill>
                <a:latin typeface="Calibri"/>
                <a:cs typeface="Calibri"/>
              </a:rPr>
              <a:t>state </a:t>
            </a:r>
            <a:r>
              <a:rPr sz="2640" b="1" spc="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Actions </a:t>
            </a:r>
            <a:r>
              <a:rPr sz="264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Transition</a:t>
            </a:r>
            <a:r>
              <a:rPr sz="2640" b="1" spc="-8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endParaRPr sz="2640">
              <a:latin typeface="Calibri"/>
              <a:cs typeface="Calibri"/>
            </a:endParaRPr>
          </a:p>
          <a:p>
            <a:pPr marL="516890" marR="5588">
              <a:spcBef>
                <a:spcPts val="33"/>
              </a:spcBef>
            </a:pPr>
            <a:r>
              <a:rPr sz="2200" dirty="0">
                <a:latin typeface="Calibri"/>
                <a:cs typeface="Calibri"/>
              </a:rPr>
              <a:t>What </a:t>
            </a:r>
            <a:r>
              <a:rPr sz="2200" spc="-6" dirty="0">
                <a:latin typeface="Calibri"/>
                <a:cs typeface="Calibri"/>
              </a:rPr>
              <a:t>state </a:t>
            </a:r>
            <a:r>
              <a:rPr sz="2200" dirty="0">
                <a:latin typeface="Calibri"/>
                <a:cs typeface="Calibri"/>
              </a:rPr>
              <a:t>results </a:t>
            </a:r>
            <a:r>
              <a:rPr sz="2200" spc="-6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 performing</a:t>
            </a:r>
            <a:r>
              <a:rPr sz="2200" spc="-3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given</a:t>
            </a:r>
            <a:r>
              <a:rPr sz="2200" spc="-28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action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11" dirty="0">
                <a:latin typeface="Calibri"/>
                <a:cs typeface="Calibri"/>
              </a:rPr>
              <a:t> </a:t>
            </a:r>
            <a:r>
              <a:rPr sz="2200" spc="-6" dirty="0">
                <a:latin typeface="Calibri"/>
                <a:cs typeface="Calibri"/>
              </a:rPr>
              <a:t>state?</a:t>
            </a:r>
            <a:endParaRPr sz="2200">
              <a:latin typeface="Calibri"/>
              <a:cs typeface="Calibri"/>
            </a:endParaRPr>
          </a:p>
          <a:p>
            <a:pPr marL="13970" marR="1556957">
              <a:lnSpc>
                <a:spcPts val="3168"/>
              </a:lnSpc>
              <a:spcBef>
                <a:spcPts val="77"/>
              </a:spcBef>
            </a:pP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Goal </a:t>
            </a:r>
            <a:r>
              <a:rPr sz="2640" b="1" dirty="0">
                <a:solidFill>
                  <a:srgbClr val="C00000"/>
                </a:solidFill>
                <a:latin typeface="Calibri"/>
                <a:cs typeface="Calibri"/>
              </a:rPr>
              <a:t>state </a:t>
            </a:r>
            <a:r>
              <a:rPr sz="2640" b="1" spc="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Solution</a:t>
            </a:r>
            <a:r>
              <a:rPr sz="2640" b="1" spc="-9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Path </a:t>
            </a:r>
            <a:r>
              <a:rPr sz="2640" b="1" spc="-58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Path</a:t>
            </a:r>
            <a:r>
              <a:rPr sz="2640" b="1" spc="-1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dirty="0">
                <a:solidFill>
                  <a:srgbClr val="C00000"/>
                </a:solidFill>
                <a:latin typeface="Calibri"/>
                <a:cs typeface="Calibri"/>
              </a:rPr>
              <a:t>cost</a:t>
            </a:r>
            <a:endParaRPr sz="2640">
              <a:latin typeface="Calibri"/>
              <a:cs typeface="Calibri"/>
            </a:endParaRPr>
          </a:p>
          <a:p>
            <a:pPr marL="516890">
              <a:lnSpc>
                <a:spcPts val="2563"/>
              </a:lnSpc>
            </a:pPr>
            <a:r>
              <a:rPr sz="2200" spc="-6" dirty="0">
                <a:latin typeface="Calibri"/>
                <a:cs typeface="Calibri"/>
              </a:rPr>
              <a:t>Assume</a:t>
            </a:r>
            <a:r>
              <a:rPr sz="2200" dirty="0">
                <a:latin typeface="Calibri"/>
                <a:cs typeface="Calibri"/>
              </a:rPr>
              <a:t> that</a:t>
            </a:r>
            <a:r>
              <a:rPr sz="2200" spc="-6" dirty="0">
                <a:latin typeface="Calibri"/>
                <a:cs typeface="Calibri"/>
              </a:rPr>
              <a:t> it</a:t>
            </a:r>
            <a:r>
              <a:rPr sz="2200" dirty="0">
                <a:latin typeface="Calibri"/>
                <a:cs typeface="Calibri"/>
              </a:rPr>
              <a:t> is</a:t>
            </a:r>
            <a:r>
              <a:rPr sz="2200" spc="-17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6" dirty="0">
                <a:latin typeface="Calibri"/>
                <a:cs typeface="Calibri"/>
              </a:rPr>
              <a:t>sum</a:t>
            </a:r>
            <a:r>
              <a:rPr sz="2200" spc="-11" dirty="0">
                <a:latin typeface="Calibri"/>
                <a:cs typeface="Calibri"/>
              </a:rPr>
              <a:t> </a:t>
            </a:r>
            <a:r>
              <a:rPr sz="2200" spc="-6" dirty="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516890"/>
            <a:r>
              <a:rPr sz="2200" dirty="0">
                <a:latin typeface="Calibri"/>
                <a:cs typeface="Calibri"/>
              </a:rPr>
              <a:t>nonnegative</a:t>
            </a:r>
            <a:r>
              <a:rPr sz="2200" spc="-72" dirty="0">
                <a:latin typeface="Calibri"/>
                <a:cs typeface="Calibri"/>
              </a:rPr>
              <a:t> </a:t>
            </a:r>
            <a:r>
              <a:rPr sz="2200" i="1" spc="-6" dirty="0">
                <a:latin typeface="Calibri"/>
                <a:cs typeface="Calibri"/>
              </a:rPr>
              <a:t>step</a:t>
            </a:r>
            <a:r>
              <a:rPr sz="2200" i="1" spc="-38" dirty="0">
                <a:latin typeface="Calibri"/>
                <a:cs typeface="Calibri"/>
              </a:rPr>
              <a:t> </a:t>
            </a:r>
            <a:r>
              <a:rPr sz="2200" i="1" spc="-6" dirty="0">
                <a:latin typeface="Calibri"/>
                <a:cs typeface="Calibri"/>
              </a:rPr>
              <a:t>costs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6490" y="6014334"/>
            <a:ext cx="8727758" cy="8266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640" spc="-6" dirty="0">
                <a:latin typeface="Calibri"/>
                <a:cs typeface="Calibri"/>
              </a:rPr>
              <a:t>The</a:t>
            </a:r>
            <a:r>
              <a:rPr sz="2640" spc="231" dirty="0">
                <a:latin typeface="Calibri"/>
                <a:cs typeface="Calibri"/>
              </a:rPr>
              <a:t>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optimal</a:t>
            </a:r>
            <a:r>
              <a:rPr sz="2640" b="1" spc="24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solution</a:t>
            </a:r>
            <a:r>
              <a:rPr sz="2640" b="1" spc="23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is</a:t>
            </a:r>
            <a:r>
              <a:rPr sz="2640" spc="215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the</a:t>
            </a:r>
            <a:r>
              <a:rPr sz="2640" spc="237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sequence</a:t>
            </a:r>
            <a:r>
              <a:rPr sz="2640" spc="248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of</a:t>
            </a:r>
            <a:r>
              <a:rPr sz="2640" spc="231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actions</a:t>
            </a:r>
            <a:r>
              <a:rPr sz="2640" spc="220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that</a:t>
            </a:r>
            <a:r>
              <a:rPr sz="2640" spc="231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gives</a:t>
            </a:r>
            <a:r>
              <a:rPr sz="2640" spc="237" dirty="0">
                <a:latin typeface="Calibri"/>
                <a:cs typeface="Calibri"/>
              </a:rPr>
              <a:t> </a:t>
            </a:r>
            <a:r>
              <a:rPr sz="2640" spc="-11" dirty="0">
                <a:latin typeface="Calibri"/>
                <a:cs typeface="Calibri"/>
              </a:rPr>
              <a:t>the</a:t>
            </a:r>
            <a:endParaRPr sz="2640">
              <a:latin typeface="Calibri"/>
              <a:cs typeface="Calibri"/>
            </a:endParaRPr>
          </a:p>
          <a:p>
            <a:pPr marL="13970"/>
            <a:r>
              <a:rPr sz="264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lowest</a:t>
            </a:r>
            <a:r>
              <a:rPr sz="2640" i="1" spc="-22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path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cost</a:t>
            </a:r>
            <a:r>
              <a:rPr sz="2640" spc="-33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for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reaching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the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goal.</a:t>
            </a:r>
            <a:endParaRPr sz="264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88101" y="2112568"/>
            <a:ext cx="280099" cy="363919"/>
            <a:chOff x="5443728" y="1816607"/>
            <a:chExt cx="254635" cy="330835"/>
          </a:xfrm>
        </p:grpSpPr>
        <p:sp>
          <p:nvSpPr>
            <p:cNvPr id="6" name="object 6"/>
            <p:cNvSpPr/>
            <p:nvPr/>
          </p:nvSpPr>
          <p:spPr>
            <a:xfrm>
              <a:off x="5456682" y="1829561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71450" y="0"/>
                  </a:moveTo>
                  <a:lnTo>
                    <a:pt x="57150" y="0"/>
                  </a:lnTo>
                  <a:lnTo>
                    <a:pt x="57150" y="190500"/>
                  </a:lnTo>
                  <a:lnTo>
                    <a:pt x="0" y="190500"/>
                  </a:lnTo>
                  <a:lnTo>
                    <a:pt x="114300" y="304800"/>
                  </a:lnTo>
                  <a:lnTo>
                    <a:pt x="228600" y="190500"/>
                  </a:lnTo>
                  <a:lnTo>
                    <a:pt x="171450" y="1905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980"/>
            </a:p>
          </p:txBody>
        </p:sp>
        <p:sp>
          <p:nvSpPr>
            <p:cNvPr id="7" name="object 7"/>
            <p:cNvSpPr/>
            <p:nvPr/>
          </p:nvSpPr>
          <p:spPr>
            <a:xfrm>
              <a:off x="5456682" y="1829561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190500"/>
                  </a:moveTo>
                  <a:lnTo>
                    <a:pt x="57150" y="19050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190500"/>
                  </a:lnTo>
                  <a:lnTo>
                    <a:pt x="228600" y="190500"/>
                  </a:lnTo>
                  <a:lnTo>
                    <a:pt x="114300" y="304800"/>
                  </a:lnTo>
                  <a:lnTo>
                    <a:pt x="0" y="1905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98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78690" y="1405547"/>
            <a:ext cx="695008" cy="353366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200" b="1" spc="6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iti</a:t>
            </a:r>
            <a:r>
              <a:rPr sz="2200" b="1" spc="-1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5571" y="1740827"/>
            <a:ext cx="623062" cy="353366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200" b="1" spc="-28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200" b="1" spc="-33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200" b="1" spc="-28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03361" y="5130089"/>
            <a:ext cx="363919" cy="280099"/>
            <a:chOff x="8093964" y="4559808"/>
            <a:chExt cx="330835" cy="254635"/>
          </a:xfrm>
        </p:grpSpPr>
        <p:sp>
          <p:nvSpPr>
            <p:cNvPr id="11" name="object 11"/>
            <p:cNvSpPr/>
            <p:nvPr/>
          </p:nvSpPr>
          <p:spPr>
            <a:xfrm>
              <a:off x="8106918" y="4572762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04800" y="171450"/>
                  </a:lnTo>
                  <a:lnTo>
                    <a:pt x="304800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980"/>
            </a:p>
          </p:txBody>
        </p:sp>
        <p:sp>
          <p:nvSpPr>
            <p:cNvPr id="12" name="object 12"/>
            <p:cNvSpPr/>
            <p:nvPr/>
          </p:nvSpPr>
          <p:spPr>
            <a:xfrm>
              <a:off x="8106918" y="4572762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14300" y="0"/>
                  </a:moveTo>
                  <a:lnTo>
                    <a:pt x="114300" y="57150"/>
                  </a:lnTo>
                  <a:lnTo>
                    <a:pt x="304800" y="57150"/>
                  </a:lnTo>
                  <a:lnTo>
                    <a:pt x="3048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98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44393" y="4898885"/>
            <a:ext cx="623062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 marR="5588">
              <a:spcBef>
                <a:spcPts val="110"/>
              </a:spcBef>
            </a:pPr>
            <a:r>
              <a:rPr sz="2200" b="1" spc="-6" dirty="0">
                <a:solidFill>
                  <a:srgbClr val="006FC0"/>
                </a:solidFill>
                <a:latin typeface="Calibri"/>
                <a:cs typeface="Calibri"/>
              </a:rPr>
              <a:t>Goal </a:t>
            </a:r>
            <a:r>
              <a:rPr sz="2200" b="1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200" b="1" spc="-28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200" b="1" spc="-33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200" b="1" spc="-28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9251" y="2545080"/>
            <a:ext cx="2933700" cy="29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7316" y="2480548"/>
            <a:ext cx="6043425" cy="35971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9880" y="1613697"/>
            <a:ext cx="5977763" cy="835485"/>
          </a:xfrm>
          <a:prstGeom prst="rect">
            <a:avLst/>
          </a:prstGeom>
        </p:spPr>
        <p:txBody>
          <a:bodyPr vert="horz" wrap="square" lIns="0" tIns="51689" rIns="0" bIns="0" rtlCol="0">
            <a:spAutoFit/>
          </a:bodyPr>
          <a:lstStyle/>
          <a:p>
            <a:pPr marL="201168" indent="-187897">
              <a:spcBef>
                <a:spcPts val="407"/>
              </a:spcBef>
              <a:buChar char="-"/>
              <a:tabLst>
                <a:tab pos="201867" algn="l"/>
              </a:tabLst>
            </a:pPr>
            <a:r>
              <a:rPr sz="2420" spc="-6" dirty="0">
                <a:latin typeface="Arial MT"/>
                <a:cs typeface="Arial MT"/>
              </a:rPr>
              <a:t>On</a:t>
            </a:r>
            <a:r>
              <a:rPr sz="2420" spc="11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vacation</a:t>
            </a:r>
            <a:r>
              <a:rPr sz="2420" spc="22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in</a:t>
            </a:r>
            <a:r>
              <a:rPr sz="2420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Romania;</a:t>
            </a:r>
            <a:r>
              <a:rPr sz="2420" spc="33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currently</a:t>
            </a:r>
            <a:r>
              <a:rPr sz="2420" spc="22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in</a:t>
            </a:r>
            <a:r>
              <a:rPr sz="2420" spc="-125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Arad.</a:t>
            </a:r>
            <a:endParaRPr sz="2420">
              <a:latin typeface="Arial MT"/>
              <a:cs typeface="Arial MT"/>
            </a:endParaRPr>
          </a:p>
          <a:p>
            <a:pPr marL="201168" indent="-187897">
              <a:spcBef>
                <a:spcPts val="292"/>
              </a:spcBef>
              <a:buChar char="-"/>
              <a:tabLst>
                <a:tab pos="201867" algn="l"/>
              </a:tabLst>
            </a:pPr>
            <a:r>
              <a:rPr sz="2420" spc="-6" dirty="0">
                <a:latin typeface="Arial MT"/>
                <a:cs typeface="Arial MT"/>
              </a:rPr>
              <a:t>Flight leaves</a:t>
            </a:r>
            <a:r>
              <a:rPr sz="2420" spc="22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tomorrow</a:t>
            </a:r>
            <a:r>
              <a:rPr sz="2420" spc="22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from</a:t>
            </a:r>
            <a:r>
              <a:rPr sz="2420" spc="28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Bucharest.</a:t>
            </a:r>
            <a:endParaRPr sz="242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880" y="3496716"/>
            <a:ext cx="6737033" cy="4109908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z="2420" b="1" spc="-6" dirty="0">
                <a:solidFill>
                  <a:srgbClr val="C00000"/>
                </a:solidFill>
                <a:latin typeface="Arial"/>
                <a:cs typeface="Arial"/>
              </a:rPr>
              <a:t>Initial</a:t>
            </a:r>
            <a:r>
              <a:rPr sz="2420" b="1" spc="-2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20" b="1" spc="-6" dirty="0">
                <a:solidFill>
                  <a:srgbClr val="C00000"/>
                </a:solidFill>
                <a:latin typeface="Arial"/>
                <a:cs typeface="Arial"/>
              </a:rPr>
              <a:t>state</a:t>
            </a:r>
            <a:endParaRPr sz="2420">
              <a:latin typeface="Arial"/>
              <a:cs typeface="Arial"/>
            </a:endParaRPr>
          </a:p>
          <a:p>
            <a:pPr marL="894080" indent="-377190">
              <a:buFont typeface="Courier New"/>
              <a:buChar char="o"/>
              <a:tabLst>
                <a:tab pos="894080" algn="l"/>
              </a:tabLst>
            </a:pPr>
            <a:r>
              <a:rPr sz="2420" spc="-6" dirty="0">
                <a:latin typeface="Arial MT"/>
                <a:cs typeface="Arial MT"/>
              </a:rPr>
              <a:t>Arad</a:t>
            </a:r>
            <a:endParaRPr sz="2420">
              <a:latin typeface="Arial MT"/>
              <a:cs typeface="Arial MT"/>
            </a:endParaRPr>
          </a:p>
          <a:p>
            <a:pPr marL="13970"/>
            <a:r>
              <a:rPr sz="2420" b="1" spc="-6" dirty="0">
                <a:solidFill>
                  <a:srgbClr val="C00000"/>
                </a:solidFill>
                <a:latin typeface="Arial"/>
                <a:cs typeface="Arial"/>
              </a:rPr>
              <a:t>Actions</a:t>
            </a:r>
            <a:endParaRPr sz="2420">
              <a:latin typeface="Arial"/>
              <a:cs typeface="Arial"/>
            </a:endParaRPr>
          </a:p>
          <a:p>
            <a:pPr marL="894080" indent="-377190">
              <a:buFont typeface="Courier New"/>
              <a:buChar char="o"/>
              <a:tabLst>
                <a:tab pos="894080" algn="l"/>
              </a:tabLst>
            </a:pPr>
            <a:r>
              <a:rPr sz="2420" spc="-6" dirty="0">
                <a:latin typeface="Arial MT"/>
                <a:cs typeface="Arial MT"/>
              </a:rPr>
              <a:t>Go</a:t>
            </a:r>
            <a:r>
              <a:rPr sz="2420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from</a:t>
            </a:r>
            <a:r>
              <a:rPr sz="2420" spc="11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one</a:t>
            </a:r>
            <a:r>
              <a:rPr sz="2420" spc="-11" dirty="0">
                <a:latin typeface="Arial MT"/>
                <a:cs typeface="Arial MT"/>
              </a:rPr>
              <a:t> </a:t>
            </a:r>
            <a:r>
              <a:rPr sz="2420" dirty="0">
                <a:latin typeface="Arial MT"/>
                <a:cs typeface="Arial MT"/>
              </a:rPr>
              <a:t>city</a:t>
            </a:r>
            <a:r>
              <a:rPr sz="2420" spc="-11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to another</a:t>
            </a:r>
            <a:endParaRPr sz="2420">
              <a:latin typeface="Arial MT"/>
              <a:cs typeface="Arial MT"/>
            </a:endParaRPr>
          </a:p>
          <a:p>
            <a:pPr marL="13970"/>
            <a:r>
              <a:rPr sz="2420" b="1" spc="-17" dirty="0">
                <a:solidFill>
                  <a:srgbClr val="C00000"/>
                </a:solidFill>
                <a:latin typeface="Arial"/>
                <a:cs typeface="Arial"/>
              </a:rPr>
              <a:t>Transition</a:t>
            </a:r>
            <a:r>
              <a:rPr sz="2420" b="1" spc="-1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20" b="1" spc="-6" dirty="0">
                <a:solidFill>
                  <a:srgbClr val="C00000"/>
                </a:solidFill>
                <a:latin typeface="Arial"/>
                <a:cs typeface="Arial"/>
              </a:rPr>
              <a:t>Model</a:t>
            </a:r>
            <a:endParaRPr sz="2420">
              <a:latin typeface="Arial"/>
              <a:cs typeface="Arial"/>
            </a:endParaRPr>
          </a:p>
          <a:p>
            <a:pPr marL="894080" indent="-377190">
              <a:buFont typeface="Courier New"/>
              <a:buChar char="o"/>
              <a:tabLst>
                <a:tab pos="894080" algn="l"/>
              </a:tabLst>
            </a:pPr>
            <a:r>
              <a:rPr sz="2420" spc="-6" dirty="0">
                <a:latin typeface="Arial MT"/>
                <a:cs typeface="Arial MT"/>
              </a:rPr>
              <a:t>If</a:t>
            </a:r>
            <a:r>
              <a:rPr sz="2420" spc="-17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you</a:t>
            </a:r>
            <a:r>
              <a:rPr sz="2420" spc="6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go from</a:t>
            </a:r>
            <a:r>
              <a:rPr sz="2420" spc="22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city</a:t>
            </a:r>
            <a:r>
              <a:rPr sz="2420" spc="-143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A</a:t>
            </a:r>
            <a:r>
              <a:rPr sz="2420" spc="-143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to</a:t>
            </a:r>
            <a:endParaRPr sz="2420">
              <a:latin typeface="Arial MT"/>
              <a:cs typeface="Arial MT"/>
            </a:endParaRPr>
          </a:p>
          <a:p>
            <a:pPr marL="894080"/>
            <a:r>
              <a:rPr sz="2420" spc="-6" dirty="0">
                <a:latin typeface="Arial MT"/>
                <a:cs typeface="Arial MT"/>
              </a:rPr>
              <a:t>city</a:t>
            </a:r>
            <a:r>
              <a:rPr sz="2420" spc="-11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B,</a:t>
            </a:r>
            <a:r>
              <a:rPr sz="2420" spc="-11" dirty="0">
                <a:latin typeface="Arial MT"/>
                <a:cs typeface="Arial MT"/>
              </a:rPr>
              <a:t> you</a:t>
            </a:r>
            <a:r>
              <a:rPr sz="2420" spc="17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end</a:t>
            </a:r>
            <a:r>
              <a:rPr sz="2420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up in</a:t>
            </a:r>
            <a:r>
              <a:rPr sz="2420" spc="6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city</a:t>
            </a:r>
            <a:r>
              <a:rPr sz="2420" spc="-11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B</a:t>
            </a:r>
            <a:endParaRPr sz="2420">
              <a:latin typeface="Arial MT"/>
              <a:cs typeface="Arial MT"/>
            </a:endParaRPr>
          </a:p>
          <a:p>
            <a:pPr marL="13970"/>
            <a:r>
              <a:rPr sz="2420" b="1" spc="-6" dirty="0">
                <a:solidFill>
                  <a:srgbClr val="C00000"/>
                </a:solidFill>
                <a:latin typeface="Arial"/>
                <a:cs typeface="Arial"/>
              </a:rPr>
              <a:t>Goal</a:t>
            </a:r>
            <a:r>
              <a:rPr sz="2420" b="1" spc="-2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20" b="1" spc="-6" dirty="0">
                <a:solidFill>
                  <a:srgbClr val="C00000"/>
                </a:solidFill>
                <a:latin typeface="Arial"/>
                <a:cs typeface="Arial"/>
              </a:rPr>
              <a:t>State</a:t>
            </a:r>
            <a:endParaRPr sz="2420">
              <a:latin typeface="Arial"/>
              <a:cs typeface="Arial"/>
            </a:endParaRPr>
          </a:p>
          <a:p>
            <a:pPr marL="894080" indent="-377190">
              <a:buFont typeface="Courier New"/>
              <a:buChar char="o"/>
              <a:tabLst>
                <a:tab pos="894080" algn="l"/>
              </a:tabLst>
            </a:pPr>
            <a:r>
              <a:rPr sz="2420" spc="-6" dirty="0">
                <a:latin typeface="Arial MT"/>
                <a:cs typeface="Arial MT"/>
              </a:rPr>
              <a:t>Bucharest</a:t>
            </a:r>
            <a:endParaRPr sz="2420">
              <a:latin typeface="Arial MT"/>
              <a:cs typeface="Arial MT"/>
            </a:endParaRPr>
          </a:p>
          <a:p>
            <a:pPr marL="13970">
              <a:spcBef>
                <a:spcPts val="6"/>
              </a:spcBef>
            </a:pPr>
            <a:r>
              <a:rPr sz="2420" b="1" spc="-6" dirty="0">
                <a:solidFill>
                  <a:srgbClr val="C00000"/>
                </a:solidFill>
                <a:latin typeface="Arial"/>
                <a:cs typeface="Arial"/>
              </a:rPr>
              <a:t>Path</a:t>
            </a:r>
            <a:r>
              <a:rPr sz="2420" b="1" spc="-2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20" b="1" spc="-6" dirty="0">
                <a:solidFill>
                  <a:srgbClr val="C00000"/>
                </a:solidFill>
                <a:latin typeface="Arial"/>
                <a:cs typeface="Arial"/>
              </a:rPr>
              <a:t>Cost</a:t>
            </a:r>
            <a:endParaRPr sz="2420">
              <a:latin typeface="Arial"/>
              <a:cs typeface="Arial"/>
            </a:endParaRPr>
          </a:p>
          <a:p>
            <a:pPr marL="894080" indent="-377190">
              <a:buFont typeface="Courier New"/>
              <a:buChar char="o"/>
              <a:tabLst>
                <a:tab pos="894080" algn="l"/>
              </a:tabLst>
            </a:pPr>
            <a:r>
              <a:rPr sz="2420" spc="-6" dirty="0">
                <a:latin typeface="Arial MT"/>
                <a:cs typeface="Arial MT"/>
              </a:rPr>
              <a:t>Sum</a:t>
            </a:r>
            <a:r>
              <a:rPr sz="2420" spc="17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of</a:t>
            </a:r>
            <a:r>
              <a:rPr sz="2420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edge</a:t>
            </a:r>
            <a:r>
              <a:rPr sz="2420" spc="22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costs</a:t>
            </a:r>
            <a:r>
              <a:rPr sz="2420" spc="17" dirty="0">
                <a:latin typeface="Arial MT"/>
                <a:cs typeface="Arial MT"/>
              </a:rPr>
              <a:t> </a:t>
            </a:r>
            <a:r>
              <a:rPr sz="2420" i="1" spc="-6" dirty="0">
                <a:latin typeface="Arial"/>
                <a:cs typeface="Arial"/>
              </a:rPr>
              <a:t>(total</a:t>
            </a:r>
            <a:r>
              <a:rPr sz="2420" i="1" spc="6" dirty="0">
                <a:latin typeface="Arial"/>
                <a:cs typeface="Arial"/>
              </a:rPr>
              <a:t> </a:t>
            </a:r>
            <a:r>
              <a:rPr sz="2420" i="1" spc="-6" dirty="0">
                <a:latin typeface="Arial"/>
                <a:cs typeface="Arial"/>
              </a:rPr>
              <a:t>distance</a:t>
            </a:r>
            <a:r>
              <a:rPr sz="2420" i="1" dirty="0">
                <a:latin typeface="Arial"/>
                <a:cs typeface="Arial"/>
              </a:rPr>
              <a:t> </a:t>
            </a:r>
            <a:r>
              <a:rPr sz="2420" i="1" spc="-6" dirty="0">
                <a:latin typeface="Arial"/>
                <a:cs typeface="Arial"/>
              </a:rPr>
              <a:t>traveled)</a:t>
            </a:r>
            <a:endParaRPr sz="242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1506" y="114300"/>
            <a:ext cx="3196894" cy="250957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6490" y="735685"/>
            <a:ext cx="3266885" cy="556499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520" b="0" spc="-275" dirty="0">
                <a:solidFill>
                  <a:srgbClr val="374D81"/>
                </a:solidFill>
                <a:latin typeface="Arial MT"/>
                <a:cs typeface="Arial MT"/>
              </a:rPr>
              <a:t>Example:</a:t>
            </a:r>
            <a:r>
              <a:rPr sz="3520" spc="-275" dirty="0">
                <a:solidFill>
                  <a:srgbClr val="C00000"/>
                </a:solidFill>
              </a:rPr>
              <a:t>Romania</a:t>
            </a:r>
            <a:endParaRPr sz="352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5050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489" y="735685"/>
            <a:ext cx="2137410" cy="556499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520" spc="-336" dirty="0">
                <a:solidFill>
                  <a:srgbClr val="374D81"/>
                </a:solidFill>
              </a:rPr>
              <a:t>S</a:t>
            </a:r>
            <a:r>
              <a:rPr sz="3520" spc="-330" dirty="0">
                <a:solidFill>
                  <a:srgbClr val="374D81"/>
                </a:solidFill>
              </a:rPr>
              <a:t>t</a:t>
            </a:r>
            <a:r>
              <a:rPr sz="3520" spc="-336" dirty="0">
                <a:solidFill>
                  <a:srgbClr val="374D81"/>
                </a:solidFill>
              </a:rPr>
              <a:t>a</a:t>
            </a:r>
            <a:r>
              <a:rPr sz="3520" spc="-330" dirty="0">
                <a:solidFill>
                  <a:srgbClr val="374D81"/>
                </a:solidFill>
              </a:rPr>
              <a:t>t</a:t>
            </a:r>
            <a:r>
              <a:rPr sz="3520" dirty="0">
                <a:solidFill>
                  <a:srgbClr val="374D81"/>
                </a:solidFill>
              </a:rPr>
              <a:t>e</a:t>
            </a:r>
            <a:r>
              <a:rPr sz="3520" spc="-721" dirty="0">
                <a:solidFill>
                  <a:srgbClr val="374D81"/>
                </a:solidFill>
              </a:rPr>
              <a:t> </a:t>
            </a:r>
            <a:r>
              <a:rPr sz="3520" spc="-336" dirty="0">
                <a:solidFill>
                  <a:srgbClr val="374D81"/>
                </a:solidFill>
              </a:rPr>
              <a:t>Spac</a:t>
            </a:r>
            <a:r>
              <a:rPr sz="3520" dirty="0">
                <a:solidFill>
                  <a:srgbClr val="374D81"/>
                </a:solidFill>
              </a:rPr>
              <a:t>e</a:t>
            </a:r>
            <a:endParaRPr sz="3520"/>
          </a:p>
        </p:txBody>
      </p:sp>
      <p:sp>
        <p:nvSpPr>
          <p:cNvPr id="3" name="object 3"/>
          <p:cNvSpPr txBox="1"/>
          <p:nvPr/>
        </p:nvSpPr>
        <p:spPr>
          <a:xfrm>
            <a:off x="926490" y="1517168"/>
            <a:ext cx="8476298" cy="3013967"/>
          </a:xfrm>
          <a:prstGeom prst="rect">
            <a:avLst/>
          </a:prstGeom>
        </p:spPr>
        <p:txBody>
          <a:bodyPr vert="horz" wrap="square" lIns="0" tIns="13272" rIns="0" bIns="0" rtlCol="0">
            <a:spAutoFit/>
          </a:bodyPr>
          <a:lstStyle/>
          <a:p>
            <a:pPr marL="13970">
              <a:spcBef>
                <a:spcPts val="105"/>
              </a:spcBef>
            </a:pPr>
            <a:r>
              <a:rPr sz="2420" spc="-6" dirty="0">
                <a:latin typeface="Arial MT"/>
                <a:cs typeface="Arial MT"/>
              </a:rPr>
              <a:t>The</a:t>
            </a:r>
            <a:r>
              <a:rPr sz="2420" spc="50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initial</a:t>
            </a:r>
            <a:r>
              <a:rPr sz="2420" spc="61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state,</a:t>
            </a:r>
            <a:r>
              <a:rPr sz="2420" spc="50" dirty="0">
                <a:latin typeface="Arial MT"/>
                <a:cs typeface="Arial MT"/>
              </a:rPr>
              <a:t> </a:t>
            </a:r>
            <a:r>
              <a:rPr sz="2420" dirty="0">
                <a:latin typeface="Arial MT"/>
                <a:cs typeface="Arial MT"/>
              </a:rPr>
              <a:t>actions,</a:t>
            </a:r>
            <a:r>
              <a:rPr sz="2420" spc="61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and</a:t>
            </a:r>
            <a:r>
              <a:rPr sz="2420" spc="44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transition</a:t>
            </a:r>
            <a:r>
              <a:rPr sz="2420" spc="61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model</a:t>
            </a:r>
            <a:r>
              <a:rPr sz="2420" spc="55" dirty="0">
                <a:latin typeface="Arial MT"/>
                <a:cs typeface="Arial MT"/>
              </a:rPr>
              <a:t> </a:t>
            </a:r>
            <a:r>
              <a:rPr sz="2420" dirty="0">
                <a:latin typeface="Arial MT"/>
                <a:cs typeface="Arial MT"/>
              </a:rPr>
              <a:t>define</a:t>
            </a:r>
            <a:r>
              <a:rPr sz="2420" spc="55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the</a:t>
            </a:r>
            <a:r>
              <a:rPr sz="2420" spc="50" dirty="0">
                <a:latin typeface="Arial MT"/>
                <a:cs typeface="Arial MT"/>
              </a:rPr>
              <a:t> </a:t>
            </a:r>
            <a:r>
              <a:rPr sz="2420" b="1" spc="-6" dirty="0">
                <a:solidFill>
                  <a:srgbClr val="C00000"/>
                </a:solidFill>
                <a:latin typeface="Arial"/>
                <a:cs typeface="Arial"/>
              </a:rPr>
              <a:t>state</a:t>
            </a:r>
            <a:endParaRPr sz="2420">
              <a:latin typeface="Arial"/>
              <a:cs typeface="Arial"/>
            </a:endParaRPr>
          </a:p>
          <a:p>
            <a:pPr marL="13970"/>
            <a:r>
              <a:rPr sz="2420" b="1" spc="-6" dirty="0">
                <a:solidFill>
                  <a:srgbClr val="C00000"/>
                </a:solidFill>
                <a:latin typeface="Arial"/>
                <a:cs typeface="Arial"/>
              </a:rPr>
              <a:t>space</a:t>
            </a:r>
            <a:r>
              <a:rPr sz="2420" b="1" spc="6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20" spc="-6" dirty="0">
                <a:latin typeface="Arial MT"/>
                <a:cs typeface="Arial MT"/>
              </a:rPr>
              <a:t>of the problem;</a:t>
            </a:r>
            <a:endParaRPr sz="2420">
              <a:latin typeface="Arial MT"/>
              <a:cs typeface="Arial MT"/>
            </a:endParaRPr>
          </a:p>
          <a:p>
            <a:pPr marL="894080" marR="5588" indent="-377889">
              <a:buChar char="•"/>
              <a:tabLst>
                <a:tab pos="894080" algn="l"/>
                <a:tab pos="894779" algn="l"/>
              </a:tabLst>
            </a:pPr>
            <a:r>
              <a:rPr sz="2420" spc="-6" dirty="0">
                <a:latin typeface="Arial MT"/>
                <a:cs typeface="Arial MT"/>
              </a:rPr>
              <a:t>The set of </a:t>
            </a:r>
            <a:r>
              <a:rPr sz="2420" dirty="0">
                <a:latin typeface="Arial MT"/>
                <a:cs typeface="Arial MT"/>
              </a:rPr>
              <a:t>all </a:t>
            </a:r>
            <a:r>
              <a:rPr sz="2420" spc="-6" dirty="0">
                <a:latin typeface="Arial MT"/>
                <a:cs typeface="Arial MT"/>
              </a:rPr>
              <a:t>states reachable</a:t>
            </a:r>
            <a:r>
              <a:rPr sz="2420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from</a:t>
            </a:r>
            <a:r>
              <a:rPr sz="2420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initial</a:t>
            </a:r>
            <a:r>
              <a:rPr sz="2420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state by any </a:t>
            </a:r>
            <a:r>
              <a:rPr sz="2420" spc="-660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sequence</a:t>
            </a:r>
            <a:r>
              <a:rPr sz="2420" spc="6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of</a:t>
            </a:r>
            <a:r>
              <a:rPr sz="2420" spc="6" dirty="0">
                <a:latin typeface="Arial MT"/>
                <a:cs typeface="Arial MT"/>
              </a:rPr>
              <a:t> </a:t>
            </a:r>
            <a:r>
              <a:rPr sz="2420" dirty="0">
                <a:latin typeface="Arial MT"/>
                <a:cs typeface="Arial MT"/>
              </a:rPr>
              <a:t>actions.</a:t>
            </a:r>
            <a:endParaRPr sz="2420">
              <a:latin typeface="Arial MT"/>
              <a:cs typeface="Arial MT"/>
            </a:endParaRPr>
          </a:p>
          <a:p>
            <a:pPr marL="894080" marR="7684" indent="-377889">
              <a:spcBef>
                <a:spcPts val="6"/>
              </a:spcBef>
              <a:buChar char="•"/>
              <a:tabLst>
                <a:tab pos="894080" algn="l"/>
                <a:tab pos="894779" algn="l"/>
                <a:tab pos="1607947" algn="l"/>
                <a:tab pos="2101088" algn="l"/>
                <a:tab pos="3893439" algn="l"/>
                <a:tab pos="4369816" algn="l"/>
                <a:tab pos="4691825" algn="l"/>
                <a:tab pos="6039231" algn="l"/>
                <a:tab pos="7044373" algn="l"/>
                <a:tab pos="8033447" algn="l"/>
              </a:tabLst>
            </a:pPr>
            <a:r>
              <a:rPr sz="2420" spc="-6" dirty="0">
                <a:latin typeface="Arial MT"/>
                <a:cs typeface="Arial MT"/>
              </a:rPr>
              <a:t>Can	be	repre</a:t>
            </a:r>
            <a:r>
              <a:rPr sz="2420" dirty="0">
                <a:latin typeface="Arial MT"/>
                <a:cs typeface="Arial MT"/>
              </a:rPr>
              <a:t>s</a:t>
            </a:r>
            <a:r>
              <a:rPr sz="2420" spc="-6" dirty="0">
                <a:latin typeface="Arial MT"/>
                <a:cs typeface="Arial MT"/>
              </a:rPr>
              <a:t>ented</a:t>
            </a:r>
            <a:r>
              <a:rPr sz="2420" dirty="0">
                <a:latin typeface="Arial MT"/>
                <a:cs typeface="Arial MT"/>
              </a:rPr>
              <a:t>	</a:t>
            </a:r>
            <a:r>
              <a:rPr sz="2420" spc="-6" dirty="0">
                <a:latin typeface="Arial MT"/>
                <a:cs typeface="Arial MT"/>
              </a:rPr>
              <a:t>as</a:t>
            </a:r>
            <a:r>
              <a:rPr sz="2420" dirty="0">
                <a:latin typeface="Arial MT"/>
                <a:cs typeface="Arial MT"/>
              </a:rPr>
              <a:t>	</a:t>
            </a:r>
            <a:r>
              <a:rPr sz="2420" spc="-6" dirty="0">
                <a:latin typeface="Arial MT"/>
                <a:cs typeface="Arial MT"/>
              </a:rPr>
              <a:t>a</a:t>
            </a:r>
            <a:r>
              <a:rPr sz="2420" dirty="0">
                <a:latin typeface="Arial MT"/>
                <a:cs typeface="Arial MT"/>
              </a:rPr>
              <a:t>	</a:t>
            </a:r>
            <a:r>
              <a:rPr sz="2420" b="1" spc="-6" dirty="0">
                <a:solidFill>
                  <a:srgbClr val="C00000"/>
                </a:solidFill>
                <a:latin typeface="Arial"/>
                <a:cs typeface="Arial"/>
              </a:rPr>
              <a:t>directed</a:t>
            </a:r>
            <a:r>
              <a:rPr sz="242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420" b="1" spc="-6" dirty="0">
                <a:solidFill>
                  <a:srgbClr val="C00000"/>
                </a:solidFill>
                <a:latin typeface="Arial"/>
                <a:cs typeface="Arial"/>
              </a:rPr>
              <a:t>graph</a:t>
            </a:r>
            <a:r>
              <a:rPr sz="242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420" spc="-6" dirty="0">
                <a:latin typeface="Arial MT"/>
                <a:cs typeface="Arial MT"/>
              </a:rPr>
              <a:t>w</a:t>
            </a:r>
            <a:r>
              <a:rPr sz="2420" spc="6" dirty="0">
                <a:latin typeface="Arial MT"/>
                <a:cs typeface="Arial MT"/>
              </a:rPr>
              <a:t>h</a:t>
            </a:r>
            <a:r>
              <a:rPr sz="2420" spc="-6" dirty="0">
                <a:latin typeface="Arial MT"/>
                <a:cs typeface="Arial MT"/>
              </a:rPr>
              <a:t>ere</a:t>
            </a:r>
            <a:r>
              <a:rPr sz="2420" dirty="0">
                <a:latin typeface="Arial MT"/>
                <a:cs typeface="Arial MT"/>
              </a:rPr>
              <a:t>	</a:t>
            </a:r>
            <a:r>
              <a:rPr sz="2420" spc="-6" dirty="0">
                <a:latin typeface="Arial MT"/>
                <a:cs typeface="Arial MT"/>
              </a:rPr>
              <a:t>the  nodes</a:t>
            </a:r>
            <a:r>
              <a:rPr sz="2420" spc="6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are</a:t>
            </a:r>
            <a:r>
              <a:rPr sz="2420" spc="17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states and</a:t>
            </a:r>
            <a:r>
              <a:rPr sz="2420" spc="17" dirty="0">
                <a:latin typeface="Arial MT"/>
                <a:cs typeface="Arial MT"/>
              </a:rPr>
              <a:t> </a:t>
            </a:r>
            <a:r>
              <a:rPr sz="2420" dirty="0">
                <a:latin typeface="Arial MT"/>
                <a:cs typeface="Arial MT"/>
              </a:rPr>
              <a:t>links</a:t>
            </a:r>
            <a:r>
              <a:rPr sz="2420" spc="-17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between</a:t>
            </a:r>
            <a:r>
              <a:rPr sz="2420" spc="22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nodes</a:t>
            </a:r>
            <a:r>
              <a:rPr sz="2420" spc="6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are</a:t>
            </a:r>
            <a:r>
              <a:rPr sz="2420" spc="17" dirty="0">
                <a:latin typeface="Arial MT"/>
                <a:cs typeface="Arial MT"/>
              </a:rPr>
              <a:t> </a:t>
            </a:r>
            <a:r>
              <a:rPr sz="2420" dirty="0">
                <a:latin typeface="Arial MT"/>
                <a:cs typeface="Arial MT"/>
              </a:rPr>
              <a:t>actions.</a:t>
            </a:r>
            <a:endParaRPr sz="242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2475">
              <a:latin typeface="Arial MT"/>
              <a:cs typeface="Arial MT"/>
            </a:endParaRPr>
          </a:p>
          <a:p>
            <a:pPr marL="13970"/>
            <a:r>
              <a:rPr sz="2420" spc="-6" dirty="0">
                <a:latin typeface="Arial MT"/>
                <a:cs typeface="Arial MT"/>
              </a:rPr>
              <a:t>What</a:t>
            </a:r>
            <a:r>
              <a:rPr sz="2420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is</a:t>
            </a:r>
            <a:r>
              <a:rPr sz="2420" spc="-11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the</a:t>
            </a:r>
            <a:r>
              <a:rPr sz="2420" spc="28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state</a:t>
            </a:r>
            <a:r>
              <a:rPr sz="2420" spc="11" dirty="0">
                <a:latin typeface="Arial MT"/>
                <a:cs typeface="Arial MT"/>
              </a:rPr>
              <a:t> </a:t>
            </a:r>
            <a:r>
              <a:rPr sz="2420" dirty="0">
                <a:latin typeface="Arial MT"/>
                <a:cs typeface="Arial MT"/>
              </a:rPr>
              <a:t>space</a:t>
            </a:r>
            <a:r>
              <a:rPr sz="2420" spc="-11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for</a:t>
            </a:r>
            <a:r>
              <a:rPr sz="2420" spc="22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the</a:t>
            </a:r>
            <a:r>
              <a:rPr sz="2420" spc="6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Romania</a:t>
            </a:r>
            <a:r>
              <a:rPr sz="2420" spc="22" dirty="0">
                <a:latin typeface="Arial MT"/>
                <a:cs typeface="Arial MT"/>
              </a:rPr>
              <a:t> </a:t>
            </a:r>
            <a:r>
              <a:rPr sz="2420" spc="-6" dirty="0">
                <a:latin typeface="Arial MT"/>
                <a:cs typeface="Arial MT"/>
              </a:rPr>
              <a:t>problem?</a:t>
            </a:r>
            <a:endParaRPr sz="242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574" y="4472938"/>
            <a:ext cx="5267249" cy="316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4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489" y="735685"/>
            <a:ext cx="2137410" cy="556499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520" spc="-336" dirty="0">
                <a:solidFill>
                  <a:srgbClr val="374D81"/>
                </a:solidFill>
              </a:rPr>
              <a:t>S</a:t>
            </a:r>
            <a:r>
              <a:rPr sz="3520" spc="-330" dirty="0">
                <a:solidFill>
                  <a:srgbClr val="374D81"/>
                </a:solidFill>
              </a:rPr>
              <a:t>t</a:t>
            </a:r>
            <a:r>
              <a:rPr sz="3520" spc="-336" dirty="0">
                <a:solidFill>
                  <a:srgbClr val="374D81"/>
                </a:solidFill>
              </a:rPr>
              <a:t>a</a:t>
            </a:r>
            <a:r>
              <a:rPr sz="3520" spc="-330" dirty="0">
                <a:solidFill>
                  <a:srgbClr val="374D81"/>
                </a:solidFill>
              </a:rPr>
              <a:t>t</a:t>
            </a:r>
            <a:r>
              <a:rPr sz="3520" dirty="0">
                <a:solidFill>
                  <a:srgbClr val="374D81"/>
                </a:solidFill>
              </a:rPr>
              <a:t>e</a:t>
            </a:r>
            <a:r>
              <a:rPr sz="3520" spc="-721" dirty="0">
                <a:solidFill>
                  <a:srgbClr val="374D81"/>
                </a:solidFill>
              </a:rPr>
              <a:t> </a:t>
            </a:r>
            <a:r>
              <a:rPr sz="3520" spc="-336" dirty="0">
                <a:solidFill>
                  <a:srgbClr val="374D81"/>
                </a:solidFill>
              </a:rPr>
              <a:t>Spac</a:t>
            </a:r>
            <a:r>
              <a:rPr sz="3520" dirty="0">
                <a:solidFill>
                  <a:srgbClr val="374D81"/>
                </a:solidFill>
              </a:rPr>
              <a:t>e</a:t>
            </a:r>
            <a:endParaRPr sz="3520"/>
          </a:p>
        </p:txBody>
      </p:sp>
      <p:sp>
        <p:nvSpPr>
          <p:cNvPr id="3" name="object 3"/>
          <p:cNvSpPr txBox="1"/>
          <p:nvPr/>
        </p:nvSpPr>
        <p:spPr>
          <a:xfrm>
            <a:off x="926489" y="1608951"/>
            <a:ext cx="8055102" cy="1842299"/>
          </a:xfrm>
          <a:prstGeom prst="rect">
            <a:avLst/>
          </a:prstGeom>
        </p:spPr>
        <p:txBody>
          <a:bodyPr vert="horz" wrap="square" lIns="0" tIns="215138" rIns="0" bIns="0" rtlCol="0">
            <a:spAutoFit/>
          </a:bodyPr>
          <a:lstStyle/>
          <a:p>
            <a:pPr marL="13970">
              <a:spcBef>
                <a:spcPts val="1694"/>
              </a:spcBef>
            </a:pPr>
            <a:r>
              <a:rPr sz="2640" b="1" spc="-6" dirty="0">
                <a:latin typeface="Calibri"/>
                <a:cs typeface="Calibri"/>
              </a:rPr>
              <a:t>An</a:t>
            </a:r>
            <a:r>
              <a:rPr sz="2640" b="1" spc="-17" dirty="0">
                <a:latin typeface="Calibri"/>
                <a:cs typeface="Calibri"/>
              </a:rPr>
              <a:t> </a:t>
            </a:r>
            <a:r>
              <a:rPr sz="2640" b="1" dirty="0">
                <a:latin typeface="Calibri"/>
                <a:cs typeface="Calibri"/>
              </a:rPr>
              <a:t>AI</a:t>
            </a:r>
            <a:r>
              <a:rPr sz="2640" b="1" spc="-17" dirty="0">
                <a:latin typeface="Calibri"/>
                <a:cs typeface="Calibri"/>
              </a:rPr>
              <a:t> </a:t>
            </a:r>
            <a:r>
              <a:rPr sz="2640" b="1" spc="-6" dirty="0">
                <a:latin typeface="Calibri"/>
                <a:cs typeface="Calibri"/>
              </a:rPr>
              <a:t>problem</a:t>
            </a:r>
            <a:r>
              <a:rPr sz="2640" b="1" spc="-17" dirty="0">
                <a:latin typeface="Calibri"/>
                <a:cs typeface="Calibri"/>
              </a:rPr>
              <a:t> </a:t>
            </a:r>
            <a:r>
              <a:rPr sz="2640" b="1" spc="-6" dirty="0">
                <a:latin typeface="Calibri"/>
                <a:cs typeface="Calibri"/>
              </a:rPr>
              <a:t>can</a:t>
            </a:r>
            <a:r>
              <a:rPr sz="2640" b="1" spc="-17" dirty="0">
                <a:latin typeface="Calibri"/>
                <a:cs typeface="Calibri"/>
              </a:rPr>
              <a:t> </a:t>
            </a:r>
            <a:r>
              <a:rPr sz="2640" b="1" spc="-6" dirty="0">
                <a:latin typeface="Calibri"/>
                <a:cs typeface="Calibri"/>
              </a:rPr>
              <a:t>be represented</a:t>
            </a:r>
            <a:r>
              <a:rPr sz="2640" b="1" spc="22" dirty="0">
                <a:latin typeface="Calibri"/>
                <a:cs typeface="Calibri"/>
              </a:rPr>
              <a:t> </a:t>
            </a:r>
            <a:r>
              <a:rPr sz="2640" b="1" dirty="0">
                <a:latin typeface="Calibri"/>
                <a:cs typeface="Calibri"/>
              </a:rPr>
              <a:t>as</a:t>
            </a:r>
            <a:r>
              <a:rPr sz="2640" b="1" spc="-6" dirty="0">
                <a:latin typeface="Calibri"/>
                <a:cs typeface="Calibri"/>
              </a:rPr>
              <a:t> </a:t>
            </a:r>
            <a:r>
              <a:rPr sz="2640" b="1" dirty="0">
                <a:latin typeface="Calibri"/>
                <a:cs typeface="Calibri"/>
              </a:rPr>
              <a:t>a</a:t>
            </a:r>
            <a:r>
              <a:rPr sz="2640" b="1" spc="-17" dirty="0">
                <a:latin typeface="Calibri"/>
                <a:cs typeface="Calibri"/>
              </a:rPr>
              <a:t> </a:t>
            </a:r>
            <a:r>
              <a:rPr sz="2640" b="1" i="1" spc="-6" dirty="0">
                <a:latin typeface="Calibri"/>
                <a:cs typeface="Calibri"/>
              </a:rPr>
              <a:t>state</a:t>
            </a:r>
            <a:r>
              <a:rPr sz="2640" b="1" i="1" dirty="0">
                <a:latin typeface="Calibri"/>
                <a:cs typeface="Calibri"/>
              </a:rPr>
              <a:t> space</a:t>
            </a:r>
            <a:r>
              <a:rPr sz="2640" b="1" i="1" spc="-33" dirty="0">
                <a:latin typeface="Calibri"/>
                <a:cs typeface="Calibri"/>
              </a:rPr>
              <a:t> </a:t>
            </a:r>
            <a:r>
              <a:rPr sz="2640" b="1" i="1" dirty="0">
                <a:latin typeface="Calibri"/>
                <a:cs typeface="Calibri"/>
              </a:rPr>
              <a:t>graph.</a:t>
            </a:r>
            <a:endParaRPr sz="2640">
              <a:latin typeface="Calibri"/>
              <a:cs typeface="Calibri"/>
            </a:endParaRPr>
          </a:p>
          <a:p>
            <a:pPr marL="13970" marR="756476">
              <a:lnSpc>
                <a:spcPct val="150000"/>
              </a:lnSpc>
              <a:spcBef>
                <a:spcPts val="6"/>
              </a:spcBef>
            </a:pPr>
            <a:r>
              <a:rPr sz="2640" dirty="0">
                <a:latin typeface="Calibri"/>
                <a:cs typeface="Calibri"/>
              </a:rPr>
              <a:t>A</a:t>
            </a:r>
            <a:r>
              <a:rPr sz="2640" spc="-28" dirty="0">
                <a:latin typeface="Calibri"/>
                <a:cs typeface="Calibri"/>
              </a:rPr>
              <a:t> </a:t>
            </a:r>
            <a:r>
              <a:rPr sz="2640" b="1" spc="-6" dirty="0">
                <a:latin typeface="Calibri"/>
                <a:cs typeface="Calibri"/>
              </a:rPr>
              <a:t>graph</a:t>
            </a:r>
            <a:r>
              <a:rPr sz="2640" b="1" spc="-11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is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a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set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of</a:t>
            </a:r>
            <a:r>
              <a:rPr sz="2640" spc="6" dirty="0">
                <a:latin typeface="Calibri"/>
                <a:cs typeface="Calibri"/>
              </a:rPr>
              <a:t> </a:t>
            </a:r>
            <a:r>
              <a:rPr sz="2640" i="1" spc="-6" dirty="0">
                <a:latin typeface="Calibri"/>
                <a:cs typeface="Calibri"/>
              </a:rPr>
              <a:t>nodes </a:t>
            </a:r>
            <a:r>
              <a:rPr sz="2640" dirty="0">
                <a:latin typeface="Calibri"/>
                <a:cs typeface="Calibri"/>
              </a:rPr>
              <a:t>and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i="1" dirty="0">
                <a:latin typeface="Calibri"/>
                <a:cs typeface="Calibri"/>
              </a:rPr>
              <a:t>links</a:t>
            </a:r>
            <a:r>
              <a:rPr sz="2640" i="1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that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connect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them. </a:t>
            </a:r>
            <a:r>
              <a:rPr sz="2640" spc="-583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Graph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theory:</a:t>
            </a:r>
            <a:endParaRPr sz="264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9409" y="3419551"/>
            <a:ext cx="2416810" cy="3070008"/>
          </a:xfrm>
          <a:prstGeom prst="rect">
            <a:avLst/>
          </a:prstGeom>
        </p:spPr>
        <p:txBody>
          <a:bodyPr vert="horz" wrap="square" lIns="0" tIns="215837" rIns="0" bIns="0" rtlCol="0">
            <a:spAutoFit/>
          </a:bodyPr>
          <a:lstStyle/>
          <a:p>
            <a:pPr marL="290576" indent="-277305">
              <a:spcBef>
                <a:spcPts val="1700"/>
              </a:spcBef>
              <a:buFont typeface="Courier New"/>
              <a:buChar char="o"/>
              <a:tabLst>
                <a:tab pos="291275" algn="l"/>
              </a:tabLst>
            </a:pPr>
            <a:r>
              <a:rPr sz="2640" spc="-6" dirty="0">
                <a:latin typeface="Calibri"/>
                <a:cs typeface="Calibri"/>
              </a:rPr>
              <a:t>Labeled</a:t>
            </a:r>
            <a:r>
              <a:rPr sz="2640" spc="-94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graph.</a:t>
            </a:r>
            <a:endParaRPr sz="2640">
              <a:latin typeface="Calibri"/>
              <a:cs typeface="Calibri"/>
            </a:endParaRPr>
          </a:p>
          <a:p>
            <a:pPr marL="290576" indent="-277305">
              <a:spcBef>
                <a:spcPts val="1584"/>
              </a:spcBef>
              <a:buFont typeface="Courier New"/>
              <a:buChar char="o"/>
              <a:tabLst>
                <a:tab pos="291275" algn="l"/>
              </a:tabLst>
            </a:pPr>
            <a:r>
              <a:rPr sz="2640" spc="-6" dirty="0">
                <a:latin typeface="Calibri"/>
                <a:cs typeface="Calibri"/>
              </a:rPr>
              <a:t>Directed</a:t>
            </a:r>
            <a:r>
              <a:rPr sz="2640" spc="-99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graph.</a:t>
            </a:r>
            <a:endParaRPr sz="2640">
              <a:latin typeface="Calibri"/>
              <a:cs typeface="Calibri"/>
            </a:endParaRPr>
          </a:p>
          <a:p>
            <a:pPr marL="290576" indent="-277305">
              <a:spcBef>
                <a:spcPts val="1584"/>
              </a:spcBef>
              <a:buFont typeface="Courier New"/>
              <a:buChar char="o"/>
              <a:tabLst>
                <a:tab pos="291275" algn="l"/>
              </a:tabLst>
            </a:pPr>
            <a:r>
              <a:rPr sz="2640" spc="-6" dirty="0">
                <a:latin typeface="Calibri"/>
                <a:cs typeface="Calibri"/>
              </a:rPr>
              <a:t>Path.</a:t>
            </a:r>
            <a:endParaRPr sz="2640">
              <a:latin typeface="Calibri"/>
              <a:cs typeface="Calibri"/>
            </a:endParaRPr>
          </a:p>
          <a:p>
            <a:pPr marL="290576" indent="-277305">
              <a:spcBef>
                <a:spcPts val="1590"/>
              </a:spcBef>
              <a:buFont typeface="Courier New"/>
              <a:buChar char="o"/>
              <a:tabLst>
                <a:tab pos="291275" algn="l"/>
              </a:tabLst>
            </a:pPr>
            <a:r>
              <a:rPr sz="2640" dirty="0">
                <a:latin typeface="Calibri"/>
                <a:cs typeface="Calibri"/>
              </a:rPr>
              <a:t>Rooted</a:t>
            </a:r>
            <a:r>
              <a:rPr sz="2640" spc="-66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graph.</a:t>
            </a:r>
            <a:endParaRPr sz="2640">
              <a:latin typeface="Calibri"/>
              <a:cs typeface="Calibri"/>
            </a:endParaRPr>
          </a:p>
          <a:p>
            <a:pPr marL="290576" indent="-277305">
              <a:spcBef>
                <a:spcPts val="1584"/>
              </a:spcBef>
              <a:buFont typeface="Courier New"/>
              <a:buChar char="o"/>
              <a:tabLst>
                <a:tab pos="291275" algn="l"/>
              </a:tabLst>
            </a:pPr>
            <a:r>
              <a:rPr sz="2640" spc="-6" dirty="0">
                <a:latin typeface="Calibri"/>
                <a:cs typeface="Calibri"/>
              </a:rPr>
              <a:t>Tree.</a:t>
            </a:r>
            <a:endParaRPr sz="264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0548" y="3419551"/>
            <a:ext cx="2015871" cy="3070008"/>
          </a:xfrm>
          <a:prstGeom prst="rect">
            <a:avLst/>
          </a:prstGeom>
        </p:spPr>
        <p:txBody>
          <a:bodyPr vert="horz" wrap="square" lIns="0" tIns="215837" rIns="0" bIns="0" rtlCol="0">
            <a:spAutoFit/>
          </a:bodyPr>
          <a:lstStyle/>
          <a:p>
            <a:pPr marL="300355" indent="-287084">
              <a:spcBef>
                <a:spcPts val="1700"/>
              </a:spcBef>
              <a:buClr>
                <a:srgbClr val="4F81BC"/>
              </a:buClr>
              <a:buFont typeface="Times New Roman"/>
              <a:buChar char="○"/>
              <a:tabLst>
                <a:tab pos="301054" algn="l"/>
              </a:tabLst>
            </a:pPr>
            <a:r>
              <a:rPr sz="2640" spc="-6" dirty="0">
                <a:latin typeface="Calibri"/>
                <a:cs typeface="Calibri"/>
              </a:rPr>
              <a:t>Parent.</a:t>
            </a:r>
            <a:endParaRPr sz="2640" dirty="0">
              <a:latin typeface="Calibri"/>
              <a:cs typeface="Calibri"/>
            </a:endParaRPr>
          </a:p>
          <a:p>
            <a:pPr marL="300355" indent="-287084">
              <a:spcBef>
                <a:spcPts val="1584"/>
              </a:spcBef>
              <a:buClr>
                <a:srgbClr val="4F81BC"/>
              </a:buClr>
              <a:buFont typeface="Times New Roman"/>
              <a:buChar char="○"/>
              <a:tabLst>
                <a:tab pos="301054" algn="l"/>
              </a:tabLst>
            </a:pPr>
            <a:r>
              <a:rPr sz="2640" spc="-6" dirty="0">
                <a:latin typeface="Calibri"/>
                <a:cs typeface="Calibri"/>
              </a:rPr>
              <a:t>Child.</a:t>
            </a:r>
            <a:endParaRPr sz="2640" dirty="0">
              <a:latin typeface="Calibri"/>
              <a:cs typeface="Calibri"/>
            </a:endParaRPr>
          </a:p>
          <a:p>
            <a:pPr marL="300355" indent="-287084">
              <a:spcBef>
                <a:spcPts val="1584"/>
              </a:spcBef>
              <a:buClr>
                <a:srgbClr val="4F81BC"/>
              </a:buClr>
              <a:buFont typeface="Times New Roman"/>
              <a:buChar char="○"/>
              <a:tabLst>
                <a:tab pos="301054" algn="l"/>
              </a:tabLst>
            </a:pPr>
            <a:r>
              <a:rPr sz="2640" spc="-6" dirty="0">
                <a:latin typeface="Calibri"/>
                <a:cs typeface="Calibri"/>
              </a:rPr>
              <a:t>Sibling.</a:t>
            </a:r>
            <a:endParaRPr sz="2640" dirty="0">
              <a:latin typeface="Calibri"/>
              <a:cs typeface="Calibri"/>
            </a:endParaRPr>
          </a:p>
          <a:p>
            <a:pPr marL="300355" indent="-287084">
              <a:spcBef>
                <a:spcPts val="1590"/>
              </a:spcBef>
              <a:buClr>
                <a:srgbClr val="4F81BC"/>
              </a:buClr>
              <a:buFont typeface="Times New Roman"/>
              <a:buChar char="○"/>
              <a:tabLst>
                <a:tab pos="301054" algn="l"/>
              </a:tabLst>
            </a:pPr>
            <a:r>
              <a:rPr sz="2640" spc="-6" dirty="0">
                <a:latin typeface="Calibri"/>
                <a:cs typeface="Calibri"/>
              </a:rPr>
              <a:t>Ancestor.</a:t>
            </a:r>
            <a:endParaRPr sz="2640" dirty="0">
              <a:latin typeface="Calibri"/>
              <a:cs typeface="Calibri"/>
            </a:endParaRPr>
          </a:p>
          <a:p>
            <a:pPr marL="300355" indent="-287084">
              <a:spcBef>
                <a:spcPts val="1584"/>
              </a:spcBef>
              <a:buClr>
                <a:srgbClr val="4F81BC"/>
              </a:buClr>
              <a:buFont typeface="Times New Roman"/>
              <a:buChar char="○"/>
              <a:tabLst>
                <a:tab pos="301054" algn="l"/>
              </a:tabLst>
            </a:pPr>
            <a:r>
              <a:rPr sz="2640" spc="-6" dirty="0">
                <a:latin typeface="Calibri"/>
                <a:cs typeface="Calibri"/>
              </a:rPr>
              <a:t>Descendant.</a:t>
            </a:r>
            <a:endParaRPr sz="264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848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9981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00" dirty="0"/>
              <a:t>Goal-based	agents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247970"/>
            <a:ext cx="8264525" cy="19392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Font typeface="Cambria"/>
              <a:buChar char="•"/>
              <a:tabLst>
                <a:tab pos="273050" algn="l"/>
              </a:tabLst>
            </a:pPr>
            <a:r>
              <a:rPr sz="1950" spc="155" dirty="0">
                <a:latin typeface="Arial MT"/>
                <a:cs typeface="Arial MT"/>
              </a:rPr>
              <a:t>Agents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235" dirty="0">
                <a:latin typeface="Arial MT"/>
                <a:cs typeface="Arial MT"/>
              </a:rPr>
              <a:t>that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work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towards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b="1" spc="140" dirty="0">
                <a:solidFill>
                  <a:srgbClr val="EC008C"/>
                </a:solidFill>
                <a:latin typeface="Arial"/>
                <a:cs typeface="Arial"/>
              </a:rPr>
              <a:t>goal</a:t>
            </a:r>
            <a:r>
              <a:rPr sz="1950" spc="140" dirty="0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2610"/>
              </a:spcBef>
              <a:buFont typeface="Cambria"/>
              <a:buChar char="•"/>
              <a:tabLst>
                <a:tab pos="273050" algn="l"/>
              </a:tabLst>
            </a:pPr>
            <a:r>
              <a:rPr sz="1950" spc="155" dirty="0">
                <a:latin typeface="Arial MT"/>
                <a:cs typeface="Arial MT"/>
              </a:rPr>
              <a:t>Agents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05" dirty="0">
                <a:latin typeface="Arial MT"/>
                <a:cs typeface="Arial MT"/>
              </a:rPr>
              <a:t>consider</a:t>
            </a:r>
            <a:r>
              <a:rPr sz="1950" spc="29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85" dirty="0">
                <a:latin typeface="Arial MT"/>
                <a:cs typeface="Arial MT"/>
              </a:rPr>
              <a:t>impact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b="1" spc="140" dirty="0">
                <a:solidFill>
                  <a:srgbClr val="EC008C"/>
                </a:solidFill>
                <a:latin typeface="Arial"/>
                <a:cs typeface="Arial"/>
              </a:rPr>
              <a:t>actions</a:t>
            </a:r>
            <a:r>
              <a:rPr sz="1950" b="1" spc="28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spc="155" dirty="0">
                <a:latin typeface="Arial MT"/>
                <a:cs typeface="Arial MT"/>
              </a:rPr>
              <a:t>on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75" dirty="0">
                <a:latin typeface="Arial MT"/>
                <a:cs typeface="Arial MT"/>
              </a:rPr>
              <a:t>future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b="1" spc="155" dirty="0">
                <a:solidFill>
                  <a:srgbClr val="EC008C"/>
                </a:solidFill>
                <a:latin typeface="Arial"/>
                <a:cs typeface="Arial"/>
              </a:rPr>
              <a:t>states</a:t>
            </a:r>
            <a:r>
              <a:rPr sz="1950" spc="155" dirty="0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  <a:p>
            <a:pPr marL="272415" marR="5080" indent="-260350">
              <a:lnSpc>
                <a:spcPct val="119200"/>
              </a:lnSpc>
              <a:spcBef>
                <a:spcPts val="2160"/>
              </a:spcBef>
              <a:buFont typeface="Cambria"/>
              <a:buChar char="•"/>
              <a:tabLst>
                <a:tab pos="273050" algn="l"/>
              </a:tabLst>
            </a:pPr>
            <a:r>
              <a:rPr sz="1950" spc="170" dirty="0">
                <a:latin typeface="Arial MT"/>
                <a:cs typeface="Arial MT"/>
              </a:rPr>
              <a:t>Agent’s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165" dirty="0">
                <a:latin typeface="Arial MT"/>
                <a:cs typeface="Arial MT"/>
              </a:rPr>
              <a:t>job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is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identify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165" dirty="0">
                <a:latin typeface="Arial MT"/>
                <a:cs typeface="Arial MT"/>
              </a:rPr>
              <a:t>action</a:t>
            </a:r>
            <a:r>
              <a:rPr sz="1950" spc="430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or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series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actions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235" dirty="0">
                <a:latin typeface="Arial MT"/>
                <a:cs typeface="Arial MT"/>
              </a:rPr>
              <a:t>that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90" dirty="0">
                <a:latin typeface="Arial MT"/>
                <a:cs typeface="Arial MT"/>
              </a:rPr>
              <a:t>lead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goal.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9981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00" dirty="0"/>
              <a:t>Goal-based	agents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247970"/>
            <a:ext cx="8264525" cy="2567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Font typeface="Cambria"/>
              <a:buChar char="•"/>
              <a:tabLst>
                <a:tab pos="273050" algn="l"/>
              </a:tabLst>
            </a:pPr>
            <a:r>
              <a:rPr sz="1950" spc="155" dirty="0">
                <a:latin typeface="Arial MT"/>
                <a:cs typeface="Arial MT"/>
              </a:rPr>
              <a:t>Agents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235" dirty="0">
                <a:latin typeface="Arial MT"/>
                <a:cs typeface="Arial MT"/>
              </a:rPr>
              <a:t>that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work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towards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b="1" spc="140" dirty="0">
                <a:solidFill>
                  <a:srgbClr val="EC008C"/>
                </a:solidFill>
                <a:latin typeface="Arial"/>
                <a:cs typeface="Arial"/>
              </a:rPr>
              <a:t>goal</a:t>
            </a:r>
            <a:r>
              <a:rPr sz="1950" spc="140" dirty="0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2610"/>
              </a:spcBef>
              <a:buFont typeface="Cambria"/>
              <a:buChar char="•"/>
              <a:tabLst>
                <a:tab pos="273050" algn="l"/>
              </a:tabLst>
            </a:pPr>
            <a:r>
              <a:rPr sz="1950" spc="155" dirty="0">
                <a:latin typeface="Arial MT"/>
                <a:cs typeface="Arial MT"/>
              </a:rPr>
              <a:t>Agents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05" dirty="0">
                <a:latin typeface="Arial MT"/>
                <a:cs typeface="Arial MT"/>
              </a:rPr>
              <a:t>consider</a:t>
            </a:r>
            <a:r>
              <a:rPr sz="1950" spc="29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85" dirty="0">
                <a:latin typeface="Arial MT"/>
                <a:cs typeface="Arial MT"/>
              </a:rPr>
              <a:t>impact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b="1" spc="140" dirty="0">
                <a:solidFill>
                  <a:srgbClr val="EC008C"/>
                </a:solidFill>
                <a:latin typeface="Arial"/>
                <a:cs typeface="Arial"/>
              </a:rPr>
              <a:t>actions</a:t>
            </a:r>
            <a:r>
              <a:rPr sz="1950" b="1" spc="28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spc="155" dirty="0">
                <a:latin typeface="Arial MT"/>
                <a:cs typeface="Arial MT"/>
              </a:rPr>
              <a:t>on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75" dirty="0">
                <a:latin typeface="Arial MT"/>
                <a:cs typeface="Arial MT"/>
              </a:rPr>
              <a:t>future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b="1" spc="155" dirty="0">
                <a:solidFill>
                  <a:srgbClr val="EC008C"/>
                </a:solidFill>
                <a:latin typeface="Arial"/>
                <a:cs typeface="Arial"/>
              </a:rPr>
              <a:t>states</a:t>
            </a:r>
            <a:r>
              <a:rPr sz="1950" spc="155" dirty="0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  <a:p>
            <a:pPr marL="272415" marR="5080" indent="-260350">
              <a:lnSpc>
                <a:spcPct val="119200"/>
              </a:lnSpc>
              <a:spcBef>
                <a:spcPts val="2160"/>
              </a:spcBef>
              <a:buFont typeface="Cambria"/>
              <a:buChar char="•"/>
              <a:tabLst>
                <a:tab pos="273050" algn="l"/>
              </a:tabLst>
            </a:pPr>
            <a:r>
              <a:rPr sz="1950" spc="170" dirty="0">
                <a:latin typeface="Arial MT"/>
                <a:cs typeface="Arial MT"/>
              </a:rPr>
              <a:t>Agent’s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165" dirty="0">
                <a:latin typeface="Arial MT"/>
                <a:cs typeface="Arial MT"/>
              </a:rPr>
              <a:t>job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is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identify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165" dirty="0">
                <a:latin typeface="Arial MT"/>
                <a:cs typeface="Arial MT"/>
              </a:rPr>
              <a:t>action</a:t>
            </a:r>
            <a:r>
              <a:rPr sz="1950" spc="430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or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series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actions</a:t>
            </a:r>
            <a:r>
              <a:rPr sz="1950" spc="425" dirty="0">
                <a:latin typeface="Arial MT"/>
                <a:cs typeface="Arial MT"/>
              </a:rPr>
              <a:t> </a:t>
            </a:r>
            <a:r>
              <a:rPr sz="1950" spc="235" dirty="0">
                <a:latin typeface="Arial MT"/>
                <a:cs typeface="Arial MT"/>
              </a:rPr>
              <a:t>that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90" dirty="0">
                <a:latin typeface="Arial MT"/>
                <a:cs typeface="Arial MT"/>
              </a:rPr>
              <a:t>lead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goal.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mbria"/>
              <a:buChar char="•"/>
            </a:pPr>
            <a:endParaRPr sz="22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buFont typeface="Cambria"/>
              <a:buChar char="•"/>
              <a:tabLst>
                <a:tab pos="273050" algn="l"/>
              </a:tabLst>
            </a:pPr>
            <a:r>
              <a:rPr sz="1950" spc="130" dirty="0">
                <a:latin typeface="Arial MT"/>
                <a:cs typeface="Arial MT"/>
              </a:rPr>
              <a:t>Formalized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30" dirty="0">
                <a:latin typeface="Arial MT"/>
                <a:cs typeface="Arial MT"/>
              </a:rPr>
              <a:t>as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b="1" spc="105" dirty="0">
                <a:solidFill>
                  <a:srgbClr val="EC008C"/>
                </a:solidFill>
                <a:latin typeface="Arial"/>
                <a:cs typeface="Arial"/>
              </a:rPr>
              <a:t>search</a:t>
            </a:r>
            <a:r>
              <a:rPr sz="1950" b="1" spc="28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spc="185" dirty="0">
                <a:latin typeface="Arial MT"/>
                <a:cs typeface="Arial MT"/>
              </a:rPr>
              <a:t>through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90" dirty="0">
                <a:latin typeface="Arial MT"/>
                <a:cs typeface="Arial MT"/>
              </a:rPr>
              <a:t>possible</a:t>
            </a:r>
            <a:r>
              <a:rPr sz="1950" spc="290" dirty="0">
                <a:latin typeface="Arial MT"/>
                <a:cs typeface="Arial MT"/>
              </a:rPr>
              <a:t> </a:t>
            </a:r>
            <a:r>
              <a:rPr sz="1950" b="1" spc="114" dirty="0">
                <a:solidFill>
                  <a:srgbClr val="EC008C"/>
                </a:solidFill>
                <a:latin typeface="Arial"/>
                <a:cs typeface="Arial"/>
              </a:rPr>
              <a:t>solutions</a:t>
            </a:r>
            <a:r>
              <a:rPr sz="1950" spc="114" dirty="0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9416" y="4103916"/>
            <a:ext cx="2739542" cy="21588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1960" y="1286852"/>
            <a:ext cx="4114800" cy="4104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1960" y="1286852"/>
            <a:ext cx="4114800" cy="41046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86758" y="5481185"/>
            <a:ext cx="168465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385" dirty="0">
                <a:solidFill>
                  <a:srgbClr val="EC008C"/>
                </a:solidFill>
                <a:latin typeface="Arial"/>
                <a:cs typeface="Arial"/>
              </a:rPr>
              <a:t>EXPLORE!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2708" y="1458455"/>
            <a:ext cx="3592957" cy="3674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400" y="5171116"/>
            <a:ext cx="8484235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0"/>
              </a:spcBef>
              <a:tabLst>
                <a:tab pos="2954655" algn="l"/>
              </a:tabLst>
            </a:pPr>
            <a:r>
              <a:rPr sz="1950" spc="250" dirty="0">
                <a:latin typeface="Arial MT"/>
                <a:cs typeface="Arial MT"/>
              </a:rPr>
              <a:t>The</a:t>
            </a:r>
            <a:r>
              <a:rPr sz="1950" spc="125" dirty="0">
                <a:latin typeface="Arial MT"/>
                <a:cs typeface="Arial MT"/>
              </a:rPr>
              <a:t> </a:t>
            </a:r>
            <a:r>
              <a:rPr sz="1950" spc="114" dirty="0">
                <a:latin typeface="Arial MT"/>
                <a:cs typeface="Arial MT"/>
              </a:rPr>
              <a:t>8-queen</a:t>
            </a:r>
            <a:r>
              <a:rPr sz="1950" spc="120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problem:	</a:t>
            </a:r>
            <a:r>
              <a:rPr sz="1950" spc="155" dirty="0">
                <a:latin typeface="Arial MT"/>
                <a:cs typeface="Arial MT"/>
              </a:rPr>
              <a:t>on</a:t>
            </a:r>
            <a:r>
              <a:rPr sz="1950" spc="10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11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chess</a:t>
            </a:r>
            <a:r>
              <a:rPr sz="1950" spc="10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board,</a:t>
            </a:r>
            <a:r>
              <a:rPr sz="1950" spc="145" dirty="0">
                <a:latin typeface="Arial MT"/>
                <a:cs typeface="Arial MT"/>
              </a:rPr>
              <a:t> </a:t>
            </a:r>
            <a:r>
              <a:rPr sz="1950" spc="95" dirty="0">
                <a:latin typeface="Arial MT"/>
                <a:cs typeface="Arial MT"/>
              </a:rPr>
              <a:t>place</a:t>
            </a:r>
            <a:r>
              <a:rPr sz="1950" spc="10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8</a:t>
            </a:r>
            <a:r>
              <a:rPr sz="1950" spc="105" dirty="0">
                <a:latin typeface="Arial MT"/>
                <a:cs typeface="Arial MT"/>
              </a:rPr>
              <a:t> </a:t>
            </a:r>
            <a:r>
              <a:rPr sz="1950" spc="75" dirty="0">
                <a:latin typeface="Arial MT"/>
                <a:cs typeface="Arial MT"/>
              </a:rPr>
              <a:t>queens</a:t>
            </a:r>
            <a:r>
              <a:rPr sz="1950" spc="10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so</a:t>
            </a:r>
            <a:r>
              <a:rPr sz="1950" spc="105" dirty="0">
                <a:latin typeface="Arial MT"/>
                <a:cs typeface="Arial MT"/>
              </a:rPr>
              <a:t> </a:t>
            </a:r>
            <a:r>
              <a:rPr sz="1950" spc="235" dirty="0">
                <a:latin typeface="Arial MT"/>
                <a:cs typeface="Arial MT"/>
              </a:rPr>
              <a:t>that</a:t>
            </a:r>
            <a:r>
              <a:rPr sz="1950" spc="10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no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95" dirty="0">
                <a:latin typeface="Arial MT"/>
                <a:cs typeface="Arial MT"/>
              </a:rPr>
              <a:t>queen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is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attacking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20" dirty="0">
                <a:latin typeface="Arial MT"/>
                <a:cs typeface="Arial MT"/>
              </a:rPr>
              <a:t>any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other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25" dirty="0">
                <a:latin typeface="Arial MT"/>
                <a:cs typeface="Arial MT"/>
              </a:rPr>
              <a:t>horizontally,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vertically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or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05" dirty="0">
                <a:latin typeface="Arial MT"/>
                <a:cs typeface="Arial MT"/>
              </a:rPr>
              <a:t>diagonally.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391" y="500203"/>
            <a:ext cx="6010910" cy="190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985" marR="5080" indent="-756920">
              <a:lnSpc>
                <a:spcPct val="150300"/>
              </a:lnSpc>
              <a:spcBef>
                <a:spcPts val="95"/>
              </a:spcBef>
              <a:tabLst>
                <a:tab pos="2715895" algn="l"/>
                <a:tab pos="2965450" algn="l"/>
              </a:tabLst>
            </a:pPr>
            <a:r>
              <a:rPr u="none" spc="430" dirty="0"/>
              <a:t>Arti</a:t>
            </a:r>
            <a:r>
              <a:rPr u="none" spc="229" dirty="0"/>
              <a:t>fi</a:t>
            </a:r>
            <a:r>
              <a:rPr u="none" spc="190" dirty="0"/>
              <a:t>cial	</a:t>
            </a:r>
            <a:r>
              <a:rPr u="none" spc="295" dirty="0"/>
              <a:t>Intell</a:t>
            </a:r>
            <a:r>
              <a:rPr u="none" spc="114" dirty="0"/>
              <a:t>i</a:t>
            </a:r>
            <a:r>
              <a:rPr u="none" spc="254" dirty="0"/>
              <a:t>g</a:t>
            </a:r>
            <a:r>
              <a:rPr u="none" spc="295" dirty="0"/>
              <a:t>e</a:t>
            </a:r>
            <a:r>
              <a:rPr u="none" spc="285" dirty="0"/>
              <a:t>n</a:t>
            </a:r>
            <a:r>
              <a:rPr u="none" spc="195" dirty="0"/>
              <a:t>ce  </a:t>
            </a:r>
            <a:r>
              <a:rPr u="none" spc="285" dirty="0">
                <a:solidFill>
                  <a:srgbClr val="EC008C"/>
                </a:solidFill>
              </a:rPr>
              <a:t>Search	</a:t>
            </a:r>
            <a:r>
              <a:rPr u="none" spc="355" dirty="0">
                <a:solidFill>
                  <a:srgbClr val="EC008C"/>
                </a:solidFill>
              </a:rPr>
              <a:t>Agents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9649" y="2743479"/>
            <a:ext cx="43815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2708" y="1458455"/>
            <a:ext cx="3592957" cy="3674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000" y="5223146"/>
            <a:ext cx="6392545" cy="871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175" dirty="0">
                <a:latin typeface="Arial MT"/>
                <a:cs typeface="Arial MT"/>
              </a:rPr>
              <a:t>Number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90" dirty="0">
                <a:latin typeface="Arial MT"/>
                <a:cs typeface="Arial MT"/>
              </a:rPr>
              <a:t>possible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sequences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investigate: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 MT"/>
              <a:cs typeface="Arial MT"/>
            </a:endParaRPr>
          </a:p>
          <a:p>
            <a:pPr marL="2173605">
              <a:lnSpc>
                <a:spcPct val="100000"/>
              </a:lnSpc>
              <a:spcBef>
                <a:spcPts val="5"/>
              </a:spcBef>
            </a:pPr>
            <a:r>
              <a:rPr sz="1950" spc="155" dirty="0">
                <a:latin typeface="Arial MT"/>
                <a:cs typeface="Arial MT"/>
              </a:rPr>
              <a:t>64</a:t>
            </a:r>
            <a:r>
              <a:rPr sz="1950" spc="-80" dirty="0">
                <a:latin typeface="Arial MT"/>
                <a:cs typeface="Arial MT"/>
              </a:rPr>
              <a:t> </a:t>
            </a:r>
            <a:r>
              <a:rPr sz="1950" spc="110" dirty="0">
                <a:latin typeface="Cambria"/>
                <a:cs typeface="Cambria"/>
              </a:rPr>
              <a:t>∗</a:t>
            </a:r>
            <a:r>
              <a:rPr sz="1950" spc="30" dirty="0">
                <a:latin typeface="Cambria"/>
                <a:cs typeface="Cambria"/>
              </a:rPr>
              <a:t> </a:t>
            </a:r>
            <a:r>
              <a:rPr sz="1950" spc="155" dirty="0">
                <a:latin typeface="Arial MT"/>
                <a:cs typeface="Arial MT"/>
              </a:rPr>
              <a:t>63</a:t>
            </a:r>
            <a:r>
              <a:rPr sz="1950" spc="-80" dirty="0">
                <a:latin typeface="Arial MT"/>
                <a:cs typeface="Arial MT"/>
              </a:rPr>
              <a:t> </a:t>
            </a:r>
            <a:r>
              <a:rPr sz="1950" spc="110" dirty="0">
                <a:latin typeface="Cambria"/>
                <a:cs typeface="Cambria"/>
              </a:rPr>
              <a:t>∗</a:t>
            </a:r>
            <a:r>
              <a:rPr sz="1950" spc="30" dirty="0">
                <a:latin typeface="Cambria"/>
                <a:cs typeface="Cambria"/>
              </a:rPr>
              <a:t> </a:t>
            </a:r>
            <a:r>
              <a:rPr sz="1950" spc="155" dirty="0">
                <a:latin typeface="Arial MT"/>
                <a:cs typeface="Arial MT"/>
              </a:rPr>
              <a:t>62</a:t>
            </a:r>
            <a:r>
              <a:rPr sz="1950" spc="-80" dirty="0">
                <a:latin typeface="Arial MT"/>
                <a:cs typeface="Arial MT"/>
              </a:rPr>
              <a:t> </a:t>
            </a:r>
            <a:r>
              <a:rPr sz="1950" spc="110" dirty="0">
                <a:latin typeface="Cambria"/>
                <a:cs typeface="Cambria"/>
              </a:rPr>
              <a:t>∗</a:t>
            </a:r>
            <a:r>
              <a:rPr sz="1950" spc="30" dirty="0">
                <a:latin typeface="Cambria"/>
                <a:cs typeface="Cambria"/>
              </a:rPr>
              <a:t> </a:t>
            </a:r>
            <a:r>
              <a:rPr sz="1950" i="1" spc="90" dirty="0">
                <a:latin typeface="Calibri"/>
                <a:cs typeface="Calibri"/>
              </a:rPr>
              <a:t>...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spc="110" dirty="0">
                <a:latin typeface="Cambria"/>
                <a:cs typeface="Cambria"/>
              </a:rPr>
              <a:t>∗</a:t>
            </a:r>
            <a:r>
              <a:rPr sz="1950" spc="30" dirty="0">
                <a:latin typeface="Cambria"/>
                <a:cs typeface="Cambria"/>
              </a:rPr>
              <a:t> </a:t>
            </a:r>
            <a:r>
              <a:rPr sz="1950" spc="155" dirty="0">
                <a:latin typeface="Arial MT"/>
                <a:cs typeface="Arial MT"/>
              </a:rPr>
              <a:t>57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spc="785" dirty="0">
                <a:latin typeface="Arial MT"/>
                <a:cs typeface="Arial MT"/>
              </a:rPr>
              <a:t>=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1</a:t>
            </a:r>
            <a:r>
              <a:rPr sz="1950" i="1" spc="130" dirty="0">
                <a:latin typeface="Calibri"/>
                <a:cs typeface="Calibri"/>
              </a:rPr>
              <a:t>.</a:t>
            </a:r>
            <a:r>
              <a:rPr sz="1950" spc="130" dirty="0">
                <a:latin typeface="Arial MT"/>
                <a:cs typeface="Arial MT"/>
              </a:rPr>
              <a:t>8</a:t>
            </a:r>
            <a:r>
              <a:rPr sz="1950" spc="-80" dirty="0">
                <a:latin typeface="Arial MT"/>
                <a:cs typeface="Arial MT"/>
              </a:rPr>
              <a:t> </a:t>
            </a:r>
            <a:r>
              <a:rPr sz="1950" spc="555" dirty="0">
                <a:latin typeface="Cambria"/>
                <a:cs typeface="Cambria"/>
              </a:rPr>
              <a:t>×</a:t>
            </a:r>
            <a:r>
              <a:rPr sz="1950" spc="30" dirty="0">
                <a:latin typeface="Cambria"/>
                <a:cs typeface="Cambria"/>
              </a:rPr>
              <a:t> </a:t>
            </a:r>
            <a:r>
              <a:rPr sz="1950" spc="135" dirty="0">
                <a:latin typeface="Arial MT"/>
                <a:cs typeface="Arial MT"/>
              </a:rPr>
              <a:t>10</a:t>
            </a:r>
            <a:r>
              <a:rPr sz="2475" spc="202" baseline="26936" dirty="0">
                <a:latin typeface="Arial MT"/>
                <a:cs typeface="Arial MT"/>
              </a:rPr>
              <a:t>14</a:t>
            </a:r>
            <a:endParaRPr sz="2475" baseline="26936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20035" algn="l"/>
                <a:tab pos="5031105" algn="l"/>
                <a:tab pos="588327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00" dirty="0"/>
              <a:t>Problem	</a:t>
            </a:r>
            <a:r>
              <a:rPr spc="165" dirty="0"/>
              <a:t>solving	</a:t>
            </a:r>
            <a:r>
              <a:rPr spc="125" dirty="0"/>
              <a:t>as	</a:t>
            </a:r>
            <a:r>
              <a:rPr spc="195" dirty="0"/>
              <a:t>search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797" y="1522290"/>
            <a:ext cx="8373109" cy="16222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 MT"/>
              <a:buAutoNum type="arabicPeriod"/>
              <a:tabLst>
                <a:tab pos="384175" algn="l"/>
              </a:tabLst>
            </a:pPr>
            <a:r>
              <a:rPr sz="1950" b="1" spc="204" dirty="0">
                <a:solidFill>
                  <a:srgbClr val="EC008C"/>
                </a:solidFill>
                <a:latin typeface="Arial"/>
                <a:cs typeface="Arial"/>
              </a:rPr>
              <a:t>Define</a:t>
            </a:r>
            <a:r>
              <a:rPr sz="1950" b="1" spc="350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b="1" spc="215" dirty="0">
                <a:solidFill>
                  <a:srgbClr val="EC008C"/>
                </a:solidFill>
                <a:latin typeface="Arial"/>
                <a:cs typeface="Arial"/>
              </a:rPr>
              <a:t>the</a:t>
            </a:r>
            <a:r>
              <a:rPr sz="1950" b="1" spc="35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b="1" spc="160" dirty="0">
                <a:solidFill>
                  <a:srgbClr val="EC008C"/>
                </a:solidFill>
                <a:latin typeface="Arial"/>
                <a:cs typeface="Arial"/>
              </a:rPr>
              <a:t>problem</a:t>
            </a:r>
            <a:r>
              <a:rPr sz="1950" b="1" spc="350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b="1" spc="170" dirty="0">
                <a:solidFill>
                  <a:srgbClr val="EC008C"/>
                </a:solidFill>
                <a:latin typeface="Arial"/>
                <a:cs typeface="Arial"/>
              </a:rPr>
              <a:t>through:</a:t>
            </a:r>
            <a:endParaRPr sz="1950" dirty="0">
              <a:latin typeface="Arial"/>
              <a:cs typeface="Arial"/>
            </a:endParaRPr>
          </a:p>
          <a:p>
            <a:pPr marL="763270" lvl="1" indent="-520700">
              <a:lnSpc>
                <a:spcPct val="100000"/>
              </a:lnSpc>
              <a:spcBef>
                <a:spcPts val="1645"/>
              </a:spcBef>
              <a:buAutoNum type="alphaLcParenBoth"/>
              <a:tabLst>
                <a:tab pos="763905" algn="l"/>
              </a:tabLst>
            </a:pPr>
            <a:r>
              <a:rPr sz="1950" spc="120" dirty="0">
                <a:latin typeface="Arial MT"/>
                <a:cs typeface="Arial MT"/>
              </a:rPr>
              <a:t>Goal</a:t>
            </a:r>
            <a:r>
              <a:rPr sz="1950" spc="254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formulation</a:t>
            </a:r>
            <a:endParaRPr sz="1950" dirty="0">
              <a:latin typeface="Arial MT"/>
              <a:cs typeface="Arial MT"/>
            </a:endParaRPr>
          </a:p>
          <a:p>
            <a:pPr marL="763270" lvl="1" indent="-529590">
              <a:lnSpc>
                <a:spcPct val="100000"/>
              </a:lnSpc>
              <a:spcBef>
                <a:spcPts val="1170"/>
              </a:spcBef>
              <a:buAutoNum type="alphaLcParenBoth"/>
              <a:tabLst>
                <a:tab pos="763905" algn="l"/>
              </a:tabLst>
            </a:pPr>
            <a:r>
              <a:rPr sz="1950" spc="165" dirty="0">
                <a:latin typeface="Arial MT"/>
                <a:cs typeface="Arial MT"/>
              </a:rPr>
              <a:t>Problem</a:t>
            </a:r>
            <a:r>
              <a:rPr sz="1950" spc="26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formulation</a:t>
            </a:r>
            <a:endParaRPr sz="195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2003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00" dirty="0"/>
              <a:t>Problem	</a:t>
            </a:r>
            <a:r>
              <a:rPr spc="330" dirty="0"/>
              <a:t>formulation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065090"/>
            <a:ext cx="659828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03120" algn="l"/>
              </a:tabLst>
            </a:pP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Initial</a:t>
            </a:r>
            <a:r>
              <a:rPr sz="1950" b="1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state:	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in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which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agent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starts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2003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00" dirty="0"/>
              <a:t>Problem	</a:t>
            </a:r>
            <a:r>
              <a:rPr spc="330" dirty="0"/>
              <a:t>formulation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065090"/>
            <a:ext cx="8263890" cy="1310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03120" algn="l"/>
              </a:tabLst>
            </a:pP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Initial</a:t>
            </a:r>
            <a:r>
              <a:rPr sz="1950" b="1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state:	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in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which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agent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starts</a:t>
            </a:r>
            <a:endParaRPr sz="1950">
              <a:latin typeface="Arial MT"/>
              <a:cs typeface="Arial MT"/>
            </a:endParaRPr>
          </a:p>
          <a:p>
            <a:pPr marL="272415" marR="5080" indent="-260350">
              <a:lnSpc>
                <a:spcPct val="119200"/>
              </a:lnSpc>
              <a:spcBef>
                <a:spcPts val="216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430655" algn="l"/>
              </a:tabLst>
            </a:pP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States:	</a:t>
            </a:r>
            <a:r>
              <a:rPr sz="1950" spc="175" dirty="0">
                <a:latin typeface="Arial MT"/>
                <a:cs typeface="Arial MT"/>
              </a:rPr>
              <a:t>All</a:t>
            </a:r>
            <a:r>
              <a:rPr sz="1950" spc="380" dirty="0">
                <a:latin typeface="Arial MT"/>
                <a:cs typeface="Arial MT"/>
              </a:rPr>
              <a:t> </a:t>
            </a:r>
            <a:r>
              <a:rPr sz="1950" spc="125" dirty="0">
                <a:latin typeface="Arial MT"/>
                <a:cs typeface="Arial MT"/>
              </a:rPr>
              <a:t>states</a:t>
            </a:r>
            <a:r>
              <a:rPr sz="1950" spc="385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reachable</a:t>
            </a:r>
            <a:r>
              <a:rPr sz="1950" spc="385" dirty="0">
                <a:latin typeface="Arial MT"/>
                <a:cs typeface="Arial MT"/>
              </a:rPr>
              <a:t> </a:t>
            </a:r>
            <a:r>
              <a:rPr sz="1950" spc="210" dirty="0">
                <a:latin typeface="Arial MT"/>
                <a:cs typeface="Arial MT"/>
              </a:rPr>
              <a:t>from</a:t>
            </a:r>
            <a:r>
              <a:rPr sz="1950" spc="385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385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initial</a:t>
            </a:r>
            <a:r>
              <a:rPr sz="1950" spc="3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385" dirty="0">
                <a:latin typeface="Arial MT"/>
                <a:cs typeface="Arial MT"/>
              </a:rPr>
              <a:t> </a:t>
            </a:r>
            <a:r>
              <a:rPr sz="1950" spc="105" dirty="0">
                <a:latin typeface="Arial MT"/>
                <a:cs typeface="Arial MT"/>
              </a:rPr>
              <a:t>by</a:t>
            </a:r>
            <a:r>
              <a:rPr sz="1950" spc="385" dirty="0">
                <a:latin typeface="Arial MT"/>
                <a:cs typeface="Arial MT"/>
              </a:rPr>
              <a:t> </a:t>
            </a:r>
            <a:r>
              <a:rPr sz="1950" spc="120" dirty="0">
                <a:latin typeface="Arial MT"/>
                <a:cs typeface="Arial MT"/>
              </a:rPr>
              <a:t>any</a:t>
            </a:r>
            <a:r>
              <a:rPr sz="1950" spc="385" dirty="0">
                <a:latin typeface="Arial MT"/>
                <a:cs typeface="Arial MT"/>
              </a:rPr>
              <a:t> </a:t>
            </a:r>
            <a:r>
              <a:rPr sz="1950" spc="55" dirty="0">
                <a:latin typeface="Arial MT"/>
                <a:cs typeface="Arial MT"/>
              </a:rPr>
              <a:t>se-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quence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actions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54" dirty="0">
                <a:latin typeface="Arial MT"/>
                <a:cs typeface="Arial MT"/>
              </a:rPr>
              <a:t>(</a:t>
            </a:r>
            <a:r>
              <a:rPr sz="1950" b="1" spc="254" dirty="0">
                <a:latin typeface="Arial"/>
                <a:cs typeface="Arial"/>
              </a:rPr>
              <a:t>State</a:t>
            </a:r>
            <a:r>
              <a:rPr sz="1950" b="1" spc="370" dirty="0">
                <a:latin typeface="Arial"/>
                <a:cs typeface="Arial"/>
              </a:rPr>
              <a:t> </a:t>
            </a:r>
            <a:r>
              <a:rPr sz="1950" b="1" spc="150" dirty="0">
                <a:latin typeface="Arial"/>
                <a:cs typeface="Arial"/>
              </a:rPr>
              <a:t>space</a:t>
            </a:r>
            <a:r>
              <a:rPr sz="1950" spc="150" dirty="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2003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00" dirty="0"/>
              <a:t>Problem	</a:t>
            </a:r>
            <a:r>
              <a:rPr spc="330" dirty="0"/>
              <a:t>formulation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065090"/>
            <a:ext cx="8264525" cy="26479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03120" algn="l"/>
              </a:tabLst>
            </a:pP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Initial</a:t>
            </a:r>
            <a:r>
              <a:rPr sz="1950" b="1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state:	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in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which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agent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starts</a:t>
            </a:r>
            <a:endParaRPr sz="1950">
              <a:latin typeface="Arial MT"/>
              <a:cs typeface="Arial MT"/>
            </a:endParaRPr>
          </a:p>
          <a:p>
            <a:pPr marL="272415" marR="5715" indent="-260350" algn="just">
              <a:lnSpc>
                <a:spcPct val="119200"/>
              </a:lnSpc>
              <a:spcBef>
                <a:spcPts val="216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</a:tabLst>
            </a:pP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States: </a:t>
            </a:r>
            <a:r>
              <a:rPr sz="1950" spc="175" dirty="0">
                <a:latin typeface="Arial MT"/>
                <a:cs typeface="Arial MT"/>
              </a:rPr>
              <a:t>All </a:t>
            </a:r>
            <a:r>
              <a:rPr sz="1950" spc="125" dirty="0">
                <a:latin typeface="Arial MT"/>
                <a:cs typeface="Arial MT"/>
              </a:rPr>
              <a:t>states </a:t>
            </a:r>
            <a:r>
              <a:rPr sz="1950" spc="100" dirty="0">
                <a:latin typeface="Arial MT"/>
                <a:cs typeface="Arial MT"/>
              </a:rPr>
              <a:t>reachable </a:t>
            </a:r>
            <a:r>
              <a:rPr sz="1950" spc="210" dirty="0">
                <a:latin typeface="Arial MT"/>
                <a:cs typeface="Arial MT"/>
              </a:rPr>
              <a:t>from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50" dirty="0">
                <a:latin typeface="Arial MT"/>
                <a:cs typeface="Arial MT"/>
              </a:rPr>
              <a:t>initial </a:t>
            </a:r>
            <a:r>
              <a:rPr sz="1950" spc="155" dirty="0">
                <a:latin typeface="Arial MT"/>
                <a:cs typeface="Arial MT"/>
              </a:rPr>
              <a:t>state </a:t>
            </a:r>
            <a:r>
              <a:rPr sz="1950" spc="105" dirty="0">
                <a:latin typeface="Arial MT"/>
                <a:cs typeface="Arial MT"/>
              </a:rPr>
              <a:t>by </a:t>
            </a:r>
            <a:r>
              <a:rPr sz="1950" spc="120" dirty="0">
                <a:latin typeface="Arial MT"/>
                <a:cs typeface="Arial MT"/>
              </a:rPr>
              <a:t>any </a:t>
            </a:r>
            <a:r>
              <a:rPr sz="1950" spc="55" dirty="0">
                <a:latin typeface="Arial MT"/>
                <a:cs typeface="Arial MT"/>
              </a:rPr>
              <a:t>se- 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quence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actions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54" dirty="0">
                <a:latin typeface="Arial MT"/>
                <a:cs typeface="Arial MT"/>
              </a:rPr>
              <a:t>(</a:t>
            </a:r>
            <a:r>
              <a:rPr sz="1950" b="1" spc="254" dirty="0">
                <a:latin typeface="Arial"/>
                <a:cs typeface="Arial"/>
              </a:rPr>
              <a:t>State</a:t>
            </a:r>
            <a:r>
              <a:rPr sz="1950" b="1" spc="370" dirty="0">
                <a:latin typeface="Arial"/>
                <a:cs typeface="Arial"/>
              </a:rPr>
              <a:t> </a:t>
            </a:r>
            <a:r>
              <a:rPr sz="1950" b="1" spc="150" dirty="0">
                <a:latin typeface="Arial"/>
                <a:cs typeface="Arial"/>
              </a:rPr>
              <a:t>space</a:t>
            </a:r>
            <a:r>
              <a:rPr sz="1950" spc="150" dirty="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Char char="•"/>
            </a:pPr>
            <a:endParaRPr sz="1850">
              <a:latin typeface="Arial MT"/>
              <a:cs typeface="Arial MT"/>
            </a:endParaRPr>
          </a:p>
          <a:p>
            <a:pPr marL="272415" marR="5080" indent="-260350" algn="just">
              <a:lnSpc>
                <a:spcPct val="119200"/>
              </a:lnSpc>
              <a:buClr>
                <a:srgbClr val="000000"/>
              </a:buClr>
              <a:buFont typeface="Cambria"/>
              <a:buChar char="•"/>
              <a:tabLst>
                <a:tab pos="273050" algn="l"/>
              </a:tabLst>
            </a:pP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Actions: </a:t>
            </a:r>
            <a:r>
              <a:rPr sz="1950" spc="90" dirty="0">
                <a:latin typeface="Arial MT"/>
                <a:cs typeface="Arial MT"/>
              </a:rPr>
              <a:t>possible </a:t>
            </a:r>
            <a:r>
              <a:rPr sz="1950" spc="135" dirty="0">
                <a:latin typeface="Arial MT"/>
                <a:cs typeface="Arial MT"/>
              </a:rPr>
              <a:t>actions </a:t>
            </a:r>
            <a:r>
              <a:rPr sz="1950" spc="95" dirty="0">
                <a:latin typeface="Arial MT"/>
                <a:cs typeface="Arial MT"/>
              </a:rPr>
              <a:t>available </a:t>
            </a:r>
            <a:r>
              <a:rPr sz="1950" spc="250" dirty="0">
                <a:latin typeface="Arial MT"/>
                <a:cs typeface="Arial MT"/>
              </a:rPr>
              <a:t>to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50" dirty="0">
                <a:latin typeface="Arial MT"/>
                <a:cs typeface="Arial MT"/>
              </a:rPr>
              <a:t>agent. </a:t>
            </a:r>
            <a:r>
              <a:rPr sz="1950" spc="285" dirty="0">
                <a:latin typeface="Arial MT"/>
                <a:cs typeface="Arial MT"/>
              </a:rPr>
              <a:t>At </a:t>
            </a:r>
            <a:r>
              <a:rPr sz="1950" spc="85" dirty="0">
                <a:latin typeface="Arial MT"/>
                <a:cs typeface="Arial MT"/>
              </a:rPr>
              <a:t>a </a:t>
            </a:r>
            <a:r>
              <a:rPr sz="1950" spc="155" dirty="0">
                <a:latin typeface="Arial MT"/>
                <a:cs typeface="Arial MT"/>
              </a:rPr>
              <a:t>state </a:t>
            </a:r>
            <a:r>
              <a:rPr sz="1950" i="1" spc="180" dirty="0">
                <a:latin typeface="Calibri"/>
                <a:cs typeface="Calibri"/>
              </a:rPr>
              <a:t>s</a:t>
            </a:r>
            <a:r>
              <a:rPr sz="1950" spc="180" dirty="0">
                <a:latin typeface="Arial MT"/>
                <a:cs typeface="Arial MT"/>
              </a:rPr>
              <a:t>, </a:t>
            </a:r>
            <a:r>
              <a:rPr sz="1950" spc="185" dirty="0">
                <a:latin typeface="Arial MT"/>
                <a:cs typeface="Arial MT"/>
              </a:rPr>
              <a:t> </a:t>
            </a:r>
            <a:r>
              <a:rPr sz="1950" i="1" spc="225" dirty="0">
                <a:latin typeface="Calibri"/>
                <a:cs typeface="Calibri"/>
              </a:rPr>
              <a:t>Actions</a:t>
            </a:r>
            <a:r>
              <a:rPr sz="1950" spc="225" dirty="0">
                <a:latin typeface="Arial MT"/>
                <a:cs typeface="Arial MT"/>
              </a:rPr>
              <a:t>(</a:t>
            </a:r>
            <a:r>
              <a:rPr sz="1950" i="1" spc="225" dirty="0">
                <a:latin typeface="Calibri"/>
                <a:cs typeface="Calibri"/>
              </a:rPr>
              <a:t>s</a:t>
            </a:r>
            <a:r>
              <a:rPr sz="1950" spc="225" dirty="0">
                <a:latin typeface="Arial MT"/>
                <a:cs typeface="Arial MT"/>
              </a:rPr>
              <a:t>) </a:t>
            </a:r>
            <a:r>
              <a:rPr sz="1950" spc="140" dirty="0">
                <a:latin typeface="Arial MT"/>
                <a:cs typeface="Arial MT"/>
              </a:rPr>
              <a:t>returns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10" dirty="0">
                <a:latin typeface="Arial MT"/>
                <a:cs typeface="Arial MT"/>
              </a:rPr>
              <a:t>set </a:t>
            </a:r>
            <a:r>
              <a:rPr sz="1950" spc="180" dirty="0">
                <a:latin typeface="Arial MT"/>
                <a:cs typeface="Arial MT"/>
              </a:rPr>
              <a:t>of </a:t>
            </a:r>
            <a:r>
              <a:rPr sz="1950" spc="135" dirty="0">
                <a:latin typeface="Arial MT"/>
                <a:cs typeface="Arial MT"/>
              </a:rPr>
              <a:t>actions </a:t>
            </a:r>
            <a:r>
              <a:rPr sz="1950" spc="235" dirty="0">
                <a:latin typeface="Arial MT"/>
                <a:cs typeface="Arial MT"/>
              </a:rPr>
              <a:t>that </a:t>
            </a:r>
            <a:r>
              <a:rPr sz="1950" spc="120" dirty="0">
                <a:latin typeface="Arial MT"/>
                <a:cs typeface="Arial MT"/>
              </a:rPr>
              <a:t>can </a:t>
            </a:r>
            <a:r>
              <a:rPr sz="1950" spc="114" dirty="0">
                <a:latin typeface="Arial MT"/>
                <a:cs typeface="Arial MT"/>
              </a:rPr>
              <a:t>be </a:t>
            </a:r>
            <a:r>
              <a:rPr sz="1950" spc="120" dirty="0">
                <a:latin typeface="Arial MT"/>
                <a:cs typeface="Arial MT"/>
              </a:rPr>
              <a:t>executed </a:t>
            </a:r>
            <a:r>
              <a:rPr sz="1950" spc="135" dirty="0">
                <a:latin typeface="Arial MT"/>
                <a:cs typeface="Arial MT"/>
              </a:rPr>
              <a:t>in </a:t>
            </a:r>
            <a:r>
              <a:rPr sz="1950" spc="14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i="1" spc="180" dirty="0">
                <a:latin typeface="Calibri"/>
                <a:cs typeface="Calibri"/>
              </a:rPr>
              <a:t>s</a:t>
            </a:r>
            <a:r>
              <a:rPr sz="1950" spc="180" dirty="0">
                <a:latin typeface="Arial MT"/>
                <a:cs typeface="Arial MT"/>
              </a:rPr>
              <a:t>.</a:t>
            </a:r>
            <a:r>
              <a:rPr sz="1950" spc="555" dirty="0">
                <a:latin typeface="Arial MT"/>
                <a:cs typeface="Arial MT"/>
              </a:rPr>
              <a:t> </a:t>
            </a:r>
            <a:r>
              <a:rPr sz="1950" spc="210" dirty="0">
                <a:latin typeface="Arial MT"/>
                <a:cs typeface="Arial MT"/>
              </a:rPr>
              <a:t>(</a:t>
            </a:r>
            <a:r>
              <a:rPr sz="1950" b="1" spc="210" dirty="0">
                <a:latin typeface="Arial"/>
                <a:cs typeface="Arial"/>
              </a:rPr>
              <a:t>Action</a:t>
            </a:r>
            <a:r>
              <a:rPr sz="1950" b="1" spc="365" dirty="0">
                <a:latin typeface="Arial"/>
                <a:cs typeface="Arial"/>
              </a:rPr>
              <a:t> </a:t>
            </a:r>
            <a:r>
              <a:rPr sz="1950" b="1" spc="150" dirty="0">
                <a:latin typeface="Arial"/>
                <a:cs typeface="Arial"/>
              </a:rPr>
              <a:t>space</a:t>
            </a:r>
            <a:r>
              <a:rPr sz="1950" spc="150" dirty="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2003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00" dirty="0"/>
              <a:t>Problem	</a:t>
            </a:r>
            <a:r>
              <a:rPr spc="330" dirty="0"/>
              <a:t>formulation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065090"/>
            <a:ext cx="8264525" cy="36309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03120" algn="l"/>
              </a:tabLst>
            </a:pP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Initial</a:t>
            </a:r>
            <a:r>
              <a:rPr sz="1950" b="1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state:	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in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which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agent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starts</a:t>
            </a:r>
            <a:endParaRPr sz="1950">
              <a:latin typeface="Arial MT"/>
              <a:cs typeface="Arial MT"/>
            </a:endParaRPr>
          </a:p>
          <a:p>
            <a:pPr marL="272415" marR="5715" indent="-260350" algn="just">
              <a:lnSpc>
                <a:spcPct val="119200"/>
              </a:lnSpc>
              <a:spcBef>
                <a:spcPts val="216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</a:tabLst>
            </a:pP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States: </a:t>
            </a:r>
            <a:r>
              <a:rPr sz="1950" spc="175" dirty="0">
                <a:latin typeface="Arial MT"/>
                <a:cs typeface="Arial MT"/>
              </a:rPr>
              <a:t>All </a:t>
            </a:r>
            <a:r>
              <a:rPr sz="1950" spc="125" dirty="0">
                <a:latin typeface="Arial MT"/>
                <a:cs typeface="Arial MT"/>
              </a:rPr>
              <a:t>states </a:t>
            </a:r>
            <a:r>
              <a:rPr sz="1950" spc="100" dirty="0">
                <a:latin typeface="Arial MT"/>
                <a:cs typeface="Arial MT"/>
              </a:rPr>
              <a:t>reachable </a:t>
            </a:r>
            <a:r>
              <a:rPr sz="1950" spc="210" dirty="0">
                <a:latin typeface="Arial MT"/>
                <a:cs typeface="Arial MT"/>
              </a:rPr>
              <a:t>from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50" dirty="0">
                <a:latin typeface="Arial MT"/>
                <a:cs typeface="Arial MT"/>
              </a:rPr>
              <a:t>initial </a:t>
            </a:r>
            <a:r>
              <a:rPr sz="1950" spc="155" dirty="0">
                <a:latin typeface="Arial MT"/>
                <a:cs typeface="Arial MT"/>
              </a:rPr>
              <a:t>state </a:t>
            </a:r>
            <a:r>
              <a:rPr sz="1950" spc="105" dirty="0">
                <a:latin typeface="Arial MT"/>
                <a:cs typeface="Arial MT"/>
              </a:rPr>
              <a:t>by </a:t>
            </a:r>
            <a:r>
              <a:rPr sz="1950" spc="120" dirty="0">
                <a:latin typeface="Arial MT"/>
                <a:cs typeface="Arial MT"/>
              </a:rPr>
              <a:t>any </a:t>
            </a:r>
            <a:r>
              <a:rPr sz="1950" spc="55" dirty="0">
                <a:latin typeface="Arial MT"/>
                <a:cs typeface="Arial MT"/>
              </a:rPr>
              <a:t>se- 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quence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actions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54" dirty="0">
                <a:latin typeface="Arial MT"/>
                <a:cs typeface="Arial MT"/>
              </a:rPr>
              <a:t>(</a:t>
            </a:r>
            <a:r>
              <a:rPr sz="1950" b="1" spc="254" dirty="0">
                <a:latin typeface="Arial"/>
                <a:cs typeface="Arial"/>
              </a:rPr>
              <a:t>State</a:t>
            </a:r>
            <a:r>
              <a:rPr sz="1950" b="1" spc="370" dirty="0">
                <a:latin typeface="Arial"/>
                <a:cs typeface="Arial"/>
              </a:rPr>
              <a:t> </a:t>
            </a:r>
            <a:r>
              <a:rPr sz="1950" b="1" spc="150" dirty="0">
                <a:latin typeface="Arial"/>
                <a:cs typeface="Arial"/>
              </a:rPr>
              <a:t>space</a:t>
            </a:r>
            <a:r>
              <a:rPr sz="1950" spc="150" dirty="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Char char="•"/>
            </a:pPr>
            <a:endParaRPr sz="1850">
              <a:latin typeface="Arial MT"/>
              <a:cs typeface="Arial MT"/>
            </a:endParaRPr>
          </a:p>
          <a:p>
            <a:pPr marL="272415" marR="5080" indent="-260350" algn="just">
              <a:lnSpc>
                <a:spcPct val="119200"/>
              </a:lnSpc>
              <a:buClr>
                <a:srgbClr val="000000"/>
              </a:buClr>
              <a:buFont typeface="Cambria"/>
              <a:buChar char="•"/>
              <a:tabLst>
                <a:tab pos="273050" algn="l"/>
              </a:tabLst>
            </a:pP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Actions: </a:t>
            </a:r>
            <a:r>
              <a:rPr sz="1950" spc="90" dirty="0">
                <a:latin typeface="Arial MT"/>
                <a:cs typeface="Arial MT"/>
              </a:rPr>
              <a:t>possible </a:t>
            </a:r>
            <a:r>
              <a:rPr sz="1950" spc="135" dirty="0">
                <a:latin typeface="Arial MT"/>
                <a:cs typeface="Arial MT"/>
              </a:rPr>
              <a:t>actions </a:t>
            </a:r>
            <a:r>
              <a:rPr sz="1950" spc="95" dirty="0">
                <a:latin typeface="Arial MT"/>
                <a:cs typeface="Arial MT"/>
              </a:rPr>
              <a:t>available </a:t>
            </a:r>
            <a:r>
              <a:rPr sz="1950" spc="250" dirty="0">
                <a:latin typeface="Arial MT"/>
                <a:cs typeface="Arial MT"/>
              </a:rPr>
              <a:t>to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50" dirty="0">
                <a:latin typeface="Arial MT"/>
                <a:cs typeface="Arial MT"/>
              </a:rPr>
              <a:t>agent. </a:t>
            </a:r>
            <a:r>
              <a:rPr sz="1950" spc="285" dirty="0">
                <a:latin typeface="Arial MT"/>
                <a:cs typeface="Arial MT"/>
              </a:rPr>
              <a:t>At </a:t>
            </a:r>
            <a:r>
              <a:rPr sz="1950" spc="85" dirty="0">
                <a:latin typeface="Arial MT"/>
                <a:cs typeface="Arial MT"/>
              </a:rPr>
              <a:t>a </a:t>
            </a:r>
            <a:r>
              <a:rPr sz="1950" spc="155" dirty="0">
                <a:latin typeface="Arial MT"/>
                <a:cs typeface="Arial MT"/>
              </a:rPr>
              <a:t>state </a:t>
            </a:r>
            <a:r>
              <a:rPr sz="1950" i="1" spc="180" dirty="0">
                <a:latin typeface="Calibri"/>
                <a:cs typeface="Calibri"/>
              </a:rPr>
              <a:t>s</a:t>
            </a:r>
            <a:r>
              <a:rPr sz="1950" spc="180" dirty="0">
                <a:latin typeface="Arial MT"/>
                <a:cs typeface="Arial MT"/>
              </a:rPr>
              <a:t>, </a:t>
            </a:r>
            <a:r>
              <a:rPr sz="1950" spc="185" dirty="0">
                <a:latin typeface="Arial MT"/>
                <a:cs typeface="Arial MT"/>
              </a:rPr>
              <a:t> </a:t>
            </a:r>
            <a:r>
              <a:rPr sz="1950" i="1" spc="225" dirty="0">
                <a:latin typeface="Calibri"/>
                <a:cs typeface="Calibri"/>
              </a:rPr>
              <a:t>Actions</a:t>
            </a:r>
            <a:r>
              <a:rPr sz="1950" spc="225" dirty="0">
                <a:latin typeface="Arial MT"/>
                <a:cs typeface="Arial MT"/>
              </a:rPr>
              <a:t>(</a:t>
            </a:r>
            <a:r>
              <a:rPr sz="1950" i="1" spc="225" dirty="0">
                <a:latin typeface="Calibri"/>
                <a:cs typeface="Calibri"/>
              </a:rPr>
              <a:t>s</a:t>
            </a:r>
            <a:r>
              <a:rPr sz="1950" spc="225" dirty="0">
                <a:latin typeface="Arial MT"/>
                <a:cs typeface="Arial MT"/>
              </a:rPr>
              <a:t>) </a:t>
            </a:r>
            <a:r>
              <a:rPr sz="1950" spc="140" dirty="0">
                <a:latin typeface="Arial MT"/>
                <a:cs typeface="Arial MT"/>
              </a:rPr>
              <a:t>returns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10" dirty="0">
                <a:latin typeface="Arial MT"/>
                <a:cs typeface="Arial MT"/>
              </a:rPr>
              <a:t>set </a:t>
            </a:r>
            <a:r>
              <a:rPr sz="1950" spc="180" dirty="0">
                <a:latin typeface="Arial MT"/>
                <a:cs typeface="Arial MT"/>
              </a:rPr>
              <a:t>of </a:t>
            </a:r>
            <a:r>
              <a:rPr sz="1950" spc="135" dirty="0">
                <a:latin typeface="Arial MT"/>
                <a:cs typeface="Arial MT"/>
              </a:rPr>
              <a:t>actions </a:t>
            </a:r>
            <a:r>
              <a:rPr sz="1950" spc="235" dirty="0">
                <a:latin typeface="Arial MT"/>
                <a:cs typeface="Arial MT"/>
              </a:rPr>
              <a:t>that </a:t>
            </a:r>
            <a:r>
              <a:rPr sz="1950" spc="120" dirty="0">
                <a:latin typeface="Arial MT"/>
                <a:cs typeface="Arial MT"/>
              </a:rPr>
              <a:t>can </a:t>
            </a:r>
            <a:r>
              <a:rPr sz="1950" spc="114" dirty="0">
                <a:latin typeface="Arial MT"/>
                <a:cs typeface="Arial MT"/>
              </a:rPr>
              <a:t>be </a:t>
            </a:r>
            <a:r>
              <a:rPr sz="1950" spc="120" dirty="0">
                <a:latin typeface="Arial MT"/>
                <a:cs typeface="Arial MT"/>
              </a:rPr>
              <a:t>executed </a:t>
            </a:r>
            <a:r>
              <a:rPr sz="1950" spc="135" dirty="0">
                <a:latin typeface="Arial MT"/>
                <a:cs typeface="Arial MT"/>
              </a:rPr>
              <a:t>in </a:t>
            </a:r>
            <a:r>
              <a:rPr sz="1950" spc="14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i="1" spc="180" dirty="0">
                <a:latin typeface="Calibri"/>
                <a:cs typeface="Calibri"/>
              </a:rPr>
              <a:t>s</a:t>
            </a:r>
            <a:r>
              <a:rPr sz="1950" spc="180" dirty="0">
                <a:latin typeface="Arial MT"/>
                <a:cs typeface="Arial MT"/>
              </a:rPr>
              <a:t>.</a:t>
            </a:r>
            <a:r>
              <a:rPr sz="1950" spc="555" dirty="0">
                <a:latin typeface="Arial MT"/>
                <a:cs typeface="Arial MT"/>
              </a:rPr>
              <a:t> </a:t>
            </a:r>
            <a:r>
              <a:rPr sz="1950" spc="210" dirty="0">
                <a:latin typeface="Arial MT"/>
                <a:cs typeface="Arial MT"/>
              </a:rPr>
              <a:t>(</a:t>
            </a:r>
            <a:r>
              <a:rPr sz="1950" b="1" spc="210" dirty="0">
                <a:latin typeface="Arial"/>
                <a:cs typeface="Arial"/>
              </a:rPr>
              <a:t>Action</a:t>
            </a:r>
            <a:r>
              <a:rPr sz="1950" b="1" spc="365" dirty="0">
                <a:latin typeface="Arial"/>
                <a:cs typeface="Arial"/>
              </a:rPr>
              <a:t> </a:t>
            </a:r>
            <a:r>
              <a:rPr sz="1950" b="1" spc="150" dirty="0">
                <a:latin typeface="Arial"/>
                <a:cs typeface="Arial"/>
              </a:rPr>
              <a:t>space</a:t>
            </a:r>
            <a:r>
              <a:rPr sz="1950" spc="150" dirty="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mbria"/>
              <a:buChar char="•"/>
            </a:pPr>
            <a:endParaRPr sz="22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buClr>
                <a:srgbClr val="000000"/>
              </a:buClr>
              <a:buFont typeface="Cambria"/>
              <a:buChar char="•"/>
              <a:tabLst>
                <a:tab pos="273050" algn="l"/>
                <a:tab pos="1844039" algn="l"/>
                <a:tab pos="2997835" algn="l"/>
                <a:tab pos="3337560" algn="l"/>
                <a:tab pos="4862195" algn="l"/>
                <a:tab pos="5252085" algn="l"/>
                <a:tab pos="6018530" algn="l"/>
                <a:tab pos="6741795" algn="l"/>
                <a:tab pos="7665084" algn="l"/>
              </a:tabLst>
            </a:pPr>
            <a:r>
              <a:rPr sz="1950" b="1" spc="5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50" b="1" spc="135" dirty="0">
                <a:solidFill>
                  <a:srgbClr val="0000FF"/>
                </a:solidFill>
                <a:latin typeface="Arial"/>
                <a:cs typeface="Arial"/>
              </a:rPr>
              <a:t>ransition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b="1" spc="32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950" b="1" spc="29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950" b="1" spc="114" dirty="0">
                <a:solidFill>
                  <a:srgbClr val="0000FF"/>
                </a:solidFill>
                <a:latin typeface="Arial"/>
                <a:cs typeface="Arial"/>
              </a:rPr>
              <a:t>del: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spc="295" dirty="0">
                <a:latin typeface="Arial MT"/>
                <a:cs typeface="Arial MT"/>
              </a:rPr>
              <a:t>A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85" dirty="0">
                <a:latin typeface="Arial MT"/>
                <a:cs typeface="Arial MT"/>
              </a:rPr>
              <a:t>d</a:t>
            </a:r>
            <a:r>
              <a:rPr sz="1950" spc="80" dirty="0">
                <a:latin typeface="Arial MT"/>
                <a:cs typeface="Arial MT"/>
              </a:rPr>
              <a:t>e</a:t>
            </a:r>
            <a:r>
              <a:rPr sz="1950" spc="145" dirty="0">
                <a:latin typeface="Arial MT"/>
                <a:cs typeface="Arial MT"/>
              </a:rPr>
              <a:t>scription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204" dirty="0">
                <a:latin typeface="Arial MT"/>
                <a:cs typeface="Arial MT"/>
              </a:rPr>
              <a:t>what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95" dirty="0">
                <a:latin typeface="Arial MT"/>
                <a:cs typeface="Arial MT"/>
              </a:rPr>
              <a:t>each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65" dirty="0">
                <a:latin typeface="Arial MT"/>
                <a:cs typeface="Arial MT"/>
              </a:rPr>
              <a:t>action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55" dirty="0">
                <a:latin typeface="Arial MT"/>
                <a:cs typeface="Arial MT"/>
              </a:rPr>
              <a:t>d</a:t>
            </a:r>
            <a:r>
              <a:rPr sz="1950" spc="220" dirty="0">
                <a:latin typeface="Arial MT"/>
                <a:cs typeface="Arial MT"/>
              </a:rPr>
              <a:t>o</a:t>
            </a:r>
            <a:r>
              <a:rPr sz="1950" spc="-5" dirty="0">
                <a:latin typeface="Arial MT"/>
                <a:cs typeface="Arial MT"/>
              </a:rPr>
              <a:t>es</a:t>
            </a:r>
            <a:endParaRPr sz="1950">
              <a:latin typeface="Arial MT"/>
              <a:cs typeface="Arial MT"/>
            </a:endParaRPr>
          </a:p>
          <a:p>
            <a:pPr marL="272415">
              <a:lnSpc>
                <a:spcPct val="100000"/>
              </a:lnSpc>
              <a:spcBef>
                <a:spcPts val="450"/>
              </a:spcBef>
            </a:pPr>
            <a:r>
              <a:rPr sz="1950" i="1" spc="535" dirty="0">
                <a:latin typeface="Calibri"/>
                <a:cs typeface="Calibri"/>
              </a:rPr>
              <a:t>R</a:t>
            </a:r>
            <a:r>
              <a:rPr sz="1950" i="1" spc="185" dirty="0">
                <a:latin typeface="Calibri"/>
                <a:cs typeface="Calibri"/>
              </a:rPr>
              <a:t>esu</a:t>
            </a:r>
            <a:r>
              <a:rPr sz="1950" i="1" spc="114" dirty="0">
                <a:latin typeface="Calibri"/>
                <a:cs typeface="Calibri"/>
              </a:rPr>
              <a:t>l</a:t>
            </a:r>
            <a:r>
              <a:rPr sz="1950" i="1" spc="145" dirty="0">
                <a:latin typeface="Calibri"/>
                <a:cs typeface="Calibri"/>
              </a:rPr>
              <a:t>t</a:t>
            </a:r>
            <a:r>
              <a:rPr sz="1950" i="1" spc="165" dirty="0">
                <a:latin typeface="Calibri"/>
                <a:cs typeface="Calibri"/>
              </a:rPr>
              <a:t>s</a:t>
            </a:r>
            <a:r>
              <a:rPr sz="1950" spc="310" dirty="0">
                <a:latin typeface="Arial MT"/>
                <a:cs typeface="Arial MT"/>
              </a:rPr>
              <a:t>(</a:t>
            </a:r>
            <a:r>
              <a:rPr sz="1950" i="1" spc="155" dirty="0">
                <a:latin typeface="Calibri"/>
                <a:cs typeface="Calibri"/>
              </a:rPr>
              <a:t>s,</a:t>
            </a:r>
            <a:r>
              <a:rPr sz="1950" i="1" spc="-90" dirty="0">
                <a:latin typeface="Calibri"/>
                <a:cs typeface="Calibri"/>
              </a:rPr>
              <a:t> </a:t>
            </a:r>
            <a:r>
              <a:rPr sz="1950" i="1" spc="114" dirty="0">
                <a:latin typeface="Calibri"/>
                <a:cs typeface="Calibri"/>
              </a:rPr>
              <a:t>a</a:t>
            </a:r>
            <a:r>
              <a:rPr sz="1950" spc="310" dirty="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2003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00" dirty="0"/>
              <a:t>Problem	</a:t>
            </a:r>
            <a:r>
              <a:rPr spc="330" dirty="0"/>
              <a:t>formulation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065090"/>
            <a:ext cx="8264525" cy="425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03120" algn="l"/>
              </a:tabLst>
            </a:pP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Initial</a:t>
            </a:r>
            <a:r>
              <a:rPr sz="1950" b="1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state:	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in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which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agent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starts</a:t>
            </a:r>
            <a:endParaRPr sz="1950">
              <a:latin typeface="Arial MT"/>
              <a:cs typeface="Arial MT"/>
            </a:endParaRPr>
          </a:p>
          <a:p>
            <a:pPr marL="272415" marR="5715" indent="-260350" algn="just">
              <a:lnSpc>
                <a:spcPct val="119200"/>
              </a:lnSpc>
              <a:spcBef>
                <a:spcPts val="216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</a:tabLst>
            </a:pP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States: </a:t>
            </a:r>
            <a:r>
              <a:rPr sz="1950" spc="175" dirty="0">
                <a:latin typeface="Arial MT"/>
                <a:cs typeface="Arial MT"/>
              </a:rPr>
              <a:t>All </a:t>
            </a:r>
            <a:r>
              <a:rPr sz="1950" spc="125" dirty="0">
                <a:latin typeface="Arial MT"/>
                <a:cs typeface="Arial MT"/>
              </a:rPr>
              <a:t>states </a:t>
            </a:r>
            <a:r>
              <a:rPr sz="1950" spc="100" dirty="0">
                <a:latin typeface="Arial MT"/>
                <a:cs typeface="Arial MT"/>
              </a:rPr>
              <a:t>reachable </a:t>
            </a:r>
            <a:r>
              <a:rPr sz="1950" spc="210" dirty="0">
                <a:latin typeface="Arial MT"/>
                <a:cs typeface="Arial MT"/>
              </a:rPr>
              <a:t>from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50" dirty="0">
                <a:latin typeface="Arial MT"/>
                <a:cs typeface="Arial MT"/>
              </a:rPr>
              <a:t>initial </a:t>
            </a:r>
            <a:r>
              <a:rPr sz="1950" spc="155" dirty="0">
                <a:latin typeface="Arial MT"/>
                <a:cs typeface="Arial MT"/>
              </a:rPr>
              <a:t>state </a:t>
            </a:r>
            <a:r>
              <a:rPr sz="1950" spc="105" dirty="0">
                <a:latin typeface="Arial MT"/>
                <a:cs typeface="Arial MT"/>
              </a:rPr>
              <a:t>by </a:t>
            </a:r>
            <a:r>
              <a:rPr sz="1950" spc="120" dirty="0">
                <a:latin typeface="Arial MT"/>
                <a:cs typeface="Arial MT"/>
              </a:rPr>
              <a:t>any </a:t>
            </a:r>
            <a:r>
              <a:rPr sz="1950" spc="55" dirty="0">
                <a:latin typeface="Arial MT"/>
                <a:cs typeface="Arial MT"/>
              </a:rPr>
              <a:t>se- 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quence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actions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54" dirty="0">
                <a:latin typeface="Arial MT"/>
                <a:cs typeface="Arial MT"/>
              </a:rPr>
              <a:t>(</a:t>
            </a:r>
            <a:r>
              <a:rPr sz="1950" b="1" spc="254" dirty="0">
                <a:latin typeface="Arial"/>
                <a:cs typeface="Arial"/>
              </a:rPr>
              <a:t>State</a:t>
            </a:r>
            <a:r>
              <a:rPr sz="1950" b="1" spc="370" dirty="0">
                <a:latin typeface="Arial"/>
                <a:cs typeface="Arial"/>
              </a:rPr>
              <a:t> </a:t>
            </a:r>
            <a:r>
              <a:rPr sz="1950" b="1" spc="150" dirty="0">
                <a:latin typeface="Arial"/>
                <a:cs typeface="Arial"/>
              </a:rPr>
              <a:t>space</a:t>
            </a:r>
            <a:r>
              <a:rPr sz="1950" spc="150" dirty="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Char char="•"/>
            </a:pPr>
            <a:endParaRPr sz="1850">
              <a:latin typeface="Arial MT"/>
              <a:cs typeface="Arial MT"/>
            </a:endParaRPr>
          </a:p>
          <a:p>
            <a:pPr marL="272415" marR="5080" indent="-260350" algn="just">
              <a:lnSpc>
                <a:spcPct val="119200"/>
              </a:lnSpc>
              <a:buClr>
                <a:srgbClr val="000000"/>
              </a:buClr>
              <a:buFont typeface="Cambria"/>
              <a:buChar char="•"/>
              <a:tabLst>
                <a:tab pos="273050" algn="l"/>
              </a:tabLst>
            </a:pP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Actions: </a:t>
            </a:r>
            <a:r>
              <a:rPr sz="1950" spc="90" dirty="0">
                <a:latin typeface="Arial MT"/>
                <a:cs typeface="Arial MT"/>
              </a:rPr>
              <a:t>possible </a:t>
            </a:r>
            <a:r>
              <a:rPr sz="1950" spc="135" dirty="0">
                <a:latin typeface="Arial MT"/>
                <a:cs typeface="Arial MT"/>
              </a:rPr>
              <a:t>actions </a:t>
            </a:r>
            <a:r>
              <a:rPr sz="1950" spc="95" dirty="0">
                <a:latin typeface="Arial MT"/>
                <a:cs typeface="Arial MT"/>
              </a:rPr>
              <a:t>available </a:t>
            </a:r>
            <a:r>
              <a:rPr sz="1950" spc="250" dirty="0">
                <a:latin typeface="Arial MT"/>
                <a:cs typeface="Arial MT"/>
              </a:rPr>
              <a:t>to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50" dirty="0">
                <a:latin typeface="Arial MT"/>
                <a:cs typeface="Arial MT"/>
              </a:rPr>
              <a:t>agent. </a:t>
            </a:r>
            <a:r>
              <a:rPr sz="1950" spc="285" dirty="0">
                <a:latin typeface="Arial MT"/>
                <a:cs typeface="Arial MT"/>
              </a:rPr>
              <a:t>At </a:t>
            </a:r>
            <a:r>
              <a:rPr sz="1950" spc="85" dirty="0">
                <a:latin typeface="Arial MT"/>
                <a:cs typeface="Arial MT"/>
              </a:rPr>
              <a:t>a </a:t>
            </a:r>
            <a:r>
              <a:rPr sz="1950" spc="155" dirty="0">
                <a:latin typeface="Arial MT"/>
                <a:cs typeface="Arial MT"/>
              </a:rPr>
              <a:t>state </a:t>
            </a:r>
            <a:r>
              <a:rPr sz="1950" i="1" spc="180" dirty="0">
                <a:latin typeface="Calibri"/>
                <a:cs typeface="Calibri"/>
              </a:rPr>
              <a:t>s</a:t>
            </a:r>
            <a:r>
              <a:rPr sz="1950" spc="180" dirty="0">
                <a:latin typeface="Arial MT"/>
                <a:cs typeface="Arial MT"/>
              </a:rPr>
              <a:t>, </a:t>
            </a:r>
            <a:r>
              <a:rPr sz="1950" spc="185" dirty="0">
                <a:latin typeface="Arial MT"/>
                <a:cs typeface="Arial MT"/>
              </a:rPr>
              <a:t> </a:t>
            </a:r>
            <a:r>
              <a:rPr sz="1950" i="1" spc="225" dirty="0">
                <a:latin typeface="Calibri"/>
                <a:cs typeface="Calibri"/>
              </a:rPr>
              <a:t>Actions</a:t>
            </a:r>
            <a:r>
              <a:rPr sz="1950" spc="225" dirty="0">
                <a:latin typeface="Arial MT"/>
                <a:cs typeface="Arial MT"/>
              </a:rPr>
              <a:t>(</a:t>
            </a:r>
            <a:r>
              <a:rPr sz="1950" i="1" spc="225" dirty="0">
                <a:latin typeface="Calibri"/>
                <a:cs typeface="Calibri"/>
              </a:rPr>
              <a:t>s</a:t>
            </a:r>
            <a:r>
              <a:rPr sz="1950" spc="225" dirty="0">
                <a:latin typeface="Arial MT"/>
                <a:cs typeface="Arial MT"/>
              </a:rPr>
              <a:t>) </a:t>
            </a:r>
            <a:r>
              <a:rPr sz="1950" spc="140" dirty="0">
                <a:latin typeface="Arial MT"/>
                <a:cs typeface="Arial MT"/>
              </a:rPr>
              <a:t>returns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10" dirty="0">
                <a:latin typeface="Arial MT"/>
                <a:cs typeface="Arial MT"/>
              </a:rPr>
              <a:t>set </a:t>
            </a:r>
            <a:r>
              <a:rPr sz="1950" spc="180" dirty="0">
                <a:latin typeface="Arial MT"/>
                <a:cs typeface="Arial MT"/>
              </a:rPr>
              <a:t>of </a:t>
            </a:r>
            <a:r>
              <a:rPr sz="1950" spc="135" dirty="0">
                <a:latin typeface="Arial MT"/>
                <a:cs typeface="Arial MT"/>
              </a:rPr>
              <a:t>actions </a:t>
            </a:r>
            <a:r>
              <a:rPr sz="1950" spc="235" dirty="0">
                <a:latin typeface="Arial MT"/>
                <a:cs typeface="Arial MT"/>
              </a:rPr>
              <a:t>that </a:t>
            </a:r>
            <a:r>
              <a:rPr sz="1950" spc="120" dirty="0">
                <a:latin typeface="Arial MT"/>
                <a:cs typeface="Arial MT"/>
              </a:rPr>
              <a:t>can </a:t>
            </a:r>
            <a:r>
              <a:rPr sz="1950" spc="114" dirty="0">
                <a:latin typeface="Arial MT"/>
                <a:cs typeface="Arial MT"/>
              </a:rPr>
              <a:t>be </a:t>
            </a:r>
            <a:r>
              <a:rPr sz="1950" spc="120" dirty="0">
                <a:latin typeface="Arial MT"/>
                <a:cs typeface="Arial MT"/>
              </a:rPr>
              <a:t>executed </a:t>
            </a:r>
            <a:r>
              <a:rPr sz="1950" spc="135" dirty="0">
                <a:latin typeface="Arial MT"/>
                <a:cs typeface="Arial MT"/>
              </a:rPr>
              <a:t>in </a:t>
            </a:r>
            <a:r>
              <a:rPr sz="1950" spc="14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i="1" spc="180" dirty="0">
                <a:latin typeface="Calibri"/>
                <a:cs typeface="Calibri"/>
              </a:rPr>
              <a:t>s</a:t>
            </a:r>
            <a:r>
              <a:rPr sz="1950" spc="180" dirty="0">
                <a:latin typeface="Arial MT"/>
                <a:cs typeface="Arial MT"/>
              </a:rPr>
              <a:t>.</a:t>
            </a:r>
            <a:r>
              <a:rPr sz="1950" spc="555" dirty="0">
                <a:latin typeface="Arial MT"/>
                <a:cs typeface="Arial MT"/>
              </a:rPr>
              <a:t> </a:t>
            </a:r>
            <a:r>
              <a:rPr sz="1950" spc="210" dirty="0">
                <a:latin typeface="Arial MT"/>
                <a:cs typeface="Arial MT"/>
              </a:rPr>
              <a:t>(</a:t>
            </a:r>
            <a:r>
              <a:rPr sz="1950" b="1" spc="210" dirty="0">
                <a:latin typeface="Arial"/>
                <a:cs typeface="Arial"/>
              </a:rPr>
              <a:t>Action</a:t>
            </a:r>
            <a:r>
              <a:rPr sz="1950" b="1" spc="365" dirty="0">
                <a:latin typeface="Arial"/>
                <a:cs typeface="Arial"/>
              </a:rPr>
              <a:t> </a:t>
            </a:r>
            <a:r>
              <a:rPr sz="1950" b="1" spc="150" dirty="0">
                <a:latin typeface="Arial"/>
                <a:cs typeface="Arial"/>
              </a:rPr>
              <a:t>space</a:t>
            </a:r>
            <a:r>
              <a:rPr sz="1950" spc="150" dirty="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mbria"/>
              <a:buChar char="•"/>
            </a:pPr>
            <a:endParaRPr sz="22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buClr>
                <a:srgbClr val="000000"/>
              </a:buClr>
              <a:buFont typeface="Cambria"/>
              <a:buChar char="•"/>
              <a:tabLst>
                <a:tab pos="273050" algn="l"/>
                <a:tab pos="1844039" algn="l"/>
                <a:tab pos="2997835" algn="l"/>
                <a:tab pos="3337560" algn="l"/>
                <a:tab pos="4862195" algn="l"/>
                <a:tab pos="5252085" algn="l"/>
                <a:tab pos="6018530" algn="l"/>
                <a:tab pos="6741795" algn="l"/>
                <a:tab pos="7665084" algn="l"/>
              </a:tabLst>
            </a:pPr>
            <a:r>
              <a:rPr sz="1950" b="1" spc="5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50" b="1" spc="135" dirty="0">
                <a:solidFill>
                  <a:srgbClr val="0000FF"/>
                </a:solidFill>
                <a:latin typeface="Arial"/>
                <a:cs typeface="Arial"/>
              </a:rPr>
              <a:t>ransition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b="1" spc="32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950" b="1" spc="29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950" b="1" spc="114" dirty="0">
                <a:solidFill>
                  <a:srgbClr val="0000FF"/>
                </a:solidFill>
                <a:latin typeface="Arial"/>
                <a:cs typeface="Arial"/>
              </a:rPr>
              <a:t>del: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spc="295" dirty="0">
                <a:latin typeface="Arial MT"/>
                <a:cs typeface="Arial MT"/>
              </a:rPr>
              <a:t>A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85" dirty="0">
                <a:latin typeface="Arial MT"/>
                <a:cs typeface="Arial MT"/>
              </a:rPr>
              <a:t>d</a:t>
            </a:r>
            <a:r>
              <a:rPr sz="1950" spc="80" dirty="0">
                <a:latin typeface="Arial MT"/>
                <a:cs typeface="Arial MT"/>
              </a:rPr>
              <a:t>e</a:t>
            </a:r>
            <a:r>
              <a:rPr sz="1950" spc="145" dirty="0">
                <a:latin typeface="Arial MT"/>
                <a:cs typeface="Arial MT"/>
              </a:rPr>
              <a:t>scription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204" dirty="0">
                <a:latin typeface="Arial MT"/>
                <a:cs typeface="Arial MT"/>
              </a:rPr>
              <a:t>what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95" dirty="0">
                <a:latin typeface="Arial MT"/>
                <a:cs typeface="Arial MT"/>
              </a:rPr>
              <a:t>each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65" dirty="0">
                <a:latin typeface="Arial MT"/>
                <a:cs typeface="Arial MT"/>
              </a:rPr>
              <a:t>action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55" dirty="0">
                <a:latin typeface="Arial MT"/>
                <a:cs typeface="Arial MT"/>
              </a:rPr>
              <a:t>d</a:t>
            </a:r>
            <a:r>
              <a:rPr sz="1950" spc="220" dirty="0">
                <a:latin typeface="Arial MT"/>
                <a:cs typeface="Arial MT"/>
              </a:rPr>
              <a:t>o</a:t>
            </a:r>
            <a:r>
              <a:rPr sz="1950" spc="-5" dirty="0">
                <a:latin typeface="Arial MT"/>
                <a:cs typeface="Arial MT"/>
              </a:rPr>
              <a:t>es</a:t>
            </a:r>
            <a:endParaRPr sz="1950">
              <a:latin typeface="Arial MT"/>
              <a:cs typeface="Arial MT"/>
            </a:endParaRPr>
          </a:p>
          <a:p>
            <a:pPr marL="272415">
              <a:lnSpc>
                <a:spcPct val="100000"/>
              </a:lnSpc>
              <a:spcBef>
                <a:spcPts val="450"/>
              </a:spcBef>
            </a:pPr>
            <a:r>
              <a:rPr sz="1950" i="1" spc="535" dirty="0">
                <a:latin typeface="Calibri"/>
                <a:cs typeface="Calibri"/>
              </a:rPr>
              <a:t>R</a:t>
            </a:r>
            <a:r>
              <a:rPr sz="1950" i="1" spc="185" dirty="0">
                <a:latin typeface="Calibri"/>
                <a:cs typeface="Calibri"/>
              </a:rPr>
              <a:t>esu</a:t>
            </a:r>
            <a:r>
              <a:rPr sz="1950" i="1" spc="114" dirty="0">
                <a:latin typeface="Calibri"/>
                <a:cs typeface="Calibri"/>
              </a:rPr>
              <a:t>l</a:t>
            </a:r>
            <a:r>
              <a:rPr sz="1950" i="1" spc="145" dirty="0">
                <a:latin typeface="Calibri"/>
                <a:cs typeface="Calibri"/>
              </a:rPr>
              <a:t>t</a:t>
            </a:r>
            <a:r>
              <a:rPr sz="1950" i="1" spc="165" dirty="0">
                <a:latin typeface="Calibri"/>
                <a:cs typeface="Calibri"/>
              </a:rPr>
              <a:t>s</a:t>
            </a:r>
            <a:r>
              <a:rPr sz="1950" spc="310" dirty="0">
                <a:latin typeface="Arial MT"/>
                <a:cs typeface="Arial MT"/>
              </a:rPr>
              <a:t>(</a:t>
            </a:r>
            <a:r>
              <a:rPr sz="1950" i="1" spc="155" dirty="0">
                <a:latin typeface="Calibri"/>
                <a:cs typeface="Calibri"/>
              </a:rPr>
              <a:t>s,</a:t>
            </a:r>
            <a:r>
              <a:rPr sz="1950" i="1" spc="-90" dirty="0">
                <a:latin typeface="Calibri"/>
                <a:cs typeface="Calibri"/>
              </a:rPr>
              <a:t> </a:t>
            </a:r>
            <a:r>
              <a:rPr sz="1950" i="1" spc="114" dirty="0">
                <a:latin typeface="Calibri"/>
                <a:cs typeface="Calibri"/>
              </a:rPr>
              <a:t>a</a:t>
            </a:r>
            <a:r>
              <a:rPr sz="1950" spc="310" dirty="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buClr>
                <a:srgbClr val="000000"/>
              </a:buClr>
              <a:buFont typeface="Cambria"/>
              <a:buChar char="•"/>
              <a:tabLst>
                <a:tab pos="273050" algn="l"/>
                <a:tab pos="1807210" algn="l"/>
              </a:tabLst>
            </a:pP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Goal</a:t>
            </a:r>
            <a:r>
              <a:rPr sz="1950" b="1" spc="3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test:	</a:t>
            </a:r>
            <a:r>
              <a:rPr sz="1950" spc="125" dirty="0">
                <a:latin typeface="Arial MT"/>
                <a:cs typeface="Arial MT"/>
              </a:rPr>
              <a:t>determines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60" dirty="0">
                <a:latin typeface="Arial MT"/>
                <a:cs typeface="Arial MT"/>
              </a:rPr>
              <a:t>if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10" dirty="0">
                <a:latin typeface="Arial MT"/>
                <a:cs typeface="Arial MT"/>
              </a:rPr>
              <a:t>given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is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25" dirty="0">
                <a:latin typeface="Arial MT"/>
                <a:cs typeface="Arial MT"/>
              </a:rPr>
              <a:t>goal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2003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00" dirty="0"/>
              <a:t>Problem	</a:t>
            </a:r>
            <a:r>
              <a:rPr spc="330" dirty="0"/>
              <a:t>formulation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065090"/>
            <a:ext cx="8264525" cy="5242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03120" algn="l"/>
              </a:tabLst>
            </a:pP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Initial</a:t>
            </a:r>
            <a:r>
              <a:rPr sz="1950" b="1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state:	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in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which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agent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starts</a:t>
            </a:r>
            <a:endParaRPr sz="1950">
              <a:latin typeface="Arial MT"/>
              <a:cs typeface="Arial MT"/>
            </a:endParaRPr>
          </a:p>
          <a:p>
            <a:pPr marL="272415" marR="5715" indent="-260350" algn="just">
              <a:lnSpc>
                <a:spcPct val="119200"/>
              </a:lnSpc>
              <a:spcBef>
                <a:spcPts val="216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</a:tabLst>
            </a:pP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States: </a:t>
            </a:r>
            <a:r>
              <a:rPr sz="1950" spc="175" dirty="0">
                <a:latin typeface="Arial MT"/>
                <a:cs typeface="Arial MT"/>
              </a:rPr>
              <a:t>All </a:t>
            </a:r>
            <a:r>
              <a:rPr sz="1950" spc="125" dirty="0">
                <a:latin typeface="Arial MT"/>
                <a:cs typeface="Arial MT"/>
              </a:rPr>
              <a:t>states </a:t>
            </a:r>
            <a:r>
              <a:rPr sz="1950" spc="100" dirty="0">
                <a:latin typeface="Arial MT"/>
                <a:cs typeface="Arial MT"/>
              </a:rPr>
              <a:t>reachable </a:t>
            </a:r>
            <a:r>
              <a:rPr sz="1950" spc="210" dirty="0">
                <a:latin typeface="Arial MT"/>
                <a:cs typeface="Arial MT"/>
              </a:rPr>
              <a:t>from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50" dirty="0">
                <a:latin typeface="Arial MT"/>
                <a:cs typeface="Arial MT"/>
              </a:rPr>
              <a:t>initial </a:t>
            </a:r>
            <a:r>
              <a:rPr sz="1950" spc="155" dirty="0">
                <a:latin typeface="Arial MT"/>
                <a:cs typeface="Arial MT"/>
              </a:rPr>
              <a:t>state </a:t>
            </a:r>
            <a:r>
              <a:rPr sz="1950" spc="105" dirty="0">
                <a:latin typeface="Arial MT"/>
                <a:cs typeface="Arial MT"/>
              </a:rPr>
              <a:t>by </a:t>
            </a:r>
            <a:r>
              <a:rPr sz="1950" spc="120" dirty="0">
                <a:latin typeface="Arial MT"/>
                <a:cs typeface="Arial MT"/>
              </a:rPr>
              <a:t>any </a:t>
            </a:r>
            <a:r>
              <a:rPr sz="1950" spc="55" dirty="0">
                <a:latin typeface="Arial MT"/>
                <a:cs typeface="Arial MT"/>
              </a:rPr>
              <a:t>se- 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quence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actions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54" dirty="0">
                <a:latin typeface="Arial MT"/>
                <a:cs typeface="Arial MT"/>
              </a:rPr>
              <a:t>(</a:t>
            </a:r>
            <a:r>
              <a:rPr sz="1950" b="1" spc="254" dirty="0">
                <a:latin typeface="Arial"/>
                <a:cs typeface="Arial"/>
              </a:rPr>
              <a:t>State</a:t>
            </a:r>
            <a:r>
              <a:rPr sz="1950" b="1" spc="370" dirty="0">
                <a:latin typeface="Arial"/>
                <a:cs typeface="Arial"/>
              </a:rPr>
              <a:t> </a:t>
            </a:r>
            <a:r>
              <a:rPr sz="1950" b="1" spc="150" dirty="0">
                <a:latin typeface="Arial"/>
                <a:cs typeface="Arial"/>
              </a:rPr>
              <a:t>space</a:t>
            </a:r>
            <a:r>
              <a:rPr sz="1950" spc="150" dirty="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Char char="•"/>
            </a:pPr>
            <a:endParaRPr sz="1850">
              <a:latin typeface="Arial MT"/>
              <a:cs typeface="Arial MT"/>
            </a:endParaRPr>
          </a:p>
          <a:p>
            <a:pPr marL="272415" marR="5080" indent="-260350" algn="just">
              <a:lnSpc>
                <a:spcPct val="119200"/>
              </a:lnSpc>
              <a:buClr>
                <a:srgbClr val="000000"/>
              </a:buClr>
              <a:buFont typeface="Cambria"/>
              <a:buChar char="•"/>
              <a:tabLst>
                <a:tab pos="273050" algn="l"/>
              </a:tabLst>
            </a:pP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Actions: </a:t>
            </a:r>
            <a:r>
              <a:rPr sz="1950" spc="90" dirty="0">
                <a:latin typeface="Arial MT"/>
                <a:cs typeface="Arial MT"/>
              </a:rPr>
              <a:t>possible </a:t>
            </a:r>
            <a:r>
              <a:rPr sz="1950" spc="135" dirty="0">
                <a:latin typeface="Arial MT"/>
                <a:cs typeface="Arial MT"/>
              </a:rPr>
              <a:t>actions </a:t>
            </a:r>
            <a:r>
              <a:rPr sz="1950" spc="95" dirty="0">
                <a:latin typeface="Arial MT"/>
                <a:cs typeface="Arial MT"/>
              </a:rPr>
              <a:t>available </a:t>
            </a:r>
            <a:r>
              <a:rPr sz="1950" spc="250" dirty="0">
                <a:latin typeface="Arial MT"/>
                <a:cs typeface="Arial MT"/>
              </a:rPr>
              <a:t>to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50" dirty="0">
                <a:latin typeface="Arial MT"/>
                <a:cs typeface="Arial MT"/>
              </a:rPr>
              <a:t>agent. </a:t>
            </a:r>
            <a:r>
              <a:rPr sz="1950" spc="285" dirty="0">
                <a:latin typeface="Arial MT"/>
                <a:cs typeface="Arial MT"/>
              </a:rPr>
              <a:t>At </a:t>
            </a:r>
            <a:r>
              <a:rPr sz="1950" spc="85" dirty="0">
                <a:latin typeface="Arial MT"/>
                <a:cs typeface="Arial MT"/>
              </a:rPr>
              <a:t>a </a:t>
            </a:r>
            <a:r>
              <a:rPr sz="1950" spc="155" dirty="0">
                <a:latin typeface="Arial MT"/>
                <a:cs typeface="Arial MT"/>
              </a:rPr>
              <a:t>state </a:t>
            </a:r>
            <a:r>
              <a:rPr sz="1950" i="1" spc="180" dirty="0">
                <a:latin typeface="Calibri"/>
                <a:cs typeface="Calibri"/>
              </a:rPr>
              <a:t>s</a:t>
            </a:r>
            <a:r>
              <a:rPr sz="1950" spc="180" dirty="0">
                <a:latin typeface="Arial MT"/>
                <a:cs typeface="Arial MT"/>
              </a:rPr>
              <a:t>, </a:t>
            </a:r>
            <a:r>
              <a:rPr sz="1950" spc="185" dirty="0">
                <a:latin typeface="Arial MT"/>
                <a:cs typeface="Arial MT"/>
              </a:rPr>
              <a:t> </a:t>
            </a:r>
            <a:r>
              <a:rPr sz="1950" i="1" spc="225" dirty="0">
                <a:latin typeface="Calibri"/>
                <a:cs typeface="Calibri"/>
              </a:rPr>
              <a:t>Actions</a:t>
            </a:r>
            <a:r>
              <a:rPr sz="1950" spc="225" dirty="0">
                <a:latin typeface="Arial MT"/>
                <a:cs typeface="Arial MT"/>
              </a:rPr>
              <a:t>(</a:t>
            </a:r>
            <a:r>
              <a:rPr sz="1950" i="1" spc="225" dirty="0">
                <a:latin typeface="Calibri"/>
                <a:cs typeface="Calibri"/>
              </a:rPr>
              <a:t>s</a:t>
            </a:r>
            <a:r>
              <a:rPr sz="1950" spc="225" dirty="0">
                <a:latin typeface="Arial MT"/>
                <a:cs typeface="Arial MT"/>
              </a:rPr>
              <a:t>) </a:t>
            </a:r>
            <a:r>
              <a:rPr sz="1950" spc="140" dirty="0">
                <a:latin typeface="Arial MT"/>
                <a:cs typeface="Arial MT"/>
              </a:rPr>
              <a:t>returns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10" dirty="0">
                <a:latin typeface="Arial MT"/>
                <a:cs typeface="Arial MT"/>
              </a:rPr>
              <a:t>set </a:t>
            </a:r>
            <a:r>
              <a:rPr sz="1950" spc="180" dirty="0">
                <a:latin typeface="Arial MT"/>
                <a:cs typeface="Arial MT"/>
              </a:rPr>
              <a:t>of </a:t>
            </a:r>
            <a:r>
              <a:rPr sz="1950" spc="135" dirty="0">
                <a:latin typeface="Arial MT"/>
                <a:cs typeface="Arial MT"/>
              </a:rPr>
              <a:t>actions </a:t>
            </a:r>
            <a:r>
              <a:rPr sz="1950" spc="235" dirty="0">
                <a:latin typeface="Arial MT"/>
                <a:cs typeface="Arial MT"/>
              </a:rPr>
              <a:t>that </a:t>
            </a:r>
            <a:r>
              <a:rPr sz="1950" spc="120" dirty="0">
                <a:latin typeface="Arial MT"/>
                <a:cs typeface="Arial MT"/>
              </a:rPr>
              <a:t>can </a:t>
            </a:r>
            <a:r>
              <a:rPr sz="1950" spc="114" dirty="0">
                <a:latin typeface="Arial MT"/>
                <a:cs typeface="Arial MT"/>
              </a:rPr>
              <a:t>be </a:t>
            </a:r>
            <a:r>
              <a:rPr sz="1950" spc="120" dirty="0">
                <a:latin typeface="Arial MT"/>
                <a:cs typeface="Arial MT"/>
              </a:rPr>
              <a:t>executed </a:t>
            </a:r>
            <a:r>
              <a:rPr sz="1950" spc="135" dirty="0">
                <a:latin typeface="Arial MT"/>
                <a:cs typeface="Arial MT"/>
              </a:rPr>
              <a:t>in </a:t>
            </a:r>
            <a:r>
              <a:rPr sz="1950" spc="14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i="1" spc="180" dirty="0">
                <a:latin typeface="Calibri"/>
                <a:cs typeface="Calibri"/>
              </a:rPr>
              <a:t>s</a:t>
            </a:r>
            <a:r>
              <a:rPr sz="1950" spc="180" dirty="0">
                <a:latin typeface="Arial MT"/>
                <a:cs typeface="Arial MT"/>
              </a:rPr>
              <a:t>.</a:t>
            </a:r>
            <a:r>
              <a:rPr sz="1950" spc="555" dirty="0">
                <a:latin typeface="Arial MT"/>
                <a:cs typeface="Arial MT"/>
              </a:rPr>
              <a:t> </a:t>
            </a:r>
            <a:r>
              <a:rPr sz="1950" spc="210" dirty="0">
                <a:latin typeface="Arial MT"/>
                <a:cs typeface="Arial MT"/>
              </a:rPr>
              <a:t>(</a:t>
            </a:r>
            <a:r>
              <a:rPr sz="1950" b="1" spc="210" dirty="0">
                <a:latin typeface="Arial"/>
                <a:cs typeface="Arial"/>
              </a:rPr>
              <a:t>Action</a:t>
            </a:r>
            <a:r>
              <a:rPr sz="1950" b="1" spc="365" dirty="0">
                <a:latin typeface="Arial"/>
                <a:cs typeface="Arial"/>
              </a:rPr>
              <a:t> </a:t>
            </a:r>
            <a:r>
              <a:rPr sz="1950" b="1" spc="150" dirty="0">
                <a:latin typeface="Arial"/>
                <a:cs typeface="Arial"/>
              </a:rPr>
              <a:t>space</a:t>
            </a:r>
            <a:r>
              <a:rPr sz="1950" spc="150" dirty="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mbria"/>
              <a:buChar char="•"/>
            </a:pPr>
            <a:endParaRPr sz="22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buClr>
                <a:srgbClr val="000000"/>
              </a:buClr>
              <a:buFont typeface="Cambria"/>
              <a:buChar char="•"/>
              <a:tabLst>
                <a:tab pos="273050" algn="l"/>
                <a:tab pos="1844039" algn="l"/>
                <a:tab pos="2997835" algn="l"/>
                <a:tab pos="3337560" algn="l"/>
                <a:tab pos="4862195" algn="l"/>
                <a:tab pos="5252085" algn="l"/>
                <a:tab pos="6018530" algn="l"/>
                <a:tab pos="6741795" algn="l"/>
                <a:tab pos="7665084" algn="l"/>
              </a:tabLst>
            </a:pPr>
            <a:r>
              <a:rPr sz="1950" b="1" spc="5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950" b="1" spc="135" dirty="0">
                <a:solidFill>
                  <a:srgbClr val="0000FF"/>
                </a:solidFill>
                <a:latin typeface="Arial"/>
                <a:cs typeface="Arial"/>
              </a:rPr>
              <a:t>ransition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b="1" spc="32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950" b="1" spc="29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950" b="1" spc="114" dirty="0">
                <a:solidFill>
                  <a:srgbClr val="0000FF"/>
                </a:solidFill>
                <a:latin typeface="Arial"/>
                <a:cs typeface="Arial"/>
              </a:rPr>
              <a:t>del: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spc="295" dirty="0">
                <a:latin typeface="Arial MT"/>
                <a:cs typeface="Arial MT"/>
              </a:rPr>
              <a:t>A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85" dirty="0">
                <a:latin typeface="Arial MT"/>
                <a:cs typeface="Arial MT"/>
              </a:rPr>
              <a:t>d</a:t>
            </a:r>
            <a:r>
              <a:rPr sz="1950" spc="80" dirty="0">
                <a:latin typeface="Arial MT"/>
                <a:cs typeface="Arial MT"/>
              </a:rPr>
              <a:t>e</a:t>
            </a:r>
            <a:r>
              <a:rPr sz="1950" spc="145" dirty="0">
                <a:latin typeface="Arial MT"/>
                <a:cs typeface="Arial MT"/>
              </a:rPr>
              <a:t>scription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204" dirty="0">
                <a:latin typeface="Arial MT"/>
                <a:cs typeface="Arial MT"/>
              </a:rPr>
              <a:t>what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95" dirty="0">
                <a:latin typeface="Arial MT"/>
                <a:cs typeface="Arial MT"/>
              </a:rPr>
              <a:t>each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65" dirty="0">
                <a:latin typeface="Arial MT"/>
                <a:cs typeface="Arial MT"/>
              </a:rPr>
              <a:t>action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55" dirty="0">
                <a:latin typeface="Arial MT"/>
                <a:cs typeface="Arial MT"/>
              </a:rPr>
              <a:t>d</a:t>
            </a:r>
            <a:r>
              <a:rPr sz="1950" spc="220" dirty="0">
                <a:latin typeface="Arial MT"/>
                <a:cs typeface="Arial MT"/>
              </a:rPr>
              <a:t>o</a:t>
            </a:r>
            <a:r>
              <a:rPr sz="1950" spc="-5" dirty="0">
                <a:latin typeface="Arial MT"/>
                <a:cs typeface="Arial MT"/>
              </a:rPr>
              <a:t>es</a:t>
            </a:r>
            <a:endParaRPr sz="1950">
              <a:latin typeface="Arial MT"/>
              <a:cs typeface="Arial MT"/>
            </a:endParaRPr>
          </a:p>
          <a:p>
            <a:pPr marL="272415">
              <a:lnSpc>
                <a:spcPct val="100000"/>
              </a:lnSpc>
              <a:spcBef>
                <a:spcPts val="450"/>
              </a:spcBef>
            </a:pPr>
            <a:r>
              <a:rPr sz="1950" i="1" spc="535" dirty="0">
                <a:latin typeface="Calibri"/>
                <a:cs typeface="Calibri"/>
              </a:rPr>
              <a:t>R</a:t>
            </a:r>
            <a:r>
              <a:rPr sz="1950" i="1" spc="185" dirty="0">
                <a:latin typeface="Calibri"/>
                <a:cs typeface="Calibri"/>
              </a:rPr>
              <a:t>esu</a:t>
            </a:r>
            <a:r>
              <a:rPr sz="1950" i="1" spc="114" dirty="0">
                <a:latin typeface="Calibri"/>
                <a:cs typeface="Calibri"/>
              </a:rPr>
              <a:t>l</a:t>
            </a:r>
            <a:r>
              <a:rPr sz="1950" i="1" spc="145" dirty="0">
                <a:latin typeface="Calibri"/>
                <a:cs typeface="Calibri"/>
              </a:rPr>
              <a:t>t</a:t>
            </a:r>
            <a:r>
              <a:rPr sz="1950" i="1" spc="165" dirty="0">
                <a:latin typeface="Calibri"/>
                <a:cs typeface="Calibri"/>
              </a:rPr>
              <a:t>s</a:t>
            </a:r>
            <a:r>
              <a:rPr sz="1950" spc="310" dirty="0">
                <a:latin typeface="Arial MT"/>
                <a:cs typeface="Arial MT"/>
              </a:rPr>
              <a:t>(</a:t>
            </a:r>
            <a:r>
              <a:rPr sz="1950" i="1" spc="155" dirty="0">
                <a:latin typeface="Calibri"/>
                <a:cs typeface="Calibri"/>
              </a:rPr>
              <a:t>s,</a:t>
            </a:r>
            <a:r>
              <a:rPr sz="1950" i="1" spc="-90" dirty="0">
                <a:latin typeface="Calibri"/>
                <a:cs typeface="Calibri"/>
              </a:rPr>
              <a:t> </a:t>
            </a:r>
            <a:r>
              <a:rPr sz="1950" i="1" spc="114" dirty="0">
                <a:latin typeface="Calibri"/>
                <a:cs typeface="Calibri"/>
              </a:rPr>
              <a:t>a</a:t>
            </a:r>
            <a:r>
              <a:rPr sz="1950" spc="310" dirty="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buClr>
                <a:srgbClr val="000000"/>
              </a:buClr>
              <a:buFont typeface="Cambria"/>
              <a:buChar char="•"/>
              <a:tabLst>
                <a:tab pos="273050" algn="l"/>
                <a:tab pos="1807210" algn="l"/>
              </a:tabLst>
            </a:pP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Goal</a:t>
            </a:r>
            <a:r>
              <a:rPr sz="1950" b="1" spc="3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test:	</a:t>
            </a:r>
            <a:r>
              <a:rPr sz="1950" spc="125" dirty="0">
                <a:latin typeface="Arial MT"/>
                <a:cs typeface="Arial MT"/>
              </a:rPr>
              <a:t>determines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60" dirty="0">
                <a:latin typeface="Arial MT"/>
                <a:cs typeface="Arial MT"/>
              </a:rPr>
              <a:t>if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10" dirty="0">
                <a:latin typeface="Arial MT"/>
                <a:cs typeface="Arial MT"/>
              </a:rPr>
              <a:t>given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is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25" dirty="0">
                <a:latin typeface="Arial MT"/>
                <a:cs typeface="Arial MT"/>
              </a:rPr>
              <a:t>goal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261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091565" algn="l"/>
                <a:tab pos="1978025" algn="l"/>
                <a:tab pos="3166110" algn="l"/>
                <a:tab pos="3837304" algn="l"/>
                <a:tab pos="4871085" algn="l"/>
                <a:tab pos="5157470" algn="l"/>
                <a:tab pos="6308725" algn="l"/>
                <a:tab pos="6978650" algn="l"/>
                <a:tab pos="7387590" algn="l"/>
                <a:tab pos="7673975" algn="l"/>
              </a:tabLst>
            </a:pPr>
            <a:r>
              <a:rPr sz="1950" b="1" spc="33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950" b="1" spc="225" dirty="0">
                <a:solidFill>
                  <a:srgbClr val="0000FF"/>
                </a:solidFill>
                <a:latin typeface="Arial"/>
                <a:cs typeface="Arial"/>
              </a:rPr>
              <a:t>ath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cost: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spc="175" dirty="0">
                <a:latin typeface="Arial MT"/>
                <a:cs typeface="Arial MT"/>
              </a:rPr>
              <a:t>function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235" dirty="0">
                <a:latin typeface="Arial MT"/>
                <a:cs typeface="Arial MT"/>
              </a:rPr>
              <a:t>that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60" dirty="0">
                <a:latin typeface="Arial MT"/>
                <a:cs typeface="Arial MT"/>
              </a:rPr>
              <a:t>assigns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45" dirty="0">
                <a:latin typeface="Arial MT"/>
                <a:cs typeface="Arial MT"/>
              </a:rPr>
              <a:t>numeric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50" dirty="0">
                <a:latin typeface="Arial MT"/>
                <a:cs typeface="Arial MT"/>
              </a:rPr>
              <a:t>cost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85" dirty="0">
                <a:latin typeface="Arial MT"/>
                <a:cs typeface="Arial MT"/>
              </a:rPr>
              <a:t>path</a:t>
            </a:r>
            <a:endParaRPr sz="1950">
              <a:latin typeface="Arial MT"/>
              <a:cs typeface="Arial MT"/>
            </a:endParaRPr>
          </a:p>
          <a:p>
            <a:pPr marL="272415">
              <a:lnSpc>
                <a:spcPct val="100000"/>
              </a:lnSpc>
              <a:spcBef>
                <a:spcPts val="450"/>
              </a:spcBef>
              <a:tabLst>
                <a:tab pos="1103630" algn="l"/>
              </a:tabLst>
            </a:pPr>
            <a:r>
              <a:rPr sz="1950" spc="200" dirty="0">
                <a:latin typeface="Arial MT"/>
                <a:cs typeface="Arial MT"/>
              </a:rPr>
              <a:t>w.r.t.	</a:t>
            </a:r>
            <a:r>
              <a:rPr sz="1950" spc="140" dirty="0">
                <a:latin typeface="Arial MT"/>
                <a:cs typeface="Arial MT"/>
              </a:rPr>
              <a:t>performance</a:t>
            </a:r>
            <a:r>
              <a:rPr sz="1950" spc="254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measure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7312" y="1458417"/>
            <a:ext cx="2363787" cy="24177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7859" y="4117700"/>
            <a:ext cx="763333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404620" algn="l"/>
              </a:tabLst>
            </a:pP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States:	</a:t>
            </a:r>
            <a:r>
              <a:rPr sz="1950" spc="105" dirty="0">
                <a:latin typeface="Arial MT"/>
                <a:cs typeface="Arial MT"/>
              </a:rPr>
              <a:t>all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arrangements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0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8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75" dirty="0">
                <a:latin typeface="Arial MT"/>
                <a:cs typeface="Arial MT"/>
              </a:rPr>
              <a:t>queens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on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board.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7312" y="1458417"/>
            <a:ext cx="2363787" cy="24177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7859" y="4065670"/>
            <a:ext cx="7633334" cy="7340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54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404620" algn="l"/>
              </a:tabLst>
            </a:pP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States:	</a:t>
            </a:r>
            <a:r>
              <a:rPr sz="1950" spc="105" dirty="0">
                <a:latin typeface="Arial MT"/>
                <a:cs typeface="Arial MT"/>
              </a:rPr>
              <a:t>all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arrangements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0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8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75" dirty="0">
                <a:latin typeface="Arial MT"/>
                <a:cs typeface="Arial MT"/>
              </a:rPr>
              <a:t>queens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on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board.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03120" algn="l"/>
              </a:tabLst>
            </a:pP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Initial</a:t>
            </a:r>
            <a:r>
              <a:rPr sz="1950" b="1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state:	</a:t>
            </a:r>
            <a:r>
              <a:rPr sz="1950" spc="175" dirty="0">
                <a:latin typeface="Arial MT"/>
                <a:cs typeface="Arial MT"/>
              </a:rPr>
              <a:t>No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95" dirty="0">
                <a:latin typeface="Arial MT"/>
                <a:cs typeface="Arial MT"/>
              </a:rPr>
              <a:t>queen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on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board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9981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00" dirty="0"/>
              <a:t>Goal-based	agents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247970"/>
            <a:ext cx="8263255" cy="1310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Font typeface="Cambria"/>
              <a:buChar char="•"/>
              <a:tabLst>
                <a:tab pos="273050" algn="l"/>
                <a:tab pos="2412365" algn="l"/>
              </a:tabLst>
            </a:pPr>
            <a:r>
              <a:rPr sz="1950" b="1" spc="170" dirty="0">
                <a:latin typeface="Arial"/>
                <a:cs typeface="Arial"/>
              </a:rPr>
              <a:t>Reflex</a:t>
            </a:r>
            <a:r>
              <a:rPr sz="1950" b="1" spc="420" dirty="0">
                <a:latin typeface="Arial"/>
                <a:cs typeface="Arial"/>
              </a:rPr>
              <a:t> </a:t>
            </a:r>
            <a:r>
              <a:rPr sz="1950" b="1" spc="155" dirty="0">
                <a:latin typeface="Arial"/>
                <a:cs typeface="Arial"/>
              </a:rPr>
              <a:t>agents</a:t>
            </a:r>
            <a:r>
              <a:rPr sz="1950" spc="155" dirty="0">
                <a:latin typeface="Arial MT"/>
                <a:cs typeface="Arial MT"/>
              </a:rPr>
              <a:t>:	</a:t>
            </a:r>
            <a:r>
              <a:rPr sz="1950" spc="45" dirty="0">
                <a:latin typeface="Arial MT"/>
                <a:cs typeface="Arial MT"/>
              </a:rPr>
              <a:t>use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60" dirty="0">
                <a:latin typeface="Arial MT"/>
                <a:cs typeface="Arial MT"/>
              </a:rPr>
              <a:t>mapping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210" dirty="0">
                <a:latin typeface="Arial MT"/>
                <a:cs typeface="Arial MT"/>
              </a:rPr>
              <a:t>from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25" dirty="0">
                <a:latin typeface="Arial MT"/>
                <a:cs typeface="Arial MT"/>
              </a:rPr>
              <a:t>states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actions.</a:t>
            </a:r>
            <a:endParaRPr sz="1950">
              <a:latin typeface="Arial MT"/>
              <a:cs typeface="Arial MT"/>
            </a:endParaRPr>
          </a:p>
          <a:p>
            <a:pPr marL="272415" marR="5080" indent="-260350">
              <a:lnSpc>
                <a:spcPct val="119200"/>
              </a:lnSpc>
              <a:spcBef>
                <a:spcPts val="2160"/>
              </a:spcBef>
              <a:buFont typeface="Cambria"/>
              <a:buChar char="•"/>
              <a:tabLst>
                <a:tab pos="273050" algn="l"/>
                <a:tab pos="2046605" algn="l"/>
                <a:tab pos="3385820" algn="l"/>
                <a:tab pos="4609465" algn="l"/>
                <a:tab pos="5682615" algn="l"/>
                <a:tab pos="6720840" algn="l"/>
                <a:tab pos="7174230" algn="l"/>
              </a:tabLst>
            </a:pPr>
            <a:r>
              <a:rPr sz="1950" b="1" spc="160" dirty="0">
                <a:latin typeface="Arial"/>
                <a:cs typeface="Arial"/>
              </a:rPr>
              <a:t>Goal-based</a:t>
            </a:r>
            <a:r>
              <a:rPr sz="1950" b="1" dirty="0">
                <a:latin typeface="Arial"/>
                <a:cs typeface="Arial"/>
              </a:rPr>
              <a:t>	</a:t>
            </a:r>
            <a:r>
              <a:rPr sz="1950" b="1" spc="155" dirty="0">
                <a:latin typeface="Arial"/>
                <a:cs typeface="Arial"/>
              </a:rPr>
              <a:t>agent</a:t>
            </a:r>
            <a:r>
              <a:rPr sz="1950" b="1" spc="160" dirty="0">
                <a:latin typeface="Arial"/>
                <a:cs typeface="Arial"/>
              </a:rPr>
              <a:t>s</a:t>
            </a:r>
            <a:r>
              <a:rPr sz="1950" spc="145" dirty="0">
                <a:latin typeface="Arial MT"/>
                <a:cs typeface="Arial MT"/>
              </a:rPr>
              <a:t>: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85" dirty="0">
                <a:latin typeface="Arial MT"/>
                <a:cs typeface="Arial MT"/>
              </a:rPr>
              <a:t>p</a:t>
            </a:r>
            <a:r>
              <a:rPr sz="1950" spc="150" dirty="0">
                <a:latin typeface="Arial MT"/>
                <a:cs typeface="Arial MT"/>
              </a:rPr>
              <a:t>roblem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10" dirty="0">
                <a:latin typeface="Arial MT"/>
                <a:cs typeface="Arial MT"/>
              </a:rPr>
              <a:t>solving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20" dirty="0">
                <a:latin typeface="Arial MT"/>
                <a:cs typeface="Arial MT"/>
              </a:rPr>
              <a:t>agents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85" dirty="0">
                <a:latin typeface="Arial MT"/>
                <a:cs typeface="Arial MT"/>
              </a:rPr>
              <a:t>o</a:t>
            </a:r>
            <a:r>
              <a:rPr sz="1950" spc="175" dirty="0">
                <a:latin typeface="Arial MT"/>
                <a:cs typeface="Arial MT"/>
              </a:rPr>
              <a:t>r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125" dirty="0">
                <a:latin typeface="Arial MT"/>
                <a:cs typeface="Arial MT"/>
              </a:rPr>
              <a:t>planning  agents.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7312" y="1458417"/>
            <a:ext cx="2363787" cy="24177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7859" y="4065670"/>
            <a:ext cx="7633334" cy="10883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54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404620" algn="l"/>
              </a:tabLst>
            </a:pP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States:	</a:t>
            </a:r>
            <a:r>
              <a:rPr sz="1950" spc="105" dirty="0">
                <a:latin typeface="Arial MT"/>
                <a:cs typeface="Arial MT"/>
              </a:rPr>
              <a:t>all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arrangements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0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8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75" dirty="0">
                <a:latin typeface="Arial MT"/>
                <a:cs typeface="Arial MT"/>
              </a:rPr>
              <a:t>queens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on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board.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03120" algn="l"/>
              </a:tabLst>
            </a:pP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Initial</a:t>
            </a:r>
            <a:r>
              <a:rPr sz="1950" b="1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state:	</a:t>
            </a:r>
            <a:r>
              <a:rPr sz="1950" spc="175" dirty="0">
                <a:latin typeface="Arial MT"/>
                <a:cs typeface="Arial MT"/>
              </a:rPr>
              <a:t>No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95" dirty="0">
                <a:latin typeface="Arial MT"/>
                <a:cs typeface="Arial MT"/>
              </a:rPr>
              <a:t>queen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on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board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564005" algn="l"/>
              </a:tabLst>
            </a:pP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Actions:	</a:t>
            </a:r>
            <a:r>
              <a:rPr sz="1950" spc="200" dirty="0">
                <a:latin typeface="Arial MT"/>
                <a:cs typeface="Arial MT"/>
              </a:rPr>
              <a:t>Add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95" dirty="0">
                <a:latin typeface="Arial MT"/>
                <a:cs typeface="Arial MT"/>
              </a:rPr>
              <a:t>queen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20" dirty="0">
                <a:latin typeface="Arial MT"/>
                <a:cs typeface="Arial MT"/>
              </a:rPr>
              <a:t>any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75" dirty="0">
                <a:latin typeface="Arial MT"/>
                <a:cs typeface="Arial MT"/>
              </a:rPr>
              <a:t>empty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80" dirty="0">
                <a:latin typeface="Arial MT"/>
                <a:cs typeface="Arial MT"/>
              </a:rPr>
              <a:t>square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7312" y="1458417"/>
            <a:ext cx="2363787" cy="24177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7859" y="4065670"/>
            <a:ext cx="7633334" cy="14427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54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404620" algn="l"/>
              </a:tabLst>
            </a:pP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States:	</a:t>
            </a:r>
            <a:r>
              <a:rPr sz="1950" spc="105" dirty="0">
                <a:latin typeface="Arial MT"/>
                <a:cs typeface="Arial MT"/>
              </a:rPr>
              <a:t>all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arrangements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0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8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75" dirty="0">
                <a:latin typeface="Arial MT"/>
                <a:cs typeface="Arial MT"/>
              </a:rPr>
              <a:t>queens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on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board.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03120" algn="l"/>
              </a:tabLst>
            </a:pP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Initial</a:t>
            </a:r>
            <a:r>
              <a:rPr sz="1950" b="1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state:	</a:t>
            </a:r>
            <a:r>
              <a:rPr sz="1950" spc="175" dirty="0">
                <a:latin typeface="Arial MT"/>
                <a:cs typeface="Arial MT"/>
              </a:rPr>
              <a:t>No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95" dirty="0">
                <a:latin typeface="Arial MT"/>
                <a:cs typeface="Arial MT"/>
              </a:rPr>
              <a:t>queen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on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board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564005" algn="l"/>
              </a:tabLst>
            </a:pP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Actions:	</a:t>
            </a:r>
            <a:r>
              <a:rPr sz="1950" spc="200" dirty="0">
                <a:latin typeface="Arial MT"/>
                <a:cs typeface="Arial MT"/>
              </a:rPr>
              <a:t>Add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95" dirty="0">
                <a:latin typeface="Arial MT"/>
                <a:cs typeface="Arial MT"/>
              </a:rPr>
              <a:t>queen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20" dirty="0">
                <a:latin typeface="Arial MT"/>
                <a:cs typeface="Arial MT"/>
              </a:rPr>
              <a:t>any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75" dirty="0">
                <a:latin typeface="Arial MT"/>
                <a:cs typeface="Arial MT"/>
              </a:rPr>
              <a:t>empty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80" dirty="0">
                <a:latin typeface="Arial MT"/>
                <a:cs typeface="Arial MT"/>
              </a:rPr>
              <a:t>square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899410" algn="l"/>
              </a:tabLst>
            </a:pPr>
            <a:r>
              <a:rPr sz="1950" b="1" spc="170" dirty="0">
                <a:solidFill>
                  <a:srgbClr val="0000FF"/>
                </a:solidFill>
                <a:latin typeface="Arial"/>
                <a:cs typeface="Arial"/>
              </a:rPr>
              <a:t>Transition</a:t>
            </a:r>
            <a:r>
              <a:rPr sz="1950" b="1" spc="3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model:	</a:t>
            </a:r>
            <a:r>
              <a:rPr sz="1950" spc="160" dirty="0">
                <a:latin typeface="Arial MT"/>
                <a:cs typeface="Arial MT"/>
              </a:rPr>
              <a:t>updated</a:t>
            </a:r>
            <a:r>
              <a:rPr sz="1950" spc="250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board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7312" y="1458417"/>
            <a:ext cx="2363787" cy="24177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7859" y="4065670"/>
            <a:ext cx="7633334" cy="17970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54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404620" algn="l"/>
              </a:tabLst>
            </a:pP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States:	</a:t>
            </a:r>
            <a:r>
              <a:rPr sz="1950" spc="105" dirty="0">
                <a:latin typeface="Arial MT"/>
                <a:cs typeface="Arial MT"/>
              </a:rPr>
              <a:t>all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arrangements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0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8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75" dirty="0">
                <a:latin typeface="Arial MT"/>
                <a:cs typeface="Arial MT"/>
              </a:rPr>
              <a:t>queens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on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board.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03120" algn="l"/>
              </a:tabLst>
            </a:pP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Initial</a:t>
            </a:r>
            <a:r>
              <a:rPr sz="1950" b="1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state:	</a:t>
            </a:r>
            <a:r>
              <a:rPr sz="1950" spc="175" dirty="0">
                <a:latin typeface="Arial MT"/>
                <a:cs typeface="Arial MT"/>
              </a:rPr>
              <a:t>No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95" dirty="0">
                <a:latin typeface="Arial MT"/>
                <a:cs typeface="Arial MT"/>
              </a:rPr>
              <a:t>queen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on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board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564005" algn="l"/>
              </a:tabLst>
            </a:pP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Actions:	</a:t>
            </a:r>
            <a:r>
              <a:rPr sz="1950" spc="200" dirty="0">
                <a:latin typeface="Arial MT"/>
                <a:cs typeface="Arial MT"/>
              </a:rPr>
              <a:t>Add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95" dirty="0">
                <a:latin typeface="Arial MT"/>
                <a:cs typeface="Arial MT"/>
              </a:rPr>
              <a:t>queen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20" dirty="0">
                <a:latin typeface="Arial MT"/>
                <a:cs typeface="Arial MT"/>
              </a:rPr>
              <a:t>any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75" dirty="0">
                <a:latin typeface="Arial MT"/>
                <a:cs typeface="Arial MT"/>
              </a:rPr>
              <a:t>empty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80" dirty="0">
                <a:latin typeface="Arial MT"/>
                <a:cs typeface="Arial MT"/>
              </a:rPr>
              <a:t>square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899410" algn="l"/>
              </a:tabLst>
            </a:pPr>
            <a:r>
              <a:rPr sz="1950" b="1" spc="170" dirty="0">
                <a:solidFill>
                  <a:srgbClr val="0000FF"/>
                </a:solidFill>
                <a:latin typeface="Arial"/>
                <a:cs typeface="Arial"/>
              </a:rPr>
              <a:t>Transition</a:t>
            </a:r>
            <a:r>
              <a:rPr sz="1950" b="1" spc="3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model:	</a:t>
            </a:r>
            <a:r>
              <a:rPr sz="1950" spc="160" dirty="0">
                <a:latin typeface="Arial MT"/>
                <a:cs typeface="Arial MT"/>
              </a:rPr>
              <a:t>updated</a:t>
            </a:r>
            <a:r>
              <a:rPr sz="1950" spc="250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board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807210" algn="l"/>
              </a:tabLst>
            </a:pP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Goal</a:t>
            </a:r>
            <a:r>
              <a:rPr sz="1950" b="1" spc="3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test:	</a:t>
            </a:r>
            <a:r>
              <a:rPr sz="1950" spc="155" dirty="0">
                <a:latin typeface="Arial MT"/>
                <a:cs typeface="Arial MT"/>
              </a:rPr>
              <a:t>8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75" dirty="0">
                <a:latin typeface="Arial MT"/>
                <a:cs typeface="Arial MT"/>
              </a:rPr>
              <a:t>queens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on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board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15" dirty="0">
                <a:latin typeface="Arial MT"/>
                <a:cs typeface="Arial MT"/>
              </a:rPr>
              <a:t>with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20" dirty="0">
                <a:latin typeface="Arial MT"/>
                <a:cs typeface="Arial MT"/>
              </a:rPr>
              <a:t>none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60" dirty="0">
                <a:latin typeface="Arial MT"/>
                <a:cs typeface="Arial MT"/>
              </a:rPr>
              <a:t>attacked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12" y="1611934"/>
            <a:ext cx="2743200" cy="27660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27042" y="4771344"/>
            <a:ext cx="12039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5" dirty="0">
                <a:latin typeface="Arial MT"/>
                <a:cs typeface="Arial MT"/>
              </a:rPr>
              <a:t>8</a:t>
            </a:r>
            <a:r>
              <a:rPr sz="1950" spc="195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puzzles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252" y="1611934"/>
            <a:ext cx="2743200" cy="27660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0084" y="3632504"/>
            <a:ext cx="698500" cy="726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0125" y="1623364"/>
            <a:ext cx="2766059" cy="27546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252" y="1611934"/>
            <a:ext cx="2743200" cy="27660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0084" y="3632504"/>
            <a:ext cx="698500" cy="726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0125" y="1623364"/>
            <a:ext cx="2766059" cy="275463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17001" y="4771344"/>
            <a:ext cx="161480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25" dirty="0">
                <a:latin typeface="Arial"/>
                <a:cs typeface="Arial"/>
              </a:rPr>
              <a:t>Start</a:t>
            </a:r>
            <a:r>
              <a:rPr sz="1950" b="1" spc="300" dirty="0">
                <a:latin typeface="Arial"/>
                <a:cs typeface="Arial"/>
              </a:rPr>
              <a:t> </a:t>
            </a:r>
            <a:r>
              <a:rPr sz="1950" b="1" spc="245" dirty="0">
                <a:latin typeface="Arial"/>
                <a:cs typeface="Arial"/>
              </a:rPr>
              <a:t>State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6065" y="4771344"/>
            <a:ext cx="15462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75" dirty="0">
                <a:latin typeface="Arial"/>
                <a:cs typeface="Arial"/>
              </a:rPr>
              <a:t>Goal</a:t>
            </a:r>
            <a:r>
              <a:rPr sz="1950" b="1" spc="295" dirty="0">
                <a:latin typeface="Arial"/>
                <a:cs typeface="Arial"/>
              </a:rPr>
              <a:t> </a:t>
            </a:r>
            <a:r>
              <a:rPr sz="1950" b="1" spc="245" dirty="0">
                <a:latin typeface="Arial"/>
                <a:cs typeface="Arial"/>
              </a:rPr>
              <a:t>State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2590" y="1611934"/>
            <a:ext cx="1219200" cy="12293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6434" y="2095804"/>
            <a:ext cx="698500" cy="726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6462" y="1617014"/>
            <a:ext cx="1229359" cy="1224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7859" y="3334467"/>
            <a:ext cx="8263890" cy="25057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54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404620" algn="l"/>
              </a:tabLst>
            </a:pP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States:	</a:t>
            </a:r>
            <a:r>
              <a:rPr sz="1950" spc="190" dirty="0">
                <a:latin typeface="Arial MT"/>
                <a:cs typeface="Arial MT"/>
              </a:rPr>
              <a:t>Location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95" dirty="0">
                <a:latin typeface="Arial MT"/>
                <a:cs typeface="Arial MT"/>
              </a:rPr>
              <a:t>each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8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14" dirty="0">
                <a:latin typeface="Arial MT"/>
                <a:cs typeface="Arial MT"/>
              </a:rPr>
              <a:t>tiles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in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5" dirty="0">
                <a:latin typeface="Arial MT"/>
                <a:cs typeface="Arial MT"/>
              </a:rPr>
              <a:t>3x3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grid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03120" algn="l"/>
              </a:tabLst>
            </a:pP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Initial</a:t>
            </a:r>
            <a:r>
              <a:rPr sz="1950" b="1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state:	</a:t>
            </a:r>
            <a:r>
              <a:rPr sz="1950" spc="190" dirty="0">
                <a:latin typeface="Arial MT"/>
                <a:cs typeface="Arial MT"/>
              </a:rPr>
              <a:t>Any</a:t>
            </a:r>
            <a:r>
              <a:rPr sz="1950" spc="23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564005" algn="l"/>
              </a:tabLst>
            </a:pP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Actions:	</a:t>
            </a:r>
            <a:r>
              <a:rPr sz="1950" spc="170" dirty="0">
                <a:latin typeface="Arial MT"/>
                <a:cs typeface="Arial MT"/>
              </a:rPr>
              <a:t>Move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04" dirty="0">
                <a:latin typeface="Arial MT"/>
                <a:cs typeface="Arial MT"/>
              </a:rPr>
              <a:t>Left,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5" dirty="0">
                <a:latin typeface="Arial MT"/>
                <a:cs typeface="Arial MT"/>
              </a:rPr>
              <a:t>Right,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75" dirty="0">
                <a:latin typeface="Arial MT"/>
                <a:cs typeface="Arial MT"/>
              </a:rPr>
              <a:t>Up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or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04" dirty="0">
                <a:latin typeface="Arial MT"/>
                <a:cs typeface="Arial MT"/>
              </a:rPr>
              <a:t>Down</a:t>
            </a:r>
            <a:endParaRPr sz="1950">
              <a:latin typeface="Arial MT"/>
              <a:cs typeface="Arial MT"/>
            </a:endParaRPr>
          </a:p>
          <a:p>
            <a:pPr marL="272415" marR="5080" indent="-260350">
              <a:lnSpc>
                <a:spcPct val="119200"/>
              </a:lnSpc>
              <a:buClr>
                <a:srgbClr val="000000"/>
              </a:buClr>
              <a:buFont typeface="Cambria"/>
              <a:buChar char="•"/>
              <a:tabLst>
                <a:tab pos="273050" algn="l"/>
                <a:tab pos="1832610" algn="l"/>
                <a:tab pos="2965450" algn="l"/>
                <a:tab pos="6874509" algn="l"/>
              </a:tabLst>
            </a:pPr>
            <a:r>
              <a:rPr sz="1950" b="1" spc="170" dirty="0">
                <a:solidFill>
                  <a:srgbClr val="0000FF"/>
                </a:solidFill>
                <a:latin typeface="Arial"/>
                <a:cs typeface="Arial"/>
              </a:rPr>
              <a:t>Transition	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model:	</a:t>
            </a:r>
            <a:r>
              <a:rPr sz="1950" spc="105" dirty="0">
                <a:latin typeface="Arial MT"/>
                <a:cs typeface="Arial MT"/>
              </a:rPr>
              <a:t>Given</a:t>
            </a:r>
            <a:r>
              <a:rPr sz="1950" spc="459" dirty="0">
                <a:latin typeface="Arial MT"/>
                <a:cs typeface="Arial MT"/>
              </a:rPr>
              <a:t> 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459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459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and</a:t>
            </a:r>
            <a:r>
              <a:rPr sz="1950" spc="459" dirty="0">
                <a:latin typeface="Arial MT"/>
                <a:cs typeface="Arial MT"/>
              </a:rPr>
              <a:t> </a:t>
            </a:r>
            <a:r>
              <a:rPr sz="1950" spc="120" dirty="0">
                <a:latin typeface="Arial MT"/>
                <a:cs typeface="Arial MT"/>
              </a:rPr>
              <a:t>an</a:t>
            </a:r>
            <a:r>
              <a:rPr sz="1950" spc="459" dirty="0">
                <a:latin typeface="Arial MT"/>
                <a:cs typeface="Arial MT"/>
              </a:rPr>
              <a:t> </a:t>
            </a:r>
            <a:r>
              <a:rPr sz="1950" spc="160" dirty="0">
                <a:latin typeface="Arial MT"/>
                <a:cs typeface="Arial MT"/>
              </a:rPr>
              <a:t>action,	</a:t>
            </a:r>
            <a:r>
              <a:rPr sz="1950" spc="140" dirty="0">
                <a:latin typeface="Arial MT"/>
                <a:cs typeface="Arial MT"/>
              </a:rPr>
              <a:t>returns</a:t>
            </a:r>
            <a:r>
              <a:rPr sz="1950" spc="390" dirty="0">
                <a:latin typeface="Arial MT"/>
                <a:cs typeface="Arial MT"/>
              </a:rPr>
              <a:t> </a:t>
            </a:r>
            <a:r>
              <a:rPr sz="1950" spc="120" dirty="0">
                <a:latin typeface="Arial MT"/>
                <a:cs typeface="Arial MT"/>
              </a:rPr>
              <a:t>re-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145" dirty="0">
                <a:latin typeface="Arial MT"/>
                <a:cs typeface="Arial MT"/>
              </a:rPr>
              <a:t>sulting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807210" algn="l"/>
              </a:tabLst>
            </a:pP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Goal</a:t>
            </a:r>
            <a:r>
              <a:rPr sz="1950" b="1" spc="3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test:	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matches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25" dirty="0">
                <a:latin typeface="Arial MT"/>
                <a:cs typeface="Arial MT"/>
              </a:rPr>
              <a:t>goal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state?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876425" algn="l"/>
              </a:tabLst>
            </a:pPr>
            <a:r>
              <a:rPr sz="1950" b="1" spc="254" dirty="0">
                <a:solidFill>
                  <a:srgbClr val="0000FF"/>
                </a:solidFill>
                <a:latin typeface="Arial"/>
                <a:cs typeface="Arial"/>
              </a:rPr>
              <a:t>Path</a:t>
            </a:r>
            <a:r>
              <a:rPr sz="1950" b="1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cost:	</a:t>
            </a:r>
            <a:r>
              <a:rPr sz="1950" spc="210" dirty="0">
                <a:latin typeface="Arial MT"/>
                <a:cs typeface="Arial MT"/>
              </a:rPr>
              <a:t>total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120" dirty="0">
                <a:latin typeface="Arial MT"/>
                <a:cs typeface="Arial MT"/>
              </a:rPr>
              <a:t>moves,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95" dirty="0">
                <a:latin typeface="Arial MT"/>
                <a:cs typeface="Arial MT"/>
              </a:rPr>
              <a:t>each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move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114" dirty="0">
                <a:latin typeface="Arial MT"/>
                <a:cs typeface="Arial MT"/>
              </a:rPr>
              <a:t>costs</a:t>
            </a:r>
            <a:r>
              <a:rPr sz="1950" spc="265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1.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45155" algn="l"/>
                <a:tab pos="3963670" algn="l"/>
                <a:tab pos="603504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  <a:r>
              <a:rPr spc="340" dirty="0"/>
              <a:t>of	</a:t>
            </a:r>
            <a:r>
              <a:rPr spc="195" dirty="0"/>
              <a:t>search	</a:t>
            </a:r>
            <a:r>
              <a:rPr spc="300" dirty="0"/>
              <a:t>agents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605" y="1620672"/>
            <a:ext cx="8836749" cy="487521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3272" y="1318602"/>
            <a:ext cx="3194684" cy="176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7859" y="3584773"/>
            <a:ext cx="7390130" cy="28479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404620" algn="l"/>
                <a:tab pos="1852295" algn="l"/>
              </a:tabLst>
            </a:pP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States:	</a:t>
            </a:r>
            <a:r>
              <a:rPr sz="1950" spc="120" dirty="0">
                <a:latin typeface="Arial MT"/>
                <a:cs typeface="Arial MT"/>
              </a:rPr>
              <a:t>In	</a:t>
            </a:r>
            <a:r>
              <a:rPr sz="1950" spc="170" dirty="0">
                <a:latin typeface="Arial MT"/>
                <a:cs typeface="Arial MT"/>
              </a:rPr>
              <a:t>City</a:t>
            </a:r>
            <a:r>
              <a:rPr sz="1950" spc="240" dirty="0">
                <a:latin typeface="Arial MT"/>
                <a:cs typeface="Arial MT"/>
              </a:rPr>
              <a:t> </a:t>
            </a:r>
            <a:r>
              <a:rPr sz="1950" spc="120" dirty="0">
                <a:latin typeface="Arial MT"/>
                <a:cs typeface="Arial MT"/>
              </a:rPr>
              <a:t>where</a:t>
            </a:r>
            <a:endParaRPr sz="1950">
              <a:latin typeface="Arial MT"/>
              <a:cs typeface="Arial MT"/>
            </a:endParaRPr>
          </a:p>
          <a:p>
            <a:pPr marL="272415">
              <a:lnSpc>
                <a:spcPct val="100000"/>
              </a:lnSpc>
              <a:spcBef>
                <a:spcPts val="350"/>
              </a:spcBef>
            </a:pPr>
            <a:r>
              <a:rPr sz="1950" spc="170" dirty="0">
                <a:latin typeface="Arial MT"/>
                <a:cs typeface="Arial MT"/>
              </a:rPr>
              <a:t>City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5" dirty="0">
                <a:latin typeface="Cambria"/>
                <a:cs typeface="Cambria"/>
              </a:rPr>
              <a:t>∈</a:t>
            </a:r>
            <a:r>
              <a:rPr sz="1950" spc="400" dirty="0">
                <a:latin typeface="Cambria"/>
                <a:cs typeface="Cambria"/>
              </a:rPr>
              <a:t> </a:t>
            </a:r>
            <a:r>
              <a:rPr sz="2050" i="1" spc="45" dirty="0">
                <a:latin typeface="Verdana"/>
                <a:cs typeface="Verdana"/>
              </a:rPr>
              <a:t>{</a:t>
            </a:r>
            <a:r>
              <a:rPr sz="1950" spc="45" dirty="0">
                <a:latin typeface="Arial MT"/>
                <a:cs typeface="Arial MT"/>
              </a:rPr>
              <a:t>Los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05" dirty="0">
                <a:latin typeface="Arial MT"/>
                <a:cs typeface="Arial MT"/>
              </a:rPr>
              <a:t>Angeles,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05" dirty="0">
                <a:latin typeface="Arial MT"/>
                <a:cs typeface="Arial MT"/>
              </a:rPr>
              <a:t>San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25" dirty="0">
                <a:latin typeface="Arial MT"/>
                <a:cs typeface="Arial MT"/>
              </a:rPr>
              <a:t>Francisco,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Denver,...</a:t>
            </a:r>
            <a:r>
              <a:rPr sz="2050" i="1" spc="100" dirty="0">
                <a:latin typeface="Verdana"/>
                <a:cs typeface="Verdana"/>
              </a:rPr>
              <a:t>}</a:t>
            </a:r>
            <a:endParaRPr sz="2050">
              <a:latin typeface="Verdana"/>
              <a:cs typeface="Verdana"/>
            </a:endParaRPr>
          </a:p>
          <a:p>
            <a:pPr marL="272415" indent="-26035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03120" algn="l"/>
              </a:tabLst>
            </a:pP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Initial</a:t>
            </a:r>
            <a:r>
              <a:rPr sz="1950" b="1" spc="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state:	</a:t>
            </a:r>
            <a:r>
              <a:rPr sz="1950" spc="120" dirty="0">
                <a:latin typeface="Arial MT"/>
                <a:cs typeface="Arial MT"/>
              </a:rPr>
              <a:t>In</a:t>
            </a:r>
            <a:r>
              <a:rPr sz="1950" spc="235" dirty="0">
                <a:latin typeface="Arial MT"/>
                <a:cs typeface="Arial MT"/>
              </a:rPr>
              <a:t> </a:t>
            </a:r>
            <a:r>
              <a:rPr sz="1950" spc="185" dirty="0">
                <a:latin typeface="Arial MT"/>
                <a:cs typeface="Arial MT"/>
              </a:rPr>
              <a:t>Boston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564005" algn="l"/>
              </a:tabLst>
            </a:pP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Actions:	</a:t>
            </a:r>
            <a:r>
              <a:rPr sz="1950" spc="145" dirty="0">
                <a:latin typeface="Arial MT"/>
                <a:cs typeface="Arial MT"/>
              </a:rPr>
              <a:t>Go</a:t>
            </a:r>
            <a:r>
              <a:rPr sz="1950" spc="260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New</a:t>
            </a:r>
            <a:r>
              <a:rPr sz="1950" spc="260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York,</a:t>
            </a:r>
            <a:r>
              <a:rPr sz="1950" spc="265" dirty="0">
                <a:latin typeface="Arial MT"/>
                <a:cs typeface="Arial MT"/>
              </a:rPr>
              <a:t> </a:t>
            </a:r>
            <a:r>
              <a:rPr sz="1950" spc="160" dirty="0">
                <a:latin typeface="Arial MT"/>
                <a:cs typeface="Arial MT"/>
              </a:rPr>
              <a:t>etc.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</a:tabLst>
            </a:pPr>
            <a:r>
              <a:rPr sz="1950" b="1" spc="170" dirty="0">
                <a:solidFill>
                  <a:srgbClr val="0000FF"/>
                </a:solidFill>
                <a:latin typeface="Arial"/>
                <a:cs typeface="Arial"/>
              </a:rPr>
              <a:t>Transition</a:t>
            </a:r>
            <a:r>
              <a:rPr sz="1950" b="1" spc="3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model:</a:t>
            </a:r>
            <a:endParaRPr sz="195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450"/>
              </a:spcBef>
            </a:pPr>
            <a:r>
              <a:rPr sz="1950" spc="110" dirty="0">
                <a:latin typeface="Arial MT"/>
                <a:cs typeface="Arial MT"/>
              </a:rPr>
              <a:t>Results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5" dirty="0">
                <a:latin typeface="Arial MT"/>
                <a:cs typeface="Arial MT"/>
              </a:rPr>
              <a:t>(In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210" dirty="0">
                <a:latin typeface="Arial MT"/>
                <a:cs typeface="Arial MT"/>
              </a:rPr>
              <a:t>(Boston),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5" dirty="0">
                <a:latin typeface="Arial MT"/>
                <a:cs typeface="Arial MT"/>
              </a:rPr>
              <a:t>Go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90" dirty="0">
                <a:latin typeface="Arial MT"/>
                <a:cs typeface="Arial MT"/>
              </a:rPr>
              <a:t>(New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95" dirty="0">
                <a:latin typeface="Arial MT"/>
                <a:cs typeface="Arial MT"/>
              </a:rPr>
              <a:t>York))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785" dirty="0">
                <a:latin typeface="Arial MT"/>
                <a:cs typeface="Arial MT"/>
              </a:rPr>
              <a:t>=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In(New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York)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807210" algn="l"/>
              </a:tabLst>
            </a:pP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Goal</a:t>
            </a:r>
            <a:r>
              <a:rPr sz="1950" b="1" spc="3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test:	</a:t>
            </a:r>
            <a:r>
              <a:rPr sz="1950" spc="170" dirty="0">
                <a:latin typeface="Arial MT"/>
                <a:cs typeface="Arial MT"/>
              </a:rPr>
              <a:t>In(Denver)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876425" algn="l"/>
              </a:tabLst>
            </a:pPr>
            <a:r>
              <a:rPr sz="1950" b="1" spc="254" dirty="0">
                <a:solidFill>
                  <a:srgbClr val="0000FF"/>
                </a:solidFill>
                <a:latin typeface="Arial"/>
                <a:cs typeface="Arial"/>
              </a:rPr>
              <a:t>Path</a:t>
            </a:r>
            <a:r>
              <a:rPr sz="1950" b="1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cost:	</a:t>
            </a:r>
            <a:r>
              <a:rPr sz="1950" spc="185" dirty="0">
                <a:latin typeface="Arial MT"/>
                <a:cs typeface="Arial MT"/>
              </a:rPr>
              <a:t>path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length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in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kilometers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45059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0" dirty="0"/>
              <a:t>Real-world	</a:t>
            </a:r>
            <a:r>
              <a:rPr spc="265" dirty="0"/>
              <a:t>examples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104525"/>
            <a:ext cx="8265159" cy="144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2415" marR="5080" indent="-260350" algn="just">
              <a:lnSpc>
                <a:spcPct val="119200"/>
              </a:lnSpc>
              <a:spcBef>
                <a:spcPts val="90"/>
              </a:spcBef>
              <a:buFont typeface="Cambria"/>
              <a:buChar char="•"/>
              <a:tabLst>
                <a:tab pos="273050" algn="l"/>
              </a:tabLst>
            </a:pPr>
            <a:r>
              <a:rPr sz="1950" b="1" spc="235" dirty="0">
                <a:latin typeface="Arial"/>
                <a:cs typeface="Arial"/>
              </a:rPr>
              <a:t>Route </a:t>
            </a:r>
            <a:r>
              <a:rPr sz="1950" b="1" spc="130" dirty="0">
                <a:latin typeface="Arial"/>
                <a:cs typeface="Arial"/>
              </a:rPr>
              <a:t>finding </a:t>
            </a:r>
            <a:r>
              <a:rPr sz="1950" b="1" spc="150" dirty="0">
                <a:latin typeface="Arial"/>
                <a:cs typeface="Arial"/>
              </a:rPr>
              <a:t>problem: </a:t>
            </a:r>
            <a:r>
              <a:rPr sz="1950" spc="135" dirty="0">
                <a:latin typeface="Arial MT"/>
                <a:cs typeface="Arial MT"/>
              </a:rPr>
              <a:t>typically </a:t>
            </a:r>
            <a:r>
              <a:rPr sz="1950" spc="160" dirty="0">
                <a:latin typeface="Arial MT"/>
                <a:cs typeface="Arial MT"/>
              </a:rPr>
              <a:t>our </a:t>
            </a:r>
            <a:r>
              <a:rPr sz="1950" spc="114" dirty="0">
                <a:latin typeface="Arial MT"/>
                <a:cs typeface="Arial MT"/>
              </a:rPr>
              <a:t>example </a:t>
            </a:r>
            <a:r>
              <a:rPr sz="1950" spc="180" dirty="0">
                <a:latin typeface="Arial MT"/>
                <a:cs typeface="Arial MT"/>
              </a:rPr>
              <a:t>of map </a:t>
            </a:r>
            <a:r>
              <a:rPr sz="1950" spc="85" dirty="0">
                <a:latin typeface="Arial MT"/>
                <a:cs typeface="Arial MT"/>
              </a:rPr>
              <a:t>search,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120" dirty="0">
                <a:latin typeface="Arial MT"/>
                <a:cs typeface="Arial MT"/>
              </a:rPr>
              <a:t>where </a:t>
            </a:r>
            <a:r>
              <a:rPr sz="1950" spc="95" dirty="0">
                <a:latin typeface="Arial MT"/>
                <a:cs typeface="Arial MT"/>
              </a:rPr>
              <a:t>we </a:t>
            </a:r>
            <a:r>
              <a:rPr sz="1950" spc="85" dirty="0">
                <a:latin typeface="Arial MT"/>
                <a:cs typeface="Arial MT"/>
              </a:rPr>
              <a:t>need </a:t>
            </a:r>
            <a:r>
              <a:rPr sz="1950" spc="250" dirty="0">
                <a:latin typeface="Arial MT"/>
                <a:cs typeface="Arial MT"/>
              </a:rPr>
              <a:t>to </a:t>
            </a:r>
            <a:r>
              <a:rPr sz="1950" spc="155" dirty="0">
                <a:latin typeface="Arial MT"/>
                <a:cs typeface="Arial MT"/>
              </a:rPr>
              <a:t>go </a:t>
            </a:r>
            <a:r>
              <a:rPr sz="1950" spc="210" dirty="0">
                <a:latin typeface="Arial MT"/>
                <a:cs typeface="Arial MT"/>
              </a:rPr>
              <a:t>from </a:t>
            </a:r>
            <a:r>
              <a:rPr sz="1950" spc="165" dirty="0">
                <a:latin typeface="Arial MT"/>
                <a:cs typeface="Arial MT"/>
              </a:rPr>
              <a:t>location </a:t>
            </a:r>
            <a:r>
              <a:rPr sz="1950" spc="250" dirty="0">
                <a:latin typeface="Arial MT"/>
                <a:cs typeface="Arial MT"/>
              </a:rPr>
              <a:t>to </a:t>
            </a:r>
            <a:r>
              <a:rPr sz="1950" spc="165" dirty="0">
                <a:latin typeface="Arial MT"/>
                <a:cs typeface="Arial MT"/>
              </a:rPr>
              <a:t>location </a:t>
            </a:r>
            <a:r>
              <a:rPr sz="1950" spc="110" dirty="0">
                <a:latin typeface="Arial MT"/>
                <a:cs typeface="Arial MT"/>
              </a:rPr>
              <a:t>using links </a:t>
            </a:r>
            <a:r>
              <a:rPr sz="1950" spc="130" dirty="0">
                <a:latin typeface="Arial MT"/>
                <a:cs typeface="Arial MT"/>
              </a:rPr>
              <a:t>or </a:t>
            </a:r>
            <a:r>
              <a:rPr sz="1950" spc="135" dirty="0">
                <a:latin typeface="Arial MT"/>
                <a:cs typeface="Arial MT"/>
              </a:rPr>
              <a:t> </a:t>
            </a:r>
            <a:r>
              <a:rPr sz="1950" spc="145" dirty="0">
                <a:latin typeface="Arial MT"/>
                <a:cs typeface="Arial MT"/>
              </a:rPr>
              <a:t>transitions.</a:t>
            </a:r>
            <a:r>
              <a:rPr sz="1950" spc="150" dirty="0">
                <a:latin typeface="Arial MT"/>
                <a:cs typeface="Arial MT"/>
              </a:rPr>
              <a:t> </a:t>
            </a:r>
            <a:r>
              <a:rPr sz="1950" spc="145" dirty="0">
                <a:latin typeface="Arial MT"/>
                <a:cs typeface="Arial MT"/>
              </a:rPr>
              <a:t>Example </a:t>
            </a:r>
            <a:r>
              <a:rPr sz="1950" spc="180" dirty="0">
                <a:latin typeface="Arial MT"/>
                <a:cs typeface="Arial MT"/>
              </a:rPr>
              <a:t>of </a:t>
            </a:r>
            <a:r>
              <a:rPr sz="1950" spc="130" dirty="0">
                <a:latin typeface="Arial MT"/>
                <a:cs typeface="Arial MT"/>
              </a:rPr>
              <a:t>applications </a:t>
            </a:r>
            <a:r>
              <a:rPr sz="1950" spc="114" dirty="0">
                <a:latin typeface="Arial MT"/>
                <a:cs typeface="Arial MT"/>
              </a:rPr>
              <a:t>include </a:t>
            </a:r>
            <a:r>
              <a:rPr sz="1950" spc="160" dirty="0">
                <a:latin typeface="Arial MT"/>
                <a:cs typeface="Arial MT"/>
              </a:rPr>
              <a:t>tools </a:t>
            </a:r>
            <a:r>
              <a:rPr sz="1950" spc="155" dirty="0">
                <a:latin typeface="Arial MT"/>
                <a:cs typeface="Arial MT"/>
              </a:rPr>
              <a:t>for </a:t>
            </a:r>
            <a:r>
              <a:rPr sz="1950" spc="140" dirty="0">
                <a:latin typeface="Arial MT"/>
                <a:cs typeface="Arial MT"/>
              </a:rPr>
              <a:t>driving </a:t>
            </a:r>
            <a:r>
              <a:rPr sz="1950" spc="14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directions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in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websites,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25" dirty="0">
                <a:latin typeface="Arial MT"/>
                <a:cs typeface="Arial MT"/>
              </a:rPr>
              <a:t>in-car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05" dirty="0">
                <a:latin typeface="Arial MT"/>
                <a:cs typeface="Arial MT"/>
              </a:rPr>
              <a:t>systems,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60" dirty="0">
                <a:latin typeface="Arial MT"/>
                <a:cs typeface="Arial MT"/>
              </a:rPr>
              <a:t>etc.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3479" y="2693555"/>
            <a:ext cx="5171440" cy="2915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71" y="1444524"/>
            <a:ext cx="2213545" cy="4203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640" i="1" dirty="0">
                <a:latin typeface="Calibri"/>
                <a:cs typeface="Calibri"/>
              </a:rPr>
              <a:t>a</a:t>
            </a:r>
            <a:r>
              <a:rPr sz="2640" i="1" spc="-33" dirty="0">
                <a:latin typeface="Calibri"/>
                <a:cs typeface="Calibri"/>
              </a:rPr>
              <a:t> </a:t>
            </a:r>
            <a:r>
              <a:rPr sz="2640" b="1" spc="-6" dirty="0">
                <a:latin typeface="Calibri"/>
                <a:cs typeface="Calibri"/>
              </a:rPr>
              <a:t>Reflex</a:t>
            </a:r>
            <a:r>
              <a:rPr sz="2640" b="1" spc="-44" dirty="0">
                <a:latin typeface="Calibri"/>
                <a:cs typeface="Calibri"/>
              </a:rPr>
              <a:t> </a:t>
            </a:r>
            <a:r>
              <a:rPr sz="2640" b="1" dirty="0">
                <a:latin typeface="Calibri"/>
                <a:cs typeface="Calibri"/>
              </a:rPr>
              <a:t>Agent</a:t>
            </a:r>
            <a:r>
              <a:rPr sz="2640" b="1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:</a:t>
            </a:r>
            <a:endParaRPr sz="264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027" y="4558854"/>
            <a:ext cx="4371912" cy="18930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530" b="1" spc="-6" dirty="0">
                <a:solidFill>
                  <a:srgbClr val="C00000"/>
                </a:solidFill>
                <a:latin typeface="Calibri"/>
                <a:cs typeface="Calibri"/>
              </a:rPr>
              <a:t>Considers</a:t>
            </a:r>
            <a:r>
              <a:rPr sz="2530" b="1" spc="-3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530" b="1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2530" b="1" spc="-2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530" b="1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530" b="1" spc="-6" dirty="0">
                <a:solidFill>
                  <a:srgbClr val="C00000"/>
                </a:solidFill>
                <a:latin typeface="Calibri"/>
                <a:cs typeface="Calibri"/>
              </a:rPr>
              <a:t>world </a:t>
            </a:r>
            <a:r>
              <a:rPr sz="2530" b="1" u="heavy" spc="-6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IS</a:t>
            </a:r>
            <a:endParaRPr sz="2530" dirty="0">
              <a:latin typeface="Calibri"/>
              <a:cs typeface="Calibri"/>
            </a:endParaRPr>
          </a:p>
          <a:p>
            <a:pPr marL="391160" marR="5588" indent="-377190">
              <a:spcBef>
                <a:spcPts val="22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20" dirty="0">
                <a:latin typeface="Calibri"/>
                <a:cs typeface="Calibri"/>
              </a:rPr>
              <a:t>Choose </a:t>
            </a:r>
            <a:r>
              <a:rPr sz="2420" spc="-6" dirty="0">
                <a:latin typeface="Calibri"/>
                <a:cs typeface="Calibri"/>
              </a:rPr>
              <a:t>action based on current </a:t>
            </a:r>
            <a:r>
              <a:rPr sz="2420" spc="-532" dirty="0">
                <a:latin typeface="Calibri"/>
                <a:cs typeface="Calibri"/>
              </a:rPr>
              <a:t> </a:t>
            </a:r>
            <a:r>
              <a:rPr sz="2420" spc="-11" dirty="0">
                <a:latin typeface="Calibri"/>
                <a:cs typeface="Calibri"/>
              </a:rPr>
              <a:t>percept.</a:t>
            </a:r>
            <a:endParaRPr sz="2420" dirty="0">
              <a:latin typeface="Calibri"/>
              <a:cs typeface="Calibri"/>
            </a:endParaRPr>
          </a:p>
          <a:p>
            <a:pPr marL="391160" marR="653098" indent="-377190"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20" dirty="0">
                <a:latin typeface="Calibri"/>
                <a:cs typeface="Calibri"/>
              </a:rPr>
              <a:t>Do</a:t>
            </a:r>
            <a:r>
              <a:rPr sz="2420" spc="-11" dirty="0">
                <a:latin typeface="Calibri"/>
                <a:cs typeface="Calibri"/>
              </a:rPr>
              <a:t> not</a:t>
            </a:r>
            <a:r>
              <a:rPr sz="2420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consider</a:t>
            </a:r>
            <a:r>
              <a:rPr sz="2420" spc="-11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the</a:t>
            </a:r>
            <a:r>
              <a:rPr sz="2420" spc="6" dirty="0">
                <a:latin typeface="Calibri"/>
                <a:cs typeface="Calibri"/>
              </a:rPr>
              <a:t> </a:t>
            </a:r>
            <a:r>
              <a:rPr sz="2420" spc="-11" dirty="0">
                <a:latin typeface="Calibri"/>
                <a:cs typeface="Calibri"/>
              </a:rPr>
              <a:t>future </a:t>
            </a:r>
            <a:r>
              <a:rPr sz="2420" spc="-532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consequences</a:t>
            </a:r>
            <a:r>
              <a:rPr sz="2420" spc="17" dirty="0">
                <a:latin typeface="Calibri"/>
                <a:cs typeface="Calibri"/>
              </a:rPr>
              <a:t> </a:t>
            </a:r>
            <a:r>
              <a:rPr sz="2420" dirty="0">
                <a:latin typeface="Calibri"/>
                <a:cs typeface="Calibri"/>
              </a:rPr>
              <a:t>of </a:t>
            </a:r>
            <a:r>
              <a:rPr sz="2420" spc="-6" dirty="0">
                <a:latin typeface="Calibri"/>
                <a:cs typeface="Calibri"/>
              </a:rPr>
              <a:t>actions.</a:t>
            </a:r>
            <a:endParaRPr sz="242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4448" y="1444524"/>
            <a:ext cx="2513902" cy="4203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640" i="1" dirty="0">
                <a:latin typeface="Calibri"/>
                <a:cs typeface="Calibri"/>
              </a:rPr>
              <a:t>a</a:t>
            </a:r>
            <a:r>
              <a:rPr sz="2640" i="1" spc="-38" dirty="0">
                <a:latin typeface="Calibri"/>
                <a:cs typeface="Calibri"/>
              </a:rPr>
              <a:t> </a:t>
            </a:r>
            <a:r>
              <a:rPr sz="2640" b="1" spc="-6" dirty="0">
                <a:latin typeface="Calibri"/>
                <a:cs typeface="Calibri"/>
              </a:rPr>
              <a:t>Planning</a:t>
            </a:r>
            <a:r>
              <a:rPr sz="2640" b="1" spc="-38" dirty="0">
                <a:latin typeface="Calibri"/>
                <a:cs typeface="Calibri"/>
              </a:rPr>
              <a:t> </a:t>
            </a:r>
            <a:r>
              <a:rPr sz="2640" b="1" dirty="0">
                <a:latin typeface="Calibri"/>
                <a:cs typeface="Calibri"/>
              </a:rPr>
              <a:t>agent</a:t>
            </a:r>
            <a:r>
              <a:rPr sz="2640" b="1" spc="-28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:</a:t>
            </a:r>
            <a:endParaRPr sz="264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6208" y="4558854"/>
            <a:ext cx="5013833" cy="226549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530" b="1" spc="-6" dirty="0">
                <a:solidFill>
                  <a:srgbClr val="C00000"/>
                </a:solidFill>
                <a:latin typeface="Calibri"/>
                <a:cs typeface="Calibri"/>
              </a:rPr>
              <a:t>Considers</a:t>
            </a:r>
            <a:r>
              <a:rPr sz="2530" b="1" spc="-3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530" b="1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2530" b="1" spc="-1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530" b="1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530" b="1" spc="-6" dirty="0">
                <a:solidFill>
                  <a:srgbClr val="C00000"/>
                </a:solidFill>
                <a:latin typeface="Calibri"/>
                <a:cs typeface="Calibri"/>
              </a:rPr>
              <a:t>world</a:t>
            </a:r>
            <a:r>
              <a:rPr sz="253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53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WOULD</a:t>
            </a:r>
            <a:r>
              <a:rPr sz="2530" b="1" u="heavy" spc="-6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53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BE</a:t>
            </a:r>
            <a:endParaRPr sz="2530" dirty="0">
              <a:latin typeface="Calibri"/>
              <a:cs typeface="Calibri"/>
            </a:endParaRPr>
          </a:p>
          <a:p>
            <a:pPr marL="391160" marR="317119" indent="-377190">
              <a:spcBef>
                <a:spcPts val="22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20" spc="-6" dirty="0">
                <a:latin typeface="Calibri"/>
                <a:cs typeface="Calibri"/>
              </a:rPr>
              <a:t>Decisions based on </a:t>
            </a:r>
            <a:r>
              <a:rPr sz="2420" spc="-11" dirty="0">
                <a:latin typeface="Calibri"/>
                <a:cs typeface="Calibri"/>
              </a:rPr>
              <a:t>(hypothesized) </a:t>
            </a:r>
            <a:r>
              <a:rPr sz="2420" spc="-532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consequences</a:t>
            </a:r>
            <a:r>
              <a:rPr sz="2420" spc="11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of</a:t>
            </a:r>
            <a:r>
              <a:rPr sz="2420" spc="6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actions.</a:t>
            </a:r>
            <a:endParaRPr sz="2420" dirty="0">
              <a:latin typeface="Calibri"/>
              <a:cs typeface="Calibri"/>
            </a:endParaRPr>
          </a:p>
          <a:p>
            <a:pPr marL="391160" marR="5588" indent="-377190"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20" spc="-6" dirty="0">
                <a:latin typeface="Calibri"/>
                <a:cs typeface="Calibri"/>
              </a:rPr>
              <a:t>Must</a:t>
            </a:r>
            <a:r>
              <a:rPr sz="2420" spc="-11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have</a:t>
            </a:r>
            <a:r>
              <a:rPr sz="2420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a </a:t>
            </a:r>
            <a:r>
              <a:rPr sz="2420" spc="-11" dirty="0">
                <a:latin typeface="Calibri"/>
                <a:cs typeface="Calibri"/>
              </a:rPr>
              <a:t>model</a:t>
            </a:r>
            <a:r>
              <a:rPr sz="2420" spc="11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of</a:t>
            </a:r>
            <a:r>
              <a:rPr sz="2420" dirty="0">
                <a:latin typeface="Calibri"/>
                <a:cs typeface="Calibri"/>
              </a:rPr>
              <a:t> </a:t>
            </a:r>
            <a:r>
              <a:rPr sz="2420" spc="-11" dirty="0">
                <a:latin typeface="Calibri"/>
                <a:cs typeface="Calibri"/>
              </a:rPr>
              <a:t>how</a:t>
            </a:r>
            <a:r>
              <a:rPr sz="2420" dirty="0">
                <a:latin typeface="Calibri"/>
                <a:cs typeface="Calibri"/>
              </a:rPr>
              <a:t> </a:t>
            </a:r>
            <a:r>
              <a:rPr sz="2420" spc="-11" dirty="0">
                <a:latin typeface="Calibri"/>
                <a:cs typeface="Calibri"/>
              </a:rPr>
              <a:t>the</a:t>
            </a:r>
            <a:r>
              <a:rPr sz="2420" spc="11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world </a:t>
            </a:r>
            <a:r>
              <a:rPr sz="2420" spc="-532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evolves in</a:t>
            </a:r>
            <a:r>
              <a:rPr sz="2420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response</a:t>
            </a:r>
            <a:r>
              <a:rPr sz="2420" spc="6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to</a:t>
            </a:r>
            <a:r>
              <a:rPr sz="2420" spc="6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actions.</a:t>
            </a:r>
            <a:endParaRPr sz="2420" dirty="0">
              <a:latin typeface="Calibri"/>
              <a:cs typeface="Calibri"/>
            </a:endParaRPr>
          </a:p>
          <a:p>
            <a:pPr marL="391160" indent="-377190"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420" spc="-11" dirty="0">
                <a:latin typeface="Calibri"/>
                <a:cs typeface="Calibri"/>
              </a:rPr>
              <a:t>Must</a:t>
            </a:r>
            <a:r>
              <a:rPr sz="2420" spc="-17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formulate</a:t>
            </a:r>
            <a:r>
              <a:rPr sz="2420" spc="-11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a</a:t>
            </a:r>
            <a:r>
              <a:rPr sz="2420" spc="6" dirty="0">
                <a:latin typeface="Calibri"/>
                <a:cs typeface="Calibri"/>
              </a:rPr>
              <a:t> </a:t>
            </a:r>
            <a:r>
              <a:rPr sz="2420" spc="-6" dirty="0">
                <a:latin typeface="Calibri"/>
                <a:cs typeface="Calibri"/>
              </a:rPr>
              <a:t>goal.</a:t>
            </a:r>
            <a:endParaRPr sz="242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9267" y="7350761"/>
            <a:ext cx="1798638" cy="2172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1320" spc="-6" dirty="0">
                <a:latin typeface="Calibri"/>
                <a:cs typeface="Calibri"/>
              </a:rPr>
              <a:t>S</a:t>
            </a:r>
            <a:r>
              <a:rPr sz="1320" dirty="0">
                <a:latin typeface="Calibri"/>
                <a:cs typeface="Calibri"/>
              </a:rPr>
              <a:t>ou</a:t>
            </a:r>
            <a:r>
              <a:rPr sz="1320" spc="-17" dirty="0">
                <a:latin typeface="Calibri"/>
                <a:cs typeface="Calibri"/>
              </a:rPr>
              <a:t>r</a:t>
            </a:r>
            <a:r>
              <a:rPr sz="1320" spc="-6" dirty="0">
                <a:latin typeface="Calibri"/>
                <a:cs typeface="Calibri"/>
              </a:rPr>
              <a:t>c</a:t>
            </a:r>
            <a:r>
              <a:rPr sz="1320" dirty="0">
                <a:latin typeface="Calibri"/>
                <a:cs typeface="Calibri"/>
              </a:rPr>
              <a:t>e:</a:t>
            </a:r>
            <a:r>
              <a:rPr sz="1320" spc="-6" dirty="0">
                <a:latin typeface="Calibri"/>
                <a:cs typeface="Calibri"/>
              </a:rPr>
              <a:t> </a:t>
            </a:r>
            <a:r>
              <a:rPr sz="1320" spc="-22" dirty="0">
                <a:latin typeface="Calibri"/>
                <a:cs typeface="Calibri"/>
              </a:rPr>
              <a:t>D</a:t>
            </a:r>
            <a:r>
              <a:rPr sz="1320" dirty="0">
                <a:latin typeface="Calibri"/>
                <a:cs typeface="Calibri"/>
              </a:rPr>
              <a:t>.</a:t>
            </a:r>
            <a:r>
              <a:rPr sz="1320" spc="-17" dirty="0">
                <a:latin typeface="Calibri"/>
                <a:cs typeface="Calibri"/>
              </a:rPr>
              <a:t> </a:t>
            </a:r>
            <a:r>
              <a:rPr sz="1320" dirty="0">
                <a:latin typeface="Calibri"/>
                <a:cs typeface="Calibri"/>
              </a:rPr>
              <a:t>Klei</a:t>
            </a:r>
            <a:r>
              <a:rPr sz="1320" spc="6" dirty="0">
                <a:latin typeface="Calibri"/>
                <a:cs typeface="Calibri"/>
              </a:rPr>
              <a:t>n</a:t>
            </a:r>
            <a:r>
              <a:rPr sz="1320" dirty="0">
                <a:latin typeface="Calibri"/>
                <a:cs typeface="Calibri"/>
              </a:rPr>
              <a:t>,</a:t>
            </a:r>
            <a:r>
              <a:rPr sz="1320" spc="-11" dirty="0">
                <a:latin typeface="Calibri"/>
                <a:cs typeface="Calibri"/>
              </a:rPr>
              <a:t> </a:t>
            </a:r>
            <a:r>
              <a:rPr sz="1320" spc="-171" dirty="0">
                <a:latin typeface="Calibri"/>
                <a:cs typeface="Calibri"/>
              </a:rPr>
              <a:t>P</a:t>
            </a:r>
            <a:r>
              <a:rPr sz="1320" dirty="0">
                <a:latin typeface="Calibri"/>
                <a:cs typeface="Calibri"/>
              </a:rPr>
              <a:t>.</a:t>
            </a:r>
            <a:r>
              <a:rPr sz="1320" spc="6" dirty="0">
                <a:latin typeface="Calibri"/>
                <a:cs typeface="Calibri"/>
              </a:rPr>
              <a:t> </a:t>
            </a:r>
            <a:r>
              <a:rPr sz="1320" dirty="0">
                <a:latin typeface="Calibri"/>
                <a:cs typeface="Calibri"/>
              </a:rPr>
              <a:t>A</a:t>
            </a:r>
            <a:r>
              <a:rPr sz="1320" spc="6" dirty="0">
                <a:latin typeface="Calibri"/>
                <a:cs typeface="Calibri"/>
              </a:rPr>
              <a:t>b</a:t>
            </a:r>
            <a:r>
              <a:rPr sz="1320" dirty="0">
                <a:latin typeface="Calibri"/>
                <a:cs typeface="Calibri"/>
              </a:rPr>
              <a:t>beel</a:t>
            </a:r>
            <a:endParaRPr sz="132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607" y="2048865"/>
            <a:ext cx="3450031" cy="23184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2354" y="2042160"/>
            <a:ext cx="3520440" cy="232516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26489" y="735685"/>
            <a:ext cx="2858262" cy="556499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520" spc="-600" dirty="0">
                <a:solidFill>
                  <a:srgbClr val="374D81"/>
                </a:solidFill>
              </a:rPr>
              <a:t>T</a:t>
            </a:r>
            <a:r>
              <a:rPr sz="3520" spc="-336" dirty="0">
                <a:solidFill>
                  <a:srgbClr val="374D81"/>
                </a:solidFill>
              </a:rPr>
              <a:t>ype</a:t>
            </a:r>
            <a:r>
              <a:rPr sz="3520" dirty="0">
                <a:solidFill>
                  <a:srgbClr val="374D81"/>
                </a:solidFill>
              </a:rPr>
              <a:t>s</a:t>
            </a:r>
            <a:r>
              <a:rPr sz="3520" spc="-721" dirty="0">
                <a:solidFill>
                  <a:srgbClr val="374D81"/>
                </a:solidFill>
              </a:rPr>
              <a:t> </a:t>
            </a:r>
            <a:r>
              <a:rPr sz="3520" spc="-336" dirty="0">
                <a:solidFill>
                  <a:srgbClr val="374D81"/>
                </a:solidFill>
              </a:rPr>
              <a:t>o</a:t>
            </a:r>
            <a:r>
              <a:rPr sz="3520" spc="160" dirty="0">
                <a:solidFill>
                  <a:srgbClr val="374D81"/>
                </a:solidFill>
              </a:rPr>
              <a:t>f</a:t>
            </a:r>
            <a:r>
              <a:rPr sz="3520" spc="-330" dirty="0">
                <a:solidFill>
                  <a:srgbClr val="374D81"/>
                </a:solidFill>
              </a:rPr>
              <a:t>A</a:t>
            </a:r>
            <a:r>
              <a:rPr sz="3520" spc="-336" dirty="0">
                <a:solidFill>
                  <a:srgbClr val="374D81"/>
                </a:solidFill>
              </a:rPr>
              <a:t>gen</a:t>
            </a:r>
            <a:r>
              <a:rPr sz="3520" spc="-347" dirty="0">
                <a:solidFill>
                  <a:srgbClr val="374D81"/>
                </a:solidFill>
              </a:rPr>
              <a:t>t</a:t>
            </a:r>
            <a:r>
              <a:rPr sz="3520" dirty="0">
                <a:solidFill>
                  <a:srgbClr val="374D81"/>
                </a:solidFill>
              </a:rPr>
              <a:t>s</a:t>
            </a:r>
            <a:endParaRPr sz="3520"/>
          </a:p>
        </p:txBody>
      </p:sp>
    </p:spTree>
    <p:extLst>
      <p:ext uri="{BB962C8B-B14F-4D97-AF65-F5344CB8AC3E}">
        <p14:creationId xmlns:p14="http://schemas.microsoft.com/office/powerpoint/2010/main" val="2046264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8436610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17370" algn="l"/>
                <a:tab pos="3652520" algn="l"/>
                <a:tab pos="4755515" algn="l"/>
                <a:tab pos="6809105" algn="l"/>
              </a:tabLst>
            </a:pPr>
            <a:r>
              <a:rPr u="none" spc="480" dirty="0"/>
              <a:t>State	</a:t>
            </a:r>
            <a:r>
              <a:rPr u="none" spc="215" dirty="0"/>
              <a:t>space	</a:t>
            </a:r>
            <a:r>
              <a:rPr u="none" spc="170" dirty="0"/>
              <a:t>vs.	</a:t>
            </a:r>
            <a:r>
              <a:rPr u="none" spc="90" dirty="0"/>
              <a:t>se</a:t>
            </a:r>
            <a:r>
              <a:rPr u="none" spc="210" dirty="0"/>
              <a:t>a</a:t>
            </a:r>
            <a:r>
              <a:rPr u="none" spc="265" dirty="0"/>
              <a:t>rch</a:t>
            </a:r>
            <a:r>
              <a:rPr u="none" dirty="0"/>
              <a:t>	</a:t>
            </a:r>
            <a:r>
              <a:rPr u="none" spc="215" dirty="0"/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7859" y="1522290"/>
            <a:ext cx="52222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57095" algn="l"/>
              </a:tabLst>
            </a:pPr>
            <a:r>
              <a:rPr sz="1950" b="1" spc="245" dirty="0">
                <a:solidFill>
                  <a:srgbClr val="0000FF"/>
                </a:solidFill>
                <a:latin typeface="Arial"/>
                <a:cs typeface="Arial"/>
              </a:rPr>
              <a:t>State</a:t>
            </a:r>
            <a:r>
              <a:rPr sz="1950" b="1" spc="4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20" dirty="0">
                <a:solidFill>
                  <a:srgbClr val="0000FF"/>
                </a:solidFill>
                <a:latin typeface="Arial"/>
                <a:cs typeface="Arial"/>
              </a:rPr>
              <a:t>space</a:t>
            </a:r>
            <a:r>
              <a:rPr sz="1950" spc="120" dirty="0">
                <a:latin typeface="Arial MT"/>
                <a:cs typeface="Arial MT"/>
              </a:rPr>
              <a:t>:	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60" dirty="0">
                <a:latin typeface="Arial MT"/>
                <a:cs typeface="Arial MT"/>
              </a:rPr>
              <a:t> </a:t>
            </a:r>
            <a:r>
              <a:rPr sz="1950" i="1" spc="105" dirty="0">
                <a:latin typeface="Arial"/>
                <a:cs typeface="Arial"/>
              </a:rPr>
              <a:t>physical</a:t>
            </a:r>
            <a:r>
              <a:rPr sz="1950" i="1" spc="265" dirty="0">
                <a:latin typeface="Arial"/>
                <a:cs typeface="Arial"/>
              </a:rPr>
              <a:t> </a:t>
            </a:r>
            <a:r>
              <a:rPr sz="1950" spc="160" dirty="0">
                <a:latin typeface="Arial MT"/>
                <a:cs typeface="Arial MT"/>
              </a:rPr>
              <a:t>configuration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8436610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17370" algn="l"/>
                <a:tab pos="3652520" algn="l"/>
                <a:tab pos="4755515" algn="l"/>
                <a:tab pos="6809105" algn="l"/>
              </a:tabLst>
            </a:pPr>
            <a:r>
              <a:rPr u="none" spc="480" dirty="0"/>
              <a:t>State	</a:t>
            </a:r>
            <a:r>
              <a:rPr u="none" spc="215" dirty="0"/>
              <a:t>space	</a:t>
            </a:r>
            <a:r>
              <a:rPr u="none" spc="170" dirty="0"/>
              <a:t>vs.	</a:t>
            </a:r>
            <a:r>
              <a:rPr u="none" spc="90" dirty="0"/>
              <a:t>se</a:t>
            </a:r>
            <a:r>
              <a:rPr u="none" spc="210" dirty="0"/>
              <a:t>a</a:t>
            </a:r>
            <a:r>
              <a:rPr u="none" spc="265" dirty="0"/>
              <a:t>rch</a:t>
            </a:r>
            <a:r>
              <a:rPr u="none" dirty="0"/>
              <a:t>	</a:t>
            </a:r>
            <a:r>
              <a:rPr u="none" spc="215" dirty="0"/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7859" y="1522290"/>
            <a:ext cx="5884545" cy="1402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57095" algn="l"/>
              </a:tabLst>
            </a:pPr>
            <a:r>
              <a:rPr sz="1950" b="1" spc="245" dirty="0">
                <a:solidFill>
                  <a:srgbClr val="0000FF"/>
                </a:solidFill>
                <a:latin typeface="Arial"/>
                <a:cs typeface="Arial"/>
              </a:rPr>
              <a:t>State</a:t>
            </a:r>
            <a:r>
              <a:rPr sz="1950" b="1" spc="4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20" dirty="0">
                <a:solidFill>
                  <a:srgbClr val="0000FF"/>
                </a:solidFill>
                <a:latin typeface="Arial"/>
                <a:cs typeface="Arial"/>
              </a:rPr>
              <a:t>space</a:t>
            </a:r>
            <a:r>
              <a:rPr sz="1950" spc="120" dirty="0">
                <a:latin typeface="Arial MT"/>
                <a:cs typeface="Arial MT"/>
              </a:rPr>
              <a:t>:	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65" dirty="0">
                <a:latin typeface="Arial MT"/>
                <a:cs typeface="Arial MT"/>
              </a:rPr>
              <a:t> </a:t>
            </a:r>
            <a:r>
              <a:rPr sz="1950" i="1" spc="105" dirty="0">
                <a:latin typeface="Arial"/>
                <a:cs typeface="Arial"/>
              </a:rPr>
              <a:t>physical</a:t>
            </a:r>
            <a:r>
              <a:rPr sz="1950" i="1" spc="270" dirty="0">
                <a:latin typeface="Arial"/>
                <a:cs typeface="Arial"/>
              </a:rPr>
              <a:t> </a:t>
            </a:r>
            <a:r>
              <a:rPr sz="1950" spc="160" dirty="0">
                <a:latin typeface="Arial MT"/>
                <a:cs typeface="Arial MT"/>
              </a:rPr>
              <a:t>configuration</a:t>
            </a:r>
            <a:endParaRPr sz="1950">
              <a:latin typeface="Arial MT"/>
              <a:cs typeface="Arial MT"/>
            </a:endParaRPr>
          </a:p>
          <a:p>
            <a:pPr marL="272415" marR="5080" indent="-260350">
              <a:lnSpc>
                <a:spcPct val="119200"/>
              </a:lnSpc>
              <a:spcBef>
                <a:spcPts val="288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390015" algn="l"/>
                <a:tab pos="2511425" algn="l"/>
                <a:tab pos="2976245" algn="l"/>
                <a:tab pos="4182110" algn="l"/>
              </a:tabLst>
            </a:pPr>
            <a:r>
              <a:rPr sz="1950" b="1" spc="190" dirty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950" b="1" spc="1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rch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b="1" spc="114" dirty="0">
                <a:solidFill>
                  <a:srgbClr val="0000FF"/>
                </a:solidFill>
                <a:latin typeface="Arial"/>
                <a:cs typeface="Arial"/>
              </a:rPr>
              <a:t>space: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spc="120" dirty="0">
                <a:latin typeface="Arial MT"/>
                <a:cs typeface="Arial MT"/>
              </a:rPr>
              <a:t>an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i="1" spc="160" dirty="0">
                <a:latin typeface="Arial"/>
                <a:cs typeface="Arial"/>
              </a:rPr>
              <a:t>abstract</a:t>
            </a:r>
            <a:r>
              <a:rPr sz="1950" i="1" dirty="0">
                <a:latin typeface="Arial"/>
                <a:cs typeface="Arial"/>
              </a:rPr>
              <a:t>	</a:t>
            </a:r>
            <a:r>
              <a:rPr sz="1950" spc="145" dirty="0">
                <a:latin typeface="Arial MT"/>
                <a:cs typeface="Arial MT"/>
              </a:rPr>
              <a:t>con</a:t>
            </a:r>
            <a:r>
              <a:rPr sz="1950" spc="165" dirty="0">
                <a:latin typeface="Arial MT"/>
                <a:cs typeface="Arial MT"/>
              </a:rPr>
              <a:t>fi</a:t>
            </a:r>
            <a:r>
              <a:rPr sz="1950" spc="155" dirty="0">
                <a:latin typeface="Arial MT"/>
                <a:cs typeface="Arial MT"/>
              </a:rPr>
              <a:t>guration  </a:t>
            </a:r>
            <a:r>
              <a:rPr sz="1950" spc="75" dirty="0">
                <a:latin typeface="Arial MT"/>
                <a:cs typeface="Arial MT"/>
              </a:rPr>
              <a:t>search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tree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or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5" dirty="0">
                <a:latin typeface="Arial MT"/>
                <a:cs typeface="Arial MT"/>
              </a:rPr>
              <a:t>graph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90" dirty="0">
                <a:latin typeface="Arial MT"/>
                <a:cs typeface="Arial MT"/>
              </a:rPr>
              <a:t>possible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solutions.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5071" y="2242317"/>
            <a:ext cx="22479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38935" algn="l"/>
                <a:tab pos="2085975" algn="l"/>
              </a:tabLst>
            </a:pPr>
            <a:r>
              <a:rPr sz="1950" spc="105" dirty="0">
                <a:latin typeface="Arial MT"/>
                <a:cs typeface="Arial MT"/>
              </a:rPr>
              <a:t>re</a:t>
            </a:r>
            <a:r>
              <a:rPr sz="1950" spc="60" dirty="0">
                <a:latin typeface="Arial MT"/>
                <a:cs typeface="Arial MT"/>
              </a:rPr>
              <a:t>p</a:t>
            </a:r>
            <a:r>
              <a:rPr sz="1950" spc="105" dirty="0">
                <a:latin typeface="Arial MT"/>
                <a:cs typeface="Arial MT"/>
              </a:rPr>
              <a:t>resented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85" dirty="0">
                <a:latin typeface="Arial MT"/>
                <a:cs typeface="Arial MT"/>
              </a:rPr>
              <a:t>b</a:t>
            </a:r>
            <a:r>
              <a:rPr sz="1950" spc="125" dirty="0">
                <a:latin typeface="Arial MT"/>
                <a:cs typeface="Arial MT"/>
              </a:rPr>
              <a:t>y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85" dirty="0">
                <a:latin typeface="Arial MT"/>
                <a:cs typeface="Arial MT"/>
              </a:rPr>
              <a:t>a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8436610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17370" algn="l"/>
                <a:tab pos="3652520" algn="l"/>
                <a:tab pos="4755515" algn="l"/>
                <a:tab pos="6809105" algn="l"/>
              </a:tabLst>
            </a:pPr>
            <a:r>
              <a:rPr u="none" spc="480" dirty="0"/>
              <a:t>State	</a:t>
            </a:r>
            <a:r>
              <a:rPr u="none" spc="215" dirty="0"/>
              <a:t>space	</a:t>
            </a:r>
            <a:r>
              <a:rPr u="none" spc="170" dirty="0"/>
              <a:t>vs.	</a:t>
            </a:r>
            <a:r>
              <a:rPr u="none" spc="90" dirty="0"/>
              <a:t>se</a:t>
            </a:r>
            <a:r>
              <a:rPr u="none" spc="210" dirty="0"/>
              <a:t>a</a:t>
            </a:r>
            <a:r>
              <a:rPr u="none" spc="265" dirty="0"/>
              <a:t>rch</a:t>
            </a:r>
            <a:r>
              <a:rPr u="none" dirty="0"/>
              <a:t>	</a:t>
            </a:r>
            <a:r>
              <a:rPr u="none" spc="215" dirty="0"/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7859" y="1522290"/>
            <a:ext cx="5884545" cy="1402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57095" algn="l"/>
              </a:tabLst>
            </a:pPr>
            <a:r>
              <a:rPr sz="1950" b="1" spc="245" dirty="0">
                <a:solidFill>
                  <a:srgbClr val="0000FF"/>
                </a:solidFill>
                <a:latin typeface="Arial"/>
                <a:cs typeface="Arial"/>
              </a:rPr>
              <a:t>State</a:t>
            </a:r>
            <a:r>
              <a:rPr sz="1950" b="1" spc="4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20" dirty="0">
                <a:solidFill>
                  <a:srgbClr val="0000FF"/>
                </a:solidFill>
                <a:latin typeface="Arial"/>
                <a:cs typeface="Arial"/>
              </a:rPr>
              <a:t>space</a:t>
            </a:r>
            <a:r>
              <a:rPr sz="1950" spc="120" dirty="0">
                <a:latin typeface="Arial MT"/>
                <a:cs typeface="Arial MT"/>
              </a:rPr>
              <a:t>:	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65" dirty="0">
                <a:latin typeface="Arial MT"/>
                <a:cs typeface="Arial MT"/>
              </a:rPr>
              <a:t> </a:t>
            </a:r>
            <a:r>
              <a:rPr sz="1950" i="1" spc="105" dirty="0">
                <a:latin typeface="Arial"/>
                <a:cs typeface="Arial"/>
              </a:rPr>
              <a:t>physical</a:t>
            </a:r>
            <a:r>
              <a:rPr sz="1950" i="1" spc="270" dirty="0">
                <a:latin typeface="Arial"/>
                <a:cs typeface="Arial"/>
              </a:rPr>
              <a:t> </a:t>
            </a:r>
            <a:r>
              <a:rPr sz="1950" spc="160" dirty="0">
                <a:latin typeface="Arial MT"/>
                <a:cs typeface="Arial MT"/>
              </a:rPr>
              <a:t>configuration</a:t>
            </a:r>
            <a:endParaRPr sz="1950">
              <a:latin typeface="Arial MT"/>
              <a:cs typeface="Arial MT"/>
            </a:endParaRPr>
          </a:p>
          <a:p>
            <a:pPr marL="272415" marR="5080" indent="-260350">
              <a:lnSpc>
                <a:spcPct val="119200"/>
              </a:lnSpc>
              <a:spcBef>
                <a:spcPts val="288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390015" algn="l"/>
                <a:tab pos="2511425" algn="l"/>
                <a:tab pos="2976245" algn="l"/>
                <a:tab pos="4182110" algn="l"/>
              </a:tabLst>
            </a:pPr>
            <a:r>
              <a:rPr sz="1950" b="1" spc="190" dirty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950" b="1" spc="1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rch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b="1" spc="114" dirty="0">
                <a:solidFill>
                  <a:srgbClr val="0000FF"/>
                </a:solidFill>
                <a:latin typeface="Arial"/>
                <a:cs typeface="Arial"/>
              </a:rPr>
              <a:t>space: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spc="120" dirty="0">
                <a:latin typeface="Arial MT"/>
                <a:cs typeface="Arial MT"/>
              </a:rPr>
              <a:t>an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i="1" spc="160" dirty="0">
                <a:latin typeface="Arial"/>
                <a:cs typeface="Arial"/>
              </a:rPr>
              <a:t>abstract</a:t>
            </a:r>
            <a:r>
              <a:rPr sz="1950" i="1" dirty="0">
                <a:latin typeface="Arial"/>
                <a:cs typeface="Arial"/>
              </a:rPr>
              <a:t>	</a:t>
            </a:r>
            <a:r>
              <a:rPr sz="1950" spc="145" dirty="0">
                <a:latin typeface="Arial MT"/>
                <a:cs typeface="Arial MT"/>
              </a:rPr>
              <a:t>con</a:t>
            </a:r>
            <a:r>
              <a:rPr sz="1950" spc="165" dirty="0">
                <a:latin typeface="Arial MT"/>
                <a:cs typeface="Arial MT"/>
              </a:rPr>
              <a:t>fi</a:t>
            </a:r>
            <a:r>
              <a:rPr sz="1950" spc="155" dirty="0">
                <a:latin typeface="Arial MT"/>
                <a:cs typeface="Arial MT"/>
              </a:rPr>
              <a:t>guration  </a:t>
            </a:r>
            <a:r>
              <a:rPr sz="1950" spc="75" dirty="0">
                <a:latin typeface="Arial MT"/>
                <a:cs typeface="Arial MT"/>
              </a:rPr>
              <a:t>search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tree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or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5" dirty="0">
                <a:latin typeface="Arial MT"/>
                <a:cs typeface="Arial MT"/>
              </a:rPr>
              <a:t>graph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90" dirty="0">
                <a:latin typeface="Arial MT"/>
                <a:cs typeface="Arial MT"/>
              </a:rPr>
              <a:t>possible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solutions.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5071" y="2242317"/>
            <a:ext cx="22479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38935" algn="l"/>
                <a:tab pos="2085975" algn="l"/>
              </a:tabLst>
            </a:pPr>
            <a:r>
              <a:rPr sz="1950" spc="105" dirty="0">
                <a:latin typeface="Arial MT"/>
                <a:cs typeface="Arial MT"/>
              </a:rPr>
              <a:t>re</a:t>
            </a:r>
            <a:r>
              <a:rPr sz="1950" spc="60" dirty="0">
                <a:latin typeface="Arial MT"/>
                <a:cs typeface="Arial MT"/>
              </a:rPr>
              <a:t>p</a:t>
            </a:r>
            <a:r>
              <a:rPr sz="1950" spc="105" dirty="0">
                <a:latin typeface="Arial MT"/>
                <a:cs typeface="Arial MT"/>
              </a:rPr>
              <a:t>resented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85" dirty="0">
                <a:latin typeface="Arial MT"/>
                <a:cs typeface="Arial MT"/>
              </a:rPr>
              <a:t>b</a:t>
            </a:r>
            <a:r>
              <a:rPr sz="1950" spc="125" dirty="0">
                <a:latin typeface="Arial MT"/>
                <a:cs typeface="Arial MT"/>
              </a:rPr>
              <a:t>y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85" dirty="0">
                <a:latin typeface="Arial MT"/>
                <a:cs typeface="Arial MT"/>
              </a:rPr>
              <a:t>a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94030" indent="-260350">
              <a:lnSpc>
                <a:spcPct val="100000"/>
              </a:lnSpc>
              <a:spcBef>
                <a:spcPts val="540"/>
              </a:spcBef>
              <a:buClr>
                <a:srgbClr val="000000"/>
              </a:buClr>
              <a:buFont typeface="Cambria"/>
              <a:buChar char="•"/>
              <a:tabLst>
                <a:tab pos="494665" algn="l"/>
                <a:tab pos="2344420" algn="l"/>
              </a:tabLst>
            </a:pPr>
            <a:r>
              <a:rPr spc="150" dirty="0">
                <a:solidFill>
                  <a:srgbClr val="0000FF"/>
                </a:solidFill>
              </a:rPr>
              <a:t>Search</a:t>
            </a:r>
            <a:r>
              <a:rPr spc="390" dirty="0">
                <a:solidFill>
                  <a:srgbClr val="0000FF"/>
                </a:solidFill>
              </a:rPr>
              <a:t> </a:t>
            </a:r>
            <a:r>
              <a:rPr spc="175" dirty="0">
                <a:solidFill>
                  <a:srgbClr val="0000FF"/>
                </a:solidFill>
              </a:rPr>
              <a:t>tree:	</a:t>
            </a:r>
            <a:r>
              <a:rPr spc="155" dirty="0"/>
              <a:t>models</a:t>
            </a:r>
            <a:r>
              <a:rPr spc="360" dirty="0"/>
              <a:t> </a:t>
            </a:r>
            <a:r>
              <a:rPr spc="215" dirty="0"/>
              <a:t>the</a:t>
            </a:r>
            <a:r>
              <a:rPr spc="360" dirty="0"/>
              <a:t> </a:t>
            </a:r>
            <a:r>
              <a:rPr spc="125" dirty="0"/>
              <a:t>sequence</a:t>
            </a:r>
            <a:r>
              <a:rPr spc="360" dirty="0"/>
              <a:t> </a:t>
            </a:r>
            <a:r>
              <a:rPr spc="175" dirty="0"/>
              <a:t>of</a:t>
            </a:r>
            <a:r>
              <a:rPr spc="360" dirty="0"/>
              <a:t> </a:t>
            </a:r>
            <a:r>
              <a:rPr spc="140" dirty="0"/>
              <a:t>actions</a:t>
            </a:r>
          </a:p>
          <a:p>
            <a:pPr marL="873760" lvl="1" indent="-300355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874394" algn="l"/>
                <a:tab pos="1744345" algn="l"/>
              </a:tabLst>
            </a:pPr>
            <a:r>
              <a:rPr sz="1950" spc="215" dirty="0">
                <a:latin typeface="Arial MT"/>
                <a:cs typeface="Arial MT"/>
              </a:rPr>
              <a:t>Root:	</a:t>
            </a:r>
            <a:r>
              <a:rPr sz="1950" spc="150" dirty="0">
                <a:latin typeface="Arial MT"/>
                <a:cs typeface="Arial MT"/>
              </a:rPr>
              <a:t>initial</a:t>
            </a:r>
            <a:r>
              <a:rPr sz="1950" spc="23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endParaRPr sz="1950">
              <a:latin typeface="Arial MT"/>
              <a:cs typeface="Arial MT"/>
            </a:endParaRPr>
          </a:p>
          <a:p>
            <a:pPr marL="873760" lvl="1" indent="-300355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874394" algn="l"/>
                <a:tab pos="2276475" algn="l"/>
              </a:tabLst>
            </a:pPr>
            <a:r>
              <a:rPr sz="1950" spc="125" dirty="0">
                <a:latin typeface="Arial MT"/>
                <a:cs typeface="Arial MT"/>
              </a:rPr>
              <a:t>Branches:	</a:t>
            </a:r>
            <a:r>
              <a:rPr sz="1950" spc="135" dirty="0">
                <a:latin typeface="Arial MT"/>
                <a:cs typeface="Arial MT"/>
              </a:rPr>
              <a:t>actions</a:t>
            </a:r>
            <a:endParaRPr sz="1950">
              <a:latin typeface="Arial MT"/>
              <a:cs typeface="Arial MT"/>
            </a:endParaRPr>
          </a:p>
          <a:p>
            <a:pPr marL="873760" marR="5080" lvl="1" indent="-299720">
              <a:lnSpc>
                <a:spcPct val="119200"/>
              </a:lnSpc>
              <a:buFont typeface="Arial"/>
              <a:buChar char="–"/>
              <a:tabLst>
                <a:tab pos="874394" algn="l"/>
                <a:tab pos="1894205" algn="l"/>
                <a:tab pos="4682490" algn="l"/>
                <a:tab pos="6379210" algn="l"/>
              </a:tabLst>
            </a:pPr>
            <a:r>
              <a:rPr sz="1950" spc="120" dirty="0">
                <a:latin typeface="Arial MT"/>
                <a:cs typeface="Arial MT"/>
              </a:rPr>
              <a:t>Nodes:	</a:t>
            </a:r>
            <a:r>
              <a:rPr sz="1950" spc="105" dirty="0">
                <a:latin typeface="Arial MT"/>
                <a:cs typeface="Arial MT"/>
              </a:rPr>
              <a:t>results</a:t>
            </a:r>
            <a:r>
              <a:rPr sz="1950" spc="320" dirty="0">
                <a:latin typeface="Arial MT"/>
                <a:cs typeface="Arial MT"/>
              </a:rPr>
              <a:t> </a:t>
            </a:r>
            <a:r>
              <a:rPr sz="1950" spc="210" dirty="0">
                <a:latin typeface="Arial MT"/>
                <a:cs typeface="Arial MT"/>
              </a:rPr>
              <a:t>from</a:t>
            </a:r>
            <a:r>
              <a:rPr sz="1950" spc="32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actions.	</a:t>
            </a:r>
            <a:r>
              <a:rPr sz="1950" spc="295" dirty="0">
                <a:latin typeface="Arial MT"/>
                <a:cs typeface="Arial MT"/>
              </a:rPr>
              <a:t>A</a:t>
            </a:r>
            <a:r>
              <a:rPr sz="1950" spc="30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node</a:t>
            </a:r>
            <a:r>
              <a:rPr sz="1950" spc="295" dirty="0">
                <a:latin typeface="Arial MT"/>
                <a:cs typeface="Arial MT"/>
              </a:rPr>
              <a:t> </a:t>
            </a:r>
            <a:r>
              <a:rPr sz="1950" spc="90" dirty="0">
                <a:latin typeface="Arial MT"/>
                <a:cs typeface="Arial MT"/>
              </a:rPr>
              <a:t>has:	</a:t>
            </a:r>
            <a:r>
              <a:rPr sz="1950" spc="145" dirty="0">
                <a:latin typeface="Arial MT"/>
                <a:cs typeface="Arial MT"/>
              </a:rPr>
              <a:t>parent,</a:t>
            </a:r>
            <a:r>
              <a:rPr sz="1950" spc="250" dirty="0">
                <a:latin typeface="Arial MT"/>
                <a:cs typeface="Arial MT"/>
              </a:rPr>
              <a:t> </a:t>
            </a:r>
            <a:r>
              <a:rPr sz="1950" spc="125" dirty="0">
                <a:latin typeface="Arial MT"/>
                <a:cs typeface="Arial MT"/>
              </a:rPr>
              <a:t>children,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160" dirty="0">
                <a:latin typeface="Arial MT"/>
                <a:cs typeface="Arial MT"/>
              </a:rPr>
              <a:t>depth,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5" dirty="0">
                <a:latin typeface="Arial MT"/>
                <a:cs typeface="Arial MT"/>
              </a:rPr>
              <a:t>path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cost,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10" dirty="0">
                <a:latin typeface="Arial MT"/>
                <a:cs typeface="Arial MT"/>
              </a:rPr>
              <a:t>associated</a:t>
            </a:r>
            <a:r>
              <a:rPr sz="1950" spc="29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in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80" dirty="0">
                <a:latin typeface="Arial MT"/>
                <a:cs typeface="Arial MT"/>
              </a:rPr>
              <a:t>space.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8436610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17370" algn="l"/>
                <a:tab pos="3652520" algn="l"/>
                <a:tab pos="4755515" algn="l"/>
                <a:tab pos="6809105" algn="l"/>
              </a:tabLst>
            </a:pPr>
            <a:r>
              <a:rPr u="none" spc="480" dirty="0"/>
              <a:t>State	</a:t>
            </a:r>
            <a:r>
              <a:rPr u="none" spc="215" dirty="0"/>
              <a:t>space	</a:t>
            </a:r>
            <a:r>
              <a:rPr u="none" spc="170" dirty="0"/>
              <a:t>vs.	</a:t>
            </a:r>
            <a:r>
              <a:rPr u="none" spc="90" dirty="0"/>
              <a:t>se</a:t>
            </a:r>
            <a:r>
              <a:rPr u="none" spc="210" dirty="0"/>
              <a:t>a</a:t>
            </a:r>
            <a:r>
              <a:rPr u="none" spc="265" dirty="0"/>
              <a:t>rch</a:t>
            </a:r>
            <a:r>
              <a:rPr u="none" dirty="0"/>
              <a:t>	</a:t>
            </a:r>
            <a:r>
              <a:rPr u="none" spc="215" dirty="0"/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7859" y="1522290"/>
            <a:ext cx="5884545" cy="1402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2157095" algn="l"/>
              </a:tabLst>
            </a:pPr>
            <a:r>
              <a:rPr sz="1950" b="1" spc="245" dirty="0">
                <a:solidFill>
                  <a:srgbClr val="0000FF"/>
                </a:solidFill>
                <a:latin typeface="Arial"/>
                <a:cs typeface="Arial"/>
              </a:rPr>
              <a:t>State</a:t>
            </a:r>
            <a:r>
              <a:rPr sz="1950" b="1" spc="4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20" dirty="0">
                <a:solidFill>
                  <a:srgbClr val="0000FF"/>
                </a:solidFill>
                <a:latin typeface="Arial"/>
                <a:cs typeface="Arial"/>
              </a:rPr>
              <a:t>space</a:t>
            </a:r>
            <a:r>
              <a:rPr sz="1950" spc="120" dirty="0">
                <a:latin typeface="Arial MT"/>
                <a:cs typeface="Arial MT"/>
              </a:rPr>
              <a:t>:	</a:t>
            </a:r>
            <a:r>
              <a:rPr sz="1950" spc="85" dirty="0">
                <a:latin typeface="Arial MT"/>
                <a:cs typeface="Arial MT"/>
              </a:rPr>
              <a:t>a</a:t>
            </a:r>
            <a:r>
              <a:rPr sz="1950" spc="265" dirty="0">
                <a:latin typeface="Arial MT"/>
                <a:cs typeface="Arial MT"/>
              </a:rPr>
              <a:t> </a:t>
            </a:r>
            <a:r>
              <a:rPr sz="1950" i="1" spc="105" dirty="0">
                <a:latin typeface="Arial"/>
                <a:cs typeface="Arial"/>
              </a:rPr>
              <a:t>physical</a:t>
            </a:r>
            <a:r>
              <a:rPr sz="1950" i="1" spc="270" dirty="0">
                <a:latin typeface="Arial"/>
                <a:cs typeface="Arial"/>
              </a:rPr>
              <a:t> </a:t>
            </a:r>
            <a:r>
              <a:rPr sz="1950" spc="160" dirty="0">
                <a:latin typeface="Arial MT"/>
                <a:cs typeface="Arial MT"/>
              </a:rPr>
              <a:t>configuration</a:t>
            </a:r>
            <a:endParaRPr sz="1950">
              <a:latin typeface="Arial MT"/>
              <a:cs typeface="Arial MT"/>
            </a:endParaRPr>
          </a:p>
          <a:p>
            <a:pPr marL="272415" marR="5080" indent="-260350">
              <a:lnSpc>
                <a:spcPct val="119200"/>
              </a:lnSpc>
              <a:spcBef>
                <a:spcPts val="2880"/>
              </a:spcBef>
              <a:buClr>
                <a:srgbClr val="000000"/>
              </a:buClr>
              <a:buFont typeface="Cambria"/>
              <a:buChar char="•"/>
              <a:tabLst>
                <a:tab pos="273050" algn="l"/>
                <a:tab pos="1390015" algn="l"/>
                <a:tab pos="2511425" algn="l"/>
                <a:tab pos="2976245" algn="l"/>
                <a:tab pos="4182110" algn="l"/>
              </a:tabLst>
            </a:pPr>
            <a:r>
              <a:rPr sz="1950" b="1" spc="190" dirty="0">
                <a:solidFill>
                  <a:srgbClr val="0000FF"/>
                </a:solidFill>
                <a:latin typeface="Arial"/>
                <a:cs typeface="Arial"/>
              </a:rPr>
              <a:t>Se</a:t>
            </a:r>
            <a:r>
              <a:rPr sz="1950" b="1" spc="1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rch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b="1" spc="114" dirty="0">
                <a:solidFill>
                  <a:srgbClr val="0000FF"/>
                </a:solidFill>
                <a:latin typeface="Arial"/>
                <a:cs typeface="Arial"/>
              </a:rPr>
              <a:t>space: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950" spc="120" dirty="0">
                <a:latin typeface="Arial MT"/>
                <a:cs typeface="Arial MT"/>
              </a:rPr>
              <a:t>an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i="1" spc="160" dirty="0">
                <a:latin typeface="Arial"/>
                <a:cs typeface="Arial"/>
              </a:rPr>
              <a:t>abstract</a:t>
            </a:r>
            <a:r>
              <a:rPr sz="1950" i="1" dirty="0">
                <a:latin typeface="Arial"/>
                <a:cs typeface="Arial"/>
              </a:rPr>
              <a:t>	</a:t>
            </a:r>
            <a:r>
              <a:rPr sz="1950" spc="145" dirty="0">
                <a:latin typeface="Arial MT"/>
                <a:cs typeface="Arial MT"/>
              </a:rPr>
              <a:t>con</a:t>
            </a:r>
            <a:r>
              <a:rPr sz="1950" spc="165" dirty="0">
                <a:latin typeface="Arial MT"/>
                <a:cs typeface="Arial MT"/>
              </a:rPr>
              <a:t>fi</a:t>
            </a:r>
            <a:r>
              <a:rPr sz="1950" spc="155" dirty="0">
                <a:latin typeface="Arial MT"/>
                <a:cs typeface="Arial MT"/>
              </a:rPr>
              <a:t>guration  </a:t>
            </a:r>
            <a:r>
              <a:rPr sz="1950" spc="75" dirty="0">
                <a:latin typeface="Arial MT"/>
                <a:cs typeface="Arial MT"/>
              </a:rPr>
              <a:t>search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tree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or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5" dirty="0">
                <a:latin typeface="Arial MT"/>
                <a:cs typeface="Arial MT"/>
              </a:rPr>
              <a:t>graph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90" dirty="0">
                <a:latin typeface="Arial MT"/>
                <a:cs typeface="Arial MT"/>
              </a:rPr>
              <a:t>possible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solutions.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5071" y="2242317"/>
            <a:ext cx="224790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38935" algn="l"/>
                <a:tab pos="2085975" algn="l"/>
              </a:tabLst>
            </a:pPr>
            <a:r>
              <a:rPr sz="1950" spc="105" dirty="0">
                <a:latin typeface="Arial MT"/>
                <a:cs typeface="Arial MT"/>
              </a:rPr>
              <a:t>re</a:t>
            </a:r>
            <a:r>
              <a:rPr sz="1950" spc="60" dirty="0">
                <a:latin typeface="Arial MT"/>
                <a:cs typeface="Arial MT"/>
              </a:rPr>
              <a:t>p</a:t>
            </a:r>
            <a:r>
              <a:rPr sz="1950" spc="105" dirty="0">
                <a:latin typeface="Arial MT"/>
                <a:cs typeface="Arial MT"/>
              </a:rPr>
              <a:t>resented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85" dirty="0">
                <a:latin typeface="Arial MT"/>
                <a:cs typeface="Arial MT"/>
              </a:rPr>
              <a:t>b</a:t>
            </a:r>
            <a:r>
              <a:rPr sz="1950" spc="125" dirty="0">
                <a:latin typeface="Arial MT"/>
                <a:cs typeface="Arial MT"/>
              </a:rPr>
              <a:t>y</a:t>
            </a:r>
            <a:r>
              <a:rPr sz="1950" dirty="0">
                <a:latin typeface="Arial MT"/>
                <a:cs typeface="Arial MT"/>
              </a:rPr>
              <a:t>	</a:t>
            </a:r>
            <a:r>
              <a:rPr sz="1950" spc="85" dirty="0">
                <a:latin typeface="Arial MT"/>
                <a:cs typeface="Arial MT"/>
              </a:rPr>
              <a:t>a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94030" indent="-260350">
              <a:lnSpc>
                <a:spcPct val="100000"/>
              </a:lnSpc>
              <a:spcBef>
                <a:spcPts val="540"/>
              </a:spcBef>
              <a:buClr>
                <a:srgbClr val="000000"/>
              </a:buClr>
              <a:buFont typeface="Cambria"/>
              <a:buChar char="•"/>
              <a:tabLst>
                <a:tab pos="494665" algn="l"/>
                <a:tab pos="2344420" algn="l"/>
              </a:tabLst>
            </a:pPr>
            <a:r>
              <a:rPr spc="150" dirty="0">
                <a:solidFill>
                  <a:srgbClr val="0000FF"/>
                </a:solidFill>
              </a:rPr>
              <a:t>Search</a:t>
            </a:r>
            <a:r>
              <a:rPr spc="390" dirty="0">
                <a:solidFill>
                  <a:srgbClr val="0000FF"/>
                </a:solidFill>
              </a:rPr>
              <a:t> </a:t>
            </a:r>
            <a:r>
              <a:rPr spc="175" dirty="0">
                <a:solidFill>
                  <a:srgbClr val="0000FF"/>
                </a:solidFill>
              </a:rPr>
              <a:t>tree:	</a:t>
            </a:r>
            <a:r>
              <a:rPr spc="155" dirty="0"/>
              <a:t>models</a:t>
            </a:r>
            <a:r>
              <a:rPr spc="360" dirty="0"/>
              <a:t> </a:t>
            </a:r>
            <a:r>
              <a:rPr spc="215" dirty="0"/>
              <a:t>the</a:t>
            </a:r>
            <a:r>
              <a:rPr spc="360" dirty="0"/>
              <a:t> </a:t>
            </a:r>
            <a:r>
              <a:rPr spc="125" dirty="0"/>
              <a:t>sequence</a:t>
            </a:r>
            <a:r>
              <a:rPr spc="360" dirty="0"/>
              <a:t> </a:t>
            </a:r>
            <a:r>
              <a:rPr spc="175" dirty="0"/>
              <a:t>of</a:t>
            </a:r>
            <a:r>
              <a:rPr spc="360" dirty="0"/>
              <a:t> </a:t>
            </a:r>
            <a:r>
              <a:rPr spc="140" dirty="0"/>
              <a:t>actions</a:t>
            </a:r>
          </a:p>
          <a:p>
            <a:pPr marL="873760" lvl="1" indent="-300355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874394" algn="l"/>
                <a:tab pos="1744345" algn="l"/>
              </a:tabLst>
            </a:pPr>
            <a:r>
              <a:rPr sz="1950" spc="215" dirty="0">
                <a:latin typeface="Arial MT"/>
                <a:cs typeface="Arial MT"/>
              </a:rPr>
              <a:t>Root:	</a:t>
            </a:r>
            <a:r>
              <a:rPr sz="1950" spc="150" dirty="0">
                <a:latin typeface="Arial MT"/>
                <a:cs typeface="Arial MT"/>
              </a:rPr>
              <a:t>initial</a:t>
            </a:r>
            <a:r>
              <a:rPr sz="1950" spc="235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endParaRPr sz="1950">
              <a:latin typeface="Arial MT"/>
              <a:cs typeface="Arial MT"/>
            </a:endParaRPr>
          </a:p>
          <a:p>
            <a:pPr marL="873760" lvl="1" indent="-300355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874394" algn="l"/>
                <a:tab pos="2276475" algn="l"/>
              </a:tabLst>
            </a:pPr>
            <a:r>
              <a:rPr sz="1950" spc="125" dirty="0">
                <a:latin typeface="Arial MT"/>
                <a:cs typeface="Arial MT"/>
              </a:rPr>
              <a:t>Branches:	</a:t>
            </a:r>
            <a:r>
              <a:rPr sz="1950" spc="135" dirty="0">
                <a:latin typeface="Arial MT"/>
                <a:cs typeface="Arial MT"/>
              </a:rPr>
              <a:t>actions</a:t>
            </a:r>
            <a:endParaRPr sz="1950">
              <a:latin typeface="Arial MT"/>
              <a:cs typeface="Arial MT"/>
            </a:endParaRPr>
          </a:p>
          <a:p>
            <a:pPr marL="873760" marR="5080" lvl="1" indent="-299720">
              <a:lnSpc>
                <a:spcPct val="119200"/>
              </a:lnSpc>
              <a:buFont typeface="Arial"/>
              <a:buChar char="–"/>
              <a:tabLst>
                <a:tab pos="874394" algn="l"/>
                <a:tab pos="1894205" algn="l"/>
                <a:tab pos="4682490" algn="l"/>
                <a:tab pos="6379210" algn="l"/>
              </a:tabLst>
            </a:pPr>
            <a:r>
              <a:rPr sz="1950" spc="120" dirty="0">
                <a:latin typeface="Arial MT"/>
                <a:cs typeface="Arial MT"/>
              </a:rPr>
              <a:t>Nodes:	</a:t>
            </a:r>
            <a:r>
              <a:rPr sz="1950" spc="105" dirty="0">
                <a:latin typeface="Arial MT"/>
                <a:cs typeface="Arial MT"/>
              </a:rPr>
              <a:t>results</a:t>
            </a:r>
            <a:r>
              <a:rPr sz="1950" spc="320" dirty="0">
                <a:latin typeface="Arial MT"/>
                <a:cs typeface="Arial MT"/>
              </a:rPr>
              <a:t> </a:t>
            </a:r>
            <a:r>
              <a:rPr sz="1950" spc="210" dirty="0">
                <a:latin typeface="Arial MT"/>
                <a:cs typeface="Arial MT"/>
              </a:rPr>
              <a:t>from</a:t>
            </a:r>
            <a:r>
              <a:rPr sz="1950" spc="32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actions.	</a:t>
            </a:r>
            <a:r>
              <a:rPr sz="1950" spc="295" dirty="0">
                <a:latin typeface="Arial MT"/>
                <a:cs typeface="Arial MT"/>
              </a:rPr>
              <a:t>A</a:t>
            </a:r>
            <a:r>
              <a:rPr sz="1950" spc="30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node</a:t>
            </a:r>
            <a:r>
              <a:rPr sz="1950" spc="295" dirty="0">
                <a:latin typeface="Arial MT"/>
                <a:cs typeface="Arial MT"/>
              </a:rPr>
              <a:t> </a:t>
            </a:r>
            <a:r>
              <a:rPr sz="1950" spc="90" dirty="0">
                <a:latin typeface="Arial MT"/>
                <a:cs typeface="Arial MT"/>
              </a:rPr>
              <a:t>has:	</a:t>
            </a:r>
            <a:r>
              <a:rPr sz="1950" spc="145" dirty="0">
                <a:latin typeface="Arial MT"/>
                <a:cs typeface="Arial MT"/>
              </a:rPr>
              <a:t>parent,</a:t>
            </a:r>
            <a:r>
              <a:rPr sz="1950" spc="250" dirty="0">
                <a:latin typeface="Arial MT"/>
                <a:cs typeface="Arial MT"/>
              </a:rPr>
              <a:t> </a:t>
            </a:r>
            <a:r>
              <a:rPr sz="1950" spc="125" dirty="0">
                <a:latin typeface="Arial MT"/>
                <a:cs typeface="Arial MT"/>
              </a:rPr>
              <a:t>children,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160" dirty="0">
                <a:latin typeface="Arial MT"/>
                <a:cs typeface="Arial MT"/>
              </a:rPr>
              <a:t>depth,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85" dirty="0">
                <a:latin typeface="Arial MT"/>
                <a:cs typeface="Arial MT"/>
              </a:rPr>
              <a:t>path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cost,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10" dirty="0">
                <a:latin typeface="Arial MT"/>
                <a:cs typeface="Arial MT"/>
              </a:rPr>
              <a:t>associated</a:t>
            </a:r>
            <a:r>
              <a:rPr sz="1950" spc="29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in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55" dirty="0">
                <a:latin typeface="Arial MT"/>
                <a:cs typeface="Arial MT"/>
              </a:rPr>
              <a:t>state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80" dirty="0">
                <a:latin typeface="Arial MT"/>
                <a:cs typeface="Arial MT"/>
              </a:rPr>
              <a:t>space.</a:t>
            </a:r>
            <a:endParaRPr sz="1950">
              <a:latin typeface="Arial MT"/>
              <a:cs typeface="Arial MT"/>
            </a:endParaRPr>
          </a:p>
          <a:p>
            <a:pPr marL="221615"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2500">
              <a:latin typeface="Arial MT"/>
              <a:cs typeface="Arial MT"/>
            </a:endParaRPr>
          </a:p>
          <a:p>
            <a:pPr marL="494030" marR="6350" indent="-260350">
              <a:lnSpc>
                <a:spcPct val="119200"/>
              </a:lnSpc>
              <a:buClr>
                <a:srgbClr val="000000"/>
              </a:buClr>
              <a:buFont typeface="Cambria"/>
              <a:buChar char="•"/>
              <a:tabLst>
                <a:tab pos="494665" algn="l"/>
                <a:tab pos="1844039" algn="l"/>
                <a:tab pos="2186940" algn="l"/>
                <a:tab pos="3376929" algn="l"/>
                <a:tab pos="4050665" algn="l"/>
                <a:tab pos="4854575" algn="l"/>
                <a:tab pos="5142865" algn="l"/>
                <a:tab pos="5999480" algn="l"/>
                <a:tab pos="7047230" algn="l"/>
                <a:tab pos="7475220" algn="l"/>
              </a:tabLst>
            </a:pPr>
            <a:r>
              <a:rPr spc="180" dirty="0">
                <a:solidFill>
                  <a:srgbClr val="0000FF"/>
                </a:solidFill>
              </a:rPr>
              <a:t>Expand:</a:t>
            </a:r>
            <a:r>
              <a:rPr dirty="0">
                <a:solidFill>
                  <a:srgbClr val="0000FF"/>
                </a:solidFill>
              </a:rPr>
              <a:t>	</a:t>
            </a:r>
            <a:r>
              <a:rPr b="0" spc="295" dirty="0">
                <a:latin typeface="Arial MT"/>
                <a:cs typeface="Arial MT"/>
              </a:rPr>
              <a:t>A</a:t>
            </a:r>
            <a:r>
              <a:rPr b="0" dirty="0">
                <a:latin typeface="Arial MT"/>
                <a:cs typeface="Arial MT"/>
              </a:rPr>
              <a:t>	</a:t>
            </a:r>
            <a:r>
              <a:rPr b="0" spc="175" dirty="0">
                <a:latin typeface="Arial MT"/>
                <a:cs typeface="Arial MT"/>
              </a:rPr>
              <a:t>function</a:t>
            </a:r>
            <a:r>
              <a:rPr b="0" dirty="0">
                <a:latin typeface="Arial MT"/>
                <a:cs typeface="Arial MT"/>
              </a:rPr>
              <a:t>	</a:t>
            </a:r>
            <a:r>
              <a:rPr b="0" spc="235" dirty="0">
                <a:latin typeface="Arial MT"/>
                <a:cs typeface="Arial MT"/>
              </a:rPr>
              <a:t>that</a:t>
            </a:r>
            <a:r>
              <a:rPr b="0" dirty="0">
                <a:latin typeface="Arial MT"/>
                <a:cs typeface="Arial MT"/>
              </a:rPr>
              <a:t>	</a:t>
            </a:r>
            <a:r>
              <a:rPr b="0" spc="110" dirty="0">
                <a:latin typeface="Arial MT"/>
                <a:cs typeface="Arial MT"/>
              </a:rPr>
              <a:t>given</a:t>
            </a:r>
            <a:r>
              <a:rPr b="0" dirty="0">
                <a:latin typeface="Arial MT"/>
                <a:cs typeface="Arial MT"/>
              </a:rPr>
              <a:t>	</a:t>
            </a:r>
            <a:r>
              <a:rPr b="0" spc="85" dirty="0">
                <a:latin typeface="Arial MT"/>
                <a:cs typeface="Arial MT"/>
              </a:rPr>
              <a:t>a</a:t>
            </a:r>
            <a:r>
              <a:rPr b="0" dirty="0">
                <a:latin typeface="Arial MT"/>
                <a:cs typeface="Arial MT"/>
              </a:rPr>
              <a:t>	</a:t>
            </a:r>
            <a:r>
              <a:rPr b="0" spc="155" dirty="0">
                <a:latin typeface="Arial MT"/>
                <a:cs typeface="Arial MT"/>
              </a:rPr>
              <a:t>n</a:t>
            </a:r>
            <a:r>
              <a:rPr b="0" spc="220" dirty="0">
                <a:latin typeface="Arial MT"/>
                <a:cs typeface="Arial MT"/>
              </a:rPr>
              <a:t>o</a:t>
            </a:r>
            <a:r>
              <a:rPr b="0" spc="105" dirty="0">
                <a:latin typeface="Arial MT"/>
                <a:cs typeface="Arial MT"/>
              </a:rPr>
              <a:t>de,</a:t>
            </a:r>
            <a:r>
              <a:rPr b="0" dirty="0">
                <a:latin typeface="Arial MT"/>
                <a:cs typeface="Arial MT"/>
              </a:rPr>
              <a:t>	</a:t>
            </a:r>
            <a:r>
              <a:rPr b="0" spc="105" dirty="0">
                <a:latin typeface="Arial MT"/>
                <a:cs typeface="Arial MT"/>
              </a:rPr>
              <a:t>creates</a:t>
            </a:r>
            <a:r>
              <a:rPr b="0" dirty="0">
                <a:latin typeface="Arial MT"/>
                <a:cs typeface="Arial MT"/>
              </a:rPr>
              <a:t>	</a:t>
            </a:r>
            <a:r>
              <a:rPr b="0" spc="105" dirty="0">
                <a:latin typeface="Arial MT"/>
                <a:cs typeface="Arial MT"/>
              </a:rPr>
              <a:t>all</a:t>
            </a:r>
            <a:r>
              <a:rPr b="0" dirty="0">
                <a:latin typeface="Arial MT"/>
                <a:cs typeface="Arial MT"/>
              </a:rPr>
              <a:t>	</a:t>
            </a:r>
            <a:r>
              <a:rPr b="0" spc="120" dirty="0">
                <a:latin typeface="Arial MT"/>
                <a:cs typeface="Arial MT"/>
              </a:rPr>
              <a:t>c</a:t>
            </a:r>
            <a:r>
              <a:rPr b="0" spc="114" dirty="0">
                <a:latin typeface="Arial MT"/>
                <a:cs typeface="Arial MT"/>
              </a:rPr>
              <a:t>hildren  </a:t>
            </a:r>
            <a:r>
              <a:rPr b="0" spc="100" dirty="0">
                <a:latin typeface="Arial MT"/>
                <a:cs typeface="Arial MT"/>
              </a:rPr>
              <a:t>nodes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34895" algn="l"/>
                <a:tab pos="431355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85" dirty="0"/>
              <a:t>Search	</a:t>
            </a:r>
            <a:r>
              <a:rPr spc="315" dirty="0"/>
              <a:t>Space	</a:t>
            </a:r>
            <a:r>
              <a:rPr spc="270" dirty="0"/>
              <a:t>Regions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430850"/>
            <a:ext cx="8265159" cy="4674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Font typeface="Cambria"/>
              <a:buChar char="•"/>
              <a:tabLst>
                <a:tab pos="273050" algn="l"/>
              </a:tabLst>
            </a:pPr>
            <a:r>
              <a:rPr sz="1950" spc="250" dirty="0">
                <a:latin typeface="Arial MT"/>
                <a:cs typeface="Arial MT"/>
              </a:rPr>
              <a:t>The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75" dirty="0">
                <a:latin typeface="Arial MT"/>
                <a:cs typeface="Arial MT"/>
              </a:rPr>
              <a:t>search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70" dirty="0">
                <a:latin typeface="Arial MT"/>
                <a:cs typeface="Arial MT"/>
              </a:rPr>
              <a:t>space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45" dirty="0">
                <a:latin typeface="Arial MT"/>
                <a:cs typeface="Arial MT"/>
              </a:rPr>
              <a:t>is</a:t>
            </a:r>
            <a:r>
              <a:rPr sz="1950" spc="290" dirty="0">
                <a:latin typeface="Arial MT"/>
                <a:cs typeface="Arial MT"/>
              </a:rPr>
              <a:t> </a:t>
            </a:r>
            <a:r>
              <a:rPr sz="1950" spc="114" dirty="0">
                <a:latin typeface="Arial MT"/>
                <a:cs typeface="Arial MT"/>
              </a:rPr>
              <a:t>divided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90" dirty="0">
                <a:latin typeface="Arial MT"/>
                <a:cs typeface="Arial MT"/>
              </a:rPr>
              <a:t>into</a:t>
            </a:r>
            <a:r>
              <a:rPr sz="1950" spc="290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three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10" dirty="0">
                <a:latin typeface="Arial MT"/>
                <a:cs typeface="Arial MT"/>
              </a:rPr>
              <a:t>regions:</a:t>
            </a:r>
            <a:endParaRPr sz="1950" dirty="0">
              <a:latin typeface="Arial MT"/>
              <a:cs typeface="Arial MT"/>
            </a:endParaRPr>
          </a:p>
          <a:p>
            <a:pPr marL="652145" lvl="1" indent="-372110">
              <a:lnSpc>
                <a:spcPct val="100000"/>
              </a:lnSpc>
              <a:spcBef>
                <a:spcPts val="1645"/>
              </a:spcBef>
              <a:buFont typeface="Arial MT"/>
              <a:buAutoNum type="arabicPeriod"/>
              <a:tabLst>
                <a:tab pos="652780" algn="l"/>
                <a:tab pos="2948940" algn="l"/>
              </a:tabLst>
            </a:pPr>
            <a:r>
              <a:rPr sz="1950" b="1" spc="155" dirty="0">
                <a:latin typeface="Arial"/>
                <a:cs typeface="Arial"/>
              </a:rPr>
              <a:t>Explored</a:t>
            </a:r>
            <a:r>
              <a:rPr sz="1950" b="1" spc="305" dirty="0">
                <a:latin typeface="Arial"/>
                <a:cs typeface="Arial"/>
              </a:rPr>
              <a:t> </a:t>
            </a:r>
            <a:r>
              <a:rPr sz="1950" spc="160" dirty="0">
                <a:latin typeface="Arial MT"/>
                <a:cs typeface="Arial MT"/>
              </a:rPr>
              <a:t>(a.k.a.	</a:t>
            </a:r>
            <a:r>
              <a:rPr sz="1950" spc="95" dirty="0">
                <a:latin typeface="Arial MT"/>
                <a:cs typeface="Arial MT"/>
              </a:rPr>
              <a:t>Closed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List,</a:t>
            </a:r>
            <a:r>
              <a:rPr sz="1950" spc="275" dirty="0">
                <a:latin typeface="Arial MT"/>
                <a:cs typeface="Arial MT"/>
              </a:rPr>
              <a:t> </a:t>
            </a:r>
            <a:r>
              <a:rPr sz="1950" spc="145" dirty="0">
                <a:latin typeface="Arial MT"/>
                <a:cs typeface="Arial MT"/>
              </a:rPr>
              <a:t>Visited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185" dirty="0">
                <a:latin typeface="Arial MT"/>
                <a:cs typeface="Arial MT"/>
              </a:rPr>
              <a:t>Set)</a:t>
            </a:r>
            <a:endParaRPr sz="195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652145" lvl="1" indent="-372110">
              <a:lnSpc>
                <a:spcPct val="100000"/>
              </a:lnSpc>
              <a:buFont typeface="Arial MT"/>
              <a:buAutoNum type="arabicPeriod"/>
              <a:tabLst>
                <a:tab pos="652780" algn="l"/>
                <a:tab pos="2855595" algn="l"/>
              </a:tabLst>
            </a:pPr>
            <a:r>
              <a:rPr sz="1950" b="1" spc="185" dirty="0">
                <a:latin typeface="Arial"/>
                <a:cs typeface="Arial"/>
              </a:rPr>
              <a:t>Frontier</a:t>
            </a:r>
            <a:r>
              <a:rPr sz="1950" b="1" spc="290" dirty="0">
                <a:latin typeface="Arial"/>
                <a:cs typeface="Arial"/>
              </a:rPr>
              <a:t> </a:t>
            </a:r>
            <a:r>
              <a:rPr sz="1950" spc="160" dirty="0">
                <a:latin typeface="Arial MT"/>
                <a:cs typeface="Arial MT"/>
              </a:rPr>
              <a:t>(a.k.a.	</a:t>
            </a:r>
            <a:r>
              <a:rPr sz="1950" spc="195" dirty="0">
                <a:latin typeface="Arial MT"/>
                <a:cs typeface="Arial MT"/>
              </a:rPr>
              <a:t>Open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List,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170" dirty="0">
                <a:latin typeface="Arial MT"/>
                <a:cs typeface="Arial MT"/>
              </a:rPr>
              <a:t>the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160" dirty="0">
                <a:latin typeface="Arial MT"/>
                <a:cs typeface="Arial MT"/>
              </a:rPr>
              <a:t>Fringe)</a:t>
            </a:r>
            <a:endParaRPr sz="195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652145" lvl="1" indent="-372110">
              <a:lnSpc>
                <a:spcPct val="100000"/>
              </a:lnSpc>
              <a:buFont typeface="Arial MT"/>
              <a:buAutoNum type="arabicPeriod"/>
              <a:tabLst>
                <a:tab pos="652780" algn="l"/>
              </a:tabLst>
            </a:pPr>
            <a:r>
              <a:rPr sz="1950" b="1" spc="150" dirty="0">
                <a:latin typeface="Arial"/>
                <a:cs typeface="Arial"/>
              </a:rPr>
              <a:t>Unexplored</a:t>
            </a:r>
            <a:r>
              <a:rPr sz="1950" spc="150" dirty="0">
                <a:latin typeface="Arial MT"/>
                <a:cs typeface="Arial MT"/>
              </a:rPr>
              <a:t>.</a:t>
            </a:r>
            <a:endParaRPr sz="195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AutoNum type="arabicPeriod"/>
            </a:pPr>
            <a:endParaRPr sz="2150" dirty="0">
              <a:latin typeface="Arial MT"/>
              <a:cs typeface="Arial MT"/>
            </a:endParaRPr>
          </a:p>
          <a:p>
            <a:pPr marL="272415" marR="5080" indent="-260350" algn="just">
              <a:lnSpc>
                <a:spcPct val="119200"/>
              </a:lnSpc>
              <a:buFont typeface="Cambria"/>
              <a:buChar char="•"/>
              <a:tabLst>
                <a:tab pos="273050" algn="l"/>
              </a:tabLst>
            </a:pPr>
            <a:r>
              <a:rPr sz="1950" spc="250" dirty="0">
                <a:latin typeface="Arial MT"/>
                <a:cs typeface="Arial MT"/>
              </a:rPr>
              <a:t>The </a:t>
            </a:r>
            <a:r>
              <a:rPr sz="1950" spc="35" dirty="0">
                <a:latin typeface="Arial MT"/>
                <a:cs typeface="Arial MT"/>
              </a:rPr>
              <a:t>essence </a:t>
            </a:r>
            <a:r>
              <a:rPr sz="1950" spc="180" dirty="0">
                <a:latin typeface="Arial MT"/>
                <a:cs typeface="Arial MT"/>
              </a:rPr>
              <a:t>of </a:t>
            </a:r>
            <a:r>
              <a:rPr sz="1950" spc="75" dirty="0">
                <a:latin typeface="Arial MT"/>
                <a:cs typeface="Arial MT"/>
              </a:rPr>
              <a:t>search </a:t>
            </a:r>
            <a:r>
              <a:rPr sz="1950" spc="45" dirty="0">
                <a:latin typeface="Arial MT"/>
                <a:cs typeface="Arial MT"/>
              </a:rPr>
              <a:t>is </a:t>
            </a:r>
            <a:r>
              <a:rPr sz="1950" spc="165" dirty="0">
                <a:latin typeface="Arial MT"/>
                <a:cs typeface="Arial MT"/>
              </a:rPr>
              <a:t>moving </a:t>
            </a:r>
            <a:r>
              <a:rPr sz="1950" spc="100" dirty="0">
                <a:latin typeface="Arial MT"/>
                <a:cs typeface="Arial MT"/>
              </a:rPr>
              <a:t>nodes </a:t>
            </a:r>
            <a:r>
              <a:rPr sz="1950" spc="210" dirty="0">
                <a:latin typeface="Arial MT"/>
                <a:cs typeface="Arial MT"/>
              </a:rPr>
              <a:t>from </a:t>
            </a:r>
            <a:r>
              <a:rPr sz="1950" spc="105" dirty="0">
                <a:latin typeface="Arial MT"/>
                <a:cs typeface="Arial MT"/>
              </a:rPr>
              <a:t>regions </a:t>
            </a:r>
            <a:r>
              <a:rPr sz="1950" spc="260" dirty="0">
                <a:latin typeface="Arial MT"/>
                <a:cs typeface="Arial MT"/>
              </a:rPr>
              <a:t>(3) </a:t>
            </a:r>
            <a:r>
              <a:rPr sz="1950" spc="250" dirty="0">
                <a:latin typeface="Arial MT"/>
                <a:cs typeface="Arial MT"/>
              </a:rPr>
              <a:t>to </a:t>
            </a:r>
            <a:r>
              <a:rPr sz="1950" spc="260" dirty="0">
                <a:latin typeface="Arial MT"/>
                <a:cs typeface="Arial MT"/>
              </a:rPr>
              <a:t>(2)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250" dirty="0">
                <a:latin typeface="Arial MT"/>
                <a:cs typeface="Arial MT"/>
              </a:rPr>
              <a:t>to </a:t>
            </a:r>
            <a:r>
              <a:rPr sz="1950" spc="229" dirty="0">
                <a:latin typeface="Arial MT"/>
                <a:cs typeface="Arial MT"/>
              </a:rPr>
              <a:t>(1), </a:t>
            </a:r>
            <a:r>
              <a:rPr sz="1950" spc="130" dirty="0">
                <a:latin typeface="Arial MT"/>
                <a:cs typeface="Arial MT"/>
              </a:rPr>
              <a:t>and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35" dirty="0">
                <a:latin typeface="Arial MT"/>
                <a:cs typeface="Arial MT"/>
              </a:rPr>
              <a:t>essence </a:t>
            </a:r>
            <a:r>
              <a:rPr sz="1950" spc="180" dirty="0">
                <a:latin typeface="Arial MT"/>
                <a:cs typeface="Arial MT"/>
              </a:rPr>
              <a:t>of </a:t>
            </a:r>
            <a:r>
              <a:rPr sz="1950" spc="75" dirty="0">
                <a:latin typeface="Arial MT"/>
                <a:cs typeface="Arial MT"/>
              </a:rPr>
              <a:t>search </a:t>
            </a:r>
            <a:r>
              <a:rPr sz="1950" spc="150" dirty="0">
                <a:latin typeface="Arial MT"/>
                <a:cs typeface="Arial MT"/>
              </a:rPr>
              <a:t>strategy </a:t>
            </a:r>
            <a:r>
              <a:rPr sz="1950" spc="45" dirty="0">
                <a:latin typeface="Arial MT"/>
                <a:cs typeface="Arial MT"/>
              </a:rPr>
              <a:t>is </a:t>
            </a:r>
            <a:r>
              <a:rPr sz="1950" spc="120" dirty="0">
                <a:latin typeface="Arial MT"/>
                <a:cs typeface="Arial MT"/>
              </a:rPr>
              <a:t>deciding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20" dirty="0">
                <a:latin typeface="Arial MT"/>
                <a:cs typeface="Arial MT"/>
              </a:rPr>
              <a:t>order </a:t>
            </a:r>
            <a:r>
              <a:rPr sz="1950" spc="-530" dirty="0">
                <a:latin typeface="Arial MT"/>
                <a:cs typeface="Arial MT"/>
              </a:rPr>
              <a:t> </a:t>
            </a:r>
            <a:r>
              <a:rPr sz="1950" spc="180" dirty="0">
                <a:latin typeface="Arial MT"/>
                <a:cs typeface="Arial MT"/>
              </a:rPr>
              <a:t>of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such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20" dirty="0">
                <a:latin typeface="Arial MT"/>
                <a:cs typeface="Arial MT"/>
              </a:rPr>
              <a:t>moves.</a:t>
            </a:r>
            <a:endParaRPr sz="19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mbria"/>
              <a:buChar char="•"/>
            </a:pPr>
            <a:endParaRPr sz="2150" dirty="0">
              <a:latin typeface="Arial MT"/>
              <a:cs typeface="Arial MT"/>
            </a:endParaRPr>
          </a:p>
          <a:p>
            <a:pPr marL="272415" marR="5080" indent="-260350" algn="just">
              <a:lnSpc>
                <a:spcPct val="119200"/>
              </a:lnSpc>
              <a:buFont typeface="Cambria"/>
              <a:buChar char="•"/>
              <a:tabLst>
                <a:tab pos="273050" algn="l"/>
              </a:tabLst>
            </a:pPr>
            <a:r>
              <a:rPr sz="1950" spc="120" dirty="0">
                <a:latin typeface="Arial MT"/>
                <a:cs typeface="Arial MT"/>
              </a:rPr>
              <a:t>In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50" dirty="0">
                <a:latin typeface="Arial MT"/>
                <a:cs typeface="Arial MT"/>
              </a:rPr>
              <a:t>following </a:t>
            </a:r>
            <a:r>
              <a:rPr sz="1950" spc="95" dirty="0">
                <a:latin typeface="Arial MT"/>
                <a:cs typeface="Arial MT"/>
              </a:rPr>
              <a:t>we </a:t>
            </a:r>
            <a:r>
              <a:rPr sz="1950" spc="180" dirty="0">
                <a:latin typeface="Arial MT"/>
                <a:cs typeface="Arial MT"/>
              </a:rPr>
              <a:t>adopt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50" dirty="0">
                <a:latin typeface="Arial MT"/>
                <a:cs typeface="Arial MT"/>
              </a:rPr>
              <a:t>following </a:t>
            </a:r>
            <a:r>
              <a:rPr sz="1950" spc="130" dirty="0">
                <a:latin typeface="Arial MT"/>
                <a:cs typeface="Arial MT"/>
              </a:rPr>
              <a:t>color </a:t>
            </a:r>
            <a:r>
              <a:rPr sz="1950" spc="150" dirty="0">
                <a:latin typeface="Arial MT"/>
                <a:cs typeface="Arial MT"/>
              </a:rPr>
              <a:t>coding:</a:t>
            </a:r>
            <a:r>
              <a:rPr sz="1950" spc="155" dirty="0">
                <a:latin typeface="Arial MT"/>
                <a:cs typeface="Arial MT"/>
              </a:rPr>
              <a:t> </a:t>
            </a:r>
            <a:r>
              <a:rPr sz="1950" spc="110" dirty="0">
                <a:latin typeface="Arial MT"/>
                <a:cs typeface="Arial MT"/>
              </a:rPr>
              <a:t>orange </a:t>
            </a:r>
            <a:r>
              <a:rPr sz="1950" spc="114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nodes </a:t>
            </a:r>
            <a:r>
              <a:rPr sz="1950" spc="65" dirty="0">
                <a:latin typeface="Arial MT"/>
                <a:cs typeface="Arial MT"/>
              </a:rPr>
              <a:t>are</a:t>
            </a:r>
            <a:r>
              <a:rPr sz="1950" spc="70" dirty="0">
                <a:latin typeface="Arial MT"/>
                <a:cs typeface="Arial MT"/>
              </a:rPr>
              <a:t> </a:t>
            </a:r>
            <a:r>
              <a:rPr sz="1950" spc="110" dirty="0">
                <a:latin typeface="Arial MT"/>
                <a:cs typeface="Arial MT"/>
              </a:rPr>
              <a:t>explored, </a:t>
            </a:r>
            <a:r>
              <a:rPr sz="1950" spc="114" dirty="0">
                <a:latin typeface="Arial MT"/>
                <a:cs typeface="Arial MT"/>
              </a:rPr>
              <a:t>grey </a:t>
            </a:r>
            <a:r>
              <a:rPr sz="1950" spc="100" dirty="0">
                <a:latin typeface="Arial MT"/>
                <a:cs typeface="Arial MT"/>
              </a:rPr>
              <a:t>nodes </a:t>
            </a:r>
            <a:r>
              <a:rPr sz="1950" spc="65" dirty="0">
                <a:latin typeface="Arial MT"/>
                <a:cs typeface="Arial MT"/>
              </a:rPr>
              <a:t>are  </a:t>
            </a:r>
            <a:r>
              <a:rPr sz="1950" spc="170" dirty="0">
                <a:latin typeface="Arial MT"/>
                <a:cs typeface="Arial MT"/>
              </a:rPr>
              <a:t>the </a:t>
            </a:r>
            <a:r>
              <a:rPr sz="1950" spc="165" dirty="0">
                <a:latin typeface="Arial MT"/>
                <a:cs typeface="Arial MT"/>
              </a:rPr>
              <a:t>frontier, </a:t>
            </a:r>
            <a:r>
              <a:rPr sz="1950" spc="175" dirty="0">
                <a:latin typeface="Arial MT"/>
                <a:cs typeface="Arial MT"/>
              </a:rPr>
              <a:t>white </a:t>
            </a:r>
            <a:r>
              <a:rPr sz="1950" spc="100" dirty="0">
                <a:latin typeface="Arial MT"/>
                <a:cs typeface="Arial MT"/>
              </a:rPr>
              <a:t>nodes </a:t>
            </a:r>
            <a:r>
              <a:rPr sz="1950" spc="105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are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14" dirty="0">
                <a:latin typeface="Arial MT"/>
                <a:cs typeface="Arial MT"/>
              </a:rPr>
              <a:t>unexplored,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and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35" dirty="0">
                <a:latin typeface="Arial MT"/>
                <a:cs typeface="Arial MT"/>
              </a:rPr>
              <a:t>black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00" dirty="0">
                <a:latin typeface="Arial MT"/>
                <a:cs typeface="Arial MT"/>
              </a:rPr>
              <a:t>nodes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65" dirty="0">
                <a:latin typeface="Arial MT"/>
                <a:cs typeface="Arial MT"/>
              </a:rPr>
              <a:t>are</a:t>
            </a:r>
            <a:r>
              <a:rPr sz="1950" spc="285" dirty="0">
                <a:latin typeface="Arial MT"/>
                <a:cs typeface="Arial MT"/>
              </a:rPr>
              <a:t> </a:t>
            </a:r>
            <a:r>
              <a:rPr sz="1950" spc="110" dirty="0">
                <a:latin typeface="Arial MT"/>
                <a:cs typeface="Arial MT"/>
              </a:rPr>
              <a:t>failures.</a:t>
            </a:r>
            <a:endParaRPr sz="1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45155" algn="l"/>
                <a:tab pos="3963670" algn="l"/>
                <a:tab pos="603504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  <a:r>
              <a:rPr spc="340" dirty="0"/>
              <a:t>of	</a:t>
            </a:r>
            <a:r>
              <a:rPr spc="195" dirty="0"/>
              <a:t>search	</a:t>
            </a:r>
            <a:r>
              <a:rPr spc="300" dirty="0"/>
              <a:t>agents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090" y="1536992"/>
            <a:ext cx="7454265" cy="41116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400" y="6037434"/>
            <a:ext cx="8484870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0"/>
              </a:spcBef>
            </a:pPr>
            <a:r>
              <a:rPr sz="1950" spc="180" dirty="0">
                <a:solidFill>
                  <a:srgbClr val="0000FF"/>
                </a:solidFill>
                <a:latin typeface="Arial MT"/>
                <a:cs typeface="Arial MT"/>
              </a:rPr>
              <a:t>Let’s</a:t>
            </a:r>
            <a:r>
              <a:rPr sz="1950" spc="1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110" dirty="0">
                <a:solidFill>
                  <a:srgbClr val="0000FF"/>
                </a:solidFill>
                <a:latin typeface="Arial MT"/>
                <a:cs typeface="Arial MT"/>
              </a:rPr>
              <a:t>show</a:t>
            </a:r>
            <a:r>
              <a:rPr sz="1950" spc="1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17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950" spc="1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165" dirty="0">
                <a:solidFill>
                  <a:srgbClr val="0000FF"/>
                </a:solidFill>
                <a:latin typeface="Arial MT"/>
                <a:cs typeface="Arial MT"/>
              </a:rPr>
              <a:t>first</a:t>
            </a:r>
            <a:r>
              <a:rPr sz="1950" spc="1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90" dirty="0">
                <a:solidFill>
                  <a:srgbClr val="0000FF"/>
                </a:solidFill>
                <a:latin typeface="Arial MT"/>
                <a:cs typeface="Arial MT"/>
              </a:rPr>
              <a:t>steps</a:t>
            </a:r>
            <a:r>
              <a:rPr sz="1950" spc="1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13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950" spc="1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155" dirty="0">
                <a:solidFill>
                  <a:srgbClr val="0000FF"/>
                </a:solidFill>
                <a:latin typeface="Arial MT"/>
                <a:cs typeface="Arial MT"/>
              </a:rPr>
              <a:t>growing</a:t>
            </a:r>
            <a:r>
              <a:rPr sz="1950" spc="1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17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950" spc="1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75" dirty="0">
                <a:solidFill>
                  <a:srgbClr val="0000FF"/>
                </a:solidFill>
                <a:latin typeface="Arial MT"/>
                <a:cs typeface="Arial MT"/>
              </a:rPr>
              <a:t>search</a:t>
            </a:r>
            <a:r>
              <a:rPr sz="1950" spc="1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135" dirty="0">
                <a:solidFill>
                  <a:srgbClr val="0000FF"/>
                </a:solidFill>
                <a:latin typeface="Arial MT"/>
                <a:cs typeface="Arial MT"/>
              </a:rPr>
              <a:t>tree</a:t>
            </a:r>
            <a:r>
              <a:rPr sz="1950" spc="1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25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950" spc="1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160" dirty="0">
                <a:solidFill>
                  <a:srgbClr val="0000FF"/>
                </a:solidFill>
                <a:latin typeface="Arial MT"/>
                <a:cs typeface="Arial MT"/>
              </a:rPr>
              <a:t>find</a:t>
            </a:r>
            <a:r>
              <a:rPr sz="1950" spc="1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8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950" spc="1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170" dirty="0">
                <a:solidFill>
                  <a:srgbClr val="0000FF"/>
                </a:solidFill>
                <a:latin typeface="Arial MT"/>
                <a:cs typeface="Arial MT"/>
              </a:rPr>
              <a:t>route </a:t>
            </a:r>
            <a:r>
              <a:rPr sz="1950" spc="-5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210" dirty="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sz="1950" spc="2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105" dirty="0">
                <a:solidFill>
                  <a:srgbClr val="0000FF"/>
                </a:solidFill>
                <a:latin typeface="Arial MT"/>
                <a:cs typeface="Arial MT"/>
              </a:rPr>
              <a:t>San</a:t>
            </a:r>
            <a:r>
              <a:rPr sz="1950" spc="2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120" dirty="0">
                <a:solidFill>
                  <a:srgbClr val="0000FF"/>
                </a:solidFill>
                <a:latin typeface="Arial MT"/>
                <a:cs typeface="Arial MT"/>
              </a:rPr>
              <a:t>Francisco</a:t>
            </a:r>
            <a:r>
              <a:rPr sz="1950" spc="2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25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950" spc="2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155" dirty="0">
                <a:solidFill>
                  <a:srgbClr val="0000FF"/>
                </a:solidFill>
                <a:latin typeface="Arial MT"/>
                <a:cs typeface="Arial MT"/>
              </a:rPr>
              <a:t>another</a:t>
            </a:r>
            <a:r>
              <a:rPr sz="1950" spc="2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950" spc="160" dirty="0">
                <a:solidFill>
                  <a:srgbClr val="0000FF"/>
                </a:solidFill>
                <a:latin typeface="Arial MT"/>
                <a:cs typeface="Arial MT"/>
              </a:rPr>
              <a:t>city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45155" algn="l"/>
                <a:tab pos="3963670" algn="l"/>
                <a:tab pos="603504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  <a:r>
              <a:rPr spc="340" dirty="0"/>
              <a:t>of	</a:t>
            </a:r>
            <a:r>
              <a:rPr spc="195" dirty="0"/>
              <a:t>search	</a:t>
            </a:r>
            <a:r>
              <a:rPr spc="300" dirty="0"/>
              <a:t>agents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716" y="1217599"/>
            <a:ext cx="4792027" cy="26431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6053" y="1267129"/>
            <a:ext cx="3029712" cy="26121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8851" y="4106506"/>
            <a:ext cx="7004304" cy="248716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45155" algn="l"/>
                <a:tab pos="3963670" algn="l"/>
                <a:tab pos="603504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  <a:r>
              <a:rPr spc="340" dirty="0"/>
              <a:t>of	</a:t>
            </a:r>
            <a:r>
              <a:rPr spc="195" dirty="0"/>
              <a:t>search	</a:t>
            </a:r>
            <a:r>
              <a:rPr spc="300" dirty="0"/>
              <a:t>agents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716" y="1217599"/>
            <a:ext cx="4792027" cy="26431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6053" y="1267129"/>
            <a:ext cx="3029712" cy="26121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8851" y="4106506"/>
            <a:ext cx="7004304" cy="248716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45155" algn="l"/>
                <a:tab pos="3963670" algn="l"/>
                <a:tab pos="603504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25" dirty="0"/>
              <a:t>Examples	</a:t>
            </a:r>
            <a:r>
              <a:rPr spc="340" dirty="0"/>
              <a:t>of	</a:t>
            </a:r>
            <a:r>
              <a:rPr spc="195" dirty="0"/>
              <a:t>search	</a:t>
            </a:r>
            <a:r>
              <a:rPr spc="300" dirty="0"/>
              <a:t>agents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716" y="1217599"/>
            <a:ext cx="4792027" cy="26431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6053" y="1267129"/>
            <a:ext cx="3029712" cy="26121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5193" y="4106506"/>
            <a:ext cx="7011619" cy="248716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75" dirty="0"/>
              <a:t>Credit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195940"/>
            <a:ext cx="8265159" cy="1240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2415" marR="5080" indent="-260350">
              <a:lnSpc>
                <a:spcPct val="119200"/>
              </a:lnSpc>
              <a:spcBef>
                <a:spcPts val="90"/>
              </a:spcBef>
              <a:buFont typeface="Cambria"/>
              <a:buChar char="•"/>
              <a:tabLst>
                <a:tab pos="273050" algn="l"/>
                <a:tab pos="2118360" algn="l"/>
                <a:tab pos="4089400" algn="l"/>
                <a:tab pos="5902960" algn="l"/>
              </a:tabLst>
            </a:pPr>
            <a:r>
              <a:rPr sz="1950" spc="170" dirty="0">
                <a:latin typeface="Arial MT"/>
                <a:cs typeface="Arial MT"/>
              </a:rPr>
              <a:t>Artificial</a:t>
            </a:r>
            <a:r>
              <a:rPr sz="1950" spc="240" dirty="0">
                <a:latin typeface="Arial MT"/>
                <a:cs typeface="Arial MT"/>
              </a:rPr>
              <a:t> </a:t>
            </a:r>
            <a:r>
              <a:rPr sz="1950" spc="120" dirty="0">
                <a:latin typeface="Arial MT"/>
                <a:cs typeface="Arial MT"/>
              </a:rPr>
              <a:t>Intelligence,</a:t>
            </a:r>
            <a:r>
              <a:rPr sz="1950" spc="254" dirty="0">
                <a:latin typeface="Arial MT"/>
                <a:cs typeface="Arial MT"/>
              </a:rPr>
              <a:t> </a:t>
            </a:r>
            <a:r>
              <a:rPr sz="1950" spc="295" dirty="0">
                <a:latin typeface="Arial MT"/>
                <a:cs typeface="Arial MT"/>
              </a:rPr>
              <a:t>A</a:t>
            </a:r>
            <a:r>
              <a:rPr sz="1950" spc="245" dirty="0">
                <a:latin typeface="Arial MT"/>
                <a:cs typeface="Arial MT"/>
              </a:rPr>
              <a:t> </a:t>
            </a:r>
            <a:r>
              <a:rPr sz="1950" spc="185" dirty="0">
                <a:latin typeface="Arial MT"/>
                <a:cs typeface="Arial MT"/>
              </a:rPr>
              <a:t>Modern</a:t>
            </a:r>
            <a:r>
              <a:rPr sz="1950" spc="240" dirty="0">
                <a:latin typeface="Arial MT"/>
                <a:cs typeface="Arial MT"/>
              </a:rPr>
              <a:t> </a:t>
            </a:r>
            <a:r>
              <a:rPr sz="1950" spc="150" dirty="0">
                <a:latin typeface="Arial MT"/>
                <a:cs typeface="Arial MT"/>
              </a:rPr>
              <a:t>Approach.	</a:t>
            </a:r>
            <a:r>
              <a:rPr sz="1950" spc="185" dirty="0">
                <a:latin typeface="Arial MT"/>
                <a:cs typeface="Arial MT"/>
              </a:rPr>
              <a:t>Stuart</a:t>
            </a:r>
            <a:r>
              <a:rPr sz="1950" spc="190" dirty="0">
                <a:latin typeface="Arial MT"/>
                <a:cs typeface="Arial MT"/>
              </a:rPr>
              <a:t> </a:t>
            </a:r>
            <a:r>
              <a:rPr sz="1950" spc="80" dirty="0">
                <a:latin typeface="Arial MT"/>
                <a:cs typeface="Arial MT"/>
              </a:rPr>
              <a:t>Russell</a:t>
            </a:r>
            <a:r>
              <a:rPr sz="1950" spc="185" dirty="0">
                <a:latin typeface="Arial MT"/>
                <a:cs typeface="Arial MT"/>
              </a:rPr>
              <a:t> </a:t>
            </a:r>
            <a:r>
              <a:rPr sz="1950" spc="130" dirty="0">
                <a:latin typeface="Arial MT"/>
                <a:cs typeface="Arial MT"/>
              </a:rPr>
              <a:t>and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145" dirty="0">
                <a:latin typeface="Arial MT"/>
                <a:cs typeface="Arial MT"/>
              </a:rPr>
              <a:t>Peter</a:t>
            </a:r>
            <a:r>
              <a:rPr sz="1950" spc="340" dirty="0">
                <a:latin typeface="Arial MT"/>
                <a:cs typeface="Arial MT"/>
              </a:rPr>
              <a:t> </a:t>
            </a:r>
            <a:r>
              <a:rPr sz="1950" spc="140" dirty="0">
                <a:latin typeface="Arial MT"/>
                <a:cs typeface="Arial MT"/>
              </a:rPr>
              <a:t>Norvig.	</a:t>
            </a:r>
            <a:r>
              <a:rPr sz="1950" spc="235" dirty="0">
                <a:latin typeface="Arial MT"/>
                <a:cs typeface="Arial MT"/>
              </a:rPr>
              <a:t>Third</a:t>
            </a:r>
            <a:r>
              <a:rPr sz="1950" spc="300" dirty="0">
                <a:latin typeface="Arial MT"/>
                <a:cs typeface="Arial MT"/>
              </a:rPr>
              <a:t> </a:t>
            </a:r>
            <a:r>
              <a:rPr sz="1950" spc="175" dirty="0">
                <a:latin typeface="Arial MT"/>
                <a:cs typeface="Arial MT"/>
              </a:rPr>
              <a:t>Edition.	</a:t>
            </a:r>
            <a:r>
              <a:rPr sz="1950" spc="95" dirty="0">
                <a:latin typeface="Arial MT"/>
                <a:cs typeface="Arial MT"/>
              </a:rPr>
              <a:t>Pearson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165" dirty="0">
                <a:latin typeface="Arial MT"/>
                <a:cs typeface="Arial MT"/>
              </a:rPr>
              <a:t>Education.</a:t>
            </a:r>
            <a:endParaRPr sz="1950">
              <a:latin typeface="Arial MT"/>
              <a:cs typeface="Arial MT"/>
            </a:endParaRPr>
          </a:p>
          <a:p>
            <a:pPr marR="213995" algn="ctr">
              <a:lnSpc>
                <a:spcPct val="100000"/>
              </a:lnSpc>
              <a:spcBef>
                <a:spcPts val="1645"/>
              </a:spcBef>
            </a:pPr>
            <a:r>
              <a:rPr sz="1950" spc="75" dirty="0">
                <a:solidFill>
                  <a:srgbClr val="0000FF"/>
                </a:solidFill>
                <a:latin typeface="SimSun"/>
                <a:cs typeface="SimSun"/>
                <a:hlinkClick r:id="rId2"/>
              </a:rPr>
              <a:t>http://aima.cs.berkeley.edu/</a:t>
            </a:r>
            <a:endParaRPr sz="19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489" y="735685"/>
            <a:ext cx="3453384" cy="556499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520" spc="-336" dirty="0">
                <a:solidFill>
                  <a:srgbClr val="374D81"/>
                </a:solidFill>
              </a:rPr>
              <a:t>S</a:t>
            </a:r>
            <a:r>
              <a:rPr sz="3520" spc="-330" dirty="0">
                <a:solidFill>
                  <a:srgbClr val="374D81"/>
                </a:solidFill>
              </a:rPr>
              <a:t>t</a:t>
            </a:r>
            <a:r>
              <a:rPr sz="3520" spc="-336" dirty="0">
                <a:solidFill>
                  <a:srgbClr val="374D81"/>
                </a:solidFill>
              </a:rPr>
              <a:t>a</a:t>
            </a:r>
            <a:r>
              <a:rPr sz="3520" spc="-330" dirty="0">
                <a:solidFill>
                  <a:srgbClr val="374D81"/>
                </a:solidFill>
              </a:rPr>
              <a:t>t</a:t>
            </a:r>
            <a:r>
              <a:rPr sz="3520" dirty="0">
                <a:solidFill>
                  <a:srgbClr val="374D81"/>
                </a:solidFill>
              </a:rPr>
              <a:t>e</a:t>
            </a:r>
            <a:r>
              <a:rPr sz="3520" spc="-721" dirty="0">
                <a:solidFill>
                  <a:srgbClr val="374D81"/>
                </a:solidFill>
              </a:rPr>
              <a:t> </a:t>
            </a:r>
            <a:r>
              <a:rPr sz="3520" spc="-336" dirty="0">
                <a:solidFill>
                  <a:srgbClr val="374D81"/>
                </a:solidFill>
              </a:rPr>
              <a:t>Spac</a:t>
            </a:r>
            <a:r>
              <a:rPr sz="3520" dirty="0">
                <a:solidFill>
                  <a:srgbClr val="374D81"/>
                </a:solidFill>
              </a:rPr>
              <a:t>e</a:t>
            </a:r>
            <a:r>
              <a:rPr sz="3520" spc="-710" dirty="0">
                <a:solidFill>
                  <a:srgbClr val="374D81"/>
                </a:solidFill>
              </a:rPr>
              <a:t> </a:t>
            </a:r>
            <a:r>
              <a:rPr sz="3520" spc="-336" dirty="0">
                <a:solidFill>
                  <a:srgbClr val="374D81"/>
                </a:solidFill>
              </a:rPr>
              <a:t>Sea</a:t>
            </a:r>
            <a:r>
              <a:rPr sz="3520" spc="-330" dirty="0">
                <a:solidFill>
                  <a:srgbClr val="374D81"/>
                </a:solidFill>
              </a:rPr>
              <a:t>r</a:t>
            </a:r>
            <a:r>
              <a:rPr sz="3520" spc="-336" dirty="0">
                <a:solidFill>
                  <a:srgbClr val="374D81"/>
                </a:solidFill>
              </a:rPr>
              <a:t>c</a:t>
            </a:r>
            <a:r>
              <a:rPr sz="3520" dirty="0">
                <a:solidFill>
                  <a:srgbClr val="374D81"/>
                </a:solidFill>
              </a:rPr>
              <a:t>h</a:t>
            </a:r>
            <a:endParaRPr sz="3520"/>
          </a:p>
        </p:txBody>
      </p:sp>
      <p:sp>
        <p:nvSpPr>
          <p:cNvPr id="3" name="object 3"/>
          <p:cNvSpPr txBox="1"/>
          <p:nvPr/>
        </p:nvSpPr>
        <p:spPr>
          <a:xfrm>
            <a:off x="926489" y="1490503"/>
            <a:ext cx="8551037" cy="4926798"/>
          </a:xfrm>
          <a:prstGeom prst="rect">
            <a:avLst/>
          </a:prstGeom>
        </p:spPr>
        <p:txBody>
          <a:bodyPr vert="horz" wrap="square" lIns="0" tIns="172530" rIns="0" bIns="0" rtlCol="0">
            <a:spAutoFit/>
          </a:bodyPr>
          <a:lstStyle/>
          <a:p>
            <a:pPr marL="13970">
              <a:spcBef>
                <a:spcPts val="1359"/>
              </a:spcBef>
            </a:pP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Problems</a:t>
            </a:r>
            <a:r>
              <a:rPr sz="2640" b="1" spc="-1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dirty="0">
                <a:solidFill>
                  <a:srgbClr val="C00000"/>
                </a:solidFill>
                <a:latin typeface="Calibri"/>
                <a:cs typeface="Calibri"/>
              </a:rPr>
              <a:t>are solved</a:t>
            </a:r>
            <a:r>
              <a:rPr sz="2640" b="1" spc="-2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640" b="1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dirty="0">
                <a:solidFill>
                  <a:srgbClr val="C00000"/>
                </a:solidFill>
                <a:latin typeface="Calibri"/>
                <a:cs typeface="Calibri"/>
              </a:rPr>
              <a:t>searching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dirty="0">
                <a:solidFill>
                  <a:srgbClr val="C00000"/>
                </a:solidFill>
                <a:latin typeface="Calibri"/>
                <a:cs typeface="Calibri"/>
              </a:rPr>
              <a:t>among</a:t>
            </a:r>
            <a:r>
              <a:rPr sz="2640" b="1" spc="-3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alternative</a:t>
            </a:r>
            <a:r>
              <a:rPr sz="2640" b="1" spc="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40" b="1" spc="-6" dirty="0">
                <a:solidFill>
                  <a:srgbClr val="C00000"/>
                </a:solidFill>
                <a:latin typeface="Calibri"/>
                <a:cs typeface="Calibri"/>
              </a:rPr>
              <a:t>choices.</a:t>
            </a:r>
            <a:endParaRPr sz="2640">
              <a:latin typeface="Calibri"/>
              <a:cs typeface="Calibri"/>
            </a:endParaRPr>
          </a:p>
          <a:p>
            <a:pPr marL="391160" indent="-377190">
              <a:spcBef>
                <a:spcPts val="1601"/>
              </a:spcBef>
              <a:buSzPct val="125000"/>
              <a:buFont typeface="Courier New"/>
              <a:buChar char="o"/>
              <a:tabLst>
                <a:tab pos="391160" algn="l"/>
              </a:tabLst>
            </a:pPr>
            <a:r>
              <a:rPr sz="2640" spc="-6" dirty="0">
                <a:latin typeface="Calibri"/>
                <a:cs typeface="Calibri"/>
              </a:rPr>
              <a:t>Humans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consider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several </a:t>
            </a:r>
            <a:r>
              <a:rPr sz="2640" dirty="0">
                <a:latin typeface="Calibri"/>
                <a:cs typeface="Calibri"/>
              </a:rPr>
              <a:t>alternative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strategies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on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their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way</a:t>
            </a:r>
            <a:endParaRPr sz="2640">
              <a:latin typeface="Calibri"/>
              <a:cs typeface="Calibri"/>
            </a:endParaRPr>
          </a:p>
          <a:p>
            <a:pPr marL="391160">
              <a:spcBef>
                <a:spcPts val="3036"/>
              </a:spcBef>
            </a:pPr>
            <a:r>
              <a:rPr sz="2640" dirty="0">
                <a:latin typeface="Calibri"/>
                <a:cs typeface="Calibri"/>
              </a:rPr>
              <a:t>to</a:t>
            </a:r>
            <a:r>
              <a:rPr sz="2640" spc="-28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solving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a</a:t>
            </a:r>
            <a:r>
              <a:rPr sz="2640" spc="-28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problem.</a:t>
            </a:r>
            <a:endParaRPr sz="2640">
              <a:latin typeface="Calibri"/>
              <a:cs typeface="Calibri"/>
            </a:endParaRPr>
          </a:p>
          <a:p>
            <a:pPr>
              <a:spcBef>
                <a:spcPts val="28"/>
              </a:spcBef>
            </a:pPr>
            <a:endParaRPr sz="2035">
              <a:latin typeface="Calibri"/>
              <a:cs typeface="Calibri"/>
            </a:endParaRPr>
          </a:p>
          <a:p>
            <a:pPr marL="894080" lvl="1" indent="-377889">
              <a:buSzPct val="125000"/>
              <a:buFont typeface="Courier New"/>
              <a:buChar char="o"/>
              <a:tabLst>
                <a:tab pos="894779" algn="l"/>
              </a:tabLst>
            </a:pPr>
            <a:r>
              <a:rPr sz="2640" dirty="0">
                <a:latin typeface="Calibri"/>
                <a:cs typeface="Calibri"/>
              </a:rPr>
              <a:t>A</a:t>
            </a:r>
            <a:r>
              <a:rPr sz="2640" spc="-28" dirty="0">
                <a:latin typeface="Calibri"/>
                <a:cs typeface="Calibri"/>
              </a:rPr>
              <a:t> </a:t>
            </a:r>
            <a:r>
              <a:rPr sz="2640" i="1" dirty="0">
                <a:latin typeface="Calibri"/>
                <a:cs typeface="Calibri"/>
              </a:rPr>
              <a:t>Chess</a:t>
            </a:r>
            <a:r>
              <a:rPr sz="2640" i="1" spc="-11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player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considers</a:t>
            </a:r>
            <a:r>
              <a:rPr sz="2640" spc="-28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a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few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alternative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moves.</a:t>
            </a:r>
            <a:endParaRPr sz="2640">
              <a:latin typeface="Calibri"/>
              <a:cs typeface="Calibri"/>
            </a:endParaRPr>
          </a:p>
          <a:p>
            <a:pPr marL="894080" lvl="1" indent="-377889">
              <a:spcBef>
                <a:spcPts val="2376"/>
              </a:spcBef>
              <a:buSzPct val="125000"/>
              <a:buFont typeface="Courier New"/>
              <a:buChar char="o"/>
              <a:tabLst>
                <a:tab pos="894779" algn="l"/>
              </a:tabLst>
            </a:pPr>
            <a:r>
              <a:rPr sz="2640" dirty="0">
                <a:latin typeface="Calibri"/>
                <a:cs typeface="Calibri"/>
              </a:rPr>
              <a:t>A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i="1" dirty="0">
                <a:latin typeface="Calibri"/>
                <a:cs typeface="Calibri"/>
              </a:rPr>
              <a:t>mathematician</a:t>
            </a:r>
            <a:r>
              <a:rPr sz="2640" i="1" spc="11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chooses </a:t>
            </a:r>
            <a:r>
              <a:rPr sz="2640" spc="-11" dirty="0">
                <a:latin typeface="Calibri"/>
                <a:cs typeface="Calibri"/>
              </a:rPr>
              <a:t>from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a </a:t>
            </a:r>
            <a:r>
              <a:rPr sz="2640" spc="-6" dirty="0">
                <a:latin typeface="Calibri"/>
                <a:cs typeface="Calibri"/>
              </a:rPr>
              <a:t>different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strategies</a:t>
            </a:r>
            <a:r>
              <a:rPr sz="2640" spc="-28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to</a:t>
            </a:r>
            <a:endParaRPr sz="2640">
              <a:latin typeface="Calibri"/>
              <a:cs typeface="Calibri"/>
            </a:endParaRPr>
          </a:p>
          <a:p>
            <a:pPr marL="894080">
              <a:spcBef>
                <a:spcPts val="3042"/>
              </a:spcBef>
            </a:pPr>
            <a:r>
              <a:rPr sz="2640" spc="-6" dirty="0">
                <a:latin typeface="Calibri"/>
                <a:cs typeface="Calibri"/>
              </a:rPr>
              <a:t>find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a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spc="-11" dirty="0">
                <a:latin typeface="Calibri"/>
                <a:cs typeface="Calibri"/>
              </a:rPr>
              <a:t>proof</a:t>
            </a:r>
            <a:r>
              <a:rPr sz="2640" spc="-6" dirty="0">
                <a:latin typeface="Calibri"/>
                <a:cs typeface="Calibri"/>
              </a:rPr>
              <a:t> for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a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theorem.</a:t>
            </a:r>
            <a:endParaRPr sz="2640">
              <a:latin typeface="Calibri"/>
              <a:cs typeface="Calibri"/>
            </a:endParaRPr>
          </a:p>
          <a:p>
            <a:pPr>
              <a:spcBef>
                <a:spcPts val="22"/>
              </a:spcBef>
            </a:pPr>
            <a:endParaRPr sz="2035">
              <a:latin typeface="Calibri"/>
              <a:cs typeface="Calibri"/>
            </a:endParaRPr>
          </a:p>
          <a:p>
            <a:pPr marL="894080" lvl="1" indent="-377889">
              <a:buSzPct val="125000"/>
              <a:buFont typeface="Courier New"/>
              <a:buChar char="o"/>
              <a:tabLst>
                <a:tab pos="894779" algn="l"/>
              </a:tabLst>
            </a:pPr>
            <a:r>
              <a:rPr sz="2640" dirty="0">
                <a:latin typeface="Calibri"/>
                <a:cs typeface="Calibri"/>
              </a:rPr>
              <a:t>A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i="1" spc="-6" dirty="0">
                <a:latin typeface="Calibri"/>
                <a:cs typeface="Calibri"/>
              </a:rPr>
              <a:t>physician</a:t>
            </a:r>
            <a:r>
              <a:rPr sz="2640" i="1" spc="6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evaluates </a:t>
            </a:r>
            <a:r>
              <a:rPr sz="2640" spc="-6" dirty="0">
                <a:latin typeface="Calibri"/>
                <a:cs typeface="Calibri"/>
              </a:rPr>
              <a:t>several possible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diagnoses.</a:t>
            </a:r>
            <a:endParaRPr sz="264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098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489" y="735685"/>
            <a:ext cx="4862957" cy="556499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520" b="0" spc="-336" dirty="0">
                <a:solidFill>
                  <a:srgbClr val="374D81"/>
                </a:solidFill>
                <a:latin typeface="Arial MT"/>
                <a:cs typeface="Arial MT"/>
              </a:rPr>
              <a:t>E</a:t>
            </a:r>
            <a:r>
              <a:rPr sz="3520" b="0" spc="-325" dirty="0">
                <a:solidFill>
                  <a:srgbClr val="374D81"/>
                </a:solidFill>
                <a:latin typeface="Arial MT"/>
                <a:cs typeface="Arial MT"/>
              </a:rPr>
              <a:t>x</a:t>
            </a:r>
            <a:r>
              <a:rPr sz="3520" b="0" spc="-336" dirty="0">
                <a:solidFill>
                  <a:srgbClr val="374D81"/>
                </a:solidFill>
                <a:latin typeface="Arial MT"/>
                <a:cs typeface="Arial MT"/>
              </a:rPr>
              <a:t>ample</a:t>
            </a:r>
            <a:r>
              <a:rPr sz="3520" b="0" spc="259" dirty="0">
                <a:solidFill>
                  <a:srgbClr val="374D81"/>
                </a:solidFill>
                <a:latin typeface="Arial MT"/>
                <a:cs typeface="Arial MT"/>
              </a:rPr>
              <a:t>:</a:t>
            </a:r>
            <a:r>
              <a:rPr sz="3520" spc="-336" dirty="0">
                <a:solidFill>
                  <a:srgbClr val="C00000"/>
                </a:solidFill>
              </a:rPr>
              <a:t>Ti</a:t>
            </a:r>
            <a:r>
              <a:rPr sz="3520" spc="-341" dirty="0">
                <a:solidFill>
                  <a:srgbClr val="C00000"/>
                </a:solidFill>
              </a:rPr>
              <a:t>c</a:t>
            </a:r>
            <a:r>
              <a:rPr sz="3520" spc="-330" dirty="0">
                <a:solidFill>
                  <a:srgbClr val="C00000"/>
                </a:solidFill>
              </a:rPr>
              <a:t>-</a:t>
            </a:r>
            <a:r>
              <a:rPr sz="3520" spc="-347" dirty="0">
                <a:solidFill>
                  <a:srgbClr val="C00000"/>
                </a:solidFill>
              </a:rPr>
              <a:t>T</a:t>
            </a:r>
            <a:r>
              <a:rPr sz="3520" spc="-352" dirty="0">
                <a:solidFill>
                  <a:srgbClr val="C00000"/>
                </a:solidFill>
              </a:rPr>
              <a:t>a</a:t>
            </a:r>
            <a:r>
              <a:rPr sz="3520" spc="-336" dirty="0">
                <a:solidFill>
                  <a:srgbClr val="C00000"/>
                </a:solidFill>
              </a:rPr>
              <a:t>c</a:t>
            </a:r>
            <a:r>
              <a:rPr sz="3520" spc="-347" dirty="0">
                <a:solidFill>
                  <a:srgbClr val="C00000"/>
                </a:solidFill>
              </a:rPr>
              <a:t>-To</a:t>
            </a:r>
            <a:r>
              <a:rPr sz="3520" dirty="0">
                <a:solidFill>
                  <a:srgbClr val="C00000"/>
                </a:solidFill>
              </a:rPr>
              <a:t>e</a:t>
            </a:r>
            <a:r>
              <a:rPr sz="3520" spc="-721" dirty="0">
                <a:solidFill>
                  <a:srgbClr val="C00000"/>
                </a:solidFill>
              </a:rPr>
              <a:t> </a:t>
            </a:r>
            <a:r>
              <a:rPr sz="3520" spc="-330" dirty="0">
                <a:solidFill>
                  <a:srgbClr val="C00000"/>
                </a:solidFill>
              </a:rPr>
              <a:t>G</a:t>
            </a:r>
            <a:r>
              <a:rPr sz="3520" spc="-336" dirty="0">
                <a:solidFill>
                  <a:srgbClr val="C00000"/>
                </a:solidFill>
              </a:rPr>
              <a:t>am</a:t>
            </a:r>
            <a:r>
              <a:rPr sz="3520" dirty="0">
                <a:solidFill>
                  <a:srgbClr val="C00000"/>
                </a:solidFill>
              </a:rPr>
              <a:t>e</a:t>
            </a:r>
            <a:endParaRPr sz="352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22749" y="1486433"/>
            <a:ext cx="920623" cy="1234948"/>
            <a:chOff x="4475226" y="1247394"/>
            <a:chExt cx="836930" cy="1122680"/>
          </a:xfrm>
        </p:grpSpPr>
        <p:sp>
          <p:nvSpPr>
            <p:cNvPr id="4" name="object 4"/>
            <p:cNvSpPr/>
            <p:nvPr/>
          </p:nvSpPr>
          <p:spPr>
            <a:xfrm>
              <a:off x="4500626" y="1260093"/>
              <a:ext cx="786130" cy="365760"/>
            </a:xfrm>
            <a:custGeom>
              <a:avLst/>
              <a:gdLst/>
              <a:ahLst/>
              <a:cxnLst/>
              <a:rect l="l" t="t" r="r" b="b"/>
              <a:pathLst>
                <a:path w="786129" h="365760">
                  <a:moveTo>
                    <a:pt x="523811" y="0"/>
                  </a:moveTo>
                  <a:lnTo>
                    <a:pt x="261937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261874" y="365760"/>
                  </a:lnTo>
                  <a:lnTo>
                    <a:pt x="523811" y="365760"/>
                  </a:lnTo>
                  <a:lnTo>
                    <a:pt x="523811" y="0"/>
                  </a:lnTo>
                  <a:close/>
                </a:path>
                <a:path w="786129" h="365760">
                  <a:moveTo>
                    <a:pt x="785812" y="0"/>
                  </a:moveTo>
                  <a:lnTo>
                    <a:pt x="523875" y="0"/>
                  </a:lnTo>
                  <a:lnTo>
                    <a:pt x="523875" y="365760"/>
                  </a:lnTo>
                  <a:lnTo>
                    <a:pt x="785812" y="365760"/>
                  </a:lnTo>
                  <a:lnTo>
                    <a:pt x="78581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980"/>
            </a:p>
          </p:txBody>
        </p:sp>
        <p:sp>
          <p:nvSpPr>
            <p:cNvPr id="5" name="object 5"/>
            <p:cNvSpPr/>
            <p:nvPr/>
          </p:nvSpPr>
          <p:spPr>
            <a:xfrm>
              <a:off x="4500626" y="1625853"/>
              <a:ext cx="786130" cy="365760"/>
            </a:xfrm>
            <a:custGeom>
              <a:avLst/>
              <a:gdLst/>
              <a:ahLst/>
              <a:cxnLst/>
              <a:rect l="l" t="t" r="r" b="b"/>
              <a:pathLst>
                <a:path w="786129" h="365760">
                  <a:moveTo>
                    <a:pt x="523811" y="0"/>
                  </a:moveTo>
                  <a:lnTo>
                    <a:pt x="261937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261874" y="365760"/>
                  </a:lnTo>
                  <a:lnTo>
                    <a:pt x="523811" y="365760"/>
                  </a:lnTo>
                  <a:lnTo>
                    <a:pt x="523811" y="0"/>
                  </a:lnTo>
                  <a:close/>
                </a:path>
                <a:path w="786129" h="365760">
                  <a:moveTo>
                    <a:pt x="785812" y="0"/>
                  </a:moveTo>
                  <a:lnTo>
                    <a:pt x="523875" y="0"/>
                  </a:lnTo>
                  <a:lnTo>
                    <a:pt x="523875" y="365760"/>
                  </a:lnTo>
                  <a:lnTo>
                    <a:pt x="785812" y="365760"/>
                  </a:lnTo>
                  <a:lnTo>
                    <a:pt x="785812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 sz="1980"/>
            </a:p>
          </p:txBody>
        </p:sp>
        <p:sp>
          <p:nvSpPr>
            <p:cNvPr id="6" name="object 6"/>
            <p:cNvSpPr/>
            <p:nvPr/>
          </p:nvSpPr>
          <p:spPr>
            <a:xfrm>
              <a:off x="4500626" y="1991613"/>
              <a:ext cx="786130" cy="365760"/>
            </a:xfrm>
            <a:custGeom>
              <a:avLst/>
              <a:gdLst/>
              <a:ahLst/>
              <a:cxnLst/>
              <a:rect l="l" t="t" r="r" b="b"/>
              <a:pathLst>
                <a:path w="786129" h="365760">
                  <a:moveTo>
                    <a:pt x="523811" y="0"/>
                  </a:moveTo>
                  <a:lnTo>
                    <a:pt x="261937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261874" y="365760"/>
                  </a:lnTo>
                  <a:lnTo>
                    <a:pt x="523811" y="365760"/>
                  </a:lnTo>
                  <a:lnTo>
                    <a:pt x="523811" y="0"/>
                  </a:lnTo>
                  <a:close/>
                </a:path>
                <a:path w="786129" h="365760">
                  <a:moveTo>
                    <a:pt x="785812" y="0"/>
                  </a:moveTo>
                  <a:lnTo>
                    <a:pt x="523875" y="0"/>
                  </a:lnTo>
                  <a:lnTo>
                    <a:pt x="523875" y="365760"/>
                  </a:lnTo>
                  <a:lnTo>
                    <a:pt x="785812" y="365760"/>
                  </a:lnTo>
                  <a:lnTo>
                    <a:pt x="785812" y="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 sz="1980"/>
            </a:p>
          </p:txBody>
        </p:sp>
        <p:sp>
          <p:nvSpPr>
            <p:cNvPr id="7" name="object 7"/>
            <p:cNvSpPr/>
            <p:nvPr/>
          </p:nvSpPr>
          <p:spPr>
            <a:xfrm>
              <a:off x="4762500" y="1253744"/>
              <a:ext cx="262255" cy="1109980"/>
            </a:xfrm>
            <a:custGeom>
              <a:avLst/>
              <a:gdLst/>
              <a:ahLst/>
              <a:cxnLst/>
              <a:rect l="l" t="t" r="r" b="b"/>
              <a:pathLst>
                <a:path w="262254" h="1109980">
                  <a:moveTo>
                    <a:pt x="262000" y="0"/>
                  </a:moveTo>
                  <a:lnTo>
                    <a:pt x="262000" y="1109979"/>
                  </a:lnTo>
                </a:path>
                <a:path w="262254" h="1109980">
                  <a:moveTo>
                    <a:pt x="0" y="0"/>
                  </a:moveTo>
                  <a:lnTo>
                    <a:pt x="0" y="11099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980"/>
            </a:p>
          </p:txBody>
        </p:sp>
        <p:sp>
          <p:nvSpPr>
            <p:cNvPr id="8" name="object 8"/>
            <p:cNvSpPr/>
            <p:nvPr/>
          </p:nvSpPr>
          <p:spPr>
            <a:xfrm>
              <a:off x="4494276" y="1625854"/>
              <a:ext cx="798830" cy="0"/>
            </a:xfrm>
            <a:custGeom>
              <a:avLst/>
              <a:gdLst/>
              <a:ahLst/>
              <a:cxnLst/>
              <a:rect l="l" t="t" r="r" b="b"/>
              <a:pathLst>
                <a:path w="798829">
                  <a:moveTo>
                    <a:pt x="0" y="0"/>
                  </a:moveTo>
                  <a:lnTo>
                    <a:pt x="7984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980"/>
            </a:p>
          </p:txBody>
        </p:sp>
        <p:sp>
          <p:nvSpPr>
            <p:cNvPr id="9" name="object 9"/>
            <p:cNvSpPr/>
            <p:nvPr/>
          </p:nvSpPr>
          <p:spPr>
            <a:xfrm>
              <a:off x="4494276" y="1253744"/>
              <a:ext cx="798830" cy="1109980"/>
            </a:xfrm>
            <a:custGeom>
              <a:avLst/>
              <a:gdLst/>
              <a:ahLst/>
              <a:cxnLst/>
              <a:rect l="l" t="t" r="r" b="b"/>
              <a:pathLst>
                <a:path w="798829" h="1109980">
                  <a:moveTo>
                    <a:pt x="0" y="737869"/>
                  </a:moveTo>
                  <a:lnTo>
                    <a:pt x="798449" y="737869"/>
                  </a:lnTo>
                </a:path>
                <a:path w="798829" h="1109980">
                  <a:moveTo>
                    <a:pt x="792099" y="0"/>
                  </a:moveTo>
                  <a:lnTo>
                    <a:pt x="792099" y="1109979"/>
                  </a:lnTo>
                </a:path>
                <a:path w="798829" h="1109980">
                  <a:moveTo>
                    <a:pt x="6350" y="0"/>
                  </a:moveTo>
                  <a:lnTo>
                    <a:pt x="6350" y="1109979"/>
                  </a:lnTo>
                </a:path>
                <a:path w="798829" h="1109980">
                  <a:moveTo>
                    <a:pt x="0" y="6350"/>
                  </a:moveTo>
                  <a:lnTo>
                    <a:pt x="798449" y="6350"/>
                  </a:lnTo>
                </a:path>
                <a:path w="798829" h="1109980">
                  <a:moveTo>
                    <a:pt x="0" y="1103629"/>
                  </a:moveTo>
                  <a:lnTo>
                    <a:pt x="798449" y="11036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980"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36540" y="3329076"/>
          <a:ext cx="785115" cy="1207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14913" y="3329076"/>
          <a:ext cx="865443" cy="1207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279515" y="3329076"/>
          <a:ext cx="844482" cy="1207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7280186" y="3350449"/>
            <a:ext cx="841693" cy="1234948"/>
            <a:chOff x="6618351" y="2941954"/>
            <a:chExt cx="765175" cy="1122680"/>
          </a:xfrm>
        </p:grpSpPr>
        <p:sp>
          <p:nvSpPr>
            <p:cNvPr id="14" name="object 14"/>
            <p:cNvSpPr/>
            <p:nvPr/>
          </p:nvSpPr>
          <p:spPr>
            <a:xfrm>
              <a:off x="6643751" y="2954654"/>
              <a:ext cx="714375" cy="365760"/>
            </a:xfrm>
            <a:custGeom>
              <a:avLst/>
              <a:gdLst/>
              <a:ahLst/>
              <a:cxnLst/>
              <a:rect l="l" t="t" r="r" b="b"/>
              <a:pathLst>
                <a:path w="714375" h="365760">
                  <a:moveTo>
                    <a:pt x="714375" y="0"/>
                  </a:moveTo>
                  <a:lnTo>
                    <a:pt x="476250" y="0"/>
                  </a:lnTo>
                  <a:lnTo>
                    <a:pt x="238125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238125" y="365760"/>
                  </a:lnTo>
                  <a:lnTo>
                    <a:pt x="476250" y="365760"/>
                  </a:lnTo>
                  <a:lnTo>
                    <a:pt x="714375" y="365760"/>
                  </a:lnTo>
                  <a:lnTo>
                    <a:pt x="7143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98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643751" y="3320414"/>
              <a:ext cx="714375" cy="365760"/>
            </a:xfrm>
            <a:custGeom>
              <a:avLst/>
              <a:gdLst/>
              <a:ahLst/>
              <a:cxnLst/>
              <a:rect l="l" t="t" r="r" b="b"/>
              <a:pathLst>
                <a:path w="714375" h="365760">
                  <a:moveTo>
                    <a:pt x="714375" y="0"/>
                  </a:moveTo>
                  <a:lnTo>
                    <a:pt x="476250" y="0"/>
                  </a:lnTo>
                  <a:lnTo>
                    <a:pt x="238125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238125" y="365760"/>
                  </a:lnTo>
                  <a:lnTo>
                    <a:pt x="476250" y="365760"/>
                  </a:lnTo>
                  <a:lnTo>
                    <a:pt x="714375" y="365760"/>
                  </a:lnTo>
                  <a:lnTo>
                    <a:pt x="714375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 sz="198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643751" y="3686174"/>
              <a:ext cx="714375" cy="365760"/>
            </a:xfrm>
            <a:custGeom>
              <a:avLst/>
              <a:gdLst/>
              <a:ahLst/>
              <a:cxnLst/>
              <a:rect l="l" t="t" r="r" b="b"/>
              <a:pathLst>
                <a:path w="714375" h="365760">
                  <a:moveTo>
                    <a:pt x="714375" y="0"/>
                  </a:moveTo>
                  <a:lnTo>
                    <a:pt x="476250" y="0"/>
                  </a:lnTo>
                  <a:lnTo>
                    <a:pt x="238125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238125" y="365760"/>
                  </a:lnTo>
                  <a:lnTo>
                    <a:pt x="476250" y="365760"/>
                  </a:lnTo>
                  <a:lnTo>
                    <a:pt x="714375" y="365760"/>
                  </a:lnTo>
                  <a:lnTo>
                    <a:pt x="714375" y="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 sz="198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881876" y="2948304"/>
              <a:ext cx="238125" cy="1109980"/>
            </a:xfrm>
            <a:custGeom>
              <a:avLst/>
              <a:gdLst/>
              <a:ahLst/>
              <a:cxnLst/>
              <a:rect l="l" t="t" r="r" b="b"/>
              <a:pathLst>
                <a:path w="238125" h="1109979">
                  <a:moveTo>
                    <a:pt x="238125" y="0"/>
                  </a:moveTo>
                  <a:lnTo>
                    <a:pt x="238125" y="1109980"/>
                  </a:lnTo>
                </a:path>
                <a:path w="238125" h="1109979">
                  <a:moveTo>
                    <a:pt x="0" y="0"/>
                  </a:moveTo>
                  <a:lnTo>
                    <a:pt x="0" y="1109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98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7401" y="3320414"/>
              <a:ext cx="727075" cy="0"/>
            </a:xfrm>
            <a:custGeom>
              <a:avLst/>
              <a:gdLst/>
              <a:ahLst/>
              <a:cxnLst/>
              <a:rect l="l" t="t" r="r" b="b"/>
              <a:pathLst>
                <a:path w="727075">
                  <a:moveTo>
                    <a:pt x="0" y="0"/>
                  </a:moveTo>
                  <a:lnTo>
                    <a:pt x="72707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98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637401" y="2948304"/>
              <a:ext cx="727075" cy="1109980"/>
            </a:xfrm>
            <a:custGeom>
              <a:avLst/>
              <a:gdLst/>
              <a:ahLst/>
              <a:cxnLst/>
              <a:rect l="l" t="t" r="r" b="b"/>
              <a:pathLst>
                <a:path w="727075" h="1109979">
                  <a:moveTo>
                    <a:pt x="0" y="737870"/>
                  </a:moveTo>
                  <a:lnTo>
                    <a:pt x="727075" y="737870"/>
                  </a:lnTo>
                </a:path>
                <a:path w="727075" h="1109979">
                  <a:moveTo>
                    <a:pt x="720725" y="0"/>
                  </a:moveTo>
                  <a:lnTo>
                    <a:pt x="720725" y="1109980"/>
                  </a:lnTo>
                </a:path>
                <a:path w="727075" h="1109979">
                  <a:moveTo>
                    <a:pt x="6350" y="0"/>
                  </a:moveTo>
                  <a:lnTo>
                    <a:pt x="6350" y="1109980"/>
                  </a:lnTo>
                </a:path>
                <a:path w="727075" h="1109979">
                  <a:moveTo>
                    <a:pt x="0" y="6350"/>
                  </a:moveTo>
                  <a:lnTo>
                    <a:pt x="727075" y="6350"/>
                  </a:lnTo>
                </a:path>
                <a:path w="727075" h="1109979">
                  <a:moveTo>
                    <a:pt x="0" y="1103630"/>
                  </a:moveTo>
                  <a:lnTo>
                    <a:pt x="727075" y="11036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98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08126" y="4169093"/>
            <a:ext cx="261938" cy="342786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7719" rIns="0" bIns="0" rtlCol="0">
            <a:spAutoFit/>
          </a:bodyPr>
          <a:lstStyle/>
          <a:p>
            <a:pPr marL="67753">
              <a:spcBef>
                <a:spcPts val="297"/>
              </a:spcBef>
            </a:pPr>
            <a:r>
              <a:rPr sz="1980" dirty="0">
                <a:latin typeface="Calibri"/>
                <a:cs typeface="Calibri"/>
              </a:rPr>
              <a:t>X</a:t>
            </a:r>
            <a:endParaRPr sz="198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214775" y="3329076"/>
          <a:ext cx="942975" cy="1207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193290" y="3329076"/>
          <a:ext cx="863346" cy="1207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250287" y="3329076"/>
          <a:ext cx="764859" cy="1207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8244116" y="3362605"/>
          <a:ext cx="706185" cy="1207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108440" y="3357434"/>
          <a:ext cx="785814" cy="1207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4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570787" y="2700845"/>
            <a:ext cx="7937056" cy="676847"/>
          </a:xfrm>
          <a:custGeom>
            <a:avLst/>
            <a:gdLst/>
            <a:ahLst/>
            <a:cxnLst/>
            <a:rect l="l" t="t" r="r" b="b"/>
            <a:pathLst>
              <a:path w="7215505" h="615314">
                <a:moveTo>
                  <a:pt x="3430016" y="12446"/>
                </a:moveTo>
                <a:lnTo>
                  <a:pt x="3427984" y="0"/>
                </a:lnTo>
                <a:lnTo>
                  <a:pt x="34429" y="565619"/>
                </a:lnTo>
                <a:lnTo>
                  <a:pt x="84328" y="524129"/>
                </a:lnTo>
                <a:lnTo>
                  <a:pt x="86995" y="521970"/>
                </a:lnTo>
                <a:lnTo>
                  <a:pt x="87376" y="517906"/>
                </a:lnTo>
                <a:lnTo>
                  <a:pt x="85090" y="515239"/>
                </a:lnTo>
                <a:lnTo>
                  <a:pt x="82931" y="512572"/>
                </a:lnTo>
                <a:lnTo>
                  <a:pt x="78867" y="512191"/>
                </a:lnTo>
                <a:lnTo>
                  <a:pt x="76200" y="514350"/>
                </a:lnTo>
                <a:lnTo>
                  <a:pt x="0" y="577723"/>
                </a:lnTo>
                <a:lnTo>
                  <a:pt x="95885" y="614172"/>
                </a:lnTo>
                <a:lnTo>
                  <a:pt x="99568" y="612521"/>
                </a:lnTo>
                <a:lnTo>
                  <a:pt x="102108" y="605917"/>
                </a:lnTo>
                <a:lnTo>
                  <a:pt x="100457" y="602234"/>
                </a:lnTo>
                <a:lnTo>
                  <a:pt x="97155" y="601091"/>
                </a:lnTo>
                <a:lnTo>
                  <a:pt x="46685" y="581914"/>
                </a:lnTo>
                <a:lnTo>
                  <a:pt x="36512" y="578053"/>
                </a:lnTo>
                <a:lnTo>
                  <a:pt x="13335" y="581914"/>
                </a:lnTo>
                <a:lnTo>
                  <a:pt x="21704" y="580517"/>
                </a:lnTo>
                <a:lnTo>
                  <a:pt x="36512" y="578053"/>
                </a:lnTo>
                <a:lnTo>
                  <a:pt x="3430016" y="12446"/>
                </a:lnTo>
                <a:close/>
              </a:path>
              <a:path w="7215505" h="615314">
                <a:moveTo>
                  <a:pt x="7215378" y="577723"/>
                </a:moveTo>
                <a:lnTo>
                  <a:pt x="7135749" y="513207"/>
                </a:lnTo>
                <a:lnTo>
                  <a:pt x="7131685" y="513588"/>
                </a:lnTo>
                <a:lnTo>
                  <a:pt x="7127240" y="519049"/>
                </a:lnTo>
                <a:lnTo>
                  <a:pt x="7127748" y="522986"/>
                </a:lnTo>
                <a:lnTo>
                  <a:pt x="7130415" y="525272"/>
                </a:lnTo>
                <a:lnTo>
                  <a:pt x="7180745" y="566013"/>
                </a:lnTo>
                <a:lnTo>
                  <a:pt x="3502837" y="190"/>
                </a:lnTo>
                <a:lnTo>
                  <a:pt x="3501898" y="0"/>
                </a:lnTo>
                <a:lnTo>
                  <a:pt x="3501644" y="0"/>
                </a:lnTo>
                <a:lnTo>
                  <a:pt x="3501110" y="3251"/>
                </a:lnTo>
                <a:lnTo>
                  <a:pt x="3500374" y="0"/>
                </a:lnTo>
                <a:lnTo>
                  <a:pt x="3499002" y="330"/>
                </a:lnTo>
                <a:lnTo>
                  <a:pt x="3498456" y="457"/>
                </a:lnTo>
                <a:lnTo>
                  <a:pt x="1106551" y="563333"/>
                </a:lnTo>
                <a:lnTo>
                  <a:pt x="1097407" y="572020"/>
                </a:lnTo>
                <a:lnTo>
                  <a:pt x="1100747" y="568833"/>
                </a:lnTo>
                <a:lnTo>
                  <a:pt x="1106551" y="563333"/>
                </a:lnTo>
                <a:lnTo>
                  <a:pt x="1156081" y="516255"/>
                </a:lnTo>
                <a:lnTo>
                  <a:pt x="1156208" y="512318"/>
                </a:lnTo>
                <a:lnTo>
                  <a:pt x="1151382" y="507238"/>
                </a:lnTo>
                <a:lnTo>
                  <a:pt x="1147318" y="507111"/>
                </a:lnTo>
                <a:lnTo>
                  <a:pt x="1072896" y="577723"/>
                </a:lnTo>
                <a:lnTo>
                  <a:pt x="1167638" y="606679"/>
                </a:lnTo>
                <a:lnTo>
                  <a:pt x="1170940" y="607822"/>
                </a:lnTo>
                <a:lnTo>
                  <a:pt x="1174496" y="605917"/>
                </a:lnTo>
                <a:lnTo>
                  <a:pt x="1175512" y="602488"/>
                </a:lnTo>
                <a:lnTo>
                  <a:pt x="1176528" y="599186"/>
                </a:lnTo>
                <a:lnTo>
                  <a:pt x="1174750" y="595630"/>
                </a:lnTo>
                <a:lnTo>
                  <a:pt x="1126871" y="581025"/>
                </a:lnTo>
                <a:lnTo>
                  <a:pt x="1109306" y="575665"/>
                </a:lnTo>
                <a:lnTo>
                  <a:pt x="3408324" y="34798"/>
                </a:lnTo>
                <a:lnTo>
                  <a:pt x="2032406" y="558977"/>
                </a:lnTo>
                <a:lnTo>
                  <a:pt x="2073148" y="508635"/>
                </a:lnTo>
                <a:lnTo>
                  <a:pt x="2075307" y="505841"/>
                </a:lnTo>
                <a:lnTo>
                  <a:pt x="2074799" y="501904"/>
                </a:lnTo>
                <a:lnTo>
                  <a:pt x="2072132" y="499618"/>
                </a:lnTo>
                <a:lnTo>
                  <a:pt x="2069465" y="497459"/>
                </a:lnTo>
                <a:lnTo>
                  <a:pt x="2065401" y="497840"/>
                </a:lnTo>
                <a:lnTo>
                  <a:pt x="2063242" y="500634"/>
                </a:lnTo>
                <a:lnTo>
                  <a:pt x="2001012" y="577723"/>
                </a:lnTo>
                <a:lnTo>
                  <a:pt x="2098802" y="593979"/>
                </a:lnTo>
                <a:lnTo>
                  <a:pt x="2102231" y="594487"/>
                </a:lnTo>
                <a:lnTo>
                  <a:pt x="2105533" y="592201"/>
                </a:lnTo>
                <a:lnTo>
                  <a:pt x="2106041" y="588645"/>
                </a:lnTo>
                <a:lnTo>
                  <a:pt x="2106676" y="585216"/>
                </a:lnTo>
                <a:lnTo>
                  <a:pt x="2104263" y="581914"/>
                </a:lnTo>
                <a:lnTo>
                  <a:pt x="2100834" y="581406"/>
                </a:lnTo>
                <a:lnTo>
                  <a:pt x="2087854" y="579247"/>
                </a:lnTo>
                <a:lnTo>
                  <a:pt x="2037130" y="570814"/>
                </a:lnTo>
                <a:lnTo>
                  <a:pt x="2014982" y="579247"/>
                </a:lnTo>
                <a:lnTo>
                  <a:pt x="2020303" y="577215"/>
                </a:lnTo>
                <a:lnTo>
                  <a:pt x="2037130" y="570814"/>
                </a:lnTo>
                <a:lnTo>
                  <a:pt x="3469729" y="25031"/>
                </a:lnTo>
                <a:lnTo>
                  <a:pt x="2880271" y="549033"/>
                </a:lnTo>
                <a:lnTo>
                  <a:pt x="2900299" y="487553"/>
                </a:lnTo>
                <a:lnTo>
                  <a:pt x="2901442" y="484124"/>
                </a:lnTo>
                <a:lnTo>
                  <a:pt x="2899664" y="480568"/>
                </a:lnTo>
                <a:lnTo>
                  <a:pt x="2896235" y="479552"/>
                </a:lnTo>
                <a:lnTo>
                  <a:pt x="2892933" y="478409"/>
                </a:lnTo>
                <a:lnTo>
                  <a:pt x="2889377" y="480187"/>
                </a:lnTo>
                <a:lnTo>
                  <a:pt x="2888234" y="483489"/>
                </a:lnTo>
                <a:lnTo>
                  <a:pt x="2857500" y="577723"/>
                </a:lnTo>
                <a:lnTo>
                  <a:pt x="2875153" y="574167"/>
                </a:lnTo>
                <a:lnTo>
                  <a:pt x="2954655" y="558165"/>
                </a:lnTo>
                <a:lnTo>
                  <a:pt x="2958084" y="557530"/>
                </a:lnTo>
                <a:lnTo>
                  <a:pt x="2960243" y="554101"/>
                </a:lnTo>
                <a:lnTo>
                  <a:pt x="2958973" y="547243"/>
                </a:lnTo>
                <a:lnTo>
                  <a:pt x="2955544" y="545084"/>
                </a:lnTo>
                <a:lnTo>
                  <a:pt x="2952115" y="545719"/>
                </a:lnTo>
                <a:lnTo>
                  <a:pt x="2888742" y="558469"/>
                </a:lnTo>
                <a:lnTo>
                  <a:pt x="3498570" y="16357"/>
                </a:lnTo>
                <a:lnTo>
                  <a:pt x="3764559" y="548335"/>
                </a:lnTo>
                <a:lnTo>
                  <a:pt x="3707511" y="510921"/>
                </a:lnTo>
                <a:lnTo>
                  <a:pt x="3703574" y="511810"/>
                </a:lnTo>
                <a:lnTo>
                  <a:pt x="3701669" y="514731"/>
                </a:lnTo>
                <a:lnTo>
                  <a:pt x="3699637" y="517652"/>
                </a:lnTo>
                <a:lnTo>
                  <a:pt x="3700526" y="521589"/>
                </a:lnTo>
                <a:lnTo>
                  <a:pt x="3786378" y="577723"/>
                </a:lnTo>
                <a:lnTo>
                  <a:pt x="3786911" y="569341"/>
                </a:lnTo>
                <a:lnTo>
                  <a:pt x="3792791" y="478028"/>
                </a:lnTo>
                <a:lnTo>
                  <a:pt x="3792982" y="475361"/>
                </a:lnTo>
                <a:lnTo>
                  <a:pt x="3790315" y="472313"/>
                </a:lnTo>
                <a:lnTo>
                  <a:pt x="3786886" y="472059"/>
                </a:lnTo>
                <a:lnTo>
                  <a:pt x="3783330" y="471932"/>
                </a:lnTo>
                <a:lnTo>
                  <a:pt x="3780282" y="474599"/>
                </a:lnTo>
                <a:lnTo>
                  <a:pt x="3780155" y="478028"/>
                </a:lnTo>
                <a:lnTo>
                  <a:pt x="3775938" y="542772"/>
                </a:lnTo>
                <a:lnTo>
                  <a:pt x="3514839" y="20447"/>
                </a:lnTo>
                <a:lnTo>
                  <a:pt x="4608449" y="567321"/>
                </a:lnTo>
                <a:lnTo>
                  <a:pt x="4543933" y="571500"/>
                </a:lnTo>
                <a:lnTo>
                  <a:pt x="4540504" y="571627"/>
                </a:lnTo>
                <a:lnTo>
                  <a:pt x="4537837" y="574675"/>
                </a:lnTo>
                <a:lnTo>
                  <a:pt x="4537964" y="578231"/>
                </a:lnTo>
                <a:lnTo>
                  <a:pt x="4538218" y="581660"/>
                </a:lnTo>
                <a:lnTo>
                  <a:pt x="4541266" y="584327"/>
                </a:lnTo>
                <a:lnTo>
                  <a:pt x="4641647" y="577850"/>
                </a:lnTo>
                <a:lnTo>
                  <a:pt x="4643628" y="577723"/>
                </a:lnTo>
                <a:lnTo>
                  <a:pt x="4587494" y="491871"/>
                </a:lnTo>
                <a:lnTo>
                  <a:pt x="4583557" y="490982"/>
                </a:lnTo>
                <a:lnTo>
                  <a:pt x="4580636" y="493014"/>
                </a:lnTo>
                <a:lnTo>
                  <a:pt x="4577715" y="494919"/>
                </a:lnTo>
                <a:lnTo>
                  <a:pt x="4576826" y="498856"/>
                </a:lnTo>
                <a:lnTo>
                  <a:pt x="4578858" y="501777"/>
                </a:lnTo>
                <a:lnTo>
                  <a:pt x="4614278" y="555942"/>
                </a:lnTo>
                <a:lnTo>
                  <a:pt x="3561588" y="29603"/>
                </a:lnTo>
                <a:lnTo>
                  <a:pt x="5535765" y="574243"/>
                </a:lnTo>
                <a:lnTo>
                  <a:pt x="5469890" y="591693"/>
                </a:lnTo>
                <a:lnTo>
                  <a:pt x="5467858" y="595249"/>
                </a:lnTo>
                <a:lnTo>
                  <a:pt x="5468747" y="598551"/>
                </a:lnTo>
                <a:lnTo>
                  <a:pt x="5469636" y="601980"/>
                </a:lnTo>
                <a:lnTo>
                  <a:pt x="5473192" y="604012"/>
                </a:lnTo>
                <a:lnTo>
                  <a:pt x="5561825" y="580517"/>
                </a:lnTo>
                <a:lnTo>
                  <a:pt x="5572379" y="577723"/>
                </a:lnTo>
                <a:lnTo>
                  <a:pt x="5503164" y="506857"/>
                </a:lnTo>
                <a:lnTo>
                  <a:pt x="5500624" y="504317"/>
                </a:lnTo>
                <a:lnTo>
                  <a:pt x="5496687" y="504317"/>
                </a:lnTo>
                <a:lnTo>
                  <a:pt x="5491607" y="509143"/>
                </a:lnTo>
                <a:lnTo>
                  <a:pt x="5491607" y="513207"/>
                </a:lnTo>
                <a:lnTo>
                  <a:pt x="5494020" y="515747"/>
                </a:lnTo>
                <a:lnTo>
                  <a:pt x="5539194" y="562051"/>
                </a:lnTo>
                <a:lnTo>
                  <a:pt x="3661880" y="44170"/>
                </a:lnTo>
                <a:lnTo>
                  <a:pt x="6393002" y="577049"/>
                </a:lnTo>
                <a:lnTo>
                  <a:pt x="6331839" y="598297"/>
                </a:lnTo>
                <a:lnTo>
                  <a:pt x="6328537" y="599567"/>
                </a:lnTo>
                <a:lnTo>
                  <a:pt x="6326759" y="603123"/>
                </a:lnTo>
                <a:lnTo>
                  <a:pt x="6329045" y="609727"/>
                </a:lnTo>
                <a:lnTo>
                  <a:pt x="6332728" y="611505"/>
                </a:lnTo>
                <a:lnTo>
                  <a:pt x="6418694" y="581533"/>
                </a:lnTo>
                <a:lnTo>
                  <a:pt x="6429629" y="577723"/>
                </a:lnTo>
                <a:lnTo>
                  <a:pt x="6355207" y="512318"/>
                </a:lnTo>
                <a:lnTo>
                  <a:pt x="6352540" y="510032"/>
                </a:lnTo>
                <a:lnTo>
                  <a:pt x="6348476" y="510286"/>
                </a:lnTo>
                <a:lnTo>
                  <a:pt x="6346190" y="512953"/>
                </a:lnTo>
                <a:lnTo>
                  <a:pt x="6343904" y="515493"/>
                </a:lnTo>
                <a:lnTo>
                  <a:pt x="6344158" y="519557"/>
                </a:lnTo>
                <a:lnTo>
                  <a:pt x="6346825" y="521843"/>
                </a:lnTo>
                <a:lnTo>
                  <a:pt x="6395326" y="564578"/>
                </a:lnTo>
                <a:lnTo>
                  <a:pt x="3812133" y="60540"/>
                </a:lnTo>
                <a:lnTo>
                  <a:pt x="7178611" y="578548"/>
                </a:lnTo>
                <a:lnTo>
                  <a:pt x="7118604" y="602234"/>
                </a:lnTo>
                <a:lnTo>
                  <a:pt x="7115302" y="603504"/>
                </a:lnTo>
                <a:lnTo>
                  <a:pt x="7113651" y="607187"/>
                </a:lnTo>
                <a:lnTo>
                  <a:pt x="7115048" y="610489"/>
                </a:lnTo>
                <a:lnTo>
                  <a:pt x="7116318" y="613791"/>
                </a:lnTo>
                <a:lnTo>
                  <a:pt x="7120001" y="615315"/>
                </a:lnTo>
                <a:lnTo>
                  <a:pt x="7204088" y="582168"/>
                </a:lnTo>
                <a:lnTo>
                  <a:pt x="7215378" y="57772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980"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607753" y="5153279"/>
          <a:ext cx="3924170" cy="1207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2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8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3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7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07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07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07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4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4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4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4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4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4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4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586126" y="5153279"/>
          <a:ext cx="865443" cy="1207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4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407478" y="5153279"/>
          <a:ext cx="1001648" cy="1207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7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4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7693978" y="5181638"/>
          <a:ext cx="1889440" cy="1206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05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051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1885950" y="4508004"/>
            <a:ext cx="6130036" cy="676148"/>
          </a:xfrm>
          <a:custGeom>
            <a:avLst/>
            <a:gdLst/>
            <a:ahLst/>
            <a:cxnLst/>
            <a:rect l="l" t="t" r="r" b="b"/>
            <a:pathLst>
              <a:path w="5572759" h="614679">
                <a:moveTo>
                  <a:pt x="3430016" y="12446"/>
                </a:moveTo>
                <a:lnTo>
                  <a:pt x="3427984" y="0"/>
                </a:lnTo>
                <a:lnTo>
                  <a:pt x="34429" y="565619"/>
                </a:lnTo>
                <a:lnTo>
                  <a:pt x="84328" y="524129"/>
                </a:lnTo>
                <a:lnTo>
                  <a:pt x="86995" y="521970"/>
                </a:lnTo>
                <a:lnTo>
                  <a:pt x="87376" y="517906"/>
                </a:lnTo>
                <a:lnTo>
                  <a:pt x="85090" y="515239"/>
                </a:lnTo>
                <a:lnTo>
                  <a:pt x="82931" y="512572"/>
                </a:lnTo>
                <a:lnTo>
                  <a:pt x="78867" y="512191"/>
                </a:lnTo>
                <a:lnTo>
                  <a:pt x="76200" y="514350"/>
                </a:lnTo>
                <a:lnTo>
                  <a:pt x="0" y="577723"/>
                </a:lnTo>
                <a:lnTo>
                  <a:pt x="95885" y="614172"/>
                </a:lnTo>
                <a:lnTo>
                  <a:pt x="99568" y="612521"/>
                </a:lnTo>
                <a:lnTo>
                  <a:pt x="102108" y="605917"/>
                </a:lnTo>
                <a:lnTo>
                  <a:pt x="100457" y="602234"/>
                </a:lnTo>
                <a:lnTo>
                  <a:pt x="97155" y="601091"/>
                </a:lnTo>
                <a:lnTo>
                  <a:pt x="46685" y="581914"/>
                </a:lnTo>
                <a:lnTo>
                  <a:pt x="36512" y="578053"/>
                </a:lnTo>
                <a:lnTo>
                  <a:pt x="13335" y="581914"/>
                </a:lnTo>
                <a:lnTo>
                  <a:pt x="21704" y="580517"/>
                </a:lnTo>
                <a:lnTo>
                  <a:pt x="36512" y="578053"/>
                </a:lnTo>
                <a:lnTo>
                  <a:pt x="3430016" y="12446"/>
                </a:lnTo>
                <a:close/>
              </a:path>
              <a:path w="5572759" h="614679">
                <a:moveTo>
                  <a:pt x="5572379" y="577723"/>
                </a:moveTo>
                <a:lnTo>
                  <a:pt x="5503164" y="506857"/>
                </a:lnTo>
                <a:lnTo>
                  <a:pt x="5500624" y="504317"/>
                </a:lnTo>
                <a:lnTo>
                  <a:pt x="5496687" y="504317"/>
                </a:lnTo>
                <a:lnTo>
                  <a:pt x="5491607" y="509143"/>
                </a:lnTo>
                <a:lnTo>
                  <a:pt x="5491607" y="513207"/>
                </a:lnTo>
                <a:lnTo>
                  <a:pt x="5494020" y="515747"/>
                </a:lnTo>
                <a:lnTo>
                  <a:pt x="5539194" y="562051"/>
                </a:lnTo>
                <a:lnTo>
                  <a:pt x="3502279" y="127"/>
                </a:lnTo>
                <a:lnTo>
                  <a:pt x="3500628" y="6197"/>
                </a:lnTo>
                <a:lnTo>
                  <a:pt x="3500488" y="6299"/>
                </a:lnTo>
                <a:lnTo>
                  <a:pt x="3500259" y="6032"/>
                </a:lnTo>
                <a:lnTo>
                  <a:pt x="3498850" y="0"/>
                </a:lnTo>
                <a:lnTo>
                  <a:pt x="3497478" y="330"/>
                </a:lnTo>
                <a:lnTo>
                  <a:pt x="3496932" y="457"/>
                </a:lnTo>
                <a:lnTo>
                  <a:pt x="1105027" y="563333"/>
                </a:lnTo>
                <a:lnTo>
                  <a:pt x="1095883" y="572020"/>
                </a:lnTo>
                <a:lnTo>
                  <a:pt x="1099223" y="568833"/>
                </a:lnTo>
                <a:lnTo>
                  <a:pt x="1105027" y="563333"/>
                </a:lnTo>
                <a:lnTo>
                  <a:pt x="1154557" y="516255"/>
                </a:lnTo>
                <a:lnTo>
                  <a:pt x="1154684" y="512318"/>
                </a:lnTo>
                <a:lnTo>
                  <a:pt x="1149858" y="507238"/>
                </a:lnTo>
                <a:lnTo>
                  <a:pt x="1145794" y="507111"/>
                </a:lnTo>
                <a:lnTo>
                  <a:pt x="1071372" y="577723"/>
                </a:lnTo>
                <a:lnTo>
                  <a:pt x="1166114" y="606679"/>
                </a:lnTo>
                <a:lnTo>
                  <a:pt x="1169416" y="607822"/>
                </a:lnTo>
                <a:lnTo>
                  <a:pt x="1172972" y="605917"/>
                </a:lnTo>
                <a:lnTo>
                  <a:pt x="1173988" y="602488"/>
                </a:lnTo>
                <a:lnTo>
                  <a:pt x="1175004" y="599186"/>
                </a:lnTo>
                <a:lnTo>
                  <a:pt x="1173226" y="595630"/>
                </a:lnTo>
                <a:lnTo>
                  <a:pt x="1125347" y="581025"/>
                </a:lnTo>
                <a:lnTo>
                  <a:pt x="1107782" y="575665"/>
                </a:lnTo>
                <a:lnTo>
                  <a:pt x="3406800" y="34798"/>
                </a:lnTo>
                <a:lnTo>
                  <a:pt x="2030844" y="559003"/>
                </a:lnTo>
                <a:lnTo>
                  <a:pt x="2073783" y="505841"/>
                </a:lnTo>
                <a:lnTo>
                  <a:pt x="2073275" y="501904"/>
                </a:lnTo>
                <a:lnTo>
                  <a:pt x="2070608" y="499618"/>
                </a:lnTo>
                <a:lnTo>
                  <a:pt x="2067941" y="497459"/>
                </a:lnTo>
                <a:lnTo>
                  <a:pt x="2063877" y="497840"/>
                </a:lnTo>
                <a:lnTo>
                  <a:pt x="2061718" y="500634"/>
                </a:lnTo>
                <a:lnTo>
                  <a:pt x="1999488" y="577723"/>
                </a:lnTo>
                <a:lnTo>
                  <a:pt x="2097278" y="593979"/>
                </a:lnTo>
                <a:lnTo>
                  <a:pt x="2100707" y="594487"/>
                </a:lnTo>
                <a:lnTo>
                  <a:pt x="2104009" y="592201"/>
                </a:lnTo>
                <a:lnTo>
                  <a:pt x="2104517" y="588645"/>
                </a:lnTo>
                <a:lnTo>
                  <a:pt x="2105152" y="585216"/>
                </a:lnTo>
                <a:lnTo>
                  <a:pt x="2102739" y="581914"/>
                </a:lnTo>
                <a:lnTo>
                  <a:pt x="2099310" y="581406"/>
                </a:lnTo>
                <a:lnTo>
                  <a:pt x="2086330" y="579247"/>
                </a:lnTo>
                <a:lnTo>
                  <a:pt x="2035606" y="570814"/>
                </a:lnTo>
                <a:lnTo>
                  <a:pt x="2013458" y="579247"/>
                </a:lnTo>
                <a:lnTo>
                  <a:pt x="2018779" y="577215"/>
                </a:lnTo>
                <a:lnTo>
                  <a:pt x="2035606" y="570814"/>
                </a:lnTo>
                <a:lnTo>
                  <a:pt x="3470872" y="24015"/>
                </a:lnTo>
                <a:lnTo>
                  <a:pt x="2880271" y="549033"/>
                </a:lnTo>
                <a:lnTo>
                  <a:pt x="2900299" y="487553"/>
                </a:lnTo>
                <a:lnTo>
                  <a:pt x="2901442" y="484124"/>
                </a:lnTo>
                <a:lnTo>
                  <a:pt x="2899664" y="480568"/>
                </a:lnTo>
                <a:lnTo>
                  <a:pt x="2896235" y="479552"/>
                </a:lnTo>
                <a:lnTo>
                  <a:pt x="2892933" y="478409"/>
                </a:lnTo>
                <a:lnTo>
                  <a:pt x="2889377" y="480187"/>
                </a:lnTo>
                <a:lnTo>
                  <a:pt x="2888234" y="483489"/>
                </a:lnTo>
                <a:lnTo>
                  <a:pt x="2857500" y="577723"/>
                </a:lnTo>
                <a:lnTo>
                  <a:pt x="2875153" y="574167"/>
                </a:lnTo>
                <a:lnTo>
                  <a:pt x="2954655" y="558165"/>
                </a:lnTo>
                <a:lnTo>
                  <a:pt x="2958084" y="557530"/>
                </a:lnTo>
                <a:lnTo>
                  <a:pt x="2960243" y="554101"/>
                </a:lnTo>
                <a:lnTo>
                  <a:pt x="2958973" y="547243"/>
                </a:lnTo>
                <a:lnTo>
                  <a:pt x="2955544" y="545084"/>
                </a:lnTo>
                <a:lnTo>
                  <a:pt x="2952115" y="545719"/>
                </a:lnTo>
                <a:lnTo>
                  <a:pt x="2888742" y="558469"/>
                </a:lnTo>
                <a:lnTo>
                  <a:pt x="3498570" y="16357"/>
                </a:lnTo>
                <a:lnTo>
                  <a:pt x="3764559" y="548335"/>
                </a:lnTo>
                <a:lnTo>
                  <a:pt x="3707511" y="510921"/>
                </a:lnTo>
                <a:lnTo>
                  <a:pt x="3703574" y="511810"/>
                </a:lnTo>
                <a:lnTo>
                  <a:pt x="3701669" y="514731"/>
                </a:lnTo>
                <a:lnTo>
                  <a:pt x="3699637" y="517652"/>
                </a:lnTo>
                <a:lnTo>
                  <a:pt x="3700526" y="521589"/>
                </a:lnTo>
                <a:lnTo>
                  <a:pt x="3786378" y="577723"/>
                </a:lnTo>
                <a:lnTo>
                  <a:pt x="3786911" y="569341"/>
                </a:lnTo>
                <a:lnTo>
                  <a:pt x="3792791" y="478028"/>
                </a:lnTo>
                <a:lnTo>
                  <a:pt x="3792982" y="475361"/>
                </a:lnTo>
                <a:lnTo>
                  <a:pt x="3790315" y="472313"/>
                </a:lnTo>
                <a:lnTo>
                  <a:pt x="3786886" y="472059"/>
                </a:lnTo>
                <a:lnTo>
                  <a:pt x="3783330" y="471932"/>
                </a:lnTo>
                <a:lnTo>
                  <a:pt x="3780282" y="474599"/>
                </a:lnTo>
                <a:lnTo>
                  <a:pt x="3780155" y="478028"/>
                </a:lnTo>
                <a:lnTo>
                  <a:pt x="3775938" y="542772"/>
                </a:lnTo>
                <a:lnTo>
                  <a:pt x="3514839" y="20447"/>
                </a:lnTo>
                <a:lnTo>
                  <a:pt x="4608665" y="567296"/>
                </a:lnTo>
                <a:lnTo>
                  <a:pt x="4543933" y="571500"/>
                </a:lnTo>
                <a:lnTo>
                  <a:pt x="4540504" y="571627"/>
                </a:lnTo>
                <a:lnTo>
                  <a:pt x="4537837" y="574675"/>
                </a:lnTo>
                <a:lnTo>
                  <a:pt x="4537964" y="578231"/>
                </a:lnTo>
                <a:lnTo>
                  <a:pt x="4538218" y="581660"/>
                </a:lnTo>
                <a:lnTo>
                  <a:pt x="4541266" y="584327"/>
                </a:lnTo>
                <a:lnTo>
                  <a:pt x="4643628" y="577723"/>
                </a:lnTo>
                <a:lnTo>
                  <a:pt x="4587494" y="491871"/>
                </a:lnTo>
                <a:lnTo>
                  <a:pt x="4583557" y="490982"/>
                </a:lnTo>
                <a:lnTo>
                  <a:pt x="4580636" y="493014"/>
                </a:lnTo>
                <a:lnTo>
                  <a:pt x="4577715" y="494919"/>
                </a:lnTo>
                <a:lnTo>
                  <a:pt x="4576826" y="498856"/>
                </a:lnTo>
                <a:lnTo>
                  <a:pt x="4578858" y="501777"/>
                </a:lnTo>
                <a:lnTo>
                  <a:pt x="4614278" y="555942"/>
                </a:lnTo>
                <a:lnTo>
                  <a:pt x="3561588" y="29603"/>
                </a:lnTo>
                <a:lnTo>
                  <a:pt x="5535765" y="574243"/>
                </a:lnTo>
                <a:lnTo>
                  <a:pt x="5469890" y="591693"/>
                </a:lnTo>
                <a:lnTo>
                  <a:pt x="5467858" y="595249"/>
                </a:lnTo>
                <a:lnTo>
                  <a:pt x="5468747" y="598551"/>
                </a:lnTo>
                <a:lnTo>
                  <a:pt x="5469636" y="601980"/>
                </a:lnTo>
                <a:lnTo>
                  <a:pt x="5473192" y="604012"/>
                </a:lnTo>
                <a:lnTo>
                  <a:pt x="5561825" y="580517"/>
                </a:lnTo>
                <a:lnTo>
                  <a:pt x="5572379" y="57772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980"/>
          </a:p>
        </p:txBody>
      </p:sp>
      <p:sp>
        <p:nvSpPr>
          <p:cNvPr id="32" name="object 32"/>
          <p:cNvSpPr/>
          <p:nvPr/>
        </p:nvSpPr>
        <p:spPr>
          <a:xfrm>
            <a:off x="5735244" y="4508005"/>
            <a:ext cx="3223578" cy="672656"/>
          </a:xfrm>
          <a:custGeom>
            <a:avLst/>
            <a:gdLst/>
            <a:ahLst/>
            <a:cxnLst/>
            <a:rect l="l" t="t" r="r" b="b"/>
            <a:pathLst>
              <a:path w="2930525" h="611504">
                <a:moveTo>
                  <a:pt x="2893646" y="577038"/>
                </a:moveTo>
                <a:lnTo>
                  <a:pt x="2832481" y="598297"/>
                </a:lnTo>
                <a:lnTo>
                  <a:pt x="2829178" y="599567"/>
                </a:lnTo>
                <a:lnTo>
                  <a:pt x="2827400" y="603123"/>
                </a:lnTo>
                <a:lnTo>
                  <a:pt x="2829687" y="609727"/>
                </a:lnTo>
                <a:lnTo>
                  <a:pt x="2833369" y="611505"/>
                </a:lnTo>
                <a:lnTo>
                  <a:pt x="2919342" y="581533"/>
                </a:lnTo>
                <a:lnTo>
                  <a:pt x="2916682" y="581533"/>
                </a:lnTo>
                <a:lnTo>
                  <a:pt x="2893646" y="577038"/>
                </a:lnTo>
                <a:close/>
              </a:path>
              <a:path w="2930525" h="611504">
                <a:moveTo>
                  <a:pt x="2905458" y="572933"/>
                </a:moveTo>
                <a:lnTo>
                  <a:pt x="2893646" y="577038"/>
                </a:lnTo>
                <a:lnTo>
                  <a:pt x="2916682" y="581533"/>
                </a:lnTo>
                <a:lnTo>
                  <a:pt x="2916952" y="580136"/>
                </a:lnTo>
                <a:lnTo>
                  <a:pt x="2913634" y="580136"/>
                </a:lnTo>
                <a:lnTo>
                  <a:pt x="2905458" y="572933"/>
                </a:lnTo>
                <a:close/>
              </a:path>
              <a:path w="2930525" h="611504">
                <a:moveTo>
                  <a:pt x="2853182" y="510031"/>
                </a:moveTo>
                <a:lnTo>
                  <a:pt x="2849117" y="510286"/>
                </a:lnTo>
                <a:lnTo>
                  <a:pt x="2846832" y="512953"/>
                </a:lnTo>
                <a:lnTo>
                  <a:pt x="2844545" y="515493"/>
                </a:lnTo>
                <a:lnTo>
                  <a:pt x="2844799" y="519556"/>
                </a:lnTo>
                <a:lnTo>
                  <a:pt x="2847466" y="521843"/>
                </a:lnTo>
                <a:lnTo>
                  <a:pt x="2895971" y="564574"/>
                </a:lnTo>
                <a:lnTo>
                  <a:pt x="2919094" y="569087"/>
                </a:lnTo>
                <a:lnTo>
                  <a:pt x="2916682" y="581533"/>
                </a:lnTo>
                <a:lnTo>
                  <a:pt x="2919342" y="581533"/>
                </a:lnTo>
                <a:lnTo>
                  <a:pt x="2930270" y="577723"/>
                </a:lnTo>
                <a:lnTo>
                  <a:pt x="2855848" y="512318"/>
                </a:lnTo>
                <a:lnTo>
                  <a:pt x="2853182" y="510031"/>
                </a:lnTo>
                <a:close/>
              </a:path>
              <a:path w="2930525" h="611504">
                <a:moveTo>
                  <a:pt x="2915792" y="569341"/>
                </a:moveTo>
                <a:lnTo>
                  <a:pt x="2905458" y="572933"/>
                </a:lnTo>
                <a:lnTo>
                  <a:pt x="2913634" y="580136"/>
                </a:lnTo>
                <a:lnTo>
                  <a:pt x="2915792" y="569341"/>
                </a:lnTo>
                <a:close/>
              </a:path>
              <a:path w="2930525" h="611504">
                <a:moveTo>
                  <a:pt x="2919045" y="569341"/>
                </a:moveTo>
                <a:lnTo>
                  <a:pt x="2915792" y="569341"/>
                </a:lnTo>
                <a:lnTo>
                  <a:pt x="2913634" y="580136"/>
                </a:lnTo>
                <a:lnTo>
                  <a:pt x="2916952" y="580136"/>
                </a:lnTo>
                <a:lnTo>
                  <a:pt x="2919045" y="569341"/>
                </a:lnTo>
                <a:close/>
              </a:path>
              <a:path w="2930525" h="611504">
                <a:moveTo>
                  <a:pt x="2539" y="0"/>
                </a:moveTo>
                <a:lnTo>
                  <a:pt x="0" y="12446"/>
                </a:lnTo>
                <a:lnTo>
                  <a:pt x="2893646" y="577038"/>
                </a:lnTo>
                <a:lnTo>
                  <a:pt x="2905458" y="572933"/>
                </a:lnTo>
                <a:lnTo>
                  <a:pt x="2895971" y="564574"/>
                </a:lnTo>
                <a:lnTo>
                  <a:pt x="2539" y="0"/>
                </a:lnTo>
                <a:close/>
              </a:path>
              <a:path w="2930525" h="611504">
                <a:moveTo>
                  <a:pt x="2895971" y="564574"/>
                </a:moveTo>
                <a:lnTo>
                  <a:pt x="2905458" y="572933"/>
                </a:lnTo>
                <a:lnTo>
                  <a:pt x="2915792" y="569341"/>
                </a:lnTo>
                <a:lnTo>
                  <a:pt x="2919045" y="569341"/>
                </a:lnTo>
                <a:lnTo>
                  <a:pt x="2919094" y="569087"/>
                </a:lnTo>
                <a:lnTo>
                  <a:pt x="2895971" y="564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980"/>
          </a:p>
        </p:txBody>
      </p:sp>
    </p:spTree>
    <p:extLst>
      <p:ext uri="{BB962C8B-B14F-4D97-AF65-F5344CB8AC3E}">
        <p14:creationId xmlns:p14="http://schemas.microsoft.com/office/powerpoint/2010/main" val="32924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489" y="735685"/>
            <a:ext cx="5117211" cy="556499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520" spc="-330" dirty="0">
                <a:solidFill>
                  <a:srgbClr val="374D81"/>
                </a:solidFill>
              </a:rPr>
              <a:t>H</a:t>
            </a:r>
            <a:r>
              <a:rPr sz="3520" spc="-336" dirty="0">
                <a:solidFill>
                  <a:srgbClr val="374D81"/>
                </a:solidFill>
              </a:rPr>
              <a:t>o</a:t>
            </a:r>
            <a:r>
              <a:rPr sz="3520" dirty="0">
                <a:solidFill>
                  <a:srgbClr val="374D81"/>
                </a:solidFill>
              </a:rPr>
              <a:t>w</a:t>
            </a:r>
            <a:r>
              <a:rPr sz="3520" spc="-704" dirty="0">
                <a:solidFill>
                  <a:srgbClr val="374D81"/>
                </a:solidFill>
              </a:rPr>
              <a:t> </a:t>
            </a:r>
            <a:r>
              <a:rPr sz="3520" spc="-330" dirty="0">
                <a:solidFill>
                  <a:srgbClr val="374D81"/>
                </a:solidFill>
              </a:rPr>
              <a:t>H</a:t>
            </a:r>
            <a:r>
              <a:rPr sz="3520" spc="-336" dirty="0">
                <a:solidFill>
                  <a:srgbClr val="374D81"/>
                </a:solidFill>
              </a:rPr>
              <a:t>uma</a:t>
            </a:r>
            <a:r>
              <a:rPr sz="3520" dirty="0">
                <a:solidFill>
                  <a:srgbClr val="374D81"/>
                </a:solidFill>
              </a:rPr>
              <a:t>n</a:t>
            </a:r>
            <a:r>
              <a:rPr sz="3520" spc="-715" dirty="0">
                <a:solidFill>
                  <a:srgbClr val="374D81"/>
                </a:solidFill>
              </a:rPr>
              <a:t> </a:t>
            </a:r>
            <a:r>
              <a:rPr sz="3520" spc="-330" dirty="0">
                <a:solidFill>
                  <a:srgbClr val="374D81"/>
                </a:solidFill>
              </a:rPr>
              <a:t>B</a:t>
            </a:r>
            <a:r>
              <a:rPr sz="3520" spc="-336" dirty="0">
                <a:solidFill>
                  <a:srgbClr val="374D81"/>
                </a:solidFill>
              </a:rPr>
              <a:t>eing</a:t>
            </a:r>
            <a:r>
              <a:rPr sz="3520" dirty="0">
                <a:solidFill>
                  <a:srgbClr val="374D81"/>
                </a:solidFill>
              </a:rPr>
              <a:t>s</a:t>
            </a:r>
            <a:r>
              <a:rPr sz="3520" spc="-726" dirty="0">
                <a:solidFill>
                  <a:srgbClr val="374D81"/>
                </a:solidFill>
              </a:rPr>
              <a:t> </a:t>
            </a:r>
            <a:r>
              <a:rPr sz="3520" spc="-336" dirty="0">
                <a:solidFill>
                  <a:srgbClr val="374D81"/>
                </a:solidFill>
              </a:rPr>
              <a:t>Thin</a:t>
            </a:r>
            <a:r>
              <a:rPr sz="3520" dirty="0">
                <a:solidFill>
                  <a:srgbClr val="374D81"/>
                </a:solidFill>
              </a:rPr>
              <a:t>k</a:t>
            </a:r>
            <a:r>
              <a:rPr sz="3520" spc="-726" dirty="0">
                <a:solidFill>
                  <a:srgbClr val="374D81"/>
                </a:solidFill>
              </a:rPr>
              <a:t> </a:t>
            </a:r>
            <a:r>
              <a:rPr sz="3520" spc="-336" dirty="0">
                <a:solidFill>
                  <a:srgbClr val="374D81"/>
                </a:solidFill>
              </a:rPr>
              <a:t>..</a:t>
            </a:r>
            <a:r>
              <a:rPr sz="3520" dirty="0">
                <a:solidFill>
                  <a:srgbClr val="374D81"/>
                </a:solidFill>
              </a:rPr>
              <a:t>?</a:t>
            </a:r>
            <a:endParaRPr sz="3520"/>
          </a:p>
        </p:txBody>
      </p:sp>
      <p:sp>
        <p:nvSpPr>
          <p:cNvPr id="3" name="object 3"/>
          <p:cNvSpPr txBox="1"/>
          <p:nvPr/>
        </p:nvSpPr>
        <p:spPr>
          <a:xfrm>
            <a:off x="926490" y="1525131"/>
            <a:ext cx="8557322" cy="48913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1160" marR="6287" indent="-377190" algn="just">
              <a:lnSpc>
                <a:spcPct val="150100"/>
              </a:lnSpc>
              <a:spcBef>
                <a:spcPts val="110"/>
              </a:spcBef>
              <a:buFont typeface="Arial MT"/>
              <a:buChar char="•"/>
              <a:tabLst>
                <a:tab pos="391160" algn="l"/>
              </a:tabLst>
            </a:pPr>
            <a:r>
              <a:rPr sz="2640" spc="-6" dirty="0">
                <a:latin typeface="Calibri"/>
                <a:cs typeface="Calibri"/>
              </a:rPr>
              <a:t>Human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beings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do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not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search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11" dirty="0">
                <a:latin typeface="Calibri"/>
                <a:cs typeface="Calibri"/>
              </a:rPr>
              <a:t>the</a:t>
            </a:r>
            <a:r>
              <a:rPr sz="2640" spc="-6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entire</a:t>
            </a:r>
            <a:r>
              <a:rPr sz="2640" spc="6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state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11" dirty="0">
                <a:latin typeface="Calibri"/>
                <a:cs typeface="Calibri"/>
              </a:rPr>
              <a:t>space </a:t>
            </a:r>
            <a:r>
              <a:rPr sz="2640" spc="-583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(</a:t>
            </a:r>
            <a:r>
              <a:rPr sz="2640" i="1" spc="-6" dirty="0">
                <a:latin typeface="Calibri"/>
                <a:cs typeface="Calibri"/>
              </a:rPr>
              <a:t>exhaustive</a:t>
            </a:r>
            <a:r>
              <a:rPr sz="2640" i="1" spc="-17" dirty="0">
                <a:latin typeface="Calibri"/>
                <a:cs typeface="Calibri"/>
              </a:rPr>
              <a:t> </a:t>
            </a:r>
            <a:r>
              <a:rPr sz="2640" i="1" spc="-6" dirty="0">
                <a:latin typeface="Calibri"/>
                <a:cs typeface="Calibri"/>
              </a:rPr>
              <a:t>search</a:t>
            </a:r>
            <a:r>
              <a:rPr sz="2640" spc="-6" dirty="0">
                <a:latin typeface="Calibri"/>
                <a:cs typeface="Calibri"/>
              </a:rPr>
              <a:t>).</a:t>
            </a:r>
            <a:endParaRPr sz="2640">
              <a:latin typeface="Calibri"/>
              <a:cs typeface="Calibri"/>
            </a:endParaRPr>
          </a:p>
          <a:p>
            <a:pPr marL="391160" marR="7684" indent="-377190" algn="just">
              <a:lnSpc>
                <a:spcPct val="150000"/>
              </a:lnSpc>
              <a:buFont typeface="Arial MT"/>
              <a:buChar char="•"/>
              <a:tabLst>
                <a:tab pos="391160" algn="l"/>
              </a:tabLst>
            </a:pPr>
            <a:r>
              <a:rPr sz="2640" spc="-6" dirty="0">
                <a:latin typeface="Calibri"/>
                <a:cs typeface="Calibri"/>
              </a:rPr>
              <a:t>Only alternatives </a:t>
            </a:r>
            <a:r>
              <a:rPr sz="2640" dirty="0">
                <a:latin typeface="Calibri"/>
                <a:cs typeface="Calibri"/>
              </a:rPr>
              <a:t>that </a:t>
            </a:r>
            <a:r>
              <a:rPr sz="2640" spc="-6" dirty="0">
                <a:latin typeface="Calibri"/>
                <a:cs typeface="Calibri"/>
              </a:rPr>
              <a:t>experience has shown </a:t>
            </a:r>
            <a:r>
              <a:rPr sz="2640" dirty="0">
                <a:latin typeface="Calibri"/>
                <a:cs typeface="Calibri"/>
              </a:rPr>
              <a:t>to </a:t>
            </a:r>
            <a:r>
              <a:rPr sz="2640" spc="-6" dirty="0">
                <a:latin typeface="Calibri"/>
                <a:cs typeface="Calibri"/>
              </a:rPr>
              <a:t>be </a:t>
            </a:r>
            <a:r>
              <a:rPr sz="2640" dirty="0">
                <a:latin typeface="Calibri"/>
                <a:cs typeface="Calibri"/>
              </a:rPr>
              <a:t>effective </a:t>
            </a:r>
            <a:r>
              <a:rPr sz="2640" spc="-583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are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explored.</a:t>
            </a:r>
            <a:endParaRPr sz="2640">
              <a:latin typeface="Calibri"/>
              <a:cs typeface="Calibri"/>
            </a:endParaRPr>
          </a:p>
          <a:p>
            <a:pPr marL="391160" marR="5588" indent="-377190" algn="just">
              <a:lnSpc>
                <a:spcPct val="150100"/>
              </a:lnSpc>
              <a:buFont typeface="Arial MT"/>
              <a:buChar char="•"/>
              <a:tabLst>
                <a:tab pos="391160" algn="l"/>
              </a:tabLst>
            </a:pPr>
            <a:r>
              <a:rPr sz="2640" spc="-6" dirty="0">
                <a:latin typeface="Calibri"/>
                <a:cs typeface="Calibri"/>
              </a:rPr>
              <a:t>Human problem solving </a:t>
            </a:r>
            <a:r>
              <a:rPr sz="2640" dirty="0">
                <a:latin typeface="Calibri"/>
                <a:cs typeface="Calibri"/>
              </a:rPr>
              <a:t>is </a:t>
            </a:r>
            <a:r>
              <a:rPr sz="2640" spc="-6" dirty="0">
                <a:latin typeface="Calibri"/>
                <a:cs typeface="Calibri"/>
              </a:rPr>
              <a:t>based </a:t>
            </a:r>
            <a:r>
              <a:rPr sz="2640" spc="-11" dirty="0">
                <a:latin typeface="Calibri"/>
                <a:cs typeface="Calibri"/>
              </a:rPr>
              <a:t>on </a:t>
            </a:r>
            <a:r>
              <a:rPr sz="2640" spc="-6" dirty="0">
                <a:latin typeface="Calibri"/>
                <a:cs typeface="Calibri"/>
              </a:rPr>
              <a:t>judgmental </a:t>
            </a:r>
            <a:r>
              <a:rPr sz="2640" dirty="0">
                <a:latin typeface="Calibri"/>
                <a:cs typeface="Calibri"/>
              </a:rPr>
              <a:t>rules </a:t>
            </a:r>
            <a:r>
              <a:rPr sz="2640" spc="-6" dirty="0">
                <a:latin typeface="Calibri"/>
                <a:cs typeface="Calibri"/>
              </a:rPr>
              <a:t>that </a:t>
            </a:r>
            <a:r>
              <a:rPr sz="2640" dirty="0">
                <a:latin typeface="Calibri"/>
                <a:cs typeface="Calibri"/>
              </a:rPr>
              <a:t> limit the </a:t>
            </a:r>
            <a:r>
              <a:rPr sz="2640" spc="-6" dirty="0">
                <a:latin typeface="Calibri"/>
                <a:cs typeface="Calibri"/>
              </a:rPr>
              <a:t>exploration of search space </a:t>
            </a:r>
            <a:r>
              <a:rPr sz="2640" dirty="0">
                <a:latin typeface="Calibri"/>
                <a:cs typeface="Calibri"/>
              </a:rPr>
              <a:t>to </a:t>
            </a:r>
            <a:r>
              <a:rPr sz="2640" spc="-6" dirty="0">
                <a:latin typeface="Calibri"/>
                <a:cs typeface="Calibri"/>
              </a:rPr>
              <a:t>those portions </a:t>
            </a:r>
            <a:r>
              <a:rPr sz="2640" spc="-11" dirty="0">
                <a:latin typeface="Calibri"/>
                <a:cs typeface="Calibri"/>
              </a:rPr>
              <a:t>of </a:t>
            </a:r>
            <a:r>
              <a:rPr sz="2640" spc="-6" dirty="0">
                <a:latin typeface="Calibri"/>
                <a:cs typeface="Calibri"/>
              </a:rPr>
              <a:t> state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space </a:t>
            </a:r>
            <a:r>
              <a:rPr sz="2640" dirty="0">
                <a:latin typeface="Calibri"/>
                <a:cs typeface="Calibri"/>
              </a:rPr>
              <a:t>that </a:t>
            </a:r>
            <a:r>
              <a:rPr sz="2640" spc="-6" dirty="0">
                <a:latin typeface="Calibri"/>
                <a:cs typeface="Calibri"/>
              </a:rPr>
              <a:t>seem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somehow promising.</a:t>
            </a:r>
            <a:endParaRPr sz="2640">
              <a:latin typeface="Calibri"/>
              <a:cs typeface="Calibri"/>
            </a:endParaRPr>
          </a:p>
          <a:p>
            <a:pPr marL="391160" indent="-377190" algn="just">
              <a:spcBef>
                <a:spcPts val="1579"/>
              </a:spcBef>
              <a:buFont typeface="Arial MT"/>
              <a:buChar char="•"/>
              <a:tabLst>
                <a:tab pos="391160" algn="l"/>
              </a:tabLst>
            </a:pPr>
            <a:r>
              <a:rPr sz="2640" spc="-6" dirty="0">
                <a:latin typeface="Calibri"/>
                <a:cs typeface="Calibri"/>
              </a:rPr>
              <a:t>These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judgmental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rules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are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known</a:t>
            </a:r>
            <a:r>
              <a:rPr sz="2640" spc="-28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as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i="1" dirty="0">
                <a:latin typeface="Calibri"/>
                <a:cs typeface="Calibri"/>
              </a:rPr>
              <a:t>“heuristics”.</a:t>
            </a:r>
            <a:endParaRPr sz="264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378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489" y="735685"/>
            <a:ext cx="2918333" cy="556499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520" spc="-330" dirty="0">
                <a:solidFill>
                  <a:srgbClr val="374D81"/>
                </a:solidFill>
              </a:rPr>
              <a:t>H</a:t>
            </a:r>
            <a:r>
              <a:rPr sz="3520" spc="-336" dirty="0">
                <a:solidFill>
                  <a:srgbClr val="374D81"/>
                </a:solidFill>
              </a:rPr>
              <a:t>eu</a:t>
            </a:r>
            <a:r>
              <a:rPr sz="3520" spc="-330" dirty="0">
                <a:solidFill>
                  <a:srgbClr val="374D81"/>
                </a:solidFill>
              </a:rPr>
              <a:t>r</a:t>
            </a:r>
            <a:r>
              <a:rPr sz="3520" spc="-336" dirty="0">
                <a:solidFill>
                  <a:srgbClr val="374D81"/>
                </a:solidFill>
              </a:rPr>
              <a:t>is</a:t>
            </a:r>
            <a:r>
              <a:rPr sz="3520" spc="-347" dirty="0">
                <a:solidFill>
                  <a:srgbClr val="374D81"/>
                </a:solidFill>
              </a:rPr>
              <a:t>ti</a:t>
            </a:r>
            <a:r>
              <a:rPr sz="3520" dirty="0">
                <a:solidFill>
                  <a:srgbClr val="374D81"/>
                </a:solidFill>
              </a:rPr>
              <a:t>c</a:t>
            </a:r>
            <a:r>
              <a:rPr sz="3520" spc="-721" dirty="0">
                <a:solidFill>
                  <a:srgbClr val="374D81"/>
                </a:solidFill>
              </a:rPr>
              <a:t> </a:t>
            </a:r>
            <a:r>
              <a:rPr sz="3520" spc="-336" dirty="0">
                <a:solidFill>
                  <a:srgbClr val="374D81"/>
                </a:solidFill>
              </a:rPr>
              <a:t>Sea</a:t>
            </a:r>
            <a:r>
              <a:rPr sz="3520" spc="-330" dirty="0">
                <a:solidFill>
                  <a:srgbClr val="374D81"/>
                </a:solidFill>
              </a:rPr>
              <a:t>r</a:t>
            </a:r>
            <a:r>
              <a:rPr sz="3520" spc="-336" dirty="0">
                <a:solidFill>
                  <a:srgbClr val="374D81"/>
                </a:solidFill>
              </a:rPr>
              <a:t>c</a:t>
            </a:r>
            <a:r>
              <a:rPr sz="3520" dirty="0">
                <a:solidFill>
                  <a:srgbClr val="374D81"/>
                </a:solidFill>
              </a:rPr>
              <a:t>h</a:t>
            </a:r>
            <a:endParaRPr sz="3520"/>
          </a:p>
        </p:txBody>
      </p:sp>
      <p:sp>
        <p:nvSpPr>
          <p:cNvPr id="3" name="object 3"/>
          <p:cNvSpPr txBox="1"/>
          <p:nvPr/>
        </p:nvSpPr>
        <p:spPr>
          <a:xfrm>
            <a:off x="926490" y="1525131"/>
            <a:ext cx="8814372" cy="55007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1160" marR="9081" indent="-377190">
              <a:lnSpc>
                <a:spcPct val="150100"/>
              </a:lnSpc>
              <a:spcBef>
                <a:spcPts val="110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640" dirty="0">
                <a:latin typeface="Calibri"/>
                <a:cs typeface="Calibri"/>
              </a:rPr>
              <a:t>A </a:t>
            </a:r>
            <a:r>
              <a:rPr sz="2640" spc="-6" dirty="0">
                <a:latin typeface="Calibri"/>
                <a:cs typeface="Calibri"/>
              </a:rPr>
              <a:t>heuristic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11" dirty="0">
                <a:latin typeface="Calibri"/>
                <a:cs typeface="Calibri"/>
              </a:rPr>
              <a:t>is</a:t>
            </a:r>
            <a:r>
              <a:rPr sz="2640" spc="-6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a </a:t>
            </a:r>
            <a:r>
              <a:rPr sz="2640" spc="-6" dirty="0">
                <a:latin typeface="Calibri"/>
                <a:cs typeface="Calibri"/>
              </a:rPr>
              <a:t>strategy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for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selectively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exploring</a:t>
            </a:r>
            <a:r>
              <a:rPr sz="2640" dirty="0">
                <a:latin typeface="Calibri"/>
                <a:cs typeface="Calibri"/>
              </a:rPr>
              <a:t> the </a:t>
            </a:r>
            <a:r>
              <a:rPr sz="2640" spc="-6" dirty="0">
                <a:latin typeface="Calibri"/>
                <a:cs typeface="Calibri"/>
              </a:rPr>
              <a:t>search </a:t>
            </a:r>
            <a:r>
              <a:rPr sz="2640" spc="-583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space.</a:t>
            </a:r>
            <a:endParaRPr sz="2640">
              <a:latin typeface="Calibri"/>
              <a:cs typeface="Calibri"/>
            </a:endParaRPr>
          </a:p>
          <a:p>
            <a:pPr marL="391160" marR="9081" indent="-377190">
              <a:lnSpc>
                <a:spcPct val="150000"/>
              </a:lnSpc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640" spc="-6" dirty="0">
                <a:latin typeface="Calibri"/>
                <a:cs typeface="Calibri"/>
              </a:rPr>
              <a:t>It</a:t>
            </a:r>
            <a:r>
              <a:rPr sz="2640" spc="33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guides</a:t>
            </a:r>
            <a:r>
              <a:rPr sz="2640" spc="11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the</a:t>
            </a:r>
            <a:r>
              <a:rPr sz="2640" spc="33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search</a:t>
            </a:r>
            <a:r>
              <a:rPr sz="2640" spc="28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along</a:t>
            </a:r>
            <a:r>
              <a:rPr sz="2640" spc="28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lines</a:t>
            </a:r>
            <a:r>
              <a:rPr sz="2640" spc="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that</a:t>
            </a:r>
            <a:r>
              <a:rPr sz="2640" spc="17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have</a:t>
            </a:r>
            <a:r>
              <a:rPr sz="2640" spc="33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a</a:t>
            </a:r>
            <a:r>
              <a:rPr sz="2640" spc="33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high</a:t>
            </a:r>
            <a:r>
              <a:rPr sz="2640" spc="17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probability</a:t>
            </a:r>
            <a:r>
              <a:rPr sz="2640" spc="33" dirty="0">
                <a:latin typeface="Calibri"/>
                <a:cs typeface="Calibri"/>
              </a:rPr>
              <a:t> </a:t>
            </a:r>
            <a:r>
              <a:rPr sz="2640" spc="-11" dirty="0">
                <a:latin typeface="Calibri"/>
                <a:cs typeface="Calibri"/>
              </a:rPr>
              <a:t>of </a:t>
            </a:r>
            <a:r>
              <a:rPr sz="2640" spc="-583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success.</a:t>
            </a:r>
            <a:endParaRPr sz="2640">
              <a:latin typeface="Calibri"/>
              <a:cs typeface="Calibri"/>
            </a:endParaRPr>
          </a:p>
          <a:p>
            <a:pPr marL="391160" marR="6985" indent="-377190">
              <a:lnSpc>
                <a:spcPct val="150000"/>
              </a:lnSpc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640" spc="-6" dirty="0">
                <a:latin typeface="Calibri"/>
                <a:cs typeface="Calibri"/>
              </a:rPr>
              <a:t>It </a:t>
            </a:r>
            <a:r>
              <a:rPr sz="2640" dirty="0">
                <a:latin typeface="Calibri"/>
                <a:cs typeface="Calibri"/>
              </a:rPr>
              <a:t>employs </a:t>
            </a:r>
            <a:r>
              <a:rPr sz="2640" spc="-11" dirty="0">
                <a:latin typeface="Calibri"/>
                <a:cs typeface="Calibri"/>
              </a:rPr>
              <a:t>knowledge </a:t>
            </a:r>
            <a:r>
              <a:rPr sz="2640" dirty="0">
                <a:latin typeface="Calibri"/>
                <a:cs typeface="Calibri"/>
              </a:rPr>
              <a:t>about the </a:t>
            </a:r>
            <a:r>
              <a:rPr sz="2640" spc="-11" dirty="0">
                <a:latin typeface="Calibri"/>
                <a:cs typeface="Calibri"/>
              </a:rPr>
              <a:t>nature </a:t>
            </a:r>
            <a:r>
              <a:rPr sz="2640" spc="-6" dirty="0">
                <a:latin typeface="Calibri"/>
                <a:cs typeface="Calibri"/>
              </a:rPr>
              <a:t>of </a:t>
            </a:r>
            <a:r>
              <a:rPr sz="2640" dirty="0">
                <a:latin typeface="Calibri"/>
                <a:cs typeface="Calibri"/>
              </a:rPr>
              <a:t>a </a:t>
            </a:r>
            <a:r>
              <a:rPr sz="2640" spc="-6" dirty="0">
                <a:latin typeface="Calibri"/>
                <a:cs typeface="Calibri"/>
              </a:rPr>
              <a:t>problem </a:t>
            </a:r>
            <a:r>
              <a:rPr sz="2640" dirty="0">
                <a:latin typeface="Calibri"/>
                <a:cs typeface="Calibri"/>
              </a:rPr>
              <a:t>to </a:t>
            </a:r>
            <a:r>
              <a:rPr sz="2640" spc="-6" dirty="0">
                <a:latin typeface="Calibri"/>
                <a:cs typeface="Calibri"/>
              </a:rPr>
              <a:t>find </a:t>
            </a:r>
            <a:r>
              <a:rPr sz="2640" dirty="0">
                <a:latin typeface="Calibri"/>
                <a:cs typeface="Calibri"/>
              </a:rPr>
              <a:t>a </a:t>
            </a:r>
            <a:r>
              <a:rPr sz="2640" spc="-583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solution.</a:t>
            </a:r>
            <a:endParaRPr sz="2640">
              <a:latin typeface="Calibri"/>
              <a:cs typeface="Calibri"/>
            </a:endParaRPr>
          </a:p>
          <a:p>
            <a:pPr marL="391160" marR="5588" indent="-377190">
              <a:lnSpc>
                <a:spcPct val="150000"/>
              </a:lnSpc>
              <a:spcBef>
                <a:spcPts val="6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640" spc="-6" dirty="0">
                <a:latin typeface="Calibri"/>
                <a:cs typeface="Calibri"/>
              </a:rPr>
              <a:t>It</a:t>
            </a:r>
            <a:r>
              <a:rPr sz="2640" spc="72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does</a:t>
            </a:r>
            <a:r>
              <a:rPr sz="2640" spc="66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not</a:t>
            </a:r>
            <a:r>
              <a:rPr sz="2640" spc="50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guarantee</a:t>
            </a:r>
            <a:r>
              <a:rPr sz="2640" spc="83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an</a:t>
            </a:r>
            <a:r>
              <a:rPr sz="2640" spc="66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optimal</a:t>
            </a:r>
            <a:r>
              <a:rPr sz="2640" spc="66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solution</a:t>
            </a:r>
            <a:r>
              <a:rPr sz="2640" spc="61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to</a:t>
            </a:r>
            <a:r>
              <a:rPr sz="2640" spc="66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the</a:t>
            </a:r>
            <a:r>
              <a:rPr sz="2640" spc="61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problem</a:t>
            </a:r>
            <a:r>
              <a:rPr sz="2640" spc="88" dirty="0">
                <a:latin typeface="Calibri"/>
                <a:cs typeface="Calibri"/>
              </a:rPr>
              <a:t> </a:t>
            </a:r>
            <a:r>
              <a:rPr sz="2640" spc="-11" dirty="0">
                <a:latin typeface="Calibri"/>
                <a:cs typeface="Calibri"/>
              </a:rPr>
              <a:t>but </a:t>
            </a:r>
            <a:r>
              <a:rPr sz="2640" spc="-583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can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come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close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most</a:t>
            </a:r>
            <a:r>
              <a:rPr sz="2640" spc="-33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of</a:t>
            </a:r>
            <a:r>
              <a:rPr sz="2640" spc="6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the time.</a:t>
            </a:r>
            <a:endParaRPr sz="2640">
              <a:latin typeface="Calibri"/>
              <a:cs typeface="Calibri"/>
            </a:endParaRPr>
          </a:p>
          <a:p>
            <a:pPr marL="391160" indent="-377190">
              <a:spcBef>
                <a:spcPts val="1584"/>
              </a:spcBef>
              <a:buFont typeface="Arial MT"/>
              <a:buChar char="•"/>
              <a:tabLst>
                <a:tab pos="390462" algn="l"/>
                <a:tab pos="391160" algn="l"/>
              </a:tabLst>
            </a:pPr>
            <a:r>
              <a:rPr sz="2640" spc="-6" dirty="0">
                <a:latin typeface="Calibri"/>
                <a:cs typeface="Calibri"/>
              </a:rPr>
              <a:t>Human</a:t>
            </a:r>
            <a:r>
              <a:rPr sz="2640" spc="-22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beings</a:t>
            </a:r>
            <a:r>
              <a:rPr sz="2640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use </a:t>
            </a:r>
            <a:r>
              <a:rPr sz="2640" dirty="0">
                <a:latin typeface="Calibri"/>
                <a:cs typeface="Calibri"/>
              </a:rPr>
              <a:t>many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heuristics</a:t>
            </a:r>
            <a:r>
              <a:rPr sz="2640" spc="-17" dirty="0">
                <a:latin typeface="Calibri"/>
                <a:cs typeface="Calibri"/>
              </a:rPr>
              <a:t> </a:t>
            </a:r>
            <a:r>
              <a:rPr sz="2640" dirty="0">
                <a:latin typeface="Calibri"/>
                <a:cs typeface="Calibri"/>
              </a:rPr>
              <a:t>in</a:t>
            </a:r>
            <a:r>
              <a:rPr sz="2640" spc="-11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problem</a:t>
            </a:r>
            <a:r>
              <a:rPr sz="2640" spc="11" dirty="0">
                <a:latin typeface="Calibri"/>
                <a:cs typeface="Calibri"/>
              </a:rPr>
              <a:t> </a:t>
            </a:r>
            <a:r>
              <a:rPr sz="2640" spc="-6" dirty="0">
                <a:latin typeface="Calibri"/>
                <a:cs typeface="Calibri"/>
              </a:rPr>
              <a:t>solving.</a:t>
            </a:r>
            <a:endParaRPr sz="264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99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489" y="1606435"/>
            <a:ext cx="8207375" cy="176381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 marR="5588" algn="just">
              <a:spcBef>
                <a:spcPts val="110"/>
              </a:spcBef>
            </a:pPr>
            <a:r>
              <a:rPr sz="2640" dirty="0">
                <a:latin typeface="Arial MT"/>
                <a:cs typeface="Arial MT"/>
              </a:rPr>
              <a:t>We will consider the </a:t>
            </a:r>
            <a:r>
              <a:rPr sz="2640" spc="-6" dirty="0">
                <a:latin typeface="Arial MT"/>
                <a:cs typeface="Arial MT"/>
              </a:rPr>
              <a:t>problem of </a:t>
            </a:r>
            <a:r>
              <a:rPr sz="2640" dirty="0">
                <a:latin typeface="Arial MT"/>
                <a:cs typeface="Arial MT"/>
              </a:rPr>
              <a:t>designing </a:t>
            </a:r>
            <a:r>
              <a:rPr sz="2640" b="1" spc="-6" dirty="0">
                <a:solidFill>
                  <a:srgbClr val="C00000"/>
                </a:solidFill>
                <a:latin typeface="Arial"/>
                <a:cs typeface="Arial"/>
              </a:rPr>
              <a:t>goal-based </a:t>
            </a:r>
            <a:r>
              <a:rPr sz="264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40" b="1" spc="-6" dirty="0">
                <a:solidFill>
                  <a:srgbClr val="C00000"/>
                </a:solidFill>
                <a:latin typeface="Arial"/>
                <a:cs typeface="Arial"/>
              </a:rPr>
              <a:t>agents </a:t>
            </a:r>
            <a:r>
              <a:rPr sz="2640" spc="-6" dirty="0">
                <a:latin typeface="Arial MT"/>
                <a:cs typeface="Arial MT"/>
              </a:rPr>
              <a:t>in </a:t>
            </a:r>
            <a:r>
              <a:rPr sz="2640" b="1" spc="-6" dirty="0">
                <a:solidFill>
                  <a:srgbClr val="C00000"/>
                </a:solidFill>
                <a:latin typeface="Arial"/>
                <a:cs typeface="Arial"/>
              </a:rPr>
              <a:t>fully observable</a:t>
            </a:r>
            <a:r>
              <a:rPr sz="2640" spc="-6" dirty="0">
                <a:solidFill>
                  <a:srgbClr val="C00000"/>
                </a:solidFill>
                <a:latin typeface="Arial MT"/>
                <a:cs typeface="Arial MT"/>
              </a:rPr>
              <a:t>, </a:t>
            </a:r>
            <a:r>
              <a:rPr sz="2640" b="1" spc="-6" dirty="0">
                <a:solidFill>
                  <a:srgbClr val="C00000"/>
                </a:solidFill>
                <a:latin typeface="Arial"/>
                <a:cs typeface="Arial"/>
              </a:rPr>
              <a:t>deterministic</a:t>
            </a:r>
            <a:r>
              <a:rPr sz="2640" spc="-6" dirty="0">
                <a:solidFill>
                  <a:srgbClr val="C00000"/>
                </a:solidFill>
                <a:latin typeface="Arial MT"/>
                <a:cs typeface="Arial MT"/>
              </a:rPr>
              <a:t>, </a:t>
            </a:r>
            <a:r>
              <a:rPr sz="2640" b="1" spc="-6" dirty="0">
                <a:solidFill>
                  <a:srgbClr val="C00000"/>
                </a:solidFill>
                <a:latin typeface="Arial"/>
                <a:cs typeface="Arial"/>
              </a:rPr>
              <a:t>discrete</a:t>
            </a:r>
            <a:r>
              <a:rPr sz="2640" spc="-6" dirty="0">
                <a:solidFill>
                  <a:srgbClr val="C00000"/>
                </a:solidFill>
                <a:latin typeface="Arial MT"/>
                <a:cs typeface="Arial MT"/>
              </a:rPr>
              <a:t>, </a:t>
            </a:r>
            <a:r>
              <a:rPr sz="264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640" b="1" dirty="0">
                <a:solidFill>
                  <a:srgbClr val="C00000"/>
                </a:solidFill>
                <a:latin typeface="Arial"/>
                <a:cs typeface="Arial"/>
              </a:rPr>
              <a:t>known</a:t>
            </a:r>
            <a:r>
              <a:rPr sz="264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40" spc="-6" dirty="0">
                <a:latin typeface="Arial MT"/>
                <a:cs typeface="Arial MT"/>
              </a:rPr>
              <a:t>environments.</a:t>
            </a:r>
            <a:endParaRPr sz="2640">
              <a:latin typeface="Arial MT"/>
              <a:cs typeface="Arial MT"/>
            </a:endParaRPr>
          </a:p>
          <a:p>
            <a:pPr marL="2133218">
              <a:spcBef>
                <a:spcPts val="1452"/>
              </a:spcBef>
            </a:pPr>
            <a:r>
              <a:rPr sz="2200" spc="-6" dirty="0">
                <a:latin typeface="Calibri"/>
                <a:cs typeface="Calibri"/>
              </a:rPr>
              <a:t>Start</a:t>
            </a:r>
            <a:r>
              <a:rPr sz="2200" spc="-33" dirty="0">
                <a:latin typeface="Calibri"/>
                <a:cs typeface="Calibri"/>
              </a:rPr>
              <a:t> </a:t>
            </a:r>
            <a:r>
              <a:rPr sz="2200" spc="-17" dirty="0">
                <a:latin typeface="Calibri"/>
                <a:cs typeface="Calibri"/>
              </a:rPr>
              <a:t>State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79621" y="3415131"/>
            <a:ext cx="3257804" cy="3572828"/>
            <a:chOff x="3072383" y="3000755"/>
            <a:chExt cx="2961640" cy="3248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2383" y="3244595"/>
              <a:ext cx="2961132" cy="30038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4783" y="3000755"/>
              <a:ext cx="190499" cy="24841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3983" y="6638849"/>
            <a:ext cx="268223" cy="2129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55687" y="6543405"/>
            <a:ext cx="1193038" cy="352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">
              <a:spcBef>
                <a:spcPts val="110"/>
              </a:spcBef>
            </a:pPr>
            <a:r>
              <a:rPr sz="2200" dirty="0">
                <a:latin typeface="Calibri"/>
                <a:cs typeface="Calibri"/>
              </a:rPr>
              <a:t>Goal</a:t>
            </a:r>
            <a:r>
              <a:rPr sz="2200" spc="-83" dirty="0">
                <a:latin typeface="Calibri"/>
                <a:cs typeface="Calibri"/>
              </a:rPr>
              <a:t> </a:t>
            </a:r>
            <a:r>
              <a:rPr sz="2200" spc="-17" dirty="0">
                <a:latin typeface="Calibri"/>
                <a:cs typeface="Calibri"/>
              </a:rPr>
              <a:t>State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6490" y="735685"/>
            <a:ext cx="1309688" cy="556499"/>
          </a:xfrm>
          <a:prstGeom prst="rect">
            <a:avLst/>
          </a:prstGeom>
        </p:spPr>
        <p:txBody>
          <a:bodyPr vert="horz" wrap="square" lIns="0" tIns="14669" rIns="0" bIns="0" rtlCol="0">
            <a:spAutoFit/>
          </a:bodyPr>
          <a:lstStyle/>
          <a:p>
            <a:pPr marL="13970">
              <a:spcBef>
                <a:spcPts val="116"/>
              </a:spcBef>
            </a:pPr>
            <a:r>
              <a:rPr sz="3520" spc="-336" dirty="0">
                <a:solidFill>
                  <a:srgbClr val="374D81"/>
                </a:solidFill>
              </a:rPr>
              <a:t>Sea</a:t>
            </a:r>
            <a:r>
              <a:rPr sz="3520" spc="-330" dirty="0">
                <a:solidFill>
                  <a:srgbClr val="374D81"/>
                </a:solidFill>
              </a:rPr>
              <a:t>r</a:t>
            </a:r>
            <a:r>
              <a:rPr sz="3520" spc="-336" dirty="0">
                <a:solidFill>
                  <a:srgbClr val="374D81"/>
                </a:solidFill>
              </a:rPr>
              <a:t>c</a:t>
            </a:r>
            <a:r>
              <a:rPr sz="3520" dirty="0">
                <a:solidFill>
                  <a:srgbClr val="374D81"/>
                </a:solidFill>
              </a:rPr>
              <a:t>h</a:t>
            </a:r>
            <a:endParaRPr sz="3520"/>
          </a:p>
        </p:txBody>
      </p:sp>
    </p:spTree>
    <p:extLst>
      <p:ext uri="{BB962C8B-B14F-4D97-AF65-F5344CB8AC3E}">
        <p14:creationId xmlns:p14="http://schemas.microsoft.com/office/powerpoint/2010/main" val="70913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8D68C7C2CA54B9DB640092720A1BD" ma:contentTypeVersion="8" ma:contentTypeDescription="Create a new document." ma:contentTypeScope="" ma:versionID="6ad0b56956eda0e323847c0c1a57b9d7">
  <xsd:schema xmlns:xsd="http://www.w3.org/2001/XMLSchema" xmlns:xs="http://www.w3.org/2001/XMLSchema" xmlns:p="http://schemas.microsoft.com/office/2006/metadata/properties" xmlns:ns2="5e0aa22b-6d51-4036-8862-8f6e7acdc5ad" targetNamespace="http://schemas.microsoft.com/office/2006/metadata/properties" ma:root="true" ma:fieldsID="e423bbd489352d4f22f29126c7915686" ns2:_="">
    <xsd:import namespace="5e0aa22b-6d51-4036-8862-8f6e7acdc5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aa22b-6d51-4036-8862-8f6e7acdc5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2FC86C-F6B7-4779-BCB4-F8D610B3D7F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e0aa22b-6d51-4036-8862-8f6e7acdc5ad"/>
  </ds:schemaRefs>
</ds:datastoreItem>
</file>

<file path=customXml/itemProps2.xml><?xml version="1.0" encoding="utf-8"?>
<ds:datastoreItem xmlns:ds="http://schemas.openxmlformats.org/officeDocument/2006/customXml" ds:itemID="{B2D2A64B-F83D-4A4A-89D2-11B84609F1B2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7D6EEE0D-8B6D-4B10-8F63-04D19BB554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11333</TotalTime>
  <Words>905</Words>
  <Application>Microsoft Office PowerPoint</Application>
  <PresentationFormat>Custom</PresentationFormat>
  <Paragraphs>269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Artificial Intelligence  DR.Abeer Amer</vt:lpstr>
      <vt:lpstr>Artificial Intelligence  Search Agents</vt:lpstr>
      <vt:lpstr> Goal-based agents </vt:lpstr>
      <vt:lpstr>Types ofAgents</vt:lpstr>
      <vt:lpstr>State Space Search</vt:lpstr>
      <vt:lpstr>Example:Tic-Tac-Toe Game</vt:lpstr>
      <vt:lpstr>How Human Beings Think ..?</vt:lpstr>
      <vt:lpstr>Heuristic Search</vt:lpstr>
      <vt:lpstr>Search</vt:lpstr>
      <vt:lpstr>Search</vt:lpstr>
      <vt:lpstr>Search Problem Components</vt:lpstr>
      <vt:lpstr>Example:Romania</vt:lpstr>
      <vt:lpstr>State Space</vt:lpstr>
      <vt:lpstr>State Space</vt:lpstr>
      <vt:lpstr> Goal-based agents </vt:lpstr>
      <vt:lpstr> Goal-based agents </vt:lpstr>
      <vt:lpstr> Examples </vt:lpstr>
      <vt:lpstr> Examples </vt:lpstr>
      <vt:lpstr> Examples </vt:lpstr>
      <vt:lpstr> Examples </vt:lpstr>
      <vt:lpstr> Problem solving as search </vt:lpstr>
      <vt:lpstr> Problem formulation </vt:lpstr>
      <vt:lpstr> Problem formulation </vt:lpstr>
      <vt:lpstr> Problem formulation </vt:lpstr>
      <vt:lpstr> Problem formulation </vt:lpstr>
      <vt:lpstr> Problem formulation </vt:lpstr>
      <vt:lpstr> Problem formulation </vt:lpstr>
      <vt:lpstr> Examples </vt:lpstr>
      <vt:lpstr> Examples </vt:lpstr>
      <vt:lpstr> Examples </vt:lpstr>
      <vt:lpstr> Examples </vt:lpstr>
      <vt:lpstr> Examples </vt:lpstr>
      <vt:lpstr> Examples </vt:lpstr>
      <vt:lpstr> Examples </vt:lpstr>
      <vt:lpstr> Examples </vt:lpstr>
      <vt:lpstr> Examples </vt:lpstr>
      <vt:lpstr> Examples of search agents </vt:lpstr>
      <vt:lpstr> Examples </vt:lpstr>
      <vt:lpstr> Real-world examples </vt:lpstr>
      <vt:lpstr>State space vs. search space</vt:lpstr>
      <vt:lpstr>State space vs. search space</vt:lpstr>
      <vt:lpstr>State space vs. search space</vt:lpstr>
      <vt:lpstr>State space vs. search space</vt:lpstr>
      <vt:lpstr> Search Space Regions </vt:lpstr>
      <vt:lpstr> Examples of search agents </vt:lpstr>
      <vt:lpstr> Examples of search agents </vt:lpstr>
      <vt:lpstr> Examples of search agents </vt:lpstr>
      <vt:lpstr> Examples of search agents </vt:lpstr>
      <vt:lpstr> Credit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 Search Agents</dc:title>
  <dc:creator>Fujitsu</dc:creator>
  <cp:lastModifiedBy>عبد الله محمد فوزى محمد محمود</cp:lastModifiedBy>
  <cp:revision>8</cp:revision>
  <dcterms:created xsi:type="dcterms:W3CDTF">2023-03-29T17:07:37Z</dcterms:created>
  <dcterms:modified xsi:type="dcterms:W3CDTF">2025-02-23T07:28:22Z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2017-01-23T00:00:00Z</vt:filetime>
  </property>
  <property fmtid="{D5CDD505-2E9C-101B-9397-08002B2CF9AE}" pid="3" name="Creator">
    <vt:lpwstr>TeX</vt:lpwstr>
  </property>
  <property fmtid="{D5CDD505-2E9C-101B-9397-08002B2CF9AE}" pid="4" name="LastSaved">
    <vt:filetime>2023-03-29T00:00:00Z</vt:filetime>
  </property>
  <property fmtid="{D5CDD505-2E9C-101B-9397-08002B2CF9AE}" pid="5" name="ContentTypeId">
    <vt:lpwstr>0x010100E218D68C7C2CA54B9DB640092720A1BD</vt:lpwstr>
  </property>
</Properties>
</file>