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FED6-0F00-A2A3-C07E-F8B93CD94A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9BDF90-1C70-D083-278A-2491685A7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EB840-3BF0-6F0D-7B53-0DAB65B12EEF}"/>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5" name="Footer Placeholder 4">
            <a:extLst>
              <a:ext uri="{FF2B5EF4-FFF2-40B4-BE49-F238E27FC236}">
                <a16:creationId xmlns:a16="http://schemas.microsoft.com/office/drawing/2014/main" id="{5DD522BE-7177-06FA-DC5C-3F149B4E2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069BE-FE14-C08B-15ED-B4D6F45C1CFA}"/>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58783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5AFF-152A-FFE1-8174-6810BEA22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E8F9C3-ABFB-F312-92E7-C6369258D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21A78-BAA9-1008-0B40-255920384FC0}"/>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5" name="Footer Placeholder 4">
            <a:extLst>
              <a:ext uri="{FF2B5EF4-FFF2-40B4-BE49-F238E27FC236}">
                <a16:creationId xmlns:a16="http://schemas.microsoft.com/office/drawing/2014/main" id="{3C4C0709-869F-9986-F0BF-089B3C0B4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50945-E129-0054-5F4B-B011BC917A60}"/>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153428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2F1FA-F983-A503-A898-DFAB2E4F67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700481-A33A-D7BA-CB67-A9424334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8B744-F64C-F35A-3F46-B50C7B6A28C8}"/>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5" name="Footer Placeholder 4">
            <a:extLst>
              <a:ext uri="{FF2B5EF4-FFF2-40B4-BE49-F238E27FC236}">
                <a16:creationId xmlns:a16="http://schemas.microsoft.com/office/drawing/2014/main" id="{DAF065A9-2944-22C5-F598-F31AD9875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9C1F9-E9A6-1A50-8655-F24C1D14D06C}"/>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236908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E9C3-A72D-BD03-79D2-1652A7A3C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46567-E9F0-FFB8-E287-F2783F0FB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19877-7BE2-2F27-E031-49885C8912C2}"/>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5" name="Footer Placeholder 4">
            <a:extLst>
              <a:ext uri="{FF2B5EF4-FFF2-40B4-BE49-F238E27FC236}">
                <a16:creationId xmlns:a16="http://schemas.microsoft.com/office/drawing/2014/main" id="{6856D72C-474F-67F7-98E5-510E00717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41F2E-5BEF-01D5-809B-949B540C2CB7}"/>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310683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1594-F569-262D-22BC-26FA4E8B3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44E914-9A8D-5B84-8E3F-B59414801D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4112E-7E6B-CD4B-AB10-293532494186}"/>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5" name="Footer Placeholder 4">
            <a:extLst>
              <a:ext uri="{FF2B5EF4-FFF2-40B4-BE49-F238E27FC236}">
                <a16:creationId xmlns:a16="http://schemas.microsoft.com/office/drawing/2014/main" id="{A9C00B34-5201-8A05-FB90-75690C539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839E7-D63C-B405-81B6-4A6090292FDA}"/>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184636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C85A-F6E2-A0A4-AA92-F7DBECEE43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55F981-6532-149A-EC91-909C6825E7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BC79B0-62B7-6820-D684-43D7DD694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B5A2C4-DD52-3816-6E7B-F14E05B28B91}"/>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6" name="Footer Placeholder 5">
            <a:extLst>
              <a:ext uri="{FF2B5EF4-FFF2-40B4-BE49-F238E27FC236}">
                <a16:creationId xmlns:a16="http://schemas.microsoft.com/office/drawing/2014/main" id="{234F6AF5-D3EB-77DB-8481-E3ECD0AF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5D251-5073-650D-2780-6A33ED99AAD6}"/>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84404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D6B8-A9F6-9433-2D60-D0C4C7B02D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C3381C-B54A-BBB0-C243-EA064035F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DA67D-A17B-BD2D-5F03-621F9CD08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71FD-E1A3-C112-9118-CC14E6AF3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354524-39D6-5DCC-F9C8-AE4065E64A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0C8C7D-6D75-7CD0-34D2-58FF8933569E}"/>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8" name="Footer Placeholder 7">
            <a:extLst>
              <a:ext uri="{FF2B5EF4-FFF2-40B4-BE49-F238E27FC236}">
                <a16:creationId xmlns:a16="http://schemas.microsoft.com/office/drawing/2014/main" id="{04C21825-4635-4719-62C5-FF1BBBC055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89B21E-B27A-0D79-A31C-28A8793C6C6E}"/>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4217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9CD2-5069-E0A2-B926-0DD0AD5F3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00CAF0-91E3-7BAE-BB8F-5F58BA210F78}"/>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4" name="Footer Placeholder 3">
            <a:extLst>
              <a:ext uri="{FF2B5EF4-FFF2-40B4-BE49-F238E27FC236}">
                <a16:creationId xmlns:a16="http://schemas.microsoft.com/office/drawing/2014/main" id="{0ED0DE5C-550C-89AF-1862-5A4341CB01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9F1D02-C110-5D6F-F87B-03826B3D7C3E}"/>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262583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58FD8-7637-436E-918A-D411F4D038EC}"/>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3" name="Footer Placeholder 2">
            <a:extLst>
              <a:ext uri="{FF2B5EF4-FFF2-40B4-BE49-F238E27FC236}">
                <a16:creationId xmlns:a16="http://schemas.microsoft.com/office/drawing/2014/main" id="{00C9BED0-CAFE-6843-087D-EE314D3613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835DB6-3028-10DE-4BB4-2291EADD847A}"/>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88096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F90C-D0D2-51F0-4F7E-ED90A9160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B73D9B-E1F4-A0BF-9675-6DFB25B05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D5382A-6254-3CD1-60D5-1C33FAE9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950A4-24AB-A47F-3AB7-8607A80CE6C2}"/>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6" name="Footer Placeholder 5">
            <a:extLst>
              <a:ext uri="{FF2B5EF4-FFF2-40B4-BE49-F238E27FC236}">
                <a16:creationId xmlns:a16="http://schemas.microsoft.com/office/drawing/2014/main" id="{99CD1BAA-8A1B-180A-3C44-CA96A8461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0FC0-FBD8-A47C-5F2F-4C1B38E46BEB}"/>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63985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0F1C-C21F-68C9-84D9-CF6C30949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7CD242-12B5-AA29-D741-F174504C5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8081D-5BCB-FC24-3624-6D864EB8D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B2853-8131-B341-F3D7-CF43A45B41A9}"/>
              </a:ext>
            </a:extLst>
          </p:cNvPr>
          <p:cNvSpPr>
            <a:spLocks noGrp="1"/>
          </p:cNvSpPr>
          <p:nvPr>
            <p:ph type="dt" sz="half" idx="10"/>
          </p:nvPr>
        </p:nvSpPr>
        <p:spPr/>
        <p:txBody>
          <a:bodyPr/>
          <a:lstStyle/>
          <a:p>
            <a:fld id="{F892D3F2-D26F-467C-B398-A33D36A358A1}" type="datetimeFigureOut">
              <a:rPr lang="en-US" smtClean="0"/>
              <a:t>2/20/2025</a:t>
            </a:fld>
            <a:endParaRPr lang="en-US"/>
          </a:p>
        </p:txBody>
      </p:sp>
      <p:sp>
        <p:nvSpPr>
          <p:cNvPr id="6" name="Footer Placeholder 5">
            <a:extLst>
              <a:ext uri="{FF2B5EF4-FFF2-40B4-BE49-F238E27FC236}">
                <a16:creationId xmlns:a16="http://schemas.microsoft.com/office/drawing/2014/main" id="{67DDAAA9-64E8-3143-AEA8-73BA8809C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6C4D1C-70AD-3803-8F7A-240E02D42894}"/>
              </a:ext>
            </a:extLst>
          </p:cNvPr>
          <p:cNvSpPr>
            <a:spLocks noGrp="1"/>
          </p:cNvSpPr>
          <p:nvPr>
            <p:ph type="sldNum" sz="quarter" idx="12"/>
          </p:nvPr>
        </p:nvSpPr>
        <p:spPr/>
        <p:txBody>
          <a:bodyPr/>
          <a:lstStyle/>
          <a:p>
            <a:fld id="{5C79144E-2CFA-4E20-AA7A-2780E7337F8A}" type="slidenum">
              <a:rPr lang="en-US" smtClean="0"/>
              <a:t>‹#›</a:t>
            </a:fld>
            <a:endParaRPr lang="en-US"/>
          </a:p>
        </p:txBody>
      </p:sp>
    </p:spTree>
    <p:extLst>
      <p:ext uri="{BB962C8B-B14F-4D97-AF65-F5344CB8AC3E}">
        <p14:creationId xmlns:p14="http://schemas.microsoft.com/office/powerpoint/2010/main" val="82591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B5707F-FD91-2E6F-5ABC-D34EBDD4E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DD39F2-0593-531E-0D23-79082BCCB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02DF0-2536-0CD5-39BE-CD74714BD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92D3F2-D26F-467C-B398-A33D36A358A1}" type="datetimeFigureOut">
              <a:rPr lang="en-US" smtClean="0"/>
              <a:t>2/20/2025</a:t>
            </a:fld>
            <a:endParaRPr lang="en-US"/>
          </a:p>
        </p:txBody>
      </p:sp>
      <p:sp>
        <p:nvSpPr>
          <p:cNvPr id="5" name="Footer Placeholder 4">
            <a:extLst>
              <a:ext uri="{FF2B5EF4-FFF2-40B4-BE49-F238E27FC236}">
                <a16:creationId xmlns:a16="http://schemas.microsoft.com/office/drawing/2014/main" id="{FB65B639-0723-21BB-AEEB-34D7AE650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F6EACB-D158-2336-0979-B32D249A6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79144E-2CFA-4E20-AA7A-2780E7337F8A}" type="slidenum">
              <a:rPr lang="en-US" smtClean="0"/>
              <a:t>‹#›</a:t>
            </a:fld>
            <a:endParaRPr lang="en-US"/>
          </a:p>
        </p:txBody>
      </p:sp>
    </p:spTree>
    <p:extLst>
      <p:ext uri="{BB962C8B-B14F-4D97-AF65-F5344CB8AC3E}">
        <p14:creationId xmlns:p14="http://schemas.microsoft.com/office/powerpoint/2010/main" val="1115259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383B-9A9D-3409-2ABD-19B83CDA3911}"/>
              </a:ext>
            </a:extLst>
          </p:cNvPr>
          <p:cNvSpPr>
            <a:spLocks noGrp="1"/>
          </p:cNvSpPr>
          <p:nvPr>
            <p:ph type="ctrTitle"/>
          </p:nvPr>
        </p:nvSpPr>
        <p:spPr/>
        <p:txBody>
          <a:bodyPr>
            <a:normAutofit/>
          </a:bodyPr>
          <a:lstStyle/>
          <a:p>
            <a:r>
              <a:rPr lang="en-US" sz="4800" b="1" i="0" u="none" strike="noStrike" cap="all" dirty="0">
                <a:solidFill>
                  <a:srgbClr val="28C6E6"/>
                </a:solidFill>
                <a:effectLst/>
                <a:latin typeface="Arial" panose="020B0604020202020204" pitchFamily="34" charset="0"/>
              </a:rPr>
              <a:t>SWI-PROLOG</a:t>
            </a:r>
            <a:br>
              <a:rPr lang="en-US" sz="4800" b="1" i="0" u="none" strike="noStrike" cap="all" dirty="0">
                <a:solidFill>
                  <a:srgbClr val="FFFFFF"/>
                </a:solidFill>
                <a:effectLst/>
                <a:latin typeface="Arial" panose="020B0604020202020204" pitchFamily="34" charset="0"/>
              </a:rPr>
            </a:br>
            <a:endParaRPr lang="en-US" sz="4800" dirty="0"/>
          </a:p>
        </p:txBody>
      </p:sp>
      <p:sp>
        <p:nvSpPr>
          <p:cNvPr id="3" name="Subtitle 2">
            <a:extLst>
              <a:ext uri="{FF2B5EF4-FFF2-40B4-BE49-F238E27FC236}">
                <a16:creationId xmlns:a16="http://schemas.microsoft.com/office/drawing/2014/main" id="{1DB9BC6A-63A4-8BE2-D204-55642D4BE2DC}"/>
              </a:ext>
            </a:extLst>
          </p:cNvPr>
          <p:cNvSpPr>
            <a:spLocks noGrp="1"/>
          </p:cNvSpPr>
          <p:nvPr>
            <p:ph type="subTitle" idx="1"/>
          </p:nvPr>
        </p:nvSpPr>
        <p:spPr/>
        <p:txBody>
          <a:bodyPr/>
          <a:lstStyle/>
          <a:p>
            <a:r>
              <a:rPr lang="en-US" sz="2400" b="1" i="0" u="none" strike="noStrike" cap="all" dirty="0">
                <a:solidFill>
                  <a:srgbClr val="28C6E6"/>
                </a:solidFill>
                <a:effectLst/>
                <a:latin typeface="Arial" panose="020B0604020202020204" pitchFamily="34" charset="0"/>
              </a:rPr>
              <a:t>HOW TO USE SWI-PROLOG EDITOR</a:t>
            </a:r>
            <a:endParaRPr lang="en-US" dirty="0"/>
          </a:p>
        </p:txBody>
      </p:sp>
    </p:spTree>
    <p:extLst>
      <p:ext uri="{BB962C8B-B14F-4D97-AF65-F5344CB8AC3E}">
        <p14:creationId xmlns:p14="http://schemas.microsoft.com/office/powerpoint/2010/main" val="82631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788CF2DE-D748-78C5-1D86-760CE2101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750" y="812428"/>
            <a:ext cx="7746709" cy="4841693"/>
          </a:xfrm>
          <a:prstGeom prst="rect">
            <a:avLst/>
          </a:prstGeom>
        </p:spPr>
      </p:pic>
      <p:sp>
        <p:nvSpPr>
          <p:cNvPr id="7" name="TextBox 6">
            <a:extLst>
              <a:ext uri="{FF2B5EF4-FFF2-40B4-BE49-F238E27FC236}">
                <a16:creationId xmlns:a16="http://schemas.microsoft.com/office/drawing/2014/main" id="{AD86CE22-AAE2-6606-F36B-95131CC53BBA}"/>
              </a:ext>
            </a:extLst>
          </p:cNvPr>
          <p:cNvSpPr txBox="1"/>
          <p:nvPr/>
        </p:nvSpPr>
        <p:spPr>
          <a:xfrm>
            <a:off x="8640459" y="1274802"/>
            <a:ext cx="2930232" cy="1107996"/>
          </a:xfrm>
          <a:prstGeom prst="rect">
            <a:avLst/>
          </a:prstGeom>
          <a:noFill/>
        </p:spPr>
        <p:txBody>
          <a:bodyPr wrap="square" rtlCol="0">
            <a:spAutoFit/>
          </a:bodyPr>
          <a:lstStyle/>
          <a:p>
            <a:r>
              <a:rPr lang="en-US" sz="2200" dirty="0">
                <a:solidFill>
                  <a:srgbClr val="FF0000"/>
                </a:solidFill>
              </a:rPr>
              <a:t>This screen is the main SWI-Prolog-Editor interface</a:t>
            </a:r>
            <a:r>
              <a:rPr lang="en-US" sz="2000" dirty="0">
                <a:solidFill>
                  <a:srgbClr val="FF0000"/>
                </a:solidFill>
              </a:rPr>
              <a:t>. </a:t>
            </a:r>
          </a:p>
        </p:txBody>
      </p:sp>
    </p:spTree>
    <p:extLst>
      <p:ext uri="{BB962C8B-B14F-4D97-AF65-F5344CB8AC3E}">
        <p14:creationId xmlns:p14="http://schemas.microsoft.com/office/powerpoint/2010/main" val="194326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F1FE43AC-A5BA-D9CC-4DEA-25C7AA84C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051" y="880802"/>
            <a:ext cx="7746709" cy="4454357"/>
          </a:xfrm>
          <a:prstGeom prst="rect">
            <a:avLst/>
          </a:prstGeom>
        </p:spPr>
      </p:pic>
      <p:sp>
        <p:nvSpPr>
          <p:cNvPr id="8" name="TextBox 7">
            <a:extLst>
              <a:ext uri="{FF2B5EF4-FFF2-40B4-BE49-F238E27FC236}">
                <a16:creationId xmlns:a16="http://schemas.microsoft.com/office/drawing/2014/main" id="{A13DE423-4971-CA96-E8E2-EC872E752FA8}"/>
              </a:ext>
            </a:extLst>
          </p:cNvPr>
          <p:cNvSpPr txBox="1"/>
          <p:nvPr/>
        </p:nvSpPr>
        <p:spPr>
          <a:xfrm>
            <a:off x="8871626" y="1298308"/>
            <a:ext cx="2636195" cy="2246769"/>
          </a:xfrm>
          <a:prstGeom prst="rect">
            <a:avLst/>
          </a:prstGeom>
          <a:noFill/>
        </p:spPr>
        <p:txBody>
          <a:bodyPr wrap="square">
            <a:spAutoFit/>
          </a:bodyPr>
          <a:lstStyle/>
          <a:p>
            <a:r>
              <a:rPr lang="en-US" sz="2000" dirty="0">
                <a:solidFill>
                  <a:srgbClr val="FF0000"/>
                </a:solidFill>
              </a:rPr>
              <a:t>From File menu you can create new prolog file and it will directly create file with .</a:t>
            </a:r>
          </a:p>
          <a:p>
            <a:r>
              <a:rPr lang="en-US" sz="2000" dirty="0">
                <a:solidFill>
                  <a:srgbClr val="FF0000"/>
                </a:solidFill>
              </a:rPr>
              <a:t>pl extension and default 'File1.pl' name. </a:t>
            </a:r>
          </a:p>
        </p:txBody>
      </p:sp>
    </p:spTree>
    <p:extLst>
      <p:ext uri="{BB962C8B-B14F-4D97-AF65-F5344CB8AC3E}">
        <p14:creationId xmlns:p14="http://schemas.microsoft.com/office/powerpoint/2010/main" val="1926833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EDD33CEE-8619-80E8-754C-F7610178F9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663" y="939333"/>
            <a:ext cx="6683666" cy="4979334"/>
          </a:xfrm>
          <a:prstGeom prst="rect">
            <a:avLst/>
          </a:prstGeom>
        </p:spPr>
      </p:pic>
      <p:sp>
        <p:nvSpPr>
          <p:cNvPr id="7" name="TextBox 6">
            <a:extLst>
              <a:ext uri="{FF2B5EF4-FFF2-40B4-BE49-F238E27FC236}">
                <a16:creationId xmlns:a16="http://schemas.microsoft.com/office/drawing/2014/main" id="{F5A55B6C-1F91-7B4A-298E-3AB48037781B}"/>
              </a:ext>
            </a:extLst>
          </p:cNvPr>
          <p:cNvSpPr txBox="1"/>
          <p:nvPr/>
        </p:nvSpPr>
        <p:spPr>
          <a:xfrm>
            <a:off x="7714034" y="1165406"/>
            <a:ext cx="3764604" cy="1938992"/>
          </a:xfrm>
          <a:prstGeom prst="rect">
            <a:avLst/>
          </a:prstGeom>
          <a:noFill/>
        </p:spPr>
        <p:txBody>
          <a:bodyPr wrap="square">
            <a:spAutoFit/>
          </a:bodyPr>
          <a:lstStyle/>
          <a:p>
            <a:r>
              <a:rPr lang="en-US" sz="2000" dirty="0">
                <a:solidFill>
                  <a:srgbClr val="FF0000"/>
                </a:solidFill>
              </a:rPr>
              <a:t>New File will be created with default File1.pl name and when you will click on save,</a:t>
            </a:r>
          </a:p>
          <a:p>
            <a:r>
              <a:rPr lang="en-US" sz="2000" dirty="0">
                <a:solidFill>
                  <a:srgbClr val="FF0000"/>
                </a:solidFill>
              </a:rPr>
              <a:t>it will ask for the name of file and you can save it at your desired space.</a:t>
            </a:r>
          </a:p>
        </p:txBody>
      </p:sp>
    </p:spTree>
    <p:extLst>
      <p:ext uri="{BB962C8B-B14F-4D97-AF65-F5344CB8AC3E}">
        <p14:creationId xmlns:p14="http://schemas.microsoft.com/office/powerpoint/2010/main" val="30555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2DB06F79-4B6C-80FC-8659-DDAF112056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9756" y="846200"/>
            <a:ext cx="6617051" cy="4979334"/>
          </a:xfrm>
          <a:prstGeom prst="rect">
            <a:avLst/>
          </a:prstGeom>
        </p:spPr>
      </p:pic>
      <p:sp>
        <p:nvSpPr>
          <p:cNvPr id="7" name="TextBox 6">
            <a:extLst>
              <a:ext uri="{FF2B5EF4-FFF2-40B4-BE49-F238E27FC236}">
                <a16:creationId xmlns:a16="http://schemas.microsoft.com/office/drawing/2014/main" id="{F708D749-7D50-B0B1-40D6-E47400AC391C}"/>
              </a:ext>
            </a:extLst>
          </p:cNvPr>
          <p:cNvSpPr txBox="1"/>
          <p:nvPr/>
        </p:nvSpPr>
        <p:spPr>
          <a:xfrm>
            <a:off x="8146670" y="1393962"/>
            <a:ext cx="3015574" cy="1323439"/>
          </a:xfrm>
          <a:prstGeom prst="rect">
            <a:avLst/>
          </a:prstGeom>
          <a:noFill/>
        </p:spPr>
        <p:txBody>
          <a:bodyPr wrap="square">
            <a:spAutoFit/>
          </a:bodyPr>
          <a:lstStyle/>
          <a:p>
            <a:r>
              <a:rPr lang="en-US" sz="2000" dirty="0">
                <a:solidFill>
                  <a:srgbClr val="FF0000"/>
                </a:solidFill>
              </a:rPr>
              <a:t>In this figure, the highlighted window is the place where you can write your prolog program</a:t>
            </a:r>
          </a:p>
        </p:txBody>
      </p:sp>
    </p:spTree>
    <p:extLst>
      <p:ext uri="{BB962C8B-B14F-4D97-AF65-F5344CB8AC3E}">
        <p14:creationId xmlns:p14="http://schemas.microsoft.com/office/powerpoint/2010/main" val="91306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87B4C-A72B-E8DD-24A1-2AAD214D7FA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A07D00-F9AA-5064-C37A-12BD75F0B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B63120B-805E-9478-F102-7B27AF09B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5AAB56A8-4936-D545-8ECF-30B2844E8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1BD123A-A54E-E8DA-2F65-6D24E2581A66}"/>
              </a:ext>
            </a:extLst>
          </p:cNvPr>
          <p:cNvSpPr txBox="1"/>
          <p:nvPr/>
        </p:nvSpPr>
        <p:spPr>
          <a:xfrm>
            <a:off x="7208196" y="1189842"/>
            <a:ext cx="4066161" cy="3477875"/>
          </a:xfrm>
          <a:prstGeom prst="rect">
            <a:avLst/>
          </a:prstGeom>
          <a:noFill/>
        </p:spPr>
        <p:txBody>
          <a:bodyPr wrap="square">
            <a:spAutoFit/>
          </a:bodyPr>
          <a:lstStyle/>
          <a:p>
            <a:r>
              <a:rPr lang="en-US" sz="2000" dirty="0">
                <a:solidFill>
                  <a:srgbClr val="FF0000"/>
                </a:solidFill>
              </a:rPr>
              <a:t>Here also you need to use Consult option before asking any query, and that option you can find from Start menu and you can load the file into prolog memory or you can directly use the short cut key F9 for Consult. </a:t>
            </a:r>
          </a:p>
          <a:p>
            <a:endParaRPr lang="en-US" sz="2000" dirty="0">
              <a:solidFill>
                <a:srgbClr val="FF0000"/>
              </a:solidFill>
            </a:endParaRPr>
          </a:p>
          <a:p>
            <a:r>
              <a:rPr lang="en-US" sz="2000" dirty="0">
                <a:solidFill>
                  <a:srgbClr val="FF0000"/>
                </a:solidFill>
              </a:rPr>
              <a:t>To consult multiple files you need to open desired files and click on Consult all from Start menu. </a:t>
            </a:r>
          </a:p>
        </p:txBody>
      </p:sp>
      <p:pic>
        <p:nvPicPr>
          <p:cNvPr id="8" name="Picture 7" descr="A screenshot of a computer&#10;&#10;Description automatically generated">
            <a:extLst>
              <a:ext uri="{FF2B5EF4-FFF2-40B4-BE49-F238E27FC236}">
                <a16:creationId xmlns:a16="http://schemas.microsoft.com/office/drawing/2014/main" id="{1374FA9D-F6F4-4C93-29B2-ED13E3A3B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313" y="924128"/>
            <a:ext cx="6161017" cy="4572000"/>
          </a:xfrm>
          <a:prstGeom prst="rect">
            <a:avLst/>
          </a:prstGeom>
        </p:spPr>
      </p:pic>
    </p:spTree>
    <p:extLst>
      <p:ext uri="{BB962C8B-B14F-4D97-AF65-F5344CB8AC3E}">
        <p14:creationId xmlns:p14="http://schemas.microsoft.com/office/powerpoint/2010/main" val="426088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414F7D-89BD-3DD9-4531-DD9B4FF9746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C5EC8E1-B037-E62D-224A-D986BBE3D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910C404-5857-4E8A-33F0-03E5058A1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6C4DE14A-C6D8-43EE-22A0-51C629AC2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5937506-F764-282A-1A90-0E0104E53DCB}"/>
              </a:ext>
            </a:extLst>
          </p:cNvPr>
          <p:cNvSpPr txBox="1"/>
          <p:nvPr/>
        </p:nvSpPr>
        <p:spPr>
          <a:xfrm>
            <a:off x="7208196" y="1189842"/>
            <a:ext cx="4066161" cy="1015663"/>
          </a:xfrm>
          <a:prstGeom prst="rect">
            <a:avLst/>
          </a:prstGeom>
          <a:noFill/>
        </p:spPr>
        <p:txBody>
          <a:bodyPr wrap="square">
            <a:spAutoFit/>
          </a:bodyPr>
          <a:lstStyle/>
          <a:p>
            <a:r>
              <a:rPr lang="en-US" sz="2000" dirty="0">
                <a:solidFill>
                  <a:srgbClr val="FF0000"/>
                </a:solidFill>
              </a:rPr>
              <a:t>This is the interface after using Consult which shows that file has been compiled.</a:t>
            </a:r>
          </a:p>
        </p:txBody>
      </p:sp>
      <p:pic>
        <p:nvPicPr>
          <p:cNvPr id="2" name="Picture 1">
            <a:extLst>
              <a:ext uri="{FF2B5EF4-FFF2-40B4-BE49-F238E27FC236}">
                <a16:creationId xmlns:a16="http://schemas.microsoft.com/office/drawing/2014/main" id="{10855F1F-1D63-ED3D-D38D-5EF2E5D1E2FB}"/>
              </a:ext>
            </a:extLst>
          </p:cNvPr>
          <p:cNvPicPr>
            <a:picLocks noChangeAspect="1"/>
          </p:cNvPicPr>
          <p:nvPr/>
        </p:nvPicPr>
        <p:blipFill>
          <a:blip r:embed="rId2"/>
          <a:stretch>
            <a:fillRect/>
          </a:stretch>
        </p:blipFill>
        <p:spPr>
          <a:xfrm>
            <a:off x="917643" y="917107"/>
            <a:ext cx="6222459" cy="4623512"/>
          </a:xfrm>
          <a:prstGeom prst="rect">
            <a:avLst/>
          </a:prstGeom>
        </p:spPr>
      </p:pic>
    </p:spTree>
    <p:extLst>
      <p:ext uri="{BB962C8B-B14F-4D97-AF65-F5344CB8AC3E}">
        <p14:creationId xmlns:p14="http://schemas.microsoft.com/office/powerpoint/2010/main" val="24868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ight Triangle 2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Content Placeholder 12" descr="A screenshot of a computer&#10;&#10;Description automatically generated">
            <a:extLst>
              <a:ext uri="{FF2B5EF4-FFF2-40B4-BE49-F238E27FC236}">
                <a16:creationId xmlns:a16="http://schemas.microsoft.com/office/drawing/2014/main" id="{89148C31-18F0-EBA6-96AD-73443B1CC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482" y="939333"/>
            <a:ext cx="6639108" cy="4979334"/>
          </a:xfrm>
          <a:prstGeom prst="rect">
            <a:avLst/>
          </a:prstGeom>
        </p:spPr>
      </p:pic>
      <p:sp>
        <p:nvSpPr>
          <p:cNvPr id="15" name="TextBox 14">
            <a:extLst>
              <a:ext uri="{FF2B5EF4-FFF2-40B4-BE49-F238E27FC236}">
                <a16:creationId xmlns:a16="http://schemas.microsoft.com/office/drawing/2014/main" id="{C17315B8-8B97-8960-AF99-7C63956D1047}"/>
              </a:ext>
            </a:extLst>
          </p:cNvPr>
          <p:cNvSpPr txBox="1"/>
          <p:nvPr/>
        </p:nvSpPr>
        <p:spPr>
          <a:xfrm>
            <a:off x="7755202" y="1216272"/>
            <a:ext cx="3851746" cy="2862322"/>
          </a:xfrm>
          <a:prstGeom prst="rect">
            <a:avLst/>
          </a:prstGeom>
          <a:noFill/>
        </p:spPr>
        <p:txBody>
          <a:bodyPr wrap="square">
            <a:spAutoFit/>
          </a:bodyPr>
          <a:lstStyle/>
          <a:p>
            <a:r>
              <a:rPr lang="en-US" sz="2000" dirty="0">
                <a:solidFill>
                  <a:srgbClr val="FF0000"/>
                </a:solidFill>
              </a:rPr>
              <a:t>In this figure, the highlighted window is the place where you can write your queries.</a:t>
            </a:r>
          </a:p>
          <a:p>
            <a:endParaRPr lang="en-US" sz="2000" dirty="0">
              <a:solidFill>
                <a:srgbClr val="FF0000"/>
              </a:solidFill>
            </a:endParaRPr>
          </a:p>
          <a:p>
            <a:r>
              <a:rPr lang="en-US" sz="2000" dirty="0">
                <a:solidFill>
                  <a:srgbClr val="FF0000"/>
                </a:solidFill>
              </a:rPr>
              <a:t>Most amazing thing about this editor is, you can actually see your prolog programs in above window and you can ask queries in below window</a:t>
            </a:r>
          </a:p>
        </p:txBody>
      </p:sp>
    </p:spTree>
    <p:extLst>
      <p:ext uri="{BB962C8B-B14F-4D97-AF65-F5344CB8AC3E}">
        <p14:creationId xmlns:p14="http://schemas.microsoft.com/office/powerpoint/2010/main" val="372154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F25D7155-D102-8077-A754-F70D754F7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807" y="939333"/>
            <a:ext cx="6639108" cy="4979334"/>
          </a:xfrm>
          <a:prstGeom prst="rect">
            <a:avLst/>
          </a:prstGeom>
        </p:spPr>
      </p:pic>
      <p:sp>
        <p:nvSpPr>
          <p:cNvPr id="7" name="TextBox 6">
            <a:extLst>
              <a:ext uri="{FF2B5EF4-FFF2-40B4-BE49-F238E27FC236}">
                <a16:creationId xmlns:a16="http://schemas.microsoft.com/office/drawing/2014/main" id="{EF46F651-5071-F17C-427B-1463B8681187}"/>
              </a:ext>
            </a:extLst>
          </p:cNvPr>
          <p:cNvSpPr txBox="1"/>
          <p:nvPr/>
        </p:nvSpPr>
        <p:spPr>
          <a:xfrm>
            <a:off x="7953647" y="1247135"/>
            <a:ext cx="3417651" cy="2554545"/>
          </a:xfrm>
          <a:prstGeom prst="rect">
            <a:avLst/>
          </a:prstGeom>
          <a:noFill/>
        </p:spPr>
        <p:txBody>
          <a:bodyPr wrap="square">
            <a:spAutoFit/>
          </a:bodyPr>
          <a:lstStyle/>
          <a:p>
            <a:r>
              <a:rPr lang="en-US" sz="2000" dirty="0">
                <a:solidFill>
                  <a:srgbClr val="FF0000"/>
                </a:solidFill>
              </a:rPr>
              <a:t>While learning the Prolog you can also enjoy playing with the editor, choosing your desired fonts,</a:t>
            </a:r>
          </a:p>
          <a:p>
            <a:r>
              <a:rPr lang="en-US" sz="2000" dirty="0">
                <a:solidFill>
                  <a:srgbClr val="FF0000"/>
                </a:solidFill>
              </a:rPr>
              <a:t>as you can see in this figure prolog program window fonts are bit changed (though it is not advisable to do so).</a:t>
            </a:r>
          </a:p>
        </p:txBody>
      </p:sp>
    </p:spTree>
    <p:extLst>
      <p:ext uri="{BB962C8B-B14F-4D97-AF65-F5344CB8AC3E}">
        <p14:creationId xmlns:p14="http://schemas.microsoft.com/office/powerpoint/2010/main" val="126214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259</Words>
  <Application>Microsoft Office PowerPoint</Application>
  <PresentationFormat>Widescreen</PresentationFormat>
  <Paragraphs>17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SWI-PROLOG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SWI-PROLOG </dc:title>
  <dc:creator>Aly Nasr</dc:creator>
  <cp:lastModifiedBy>عبد الله محمد فوزى محمد محمود</cp:lastModifiedBy>
  <cp:revision>2</cp:revision>
  <dcterms:created xsi:type="dcterms:W3CDTF">2024-02-22T22:17:04Z</dcterms:created>
  <dcterms:modified xsi:type="dcterms:W3CDTF">2025-02-20T09:13:44Z</dcterms:modified>
</cp:coreProperties>
</file>