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DM Serif Display" pitchFamily="2" charset="0"/>
      <p:regular r:id="rId27"/>
      <p: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Open Sans Light" panose="020B0306030504020204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7f5ea6cf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7f5ea6cfb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22eb7919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522eb7919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7f5ea6cf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7f5ea6cf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7f5ea6cfb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7f5ea6cfb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7f5ea6cf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7f5ea6cf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7f5ea6cf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7f5ea6cf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7f5ea6cfb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7f5ea6cfb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7f5ea6cf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7f5ea6cf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7f5ea6cf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7f5ea6cf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7f5ea6cfb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7f5ea6cfb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522eb7919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522eb7919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7f5ea6cfb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7f5ea6cfb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22eb7919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22eb7919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7f5ea6cf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7f5ea6cf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24f68604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f24f68604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f24f6860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f24f6860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7f5ea6cf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7f5ea6cf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7f5ea6cf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7f5ea6cf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7f5ea6c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7f5ea6cf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49550" y="1472625"/>
            <a:ext cx="42450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70875" y="2901600"/>
            <a:ext cx="50022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>
                <a:solidFill>
                  <a:srgbClr val="CCCCC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2">
  <p:cSld name="CUSTOM_18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 flipH="1">
            <a:off x="27301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>
                <a:solidFill>
                  <a:srgbClr val="B7B7B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3">
  <p:cSld name="CUSTOM_20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5174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/>
          <p:nvPr/>
        </p:nvSpPr>
        <p:spPr>
          <a:xfrm>
            <a:off x="26093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6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2120944" y="13959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2120944" y="1857424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ctrTitle" idx="2"/>
          </p:nvPr>
        </p:nvSpPr>
        <p:spPr>
          <a:xfrm>
            <a:off x="4593656" y="13925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5196656" y="1854021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ctrTitle" idx="4"/>
          </p:nvPr>
        </p:nvSpPr>
        <p:spPr>
          <a:xfrm>
            <a:off x="2120944" y="2921676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5"/>
          </p:nvPr>
        </p:nvSpPr>
        <p:spPr>
          <a:xfrm>
            <a:off x="2120944" y="338315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 idx="6"/>
          </p:nvPr>
        </p:nvSpPr>
        <p:spPr>
          <a:xfrm>
            <a:off x="4593656" y="2918279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5196656" y="3379749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ctrTitle" idx="8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865200" y="30356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2"/>
          </p:nvPr>
        </p:nvSpPr>
        <p:spPr>
          <a:xfrm>
            <a:off x="3663000" y="30356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464600" y="27270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3"/>
          </p:nvPr>
        </p:nvSpPr>
        <p:spPr>
          <a:xfrm>
            <a:off x="3262350" y="27270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4"/>
          </p:nvPr>
        </p:nvSpPr>
        <p:spPr>
          <a:xfrm>
            <a:off x="6460750" y="30356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5"/>
          </p:nvPr>
        </p:nvSpPr>
        <p:spPr>
          <a:xfrm>
            <a:off x="6060100" y="27270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 idx="6"/>
          </p:nvPr>
        </p:nvSpPr>
        <p:spPr>
          <a:xfrm>
            <a:off x="723600" y="470625"/>
            <a:ext cx="2078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4">
  <p:cSld name="CUSTOM_2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ctrTitle"/>
          </p:nvPr>
        </p:nvSpPr>
        <p:spPr>
          <a:xfrm flipH="1">
            <a:off x="2609225" y="2243225"/>
            <a:ext cx="28767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5">
  <p:cSld name="CUSTOM_2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5174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/>
          <p:nvPr/>
        </p:nvSpPr>
        <p:spPr>
          <a:xfrm>
            <a:off x="26093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6">
  <p:cSld name="CUSTOM_2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609225" y="2243225"/>
            <a:ext cx="28767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None/>
              <a:defRPr sz="3600">
                <a:solidFill>
                  <a:srgbClr val="D9D9D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0"/>
              <a:buNone/>
              <a:defRPr sz="16000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/>
          </p:nvPr>
        </p:nvSpPr>
        <p:spPr>
          <a:xfrm>
            <a:off x="126315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31010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ctrTitle" idx="2"/>
          </p:nvPr>
        </p:nvSpPr>
        <p:spPr>
          <a:xfrm>
            <a:off x="390270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394965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ctrTitle" idx="4"/>
          </p:nvPr>
        </p:nvSpPr>
        <p:spPr>
          <a:xfrm>
            <a:off x="658950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663645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 hasCustomPrompt="1"/>
          </p:nvPr>
        </p:nvSpPr>
        <p:spPr>
          <a:xfrm>
            <a:off x="1422605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 idx="7" hasCustomPrompt="1"/>
          </p:nvPr>
        </p:nvSpPr>
        <p:spPr>
          <a:xfrm>
            <a:off x="4038680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 hasCustomPrompt="1"/>
          </p:nvPr>
        </p:nvSpPr>
        <p:spPr>
          <a:xfrm>
            <a:off x="6749255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9"/>
          <p:cNvSpPr txBox="1">
            <a:spLocks noGrp="1"/>
          </p:cNvSpPr>
          <p:nvPr>
            <p:ph type="ctrTitle" idx="9"/>
          </p:nvPr>
        </p:nvSpPr>
        <p:spPr>
          <a:xfrm>
            <a:off x="723600" y="470625"/>
            <a:ext cx="2078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 flipH="1">
            <a:off x="50208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578888" y="1536078"/>
            <a:ext cx="7618500" cy="48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869492" y="2202425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33184" y="2617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285884" y="16243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3"/>
          </p:nvPr>
        </p:nvSpPr>
        <p:spPr>
          <a:xfrm>
            <a:off x="3965788" y="21990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4"/>
          </p:nvPr>
        </p:nvSpPr>
        <p:spPr>
          <a:xfrm>
            <a:off x="4240888" y="26121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5" hasCustomPrompt="1"/>
          </p:nvPr>
        </p:nvSpPr>
        <p:spPr>
          <a:xfrm>
            <a:off x="4483545" y="16209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6"/>
          </p:nvPr>
        </p:nvSpPr>
        <p:spPr>
          <a:xfrm>
            <a:off x="6974340" y="2199050"/>
            <a:ext cx="144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7"/>
          </p:nvPr>
        </p:nvSpPr>
        <p:spPr>
          <a:xfrm>
            <a:off x="6512506" y="2612198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 hasCustomPrompt="1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9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3"/>
          </p:nvPr>
        </p:nvSpPr>
        <p:spPr>
          <a:xfrm>
            <a:off x="725625" y="4199959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4" hasCustomPrompt="1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5"/>
          </p:nvPr>
        </p:nvSpPr>
        <p:spPr>
          <a:xfrm>
            <a:off x="2870600" y="3781501"/>
            <a:ext cx="112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6"/>
          </p:nvPr>
        </p:nvSpPr>
        <p:spPr>
          <a:xfrm>
            <a:off x="2870596" y="419466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7" hasCustomPrompt="1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8"/>
          </p:nvPr>
        </p:nvSpPr>
        <p:spPr>
          <a:xfrm>
            <a:off x="5015575" y="3781526"/>
            <a:ext cx="91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9"/>
          </p:nvPr>
        </p:nvSpPr>
        <p:spPr>
          <a:xfrm>
            <a:off x="5015575" y="419468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0" hasCustomPrompt="1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737900" y="547725"/>
            <a:ext cx="749700" cy="4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 idx="21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99062" y="3110610"/>
            <a:ext cx="7618500" cy="48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2078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642050" y="18300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723600" y="991050"/>
            <a:ext cx="3655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2078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7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 flipH="1">
            <a:off x="480487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2178957" y="2185251"/>
            <a:ext cx="19959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4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38709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4754950" y="2314225"/>
            <a:ext cx="2983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1">
  <p:cSld name="CUSTOM_7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6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+ subtitle">
  <p:cSld name="CUSTOM_15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3531568" y="331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16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934666" y="2394325"/>
            <a:ext cx="2877300" cy="2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2"/>
          </p:nvPr>
        </p:nvSpPr>
        <p:spPr>
          <a:xfrm>
            <a:off x="934666" y="2571750"/>
            <a:ext cx="28773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B7B7B7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3"/>
          </p:nvPr>
        </p:nvSpPr>
        <p:spPr>
          <a:xfrm>
            <a:off x="5371290" y="2394325"/>
            <a:ext cx="2877300" cy="2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4"/>
          </p:nvPr>
        </p:nvSpPr>
        <p:spPr>
          <a:xfrm>
            <a:off x="5371290" y="2571750"/>
            <a:ext cx="28773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 1">
  <p:cSld name="CUSTOM_17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4255475" y="42563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4255475" y="961206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ctrTitle" idx="2"/>
          </p:nvPr>
        </p:nvSpPr>
        <p:spPr>
          <a:xfrm>
            <a:off x="6084275" y="18479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3"/>
          </p:nvPr>
        </p:nvSpPr>
        <p:spPr>
          <a:xfrm>
            <a:off x="6084275" y="2383516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 idx="4"/>
          </p:nvPr>
        </p:nvSpPr>
        <p:spPr>
          <a:xfrm>
            <a:off x="723600" y="470625"/>
            <a:ext cx="2593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ctrTitle" idx="5"/>
          </p:nvPr>
        </p:nvSpPr>
        <p:spPr>
          <a:xfrm>
            <a:off x="1178425" y="1848588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6"/>
          </p:nvPr>
        </p:nvSpPr>
        <p:spPr>
          <a:xfrm>
            <a:off x="1217925" y="238415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7"/>
          </p:nvPr>
        </p:nvSpPr>
        <p:spPr>
          <a:xfrm>
            <a:off x="3007225" y="3270898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8"/>
          </p:nvPr>
        </p:nvSpPr>
        <p:spPr>
          <a:xfrm>
            <a:off x="3046725" y="380646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3369388" y="-83450"/>
            <a:ext cx="667500" cy="301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5190088" y="2106525"/>
            <a:ext cx="667500" cy="3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s 2">
  <p:cSld name="TITLE_ONL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-539012" y="2132593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1231588" y="3202043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2"/>
          </p:nvPr>
        </p:nvSpPr>
        <p:spPr>
          <a:xfrm>
            <a:off x="5115470" y="3202043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ctrTitle" idx="3"/>
          </p:nvPr>
        </p:nvSpPr>
        <p:spPr>
          <a:xfrm>
            <a:off x="5115470" y="2132593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 rot="10800000">
            <a:off x="7782000" y="367900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25"/>
          <p:cNvSpPr/>
          <p:nvPr/>
        </p:nvSpPr>
        <p:spPr>
          <a:xfrm>
            <a:off x="381075" y="3949313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3437152" y="3376550"/>
            <a:ext cx="40647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Présenté par :</a:t>
            </a:r>
            <a:endParaRPr>
              <a:solidFill>
                <a:srgbClr val="EFEFE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Ibrahim EZ-ZAHRAOUY</a:t>
            </a:r>
            <a:endParaRPr>
              <a:solidFill>
                <a:srgbClr val="EFEFE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ctrTitle"/>
          </p:nvPr>
        </p:nvSpPr>
        <p:spPr>
          <a:xfrm>
            <a:off x="803950" y="1424100"/>
            <a:ext cx="7537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Study Case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Actuariat et Data Science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flipH="1">
            <a:off x="1785250" y="1097675"/>
            <a:ext cx="5567400" cy="230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>
            <a:off x="465075" y="212425"/>
            <a:ext cx="1736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Statistiques descriptives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75" y="1461438"/>
            <a:ext cx="5027851" cy="161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4"/>
          <p:cNvCxnSpPr/>
          <p:nvPr/>
        </p:nvCxnSpPr>
        <p:spPr>
          <a:xfrm>
            <a:off x="3569550" y="4000475"/>
            <a:ext cx="20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2075700" y="3523913"/>
            <a:ext cx="49926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Distribution de la variable cible par rapport aux variables catégorielles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1"/>
          </p:nvPr>
        </p:nvSpPr>
        <p:spPr>
          <a:xfrm>
            <a:off x="885500" y="4237950"/>
            <a:ext cx="71241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Cette analyse permet de dévoiler une tendance importante ! </a:t>
            </a:r>
            <a:endParaRPr sz="1200" i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La variable Type de véhicule est discriminante pour la valeur de la cible.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700" y="43150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 flipH="1">
            <a:off x="2820050" y="1107525"/>
            <a:ext cx="3557100" cy="23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ctrTitle"/>
          </p:nvPr>
        </p:nvSpPr>
        <p:spPr>
          <a:xfrm>
            <a:off x="504500" y="431200"/>
            <a:ext cx="1736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Correlation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35"/>
          <p:cNvCxnSpPr/>
          <p:nvPr/>
        </p:nvCxnSpPr>
        <p:spPr>
          <a:xfrm>
            <a:off x="3569550" y="4000475"/>
            <a:ext cx="20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35"/>
          <p:cNvSpPr txBox="1">
            <a:spLocks noGrp="1"/>
          </p:cNvSpPr>
          <p:nvPr>
            <p:ph type="subTitle" idx="1"/>
          </p:nvPr>
        </p:nvSpPr>
        <p:spPr>
          <a:xfrm>
            <a:off x="3423250" y="3473813"/>
            <a:ext cx="22914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Corrélation entre les variables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35"/>
          <p:cNvSpPr txBox="1">
            <a:spLocks noGrp="1"/>
          </p:cNvSpPr>
          <p:nvPr>
            <p:ph type="subTitle" idx="1"/>
          </p:nvPr>
        </p:nvSpPr>
        <p:spPr>
          <a:xfrm>
            <a:off x="885500" y="4237950"/>
            <a:ext cx="71241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Nous pouvons enlever la variable Niveau de vie qui est corrélé avec la variable Salaire annuel à 98%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00" y="42379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324" y="1323500"/>
            <a:ext cx="3005250" cy="19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Modèle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 idx="2"/>
          </p:nvPr>
        </p:nvSpPr>
        <p:spPr>
          <a:xfrm flipH="1">
            <a:off x="-527300" y="23926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/>
          <p:nvPr/>
        </p:nvSpPr>
        <p:spPr>
          <a:xfrm flipH="1">
            <a:off x="3628025" y="2856900"/>
            <a:ext cx="5503500" cy="219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7"/>
          <p:cNvSpPr/>
          <p:nvPr/>
        </p:nvSpPr>
        <p:spPr>
          <a:xfrm flipH="1">
            <a:off x="125" y="723250"/>
            <a:ext cx="5598600" cy="219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ctrTitle"/>
          </p:nvPr>
        </p:nvSpPr>
        <p:spPr>
          <a:xfrm>
            <a:off x="539900" y="73850"/>
            <a:ext cx="6499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Split des données 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7"/>
          <p:cNvSpPr txBox="1"/>
          <p:nvPr/>
        </p:nvSpPr>
        <p:spPr>
          <a:xfrm>
            <a:off x="492450" y="938025"/>
            <a:ext cx="8159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00" y="901274"/>
            <a:ext cx="5326526" cy="18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400" y="3076824"/>
            <a:ext cx="5131454" cy="170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6565975" y="1416650"/>
            <a:ext cx="241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 Light"/>
                <a:ea typeface="Open Sans Light"/>
                <a:cs typeface="Open Sans Light"/>
                <a:sym typeface="Open Sans Light"/>
              </a:rPr>
              <a:t>Split de données ordinaire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334225" y="3756450"/>
            <a:ext cx="241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 Light"/>
                <a:ea typeface="Open Sans Light"/>
                <a:cs typeface="Open Sans Light"/>
                <a:sym typeface="Open Sans Light"/>
              </a:rPr>
              <a:t>Split de données stratifié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50" name="Google Shape;250;p37"/>
          <p:cNvCxnSpPr/>
          <p:nvPr/>
        </p:nvCxnSpPr>
        <p:spPr>
          <a:xfrm flipH="1">
            <a:off x="5571775" y="1616750"/>
            <a:ext cx="9180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37"/>
          <p:cNvCxnSpPr>
            <a:stCxn id="249" idx="3"/>
            <a:endCxn id="242" idx="3"/>
          </p:cNvCxnSpPr>
          <p:nvPr/>
        </p:nvCxnSpPr>
        <p:spPr>
          <a:xfrm>
            <a:off x="2744425" y="3956550"/>
            <a:ext cx="88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4559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Modèle </a:t>
            </a:r>
            <a:endParaRPr sz="2000" b="1"/>
          </a:p>
        </p:txBody>
      </p:sp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474925" y="1154250"/>
            <a:ext cx="8267100" cy="40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 dirty="0"/>
              <a:t>CatBoost est basé sur </a:t>
            </a:r>
            <a:r>
              <a:rPr lang="es" sz="1200" b="1" i="1" dirty="0"/>
              <a:t>l'algorithme de boosting</a:t>
            </a:r>
            <a:r>
              <a:rPr lang="es" sz="1200" i="1" dirty="0"/>
              <a:t>, une technique d'ensemble où plusieurs modèles faibles (généralement des arbres de décision peu profonds) sont combinés pour former un modèle plus puissant. </a:t>
            </a:r>
            <a:endParaRPr sz="1200" i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 dirty="0"/>
              <a:t>Le boosting est itératif, chaque nouvel arbre étant construit pour corriger les erreurs des modèles précédents.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 dirty="0"/>
              <a:t>Ses principaux paramètres sont :</a:t>
            </a:r>
            <a:br>
              <a:rPr lang="es" sz="1200" i="1" dirty="0"/>
            </a:br>
            <a:br>
              <a:rPr lang="es" sz="1200" i="1" dirty="0"/>
            </a:br>
            <a:r>
              <a:rPr lang="es" sz="1200" i="1" dirty="0"/>
              <a:t>             </a:t>
            </a:r>
            <a:r>
              <a:rPr lang="es" sz="1100" i="1" dirty="0"/>
              <a:t>1. </a:t>
            </a:r>
            <a:r>
              <a:rPr lang="es" sz="1100" b="1" i="1" dirty="0"/>
              <a:t>iterations </a:t>
            </a:r>
            <a:r>
              <a:rPr lang="es" sz="1100" i="1" dirty="0"/>
              <a:t>: nombre d'itérations </a:t>
            </a:r>
            <a:endParaRPr sz="1100" i="1" dirty="0"/>
          </a:p>
          <a:p>
            <a:pPr marL="0" lvl="0" indent="457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100" i="1" dirty="0"/>
              <a:t>2. </a:t>
            </a:r>
            <a:r>
              <a:rPr lang="es" sz="1100" b="1" i="1" dirty="0"/>
              <a:t>loss_function </a:t>
            </a:r>
            <a:r>
              <a:rPr lang="es" sz="1100" i="1" dirty="0"/>
              <a:t>: fonction objectif à optimiser pendant l'entraînement,  ici "RMSE"</a:t>
            </a:r>
            <a:endParaRPr sz="1100" i="1" dirty="0"/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100" i="1" dirty="0"/>
              <a:t>3. </a:t>
            </a:r>
            <a:r>
              <a:rPr lang="es" sz="1100" b="1" i="1" dirty="0"/>
              <a:t>od_wait </a:t>
            </a:r>
            <a:r>
              <a:rPr lang="es" sz="1100" i="1" dirty="0"/>
              <a:t>: nombre d'itérations où le processus d'entraînement attendra sans amélioration sur l'ensemble de validation avant de s'arrêter</a:t>
            </a:r>
            <a:endParaRPr sz="1100" i="1" dirty="0"/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100" i="1" dirty="0"/>
              <a:t>4. </a:t>
            </a:r>
            <a:r>
              <a:rPr lang="es" sz="1100" b="1" i="1" dirty="0"/>
              <a:t>depth </a:t>
            </a:r>
            <a:r>
              <a:rPr lang="es" sz="1100" i="1" dirty="0"/>
              <a:t>: profondeur (ou hauteur) des arbres de décision </a:t>
            </a:r>
            <a:endParaRPr sz="1100" i="1" dirty="0"/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100" i="1" dirty="0"/>
              <a:t>5. </a:t>
            </a:r>
            <a:r>
              <a:rPr lang="es" sz="1100" b="1" i="1" dirty="0"/>
              <a:t>learning_rate </a:t>
            </a:r>
            <a:r>
              <a:rPr lang="es" sz="1100" i="1" dirty="0"/>
              <a:t>: taux d'apprentissage qui contrôle la contribution de chaque nouvel arbre au modèle global. </a:t>
            </a:r>
            <a:endParaRPr sz="1100" i="1" dirty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 i="1" dirty="0"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600" y="-114050"/>
            <a:ext cx="2944200" cy="14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/>
          <p:nvPr/>
        </p:nvSpPr>
        <p:spPr>
          <a:xfrm>
            <a:off x="1818550" y="244900"/>
            <a:ext cx="1754400" cy="75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/>
          <p:nvPr/>
        </p:nvSpPr>
        <p:spPr>
          <a:xfrm flipH="1">
            <a:off x="1609800" y="2575175"/>
            <a:ext cx="3457500" cy="41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4559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Tuning des hyperparamètres </a:t>
            </a:r>
            <a:endParaRPr sz="2000" b="1"/>
          </a:p>
        </p:txBody>
      </p:sp>
      <p:sp>
        <p:nvSpPr>
          <p:cNvPr id="266" name="Google Shape;266;p39"/>
          <p:cNvSpPr txBox="1">
            <a:spLocks noGrp="1"/>
          </p:cNvSpPr>
          <p:nvPr>
            <p:ph type="ctrTitle"/>
          </p:nvPr>
        </p:nvSpPr>
        <p:spPr>
          <a:xfrm>
            <a:off x="1107950" y="1074850"/>
            <a:ext cx="7383000" cy="3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 dirty="0"/>
              <a:t>Nous procédons à la recherche des valeurs optimales du pas d’apprentissage et de la profondeur.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 dirty="0"/>
              <a:t>Nous utilisons l’optimisation bayésienne .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La fonction objective à minimiser est : la moyenne du score RMSE résultat d’une validation croisée sur les données d'entraînement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→</a:t>
            </a:r>
            <a:r>
              <a:rPr lang="es" sz="1400" dirty="0"/>
              <a:t> Résultats :         </a:t>
            </a:r>
            <a:r>
              <a:rPr lang="es" sz="1400" b="1" dirty="0"/>
              <a:t>RMSE = 1,46</a:t>
            </a:r>
            <a:r>
              <a:rPr lang="es" sz="1400" dirty="0"/>
              <a:t> 	</a:t>
            </a:r>
            <a:r>
              <a:rPr lang="es" sz="1200" dirty="0"/>
              <a:t>sur les données de validation </a:t>
            </a:r>
            <a:endParaRPr sz="1200" dirty="0"/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(</a:t>
            </a:r>
            <a:r>
              <a:rPr lang="es" sz="1200" i="1" dirty="0"/>
              <a:t>pour learning_rate = 0.06 et depth = 3)</a:t>
            </a:r>
            <a:endParaRPr sz="1200" i="1" dirty="0"/>
          </a:p>
        </p:txBody>
      </p:sp>
      <p:sp>
        <p:nvSpPr>
          <p:cNvPr id="267" name="Google Shape;267;p39"/>
          <p:cNvSpPr/>
          <p:nvPr/>
        </p:nvSpPr>
        <p:spPr>
          <a:xfrm flipH="1">
            <a:off x="1609800" y="1949825"/>
            <a:ext cx="3457500" cy="41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9"/>
          <p:cNvSpPr txBox="1"/>
          <p:nvPr/>
        </p:nvSpPr>
        <p:spPr>
          <a:xfrm>
            <a:off x="1696341" y="1981625"/>
            <a:ext cx="3053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erif Display"/>
              <a:buAutoNum type="arabicPeriod"/>
            </a:pPr>
            <a:r>
              <a:rPr lang="es" sz="1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Définir l’espace de recherche</a:t>
            </a:r>
            <a:endParaRPr sz="1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1689791" y="2225975"/>
            <a:ext cx="3053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erif Display"/>
              <a:buAutoNum type="arabicPeriod"/>
            </a:pPr>
            <a:endParaRPr sz="1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erif Display"/>
              <a:buAutoNum type="arabicPeriod"/>
            </a:pPr>
            <a:r>
              <a:rPr lang="es" sz="12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Définir la fonction objectif</a:t>
            </a:r>
            <a:endParaRPr sz="12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2457825" y="3995825"/>
            <a:ext cx="1140600" cy="41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/>
          <p:nvPr/>
        </p:nvSpPr>
        <p:spPr>
          <a:xfrm flipH="1">
            <a:off x="522350" y="1679100"/>
            <a:ext cx="4839900" cy="34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6183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Tuning des hyperparamètres</a:t>
            </a:r>
            <a:r>
              <a:rPr lang="es" sz="2000"/>
              <a:t> : Régularisation ?</a:t>
            </a:r>
            <a:endParaRPr sz="2000"/>
          </a:p>
        </p:txBody>
      </p:sp>
      <p:sp>
        <p:nvSpPr>
          <p:cNvPr id="277" name="Google Shape;277;p40"/>
          <p:cNvSpPr txBox="1">
            <a:spLocks noGrp="1"/>
          </p:cNvSpPr>
          <p:nvPr>
            <p:ph type="ctrTitle"/>
          </p:nvPr>
        </p:nvSpPr>
        <p:spPr>
          <a:xfrm>
            <a:off x="723600" y="999225"/>
            <a:ext cx="7383000" cy="3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i="1"/>
              <a:t>Est ce que la régularisation est utile dans notre cas ?  </a:t>
            </a:r>
            <a:endParaRPr sz="1200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i="1"/>
              <a:t>→ A priori non puisque le modèle n’est pas complexe, mais .. on procède à la vérification !</a:t>
            </a:r>
            <a:endParaRPr sz="11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800" y="1804738"/>
            <a:ext cx="3960501" cy="32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 txBox="1"/>
          <p:nvPr/>
        </p:nvSpPr>
        <p:spPr>
          <a:xfrm>
            <a:off x="5933750" y="2965663"/>
            <a:ext cx="2877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→ La régularisation n'a pas d'effet sur l'amélioration du pouvoir de généralisation du modèle. 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5721275" y="2795425"/>
            <a:ext cx="3422700" cy="107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6183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Tuning des hyperparamètres</a:t>
            </a:r>
            <a:r>
              <a:rPr lang="es" sz="2000"/>
              <a:t> : Test</a:t>
            </a:r>
            <a:endParaRPr sz="2000"/>
          </a:p>
        </p:txBody>
      </p:sp>
      <p:sp>
        <p:nvSpPr>
          <p:cNvPr id="286" name="Google Shape;286;p41"/>
          <p:cNvSpPr txBox="1">
            <a:spLocks noGrp="1"/>
          </p:cNvSpPr>
          <p:nvPr>
            <p:ph type="ctrTitle"/>
          </p:nvPr>
        </p:nvSpPr>
        <p:spPr>
          <a:xfrm>
            <a:off x="1480350" y="1508025"/>
            <a:ext cx="61833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Pour s’assurer du pouvoir de généralisation du modèle, nous testons le modèle sur la base de test qui n’a pas été utilisé dans la phase d'entraînement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Nous obtenons :         </a:t>
            </a:r>
            <a:r>
              <a:rPr lang="es" sz="1400" b="1" dirty="0"/>
              <a:t>RMSE = 1,38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87" name="Google Shape;287;p41"/>
          <p:cNvSpPr/>
          <p:nvPr/>
        </p:nvSpPr>
        <p:spPr>
          <a:xfrm>
            <a:off x="2851975" y="2068288"/>
            <a:ext cx="1140600" cy="41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1"/>
          <p:cNvSpPr txBox="1">
            <a:spLocks noGrp="1"/>
          </p:cNvSpPr>
          <p:nvPr>
            <p:ph type="ctrTitle"/>
          </p:nvPr>
        </p:nvSpPr>
        <p:spPr>
          <a:xfrm>
            <a:off x="2251000" y="3234025"/>
            <a:ext cx="51024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/>
              <a:t>RMSE du test est proche de RMSE de validation (1,46)  (même inférieur!). </a:t>
            </a:r>
            <a:endParaRPr sz="1200" i="1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/>
              <a:t>Ce qui veut dire que le modèle a un bon pouvoir de généralisation.</a:t>
            </a:r>
            <a:endParaRPr sz="1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550" y="3234025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1"/>
          <p:cNvSpPr/>
          <p:nvPr/>
        </p:nvSpPr>
        <p:spPr>
          <a:xfrm>
            <a:off x="1790600" y="2960025"/>
            <a:ext cx="5454600" cy="107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/>
          <p:nvPr/>
        </p:nvSpPr>
        <p:spPr>
          <a:xfrm flipH="1">
            <a:off x="1105575" y="749400"/>
            <a:ext cx="7045200" cy="34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2"/>
          <p:cNvSpPr txBox="1">
            <a:spLocks noGrp="1"/>
          </p:cNvSpPr>
          <p:nvPr>
            <p:ph type="ctrTitle"/>
          </p:nvPr>
        </p:nvSpPr>
        <p:spPr>
          <a:xfrm>
            <a:off x="723600" y="220800"/>
            <a:ext cx="6183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Modèle final</a:t>
            </a:r>
            <a:endParaRPr sz="2000"/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25" y="907426"/>
            <a:ext cx="6244551" cy="31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/>
          <p:nvPr/>
        </p:nvSpPr>
        <p:spPr>
          <a:xfrm>
            <a:off x="6342200" y="4563600"/>
            <a:ext cx="2424900" cy="57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3359550" y="4563600"/>
            <a:ext cx="2424900" cy="57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2"/>
          <p:cNvSpPr/>
          <p:nvPr/>
        </p:nvSpPr>
        <p:spPr>
          <a:xfrm>
            <a:off x="417975" y="4563600"/>
            <a:ext cx="2424900" cy="57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2"/>
          <p:cNvSpPr txBox="1">
            <a:spLocks noGrp="1"/>
          </p:cNvSpPr>
          <p:nvPr>
            <p:ph type="ctrTitle"/>
          </p:nvPr>
        </p:nvSpPr>
        <p:spPr>
          <a:xfrm>
            <a:off x="435525" y="4614225"/>
            <a:ext cx="83853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lt1"/>
                </a:solidFill>
              </a:rPr>
              <a:t>   RMSE d’entrainement : 1,07                                       RMSE de validation : 1,46                                                  RMSE de test : 1,37</a:t>
            </a:r>
            <a:endParaRPr sz="1200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/>
          <p:nvPr/>
        </p:nvSpPr>
        <p:spPr>
          <a:xfrm flipH="1">
            <a:off x="0" y="1462325"/>
            <a:ext cx="9144000" cy="22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ctrTitle"/>
          </p:nvPr>
        </p:nvSpPr>
        <p:spPr>
          <a:xfrm>
            <a:off x="723600" y="220800"/>
            <a:ext cx="6183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Modèle : Explicabilité</a:t>
            </a:r>
            <a:endParaRPr sz="2000"/>
          </a:p>
        </p:txBody>
      </p:sp>
      <p:sp>
        <p:nvSpPr>
          <p:cNvPr id="308" name="Google Shape;308;p43"/>
          <p:cNvSpPr txBox="1">
            <a:spLocks noGrp="1"/>
          </p:cNvSpPr>
          <p:nvPr>
            <p:ph type="ctrTitle"/>
          </p:nvPr>
        </p:nvSpPr>
        <p:spPr>
          <a:xfrm>
            <a:off x="1087425" y="3893350"/>
            <a:ext cx="68958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On peut identifier les variables qui ont contribué à prédire la valeur -4.45 pour cette ligne. </a:t>
            </a:r>
            <a:endParaRPr sz="12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/>
              <a:t>La variable </a:t>
            </a:r>
            <a:r>
              <a:rPr lang="es" sz="1200" b="1" i="1"/>
              <a:t>Salaire annuel</a:t>
            </a:r>
            <a:r>
              <a:rPr lang="es" sz="1200" i="1"/>
              <a:t> suivi du </a:t>
            </a:r>
            <a:r>
              <a:rPr lang="es" sz="1200" b="1" i="1"/>
              <a:t>Type de véhicule</a:t>
            </a:r>
            <a:r>
              <a:rPr lang="es" sz="1200" i="1"/>
              <a:t> puis </a:t>
            </a:r>
            <a:r>
              <a:rPr lang="es" sz="1200" b="1" i="1"/>
              <a:t>Age</a:t>
            </a:r>
            <a:r>
              <a:rPr lang="es" sz="1200" i="1"/>
              <a:t> contribuent à pousser la valeur prédite aux valeurs inférieurs.</a:t>
            </a:r>
            <a:endParaRPr sz="1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2713"/>
            <a:ext cx="8839202" cy="203808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 txBox="1"/>
          <p:nvPr/>
        </p:nvSpPr>
        <p:spPr>
          <a:xfrm>
            <a:off x="543750" y="749400"/>
            <a:ext cx="6752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On peut expliquer le résultat prédit pour une observation donnée.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Exemple :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00" y="41516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ctrTitle" idx="6"/>
          </p:nvPr>
        </p:nvSpPr>
        <p:spPr>
          <a:xfrm>
            <a:off x="3545340" y="2199050"/>
            <a:ext cx="144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Modèle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8"/>
          </p:nvPr>
        </p:nvSpPr>
        <p:spPr>
          <a:xfrm>
            <a:off x="3236206" y="162094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ctrTitle" idx="21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Sommaire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ctrTitle" idx="3"/>
          </p:nvPr>
        </p:nvSpPr>
        <p:spPr>
          <a:xfrm>
            <a:off x="536788" y="21990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Données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5"/>
          </p:nvPr>
        </p:nvSpPr>
        <p:spPr>
          <a:xfrm>
            <a:off x="1054545" y="16209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ctrTitle" idx="9"/>
          </p:nvPr>
        </p:nvSpPr>
        <p:spPr>
          <a:xfrm>
            <a:off x="6346676" y="2199051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Prédiction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14"/>
          </p:nvPr>
        </p:nvSpPr>
        <p:spPr>
          <a:xfrm>
            <a:off x="6346687" y="163414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/>
          <p:nvPr/>
        </p:nvSpPr>
        <p:spPr>
          <a:xfrm flipH="1">
            <a:off x="2268400" y="1275025"/>
            <a:ext cx="4098900" cy="293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ctrTitle"/>
          </p:nvPr>
        </p:nvSpPr>
        <p:spPr>
          <a:xfrm>
            <a:off x="723600" y="220800"/>
            <a:ext cx="6183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Modèle : importance des variables</a:t>
            </a:r>
            <a:endParaRPr sz="2000"/>
          </a:p>
        </p:txBody>
      </p:sp>
      <p:sp>
        <p:nvSpPr>
          <p:cNvPr id="318" name="Google Shape;318;p44"/>
          <p:cNvSpPr txBox="1">
            <a:spLocks noGrp="1"/>
          </p:cNvSpPr>
          <p:nvPr>
            <p:ph type="ctrTitle"/>
          </p:nvPr>
        </p:nvSpPr>
        <p:spPr>
          <a:xfrm>
            <a:off x="880500" y="4297350"/>
            <a:ext cx="7383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Ceci re-valide la remarque qu'on a faite pendant l'analyse descriptive : que le Type de véhicule est un facteur discriminant pour déterminer la valeur du bénéfice!</a:t>
            </a:r>
            <a:endParaRPr sz="1200"/>
          </a:p>
        </p:txBody>
      </p:sp>
      <p:sp>
        <p:nvSpPr>
          <p:cNvPr id="319" name="Google Shape;319;p44"/>
          <p:cNvSpPr txBox="1"/>
          <p:nvPr/>
        </p:nvSpPr>
        <p:spPr>
          <a:xfrm>
            <a:off x="1722538" y="792250"/>
            <a:ext cx="515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On peut clairement déceler  les variables importantes dans la prédiction.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203" y="1460597"/>
            <a:ext cx="3516075" cy="25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2609225" y="2243225"/>
            <a:ext cx="28767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Prédiction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5"/>
          <p:cNvSpPr txBox="1">
            <a:spLocks noGrp="1"/>
          </p:cNvSpPr>
          <p:nvPr>
            <p:ph type="title" idx="2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/>
          <p:nvPr/>
        </p:nvSpPr>
        <p:spPr>
          <a:xfrm flipH="1">
            <a:off x="-4200" y="3623900"/>
            <a:ext cx="4165800" cy="15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6"/>
          <p:cNvSpPr/>
          <p:nvPr/>
        </p:nvSpPr>
        <p:spPr>
          <a:xfrm flipH="1">
            <a:off x="4425900" y="1859800"/>
            <a:ext cx="4718100" cy="157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6"/>
          <p:cNvSpPr/>
          <p:nvPr/>
        </p:nvSpPr>
        <p:spPr>
          <a:xfrm flipH="1">
            <a:off x="75" y="1846525"/>
            <a:ext cx="4165800" cy="157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6"/>
          <p:cNvSpPr txBox="1">
            <a:spLocks noGrp="1"/>
          </p:cNvSpPr>
          <p:nvPr>
            <p:ph type="ctrTitle"/>
          </p:nvPr>
        </p:nvSpPr>
        <p:spPr>
          <a:xfrm>
            <a:off x="723600" y="220800"/>
            <a:ext cx="61833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Prédiction</a:t>
            </a:r>
            <a:endParaRPr sz="2000"/>
          </a:p>
        </p:txBody>
      </p:sp>
      <p:sp>
        <p:nvSpPr>
          <p:cNvPr id="335" name="Google Shape;335;p46"/>
          <p:cNvSpPr txBox="1"/>
          <p:nvPr/>
        </p:nvSpPr>
        <p:spPr>
          <a:xfrm>
            <a:off x="1009950" y="712625"/>
            <a:ext cx="712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AutoNum type="arabicPeriod"/>
            </a:pPr>
            <a:r>
              <a:rPr lang="es" sz="12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Appliquer les mêmes transformations faites sur la base d’entrainement</a:t>
            </a:r>
            <a:endParaRPr sz="1200" i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AutoNum type="arabicPeriod"/>
            </a:pPr>
            <a:r>
              <a:rPr lang="es" sz="12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Renseigner les champs manquants en générant des valeurs aléatoires qui respectent la distribution</a:t>
            </a:r>
            <a:endParaRPr sz="1200" i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AutoNum type="arabicPeriod"/>
            </a:pPr>
            <a:r>
              <a:rPr lang="es" sz="12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Comparer la distribution des </a:t>
            </a:r>
            <a:r>
              <a:rPr lang="es" sz="1200" b="1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variables importantes pour le modèle</a:t>
            </a:r>
            <a:endParaRPr sz="1200" b="1" i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dans le dataset d'entraînement et dans le dataset de prédiction</a:t>
            </a:r>
            <a:endParaRPr sz="1200" i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38" y="3716450"/>
            <a:ext cx="3830124" cy="13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3" y="1922775"/>
            <a:ext cx="4088874" cy="1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588" y="1858412"/>
            <a:ext cx="4580730" cy="157977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6"/>
          <p:cNvSpPr txBox="1"/>
          <p:nvPr/>
        </p:nvSpPr>
        <p:spPr>
          <a:xfrm>
            <a:off x="4425888" y="3803175"/>
            <a:ext cx="4414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Les variables de la base de prédiction et de la base d’entrainement ont des distributions pareils et les variables catégorielles contiennent les mêmes instances ! 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→ Nous pouvons utiliser notre modèle pour prédire !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4425900" y="3640250"/>
            <a:ext cx="4718100" cy="150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ctrTitle"/>
          </p:nvPr>
        </p:nvSpPr>
        <p:spPr>
          <a:xfrm flipH="1">
            <a:off x="3194100" y="2230650"/>
            <a:ext cx="2755800" cy="6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/>
          <p:nvPr/>
        </p:nvSpPr>
        <p:spPr>
          <a:xfrm>
            <a:off x="2297399" y="1695900"/>
            <a:ext cx="4549200" cy="1751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8"/>
          <p:cNvSpPr txBox="1">
            <a:spLocks noGrp="1"/>
          </p:cNvSpPr>
          <p:nvPr>
            <p:ph type="title"/>
          </p:nvPr>
        </p:nvSpPr>
        <p:spPr>
          <a:xfrm>
            <a:off x="2297400" y="2123400"/>
            <a:ext cx="45492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Merci pour votre attention 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 flipH="1">
            <a:off x="3372575" y="2289950"/>
            <a:ext cx="27558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ctrTitle"/>
          </p:nvPr>
        </p:nvSpPr>
        <p:spPr>
          <a:xfrm flipH="1">
            <a:off x="27301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Données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2"/>
          </p:nvPr>
        </p:nvSpPr>
        <p:spPr>
          <a:xfrm flipH="1">
            <a:off x="3405650" y="23926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ctrTitle"/>
          </p:nvPr>
        </p:nvSpPr>
        <p:spPr>
          <a:xfrm>
            <a:off x="3082950" y="244000"/>
            <a:ext cx="29781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Description des données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492450" y="819800"/>
            <a:ext cx="81591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Ce jeu de données correspond à des données relatifs l'assurance.</a:t>
            </a:r>
            <a:endParaRPr sz="1000" i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Il est intéressant de noter qu'il a été intégralement généré. </a:t>
            </a:r>
            <a:endParaRPr sz="1000" i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Donc, les relations entre les variables ou leurs valeurs pourraient ne pas être significatives ou reflétante de la réalité.</a:t>
            </a:r>
            <a:r>
              <a:rPr lang="es" sz="12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 sz="1200" i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On définit quelques variables : 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Char char="❏"/>
            </a:pPr>
            <a:r>
              <a:rPr lang="es" sz="1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index </a:t>
            </a: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: Un identifiant unique pour chaque entrée dans le dataset. 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Char char="❏"/>
            </a:pPr>
            <a:r>
              <a:rPr lang="es" sz="1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Prime mensuelle</a:t>
            </a: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: la prime (potentiellement commerciale) d'assurance que l'assuré paie 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Char char="❏"/>
            </a:pPr>
            <a:r>
              <a:rPr lang="es" sz="1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Coefficient bonus malus</a:t>
            </a: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: reflète le comportement de conduite de l'assuré. Un bonus malus grand reflète une conduite imprudente. 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Char char="❏"/>
            </a:pPr>
            <a:r>
              <a:rPr lang="es" sz="1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Score CRM</a:t>
            </a: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: pareil que le bonus malus. Plus il est élevé plus la conduite de l'assuré est imprudente. 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Char char="❏"/>
            </a:pPr>
            <a:r>
              <a:rPr lang="es" sz="1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Score crédit</a:t>
            </a: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: évalue la solvabilité financière de l'assuré. Un score de crédit élevé indique une probabilité plus faible de défaut de paiement. 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Char char="❏"/>
            </a:pPr>
            <a:r>
              <a:rPr lang="es" sz="1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Cout entretien annuel</a:t>
            </a: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: du véhicule 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erif Display"/>
              <a:buChar char="❏"/>
            </a:pPr>
            <a:r>
              <a:rPr lang="es" sz="1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Bénéfice net annuel</a:t>
            </a: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: le profit annuel généré par l'assuré pour l'assureur Le but du projet est de prédire Le bénéfice net annuel étant donné un profil client spécifique. Il s'agit d'un problème de régression.</a:t>
            </a:r>
            <a:endParaRPr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01275"/>
            <a:ext cx="187650" cy="1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/>
          <p:nvPr/>
        </p:nvSpPr>
        <p:spPr>
          <a:xfrm>
            <a:off x="130900" y="758450"/>
            <a:ext cx="6906300" cy="76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 flipH="1">
            <a:off x="5046900" y="1828150"/>
            <a:ext cx="4097100" cy="268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0" y="1062850"/>
            <a:ext cx="4611900" cy="359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4929525" y="1724100"/>
            <a:ext cx="4214400" cy="34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1606875" y="1204125"/>
            <a:ext cx="7107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Erreurs</a:t>
            </a:r>
            <a:endParaRPr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ctrTitle"/>
          </p:nvPr>
        </p:nvSpPr>
        <p:spPr>
          <a:xfrm>
            <a:off x="3341550" y="470625"/>
            <a:ext cx="24609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Qualité des données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575" y="1934575"/>
            <a:ext cx="4031425" cy="241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88125" y="1594575"/>
            <a:ext cx="4436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On remarque que la variable </a:t>
            </a:r>
            <a:r>
              <a:rPr lang="es" sz="1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Benefice net annuel</a:t>
            </a: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est de dtype object à la place de float64. Ceci pourrait être dû à une erreur lors de la génération du dataset. En effet, certaines valeurs contiennent ',' comme séparateur décimal. On procède à la correction. </a:t>
            </a:r>
            <a:endParaRPr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1213950" y="2880525"/>
            <a:ext cx="16653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Valeurs manquantes</a:t>
            </a:r>
            <a:endParaRPr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88125" y="3427975"/>
            <a:ext cx="4436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 dataset contient des valeurs manquantes pour trois variables. Il est nécessaire de les traiter afin d'éviter des biais dans l'analyse ou bien des pertes d'information.</a:t>
            </a:r>
            <a:endParaRPr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/>
        </p:nvSpPr>
        <p:spPr>
          <a:xfrm flipH="1">
            <a:off x="2010150" y="2389800"/>
            <a:ext cx="5123700" cy="171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ctrTitle"/>
          </p:nvPr>
        </p:nvSpPr>
        <p:spPr>
          <a:xfrm>
            <a:off x="1373325" y="270950"/>
            <a:ext cx="63933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Qualité des données : </a:t>
            </a:r>
            <a:r>
              <a:rPr lang="es"/>
              <a:t>traitement des valeurs manquantes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492450" y="938025"/>
            <a:ext cx="8159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43200" y="938025"/>
            <a:ext cx="8159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On regarde la distribution de notre cible par rapport à la variable : </a:t>
            </a:r>
            <a:endParaRPr sz="1200" i="1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Pour </a:t>
            </a:r>
            <a:r>
              <a:rPr lang="es" sz="1200" b="1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Marque </a:t>
            </a: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: 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distribution uniforme → On génère les variables manquantes en pondérant par la probabilité d'occurrence de chaque instance.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413" y="2539738"/>
            <a:ext cx="4697123" cy="14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/>
        </p:nvSpPr>
        <p:spPr>
          <a:xfrm>
            <a:off x="492450" y="633225"/>
            <a:ext cx="8159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92450" y="1192200"/>
            <a:ext cx="8159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Pour </a:t>
            </a:r>
            <a:r>
              <a:rPr lang="es" sz="1200" b="1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Age </a:t>
            </a: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et </a:t>
            </a:r>
            <a:r>
              <a:rPr lang="es" sz="1200" b="1" i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Prime </a:t>
            </a: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: Leur suppression n’impacte pas la distribution de la cible → on les supprime. 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98" name="Google Shape;198;p32"/>
          <p:cNvSpPr/>
          <p:nvPr/>
        </p:nvSpPr>
        <p:spPr>
          <a:xfrm flipH="1">
            <a:off x="2130375" y="1995000"/>
            <a:ext cx="4877400" cy="19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788" y="2203950"/>
            <a:ext cx="4248426" cy="14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>
            <a:spLocks noGrp="1"/>
          </p:cNvSpPr>
          <p:nvPr>
            <p:ph type="ctrTitle"/>
          </p:nvPr>
        </p:nvSpPr>
        <p:spPr>
          <a:xfrm>
            <a:off x="1373325" y="270950"/>
            <a:ext cx="63933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Qualité des données : </a:t>
            </a:r>
            <a:r>
              <a:rPr lang="es"/>
              <a:t>traitement des valeurs manquantes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/>
          <p:nvPr/>
        </p:nvSpPr>
        <p:spPr>
          <a:xfrm flipH="1">
            <a:off x="0" y="1842600"/>
            <a:ext cx="9144000" cy="150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33"/>
          <p:cNvCxnSpPr/>
          <p:nvPr/>
        </p:nvCxnSpPr>
        <p:spPr>
          <a:xfrm>
            <a:off x="3569550" y="4000475"/>
            <a:ext cx="20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>
            <a:spLocks noGrp="1"/>
          </p:cNvSpPr>
          <p:nvPr>
            <p:ph type="subTitle" idx="1"/>
          </p:nvPr>
        </p:nvSpPr>
        <p:spPr>
          <a:xfrm>
            <a:off x="2075700" y="3523913"/>
            <a:ext cx="49926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Distribution de la variable cible par rapport aux variables numériques</a:t>
            </a:r>
            <a:endParaRPr sz="120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4763"/>
            <a:ext cx="8839204" cy="100131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>
            <a:spLocks noGrp="1"/>
          </p:cNvSpPr>
          <p:nvPr>
            <p:ph type="ctrTitle"/>
          </p:nvPr>
        </p:nvSpPr>
        <p:spPr>
          <a:xfrm>
            <a:off x="465075" y="212425"/>
            <a:ext cx="1736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Statistiques descriptives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ment Business Plan by Slidego">
  <a:themeElements>
    <a:clrScheme name="Simple Light">
      <a:dk1>
        <a:srgbClr val="254C6D"/>
      </a:dk1>
      <a:lt1>
        <a:srgbClr val="F3F3F3"/>
      </a:lt1>
      <a:dk2>
        <a:srgbClr val="254C6D"/>
      </a:dk2>
      <a:lt2>
        <a:srgbClr val="EEEEEE"/>
      </a:lt2>
      <a:accent1>
        <a:srgbClr val="254C6D"/>
      </a:accent1>
      <a:accent2>
        <a:srgbClr val="254C6D"/>
      </a:accent2>
      <a:accent3>
        <a:srgbClr val="254C6D"/>
      </a:accent3>
      <a:accent4>
        <a:srgbClr val="254C6D"/>
      </a:accent4>
      <a:accent5>
        <a:srgbClr val="254C6D"/>
      </a:accent5>
      <a:accent6>
        <a:srgbClr val="254C6D"/>
      </a:accent6>
      <a:hlink>
        <a:srgbClr val="254C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Microsoft Office PowerPoint</Application>
  <PresentationFormat>Affichage à l'écran (16:9)</PresentationFormat>
  <Paragraphs>137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Open Sans Light</vt:lpstr>
      <vt:lpstr>Open Sans</vt:lpstr>
      <vt:lpstr>Arial</vt:lpstr>
      <vt:lpstr>Roboto</vt:lpstr>
      <vt:lpstr>DM Serif Display</vt:lpstr>
      <vt:lpstr>Fira Sans Extra Condensed Medium</vt:lpstr>
      <vt:lpstr>Invesment Business Plan by Slidego</vt:lpstr>
      <vt:lpstr>Study Case Actuariat et Data Science</vt:lpstr>
      <vt:lpstr>Modèle</vt:lpstr>
      <vt:lpstr>Introduction</vt:lpstr>
      <vt:lpstr>Données</vt:lpstr>
      <vt:lpstr>Description des données </vt:lpstr>
      <vt:lpstr>Qualité des données </vt:lpstr>
      <vt:lpstr>Qualité des données : traitement des valeurs manquantes </vt:lpstr>
      <vt:lpstr>Qualité des données : traitement des valeurs manquantes </vt:lpstr>
      <vt:lpstr>Statistiques descriptives </vt:lpstr>
      <vt:lpstr>Statistiques descriptives </vt:lpstr>
      <vt:lpstr>Correlation </vt:lpstr>
      <vt:lpstr>Modèle</vt:lpstr>
      <vt:lpstr>Split des données  </vt:lpstr>
      <vt:lpstr>Modèle </vt:lpstr>
      <vt:lpstr>Tuning des hyperparamètres </vt:lpstr>
      <vt:lpstr>Tuning des hyperparamètres : Régularisation ?</vt:lpstr>
      <vt:lpstr>Tuning des hyperparamètres : Test</vt:lpstr>
      <vt:lpstr>Modèle final</vt:lpstr>
      <vt:lpstr>Modèle : Explicabilité</vt:lpstr>
      <vt:lpstr>Modèle : importance des variables</vt:lpstr>
      <vt:lpstr>Prédiction</vt:lpstr>
      <vt:lpstr>Prédiction</vt:lpstr>
      <vt:lpstr>Conclusion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Case Actuariat et Data Science</dc:title>
  <cp:lastModifiedBy>Ibrahim Ez-zahraouy</cp:lastModifiedBy>
  <cp:revision>2</cp:revision>
  <dcterms:modified xsi:type="dcterms:W3CDTF">2023-08-16T12:59:05Z</dcterms:modified>
</cp:coreProperties>
</file>