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97" r:id="rId6"/>
    <p:sldId id="298" r:id="rId7"/>
    <p:sldId id="299" r:id="rId8"/>
    <p:sldId id="300" r:id="rId9"/>
    <p:sldId id="301" r:id="rId10"/>
    <p:sldId id="261" r:id="rId11"/>
    <p:sldId id="303" r:id="rId12"/>
    <p:sldId id="304" r:id="rId13"/>
    <p:sldId id="305" r:id="rId14"/>
    <p:sldId id="306" r:id="rId15"/>
    <p:sldId id="307" r:id="rId16"/>
    <p:sldId id="309" r:id="rId17"/>
    <p:sldId id="310" r:id="rId18"/>
    <p:sldId id="311" r:id="rId19"/>
    <p:sldId id="275" r:id="rId20"/>
  </p:sldIdLst>
  <p:sldSz cx="9144000" cy="5143500"/>
  <p:notesSz cx="6858000" cy="9144000"/>
  <p:embeddedFontLst>
    <p:embeddedFont>
      <p:font typeface="SimSun" panose="02010600030101010101" pitchFamily="2" charset="-122"/>
      <p:regular r:id="rId24"/>
    </p:embeddedFont>
    <p:embeddedFont>
      <p:font typeface="Albert Sans"/>
      <p:regular r:id="rId25"/>
    </p:embeddedFont>
    <p:embeddedFont>
      <p:font typeface="Mulish"/>
      <p:regular r:id="rId26"/>
    </p:embeddedFont>
    <p:embeddedFont>
      <p:font typeface="DM Sans"/>
      <p:regular r:id="rId27"/>
    </p:embeddedFont>
    <p:embeddedFont>
      <p:font typeface="Calibri" panose="020F0502020204030204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4dfce81f19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4dfce81f1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54dda1946d_6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54dda1946d_6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135e18421cc_13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135e18421cc_13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54dda1946d_6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54dda1946d_6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54dda1946d_6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54dda1946d_6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00325" y="1468875"/>
            <a:ext cx="75438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2275875" y="3198825"/>
            <a:ext cx="4592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817341" y="-872068"/>
            <a:ext cx="10581139" cy="7505539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/>
          <p:nvPr>
            <p:ph type="title" hasCustomPrompt="1"/>
          </p:nvPr>
        </p:nvSpPr>
        <p:spPr>
          <a:xfrm>
            <a:off x="1284000" y="1714512"/>
            <a:ext cx="6576000" cy="12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/>
          <p:nvPr>
            <p:ph type="subTitle" idx="1"/>
          </p:nvPr>
        </p:nvSpPr>
        <p:spPr>
          <a:xfrm>
            <a:off x="1284000" y="2922288"/>
            <a:ext cx="65760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54" name="Google Shape;554;p11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1" name="Google Shape;631;p13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671217"/>
            <a:ext cx="10544675" cy="8105803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02" name="Google Shape;702;p14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80" name="Google Shape;780;p15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_1_1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6" name="Google Shape;846;p16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2" name="Google Shape;922;p17"/>
          <p:cNvSpPr txBox="1"/>
          <p:nvPr>
            <p:ph type="body" idx="1"/>
          </p:nvPr>
        </p:nvSpPr>
        <p:spPr>
          <a:xfrm>
            <a:off x="720000" y="1215751"/>
            <a:ext cx="77040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923" name="Google Shape;923;p17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9" name="Google Shape;989;p18"/>
          <p:cNvSpPr txBox="1"/>
          <p:nvPr>
            <p:ph type="subTitle" idx="1"/>
          </p:nvPr>
        </p:nvSpPr>
        <p:spPr>
          <a:xfrm>
            <a:off x="1200900" y="1706552"/>
            <a:ext cx="67422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18"/>
          <p:cNvSpPr txBox="1"/>
          <p:nvPr>
            <p:ph type="subTitle" idx="2"/>
          </p:nvPr>
        </p:nvSpPr>
        <p:spPr>
          <a:xfrm>
            <a:off x="1200900" y="2775802"/>
            <a:ext cx="67422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18"/>
          <p:cNvSpPr txBox="1"/>
          <p:nvPr>
            <p:ph type="subTitle" idx="3"/>
          </p:nvPr>
        </p:nvSpPr>
        <p:spPr>
          <a:xfrm>
            <a:off x="1200900" y="3845049"/>
            <a:ext cx="67422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18"/>
          <p:cNvSpPr txBox="1"/>
          <p:nvPr>
            <p:ph type="subTitle" idx="4"/>
          </p:nvPr>
        </p:nvSpPr>
        <p:spPr>
          <a:xfrm>
            <a:off x="1200900" y="1243900"/>
            <a:ext cx="674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93" name="Google Shape;993;p18"/>
          <p:cNvSpPr txBox="1"/>
          <p:nvPr>
            <p:ph type="subTitle" idx="5"/>
          </p:nvPr>
        </p:nvSpPr>
        <p:spPr>
          <a:xfrm>
            <a:off x="1200900" y="2313150"/>
            <a:ext cx="674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94" name="Google Shape;994;p18"/>
          <p:cNvSpPr txBox="1"/>
          <p:nvPr>
            <p:ph type="subTitle" idx="6"/>
          </p:nvPr>
        </p:nvSpPr>
        <p:spPr>
          <a:xfrm>
            <a:off x="1200900" y="3382388"/>
            <a:ext cx="674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995" name="Google Shape;995;p18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3" name="Google Shape;1073;p19"/>
          <p:cNvSpPr txBox="1"/>
          <p:nvPr>
            <p:ph type="subTitle" idx="1"/>
          </p:nvPr>
        </p:nvSpPr>
        <p:spPr>
          <a:xfrm>
            <a:off x="1574375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19"/>
          <p:cNvSpPr txBox="1"/>
          <p:nvPr>
            <p:ph type="subTitle" idx="2"/>
          </p:nvPr>
        </p:nvSpPr>
        <p:spPr>
          <a:xfrm>
            <a:off x="5500976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19"/>
          <p:cNvSpPr txBox="1"/>
          <p:nvPr>
            <p:ph type="subTitle" idx="3"/>
          </p:nvPr>
        </p:nvSpPr>
        <p:spPr>
          <a:xfrm>
            <a:off x="1574375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19"/>
          <p:cNvSpPr txBox="1"/>
          <p:nvPr>
            <p:ph type="subTitle" idx="4"/>
          </p:nvPr>
        </p:nvSpPr>
        <p:spPr>
          <a:xfrm>
            <a:off x="5500976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19"/>
          <p:cNvSpPr txBox="1"/>
          <p:nvPr>
            <p:ph type="title" idx="5" hasCustomPrompt="1"/>
          </p:nvPr>
        </p:nvSpPr>
        <p:spPr>
          <a:xfrm>
            <a:off x="7582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/>
          <p:nvPr>
            <p:ph type="title" idx="6" hasCustomPrompt="1"/>
          </p:nvPr>
        </p:nvSpPr>
        <p:spPr>
          <a:xfrm>
            <a:off x="7582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/>
          <p:nvPr>
            <p:ph type="title" idx="7" hasCustomPrompt="1"/>
          </p:nvPr>
        </p:nvSpPr>
        <p:spPr>
          <a:xfrm>
            <a:off x="46850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/>
          <p:nvPr>
            <p:ph type="title" idx="8" hasCustomPrompt="1"/>
          </p:nvPr>
        </p:nvSpPr>
        <p:spPr>
          <a:xfrm>
            <a:off x="46850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/>
          <p:nvPr>
            <p:ph type="subTitle" idx="9"/>
          </p:nvPr>
        </p:nvSpPr>
        <p:spPr>
          <a:xfrm>
            <a:off x="15743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82" name="Google Shape;1082;p19"/>
          <p:cNvSpPr txBox="1"/>
          <p:nvPr>
            <p:ph type="subTitle" idx="13"/>
          </p:nvPr>
        </p:nvSpPr>
        <p:spPr>
          <a:xfrm>
            <a:off x="55009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83" name="Google Shape;1083;p19"/>
          <p:cNvSpPr txBox="1"/>
          <p:nvPr>
            <p:ph type="subTitle" idx="14"/>
          </p:nvPr>
        </p:nvSpPr>
        <p:spPr>
          <a:xfrm>
            <a:off x="15743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84" name="Google Shape;1084;p19"/>
          <p:cNvSpPr txBox="1"/>
          <p:nvPr>
            <p:ph type="subTitle" idx="15"/>
          </p:nvPr>
        </p:nvSpPr>
        <p:spPr>
          <a:xfrm>
            <a:off x="55009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085" name="Google Shape;1085;p19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671217"/>
            <a:ext cx="10532835" cy="7946710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720000" y="444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6" name="Google Shape;1156;p20"/>
          <p:cNvSpPr txBox="1"/>
          <p:nvPr>
            <p:ph type="subTitle" idx="1"/>
          </p:nvPr>
        </p:nvSpPr>
        <p:spPr>
          <a:xfrm>
            <a:off x="720000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7" name="Google Shape;1157;p20"/>
          <p:cNvSpPr txBox="1"/>
          <p:nvPr>
            <p:ph type="subTitle" idx="2"/>
          </p:nvPr>
        </p:nvSpPr>
        <p:spPr>
          <a:xfrm>
            <a:off x="3378225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8" name="Google Shape;1158;p20"/>
          <p:cNvSpPr txBox="1"/>
          <p:nvPr>
            <p:ph type="subTitle" idx="3"/>
          </p:nvPr>
        </p:nvSpPr>
        <p:spPr>
          <a:xfrm>
            <a:off x="720000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9" name="Google Shape;1159;p20"/>
          <p:cNvSpPr txBox="1"/>
          <p:nvPr>
            <p:ph type="subTitle" idx="4"/>
          </p:nvPr>
        </p:nvSpPr>
        <p:spPr>
          <a:xfrm>
            <a:off x="3378225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0" name="Google Shape;1160;p20"/>
          <p:cNvSpPr txBox="1"/>
          <p:nvPr>
            <p:ph type="subTitle" idx="5"/>
          </p:nvPr>
        </p:nvSpPr>
        <p:spPr>
          <a:xfrm>
            <a:off x="6036450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1" name="Google Shape;1161;p20"/>
          <p:cNvSpPr txBox="1"/>
          <p:nvPr>
            <p:ph type="subTitle" idx="6"/>
          </p:nvPr>
        </p:nvSpPr>
        <p:spPr>
          <a:xfrm>
            <a:off x="6036450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2" name="Google Shape;1162;p20"/>
          <p:cNvSpPr txBox="1"/>
          <p:nvPr>
            <p:ph type="subTitle" idx="7"/>
          </p:nvPr>
        </p:nvSpPr>
        <p:spPr>
          <a:xfrm>
            <a:off x="721075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63" name="Google Shape;1163;p20"/>
          <p:cNvSpPr txBox="1"/>
          <p:nvPr>
            <p:ph type="subTitle" idx="8"/>
          </p:nvPr>
        </p:nvSpPr>
        <p:spPr>
          <a:xfrm>
            <a:off x="3379300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64" name="Google Shape;1164;p20"/>
          <p:cNvSpPr txBox="1"/>
          <p:nvPr>
            <p:ph type="subTitle" idx="9"/>
          </p:nvPr>
        </p:nvSpPr>
        <p:spPr>
          <a:xfrm>
            <a:off x="6037525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65" name="Google Shape;1165;p20"/>
          <p:cNvSpPr txBox="1"/>
          <p:nvPr>
            <p:ph type="subTitle" idx="13"/>
          </p:nvPr>
        </p:nvSpPr>
        <p:spPr>
          <a:xfrm>
            <a:off x="721075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66" name="Google Shape;1166;p20"/>
          <p:cNvSpPr txBox="1"/>
          <p:nvPr>
            <p:ph type="subTitle" idx="14"/>
          </p:nvPr>
        </p:nvSpPr>
        <p:spPr>
          <a:xfrm>
            <a:off x="3379300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67" name="Google Shape;1167;p20"/>
          <p:cNvSpPr txBox="1"/>
          <p:nvPr>
            <p:ph type="subTitle" idx="15"/>
          </p:nvPr>
        </p:nvSpPr>
        <p:spPr>
          <a:xfrm>
            <a:off x="6037525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168" name="Google Shape;1168;p20"/>
          <p:cNvGrpSpPr/>
          <p:nvPr/>
        </p:nvGrpSpPr>
        <p:grpSpPr>
          <a:xfrm>
            <a:off x="-204864" y="-2449186"/>
            <a:ext cx="10500633" cy="8002629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247839"/>
            <a:ext cx="7966392" cy="291903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3"/>
          <p:cNvSpPr txBox="1"/>
          <p:nvPr>
            <p:ph type="title" idx="2" hasCustomPrompt="1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/>
          <p:nvPr>
            <p:ph type="subTitle" idx="1"/>
          </p:nvPr>
        </p:nvSpPr>
        <p:spPr>
          <a:xfrm>
            <a:off x="1463100" y="3797250"/>
            <a:ext cx="62178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3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/>
          <p:nvPr>
            <p:ph type="title"/>
          </p:nvPr>
        </p:nvSpPr>
        <p:spPr>
          <a:xfrm>
            <a:off x="2347938" y="5646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7" name="Google Shape;1227;p21"/>
          <p:cNvSpPr txBox="1"/>
          <p:nvPr>
            <p:ph type="subTitle" idx="1"/>
          </p:nvPr>
        </p:nvSpPr>
        <p:spPr>
          <a:xfrm>
            <a:off x="2347900" y="16523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21"/>
          <p:cNvSpPr txBox="1"/>
          <p:nvPr/>
        </p:nvSpPr>
        <p:spPr>
          <a:xfrm>
            <a:off x="2741050" y="3413130"/>
            <a:ext cx="36618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4"/>
          <p:cNvSpPr txBox="1"/>
          <p:nvPr>
            <p:ph type="body" idx="1"/>
          </p:nvPr>
        </p:nvSpPr>
        <p:spPr>
          <a:xfrm>
            <a:off x="720000" y="1215751"/>
            <a:ext cx="7704000" cy="17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61" name="Google Shape;161;p4"/>
          <p:cNvGrpSpPr/>
          <p:nvPr/>
        </p:nvGrpSpPr>
        <p:grpSpPr>
          <a:xfrm>
            <a:off x="-497962" y="-2402532"/>
            <a:ext cx="9442425" cy="8210276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3" y="213488"/>
            <a:ext cx="406275" cy="563575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2" name="Google Shape;232;p5"/>
          <p:cNvSpPr txBox="1"/>
          <p:nvPr>
            <p:ph type="subTitle" idx="1"/>
          </p:nvPr>
        </p:nvSpPr>
        <p:spPr>
          <a:xfrm>
            <a:off x="4951702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"/>
          <p:cNvSpPr txBox="1"/>
          <p:nvPr>
            <p:ph type="subTitle" idx="2"/>
          </p:nvPr>
        </p:nvSpPr>
        <p:spPr>
          <a:xfrm>
            <a:off x="1050400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"/>
          <p:cNvSpPr txBox="1"/>
          <p:nvPr>
            <p:ph type="subTitle" idx="3"/>
          </p:nvPr>
        </p:nvSpPr>
        <p:spPr>
          <a:xfrm>
            <a:off x="1050400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5" name="Google Shape;235;p5"/>
          <p:cNvSpPr txBox="1"/>
          <p:nvPr>
            <p:ph type="subTitle" idx="4"/>
          </p:nvPr>
        </p:nvSpPr>
        <p:spPr>
          <a:xfrm>
            <a:off x="4951707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36" name="Google Shape;236;p5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280868"/>
            <a:ext cx="388800" cy="1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07277"/>
            <a:ext cx="9969999" cy="5712728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5" y="681525"/>
            <a:ext cx="8770525" cy="4318100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/>
          <p:nvPr>
            <p:ph type="title"/>
          </p:nvPr>
        </p:nvSpPr>
        <p:spPr>
          <a:xfrm>
            <a:off x="865625" y="539500"/>
            <a:ext cx="36684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2" name="Google Shape;372;p7"/>
          <p:cNvSpPr txBox="1"/>
          <p:nvPr>
            <p:ph type="subTitle" idx="1"/>
          </p:nvPr>
        </p:nvSpPr>
        <p:spPr>
          <a:xfrm>
            <a:off x="865625" y="1621843"/>
            <a:ext cx="3668400" cy="29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73" name="Google Shape;373;p7"/>
          <p:cNvSpPr/>
          <p:nvPr>
            <p:ph type="pic" idx="2"/>
          </p:nvPr>
        </p:nvSpPr>
        <p:spPr>
          <a:xfrm>
            <a:off x="5029325" y="833500"/>
            <a:ext cx="3476400" cy="3476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192037"/>
            <a:ext cx="1609774" cy="2641456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5" y="4436050"/>
            <a:ext cx="406275" cy="563575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/>
          <p:nvPr>
            <p:ph type="title"/>
          </p:nvPr>
        </p:nvSpPr>
        <p:spPr>
          <a:xfrm>
            <a:off x="713325" y="1485796"/>
            <a:ext cx="7717500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00" name="Google Shape;400;p8"/>
          <p:cNvGrpSpPr/>
          <p:nvPr/>
        </p:nvGrpSpPr>
        <p:grpSpPr>
          <a:xfrm>
            <a:off x="-626841" y="-1892623"/>
            <a:ext cx="9741411" cy="8805493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0" name="Google Shape;470;p9"/>
          <p:cNvSpPr txBox="1"/>
          <p:nvPr>
            <p:ph type="subTitle" idx="1"/>
          </p:nvPr>
        </p:nvSpPr>
        <p:spPr>
          <a:xfrm>
            <a:off x="4731475" y="1256325"/>
            <a:ext cx="3699300" cy="29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9"/>
          <p:cNvSpPr txBox="1"/>
          <p:nvPr>
            <p:ph type="subTitle" idx="2"/>
          </p:nvPr>
        </p:nvSpPr>
        <p:spPr>
          <a:xfrm>
            <a:off x="720000" y="1256325"/>
            <a:ext cx="3699300" cy="29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2" name="Google Shape;472;p9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4" y="-2374836"/>
            <a:ext cx="8971639" cy="9741507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/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8.xml"/><Relationship Id="rId2" Type="http://schemas.openxmlformats.org/officeDocument/2006/relationships/hyperlink" Target="https://math.libretexts.org/Bookshelves/Applied_Mathematics/Book%3A_College_Mathematics_for_Everyday_Life_(Inigo_et_al)/06%3A_Graph_Theory/6.04%3A_Hamiltonian_Circuits" TargetMode="External"/><Relationship Id="rId1" Type="http://schemas.openxmlformats.org/officeDocument/2006/relationships/hyperlink" Target="https://github.com/ibrahim-012/Project_GT_Nearest_Neighbour_Algorithm.gi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7"/>
          <p:cNvSpPr txBox="1"/>
          <p:nvPr>
            <p:ph type="ctrTitle"/>
          </p:nvPr>
        </p:nvSpPr>
        <p:spPr>
          <a:xfrm>
            <a:off x="800325" y="1110100"/>
            <a:ext cx="75438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400"/>
              <a:t>Traveling Salesman Problem </a:t>
            </a:r>
            <a:br>
              <a:rPr lang="en-US" altLang="en-GB" sz="3400"/>
            </a:br>
            <a:r>
              <a:rPr lang="en-US" altLang="en-GB" sz="3400"/>
              <a:t>using Nearest Neighbour Algorithm</a:t>
            </a:r>
            <a:endParaRPr lang="en-US" altLang="en-GB" sz="3400"/>
          </a:p>
        </p:txBody>
      </p:sp>
      <p:sp>
        <p:nvSpPr>
          <p:cNvPr id="1456" name="Google Shape;1456;p27"/>
          <p:cNvSpPr txBox="1"/>
          <p:nvPr>
            <p:ph type="subTitle" idx="1"/>
          </p:nvPr>
        </p:nvSpPr>
        <p:spPr>
          <a:xfrm>
            <a:off x="2275875" y="3055315"/>
            <a:ext cx="4592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22K-4173</a:t>
            </a:r>
            <a:br>
              <a:rPr lang="en-US" altLang="en-GB"/>
            </a:br>
            <a:r>
              <a:rPr lang="en-US" altLang="en-GB"/>
              <a:t>22K-4471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22K-4625</a:t>
            </a:r>
            <a:endParaRPr lang="en-US" altLang="en-GB"/>
          </a:p>
        </p:txBody>
      </p:sp>
      <p:grpSp>
        <p:nvGrpSpPr>
          <p:cNvPr id="1457" name="Google Shape;1457;p27"/>
          <p:cNvGrpSpPr/>
          <p:nvPr/>
        </p:nvGrpSpPr>
        <p:grpSpPr>
          <a:xfrm>
            <a:off x="5381216" y="943141"/>
            <a:ext cx="401329" cy="434127"/>
            <a:chOff x="8667225" y="681525"/>
            <a:chExt cx="298275" cy="322675"/>
          </a:xfrm>
        </p:grpSpPr>
        <p:sp>
          <p:nvSpPr>
            <p:cNvPr id="1458" name="Google Shape;1458;p27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459" name="Google Shape;1459;p27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460" name="Google Shape;1460;p27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grpSp>
        <p:nvGrpSpPr>
          <p:cNvPr id="1461" name="Google Shape;1461;p27"/>
          <p:cNvGrpSpPr/>
          <p:nvPr/>
        </p:nvGrpSpPr>
        <p:grpSpPr>
          <a:xfrm rot="-2214200">
            <a:off x="1270062" y="3832191"/>
            <a:ext cx="501360" cy="695474"/>
            <a:chOff x="140150" y="4340075"/>
            <a:chExt cx="406275" cy="563575"/>
          </a:xfrm>
        </p:grpSpPr>
        <p:sp>
          <p:nvSpPr>
            <p:cNvPr id="1462" name="Google Shape;1462;p2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463" name="Google Shape;1463;p2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464" name="Google Shape;1464;p2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465" name="Google Shape;1465;p2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sp>
        <p:nvSpPr>
          <p:cNvPr id="1466" name="Google Shape;1466;p27"/>
          <p:cNvSpPr txBox="1"/>
          <p:nvPr/>
        </p:nvSpPr>
        <p:spPr>
          <a:xfrm>
            <a:off x="6686775" y="743550"/>
            <a:ext cx="1743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BCS-5G</a:t>
            </a:r>
            <a:endParaRPr lang="en-US" altLang="en-GB" sz="2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2"/>
          <p:cNvSpPr txBox="1"/>
          <p:nvPr>
            <p:ph type="title"/>
          </p:nvPr>
        </p:nvSpPr>
        <p:spPr>
          <a:xfrm>
            <a:off x="865625" y="395990"/>
            <a:ext cx="36684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Project Demonstration on Complete Graph K</a:t>
            </a:r>
            <a:r>
              <a:rPr lang="en-US" altLang="en-US" sz="2000">
                <a:sym typeface="+mn-ea"/>
              </a:rPr>
              <a:t>5</a:t>
            </a:r>
            <a:endParaRPr lang="en-US" altLang="en-US" sz="2000">
              <a:sym typeface="+mn-ea"/>
            </a:endParaRPr>
          </a:p>
        </p:txBody>
      </p:sp>
      <p:sp>
        <p:nvSpPr>
          <p:cNvPr id="1521" name="Google Shape;1521;p32"/>
          <p:cNvSpPr txBox="1"/>
          <p:nvPr>
            <p:ph type="subTitle" idx="1"/>
          </p:nvPr>
        </p:nvSpPr>
        <p:spPr>
          <a:xfrm>
            <a:off x="865505" y="1621790"/>
            <a:ext cx="3395345" cy="2982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/>
              <a:t>Vertex Selection</a:t>
            </a:r>
            <a:endParaRPr lang="en-US" altLang="en-US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Enter a vertex and click Display Result.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Cycle Path: The path is shown in the GUI.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/>
              <a:t>Cycle Visualization</a:t>
            </a:r>
            <a:r>
              <a:rPr lang="en-US" altLang="en-US"/>
              <a:t> 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 new window displays the Hamiltonian cycle with highlighted edges.</a:t>
            </a:r>
            <a:endParaRPr lang="en-US" altLang="en-US"/>
          </a:p>
        </p:txBody>
      </p:sp>
      <p:grpSp>
        <p:nvGrpSpPr>
          <p:cNvPr id="1523" name="Google Shape;1523;p32"/>
          <p:cNvGrpSpPr/>
          <p:nvPr/>
        </p:nvGrpSpPr>
        <p:grpSpPr>
          <a:xfrm>
            <a:off x="7892525" y="732325"/>
            <a:ext cx="298275" cy="322675"/>
            <a:chOff x="8667225" y="681525"/>
            <a:chExt cx="298275" cy="322675"/>
          </a:xfrm>
        </p:grpSpPr>
        <p:sp>
          <p:nvSpPr>
            <p:cNvPr id="1524" name="Google Shape;1524;p32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25" name="Google Shape;1525;p32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26" name="Google Shape;1526;p32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grpSp>
        <p:nvGrpSpPr>
          <p:cNvPr id="1527" name="Google Shape;1527;p32"/>
          <p:cNvGrpSpPr/>
          <p:nvPr/>
        </p:nvGrpSpPr>
        <p:grpSpPr>
          <a:xfrm>
            <a:off x="6788444" y="2953250"/>
            <a:ext cx="3200329" cy="3127770"/>
            <a:chOff x="447667" y="285337"/>
            <a:chExt cx="3863732" cy="3776132"/>
          </a:xfrm>
        </p:grpSpPr>
        <p:sp>
          <p:nvSpPr>
            <p:cNvPr id="1528" name="Google Shape;1528;p32"/>
            <p:cNvSpPr/>
            <p:nvPr/>
          </p:nvSpPr>
          <p:spPr>
            <a:xfrm rot="10800000">
              <a:off x="4076800" y="2467368"/>
              <a:ext cx="234600" cy="23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29" name="Google Shape;1529;p32"/>
            <p:cNvSpPr/>
            <p:nvPr/>
          </p:nvSpPr>
          <p:spPr>
            <a:xfrm rot="10800000">
              <a:off x="1137802" y="3577294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0" name="Google Shape;1530;p32"/>
            <p:cNvSpPr/>
            <p:nvPr/>
          </p:nvSpPr>
          <p:spPr>
            <a:xfrm rot="10800000">
              <a:off x="1731851" y="997900"/>
              <a:ext cx="484500" cy="48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1" name="Google Shape;1531;p32"/>
            <p:cNvSpPr/>
            <p:nvPr/>
          </p:nvSpPr>
          <p:spPr>
            <a:xfrm rot="10800000">
              <a:off x="2254926" y="2505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2" name="Google Shape;1532;p32"/>
            <p:cNvSpPr/>
            <p:nvPr/>
          </p:nvSpPr>
          <p:spPr>
            <a:xfrm rot="10800000">
              <a:off x="3685300" y="3636544"/>
              <a:ext cx="116100" cy="11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3" name="Google Shape;1533;p32"/>
            <p:cNvSpPr/>
            <p:nvPr/>
          </p:nvSpPr>
          <p:spPr>
            <a:xfrm rot="10800000">
              <a:off x="2254926" y="39039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4" name="Google Shape;1534;p32"/>
            <p:cNvSpPr/>
            <p:nvPr/>
          </p:nvSpPr>
          <p:spPr>
            <a:xfrm rot="10800000">
              <a:off x="3125451" y="1436544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5" name="Google Shape;1535;p32"/>
            <p:cNvSpPr/>
            <p:nvPr/>
          </p:nvSpPr>
          <p:spPr>
            <a:xfrm rot="10800000">
              <a:off x="447667" y="2351269"/>
              <a:ext cx="116100" cy="1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cxnSp>
          <p:nvCxnSpPr>
            <p:cNvPr id="1536" name="Google Shape;1536;p32"/>
            <p:cNvCxnSpPr>
              <a:stCxn id="1532" idx="5"/>
              <a:endCxn id="1531" idx="1"/>
            </p:cNvCxnSpPr>
            <p:nvPr/>
          </p:nvCxnSpPr>
          <p:spPr>
            <a:xfrm rot="10800000">
              <a:off x="2389502" y="2640447"/>
              <a:ext cx="1312800" cy="101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32"/>
            <p:cNvCxnSpPr>
              <a:stCxn id="1533" idx="4"/>
              <a:endCxn id="1531" idx="0"/>
            </p:cNvCxnSpPr>
            <p:nvPr/>
          </p:nvCxnSpPr>
          <p:spPr>
            <a:xfrm rot="10800000">
              <a:off x="2333676" y="2663469"/>
              <a:ext cx="0" cy="124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32"/>
            <p:cNvCxnSpPr>
              <a:stCxn id="1528" idx="6"/>
              <a:endCxn id="1531" idx="2"/>
            </p:cNvCxnSpPr>
            <p:nvPr/>
          </p:nvCxnSpPr>
          <p:spPr>
            <a:xfrm rot="10800000">
              <a:off x="2412400" y="2584668"/>
              <a:ext cx="1664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" name="Google Shape;1539;p32"/>
            <p:cNvCxnSpPr>
              <a:stCxn id="1528" idx="0"/>
              <a:endCxn id="1532" idx="3"/>
            </p:cNvCxnSpPr>
            <p:nvPr/>
          </p:nvCxnSpPr>
          <p:spPr>
            <a:xfrm flipH="1">
              <a:off x="3784300" y="2701968"/>
              <a:ext cx="409800" cy="95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0" name="Google Shape;1540;p32"/>
            <p:cNvCxnSpPr>
              <a:stCxn id="1532" idx="7"/>
              <a:endCxn id="1533" idx="2"/>
            </p:cNvCxnSpPr>
            <p:nvPr/>
          </p:nvCxnSpPr>
          <p:spPr>
            <a:xfrm flipH="1">
              <a:off x="2412302" y="3735642"/>
              <a:ext cx="1290000" cy="24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32"/>
            <p:cNvCxnSpPr>
              <a:stCxn id="1533" idx="6"/>
              <a:endCxn id="1529" idx="1"/>
            </p:cNvCxnSpPr>
            <p:nvPr/>
          </p:nvCxnSpPr>
          <p:spPr>
            <a:xfrm rot="10800000">
              <a:off x="1338126" y="3777519"/>
              <a:ext cx="916800" cy="20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32"/>
            <p:cNvCxnSpPr>
              <a:stCxn id="1531" idx="7"/>
              <a:endCxn id="1529" idx="3"/>
            </p:cNvCxnSpPr>
            <p:nvPr/>
          </p:nvCxnSpPr>
          <p:spPr>
            <a:xfrm flipH="1">
              <a:off x="1338091" y="2640304"/>
              <a:ext cx="939900" cy="97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32"/>
            <p:cNvCxnSpPr>
              <a:stCxn id="1528" idx="5"/>
              <a:endCxn id="1534" idx="1"/>
            </p:cNvCxnSpPr>
            <p:nvPr/>
          </p:nvCxnSpPr>
          <p:spPr>
            <a:xfrm rot="10800000">
              <a:off x="3259756" y="1571124"/>
              <a:ext cx="851400" cy="93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32"/>
            <p:cNvCxnSpPr>
              <a:stCxn id="1534" idx="7"/>
              <a:endCxn id="1531" idx="3"/>
            </p:cNvCxnSpPr>
            <p:nvPr/>
          </p:nvCxnSpPr>
          <p:spPr>
            <a:xfrm flipH="1">
              <a:off x="2389216" y="1570979"/>
              <a:ext cx="759300" cy="9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5" name="Google Shape;1545;p32"/>
            <p:cNvCxnSpPr>
              <a:stCxn id="1534" idx="5"/>
              <a:endCxn id="1530" idx="2"/>
            </p:cNvCxnSpPr>
            <p:nvPr/>
          </p:nvCxnSpPr>
          <p:spPr>
            <a:xfrm rot="10800000">
              <a:off x="2216416" y="1240009"/>
              <a:ext cx="932100" cy="2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6" name="Google Shape;1546;p32"/>
            <p:cNvCxnSpPr>
              <a:stCxn id="1530" idx="0"/>
              <a:endCxn id="1531" idx="5"/>
            </p:cNvCxnSpPr>
            <p:nvPr/>
          </p:nvCxnSpPr>
          <p:spPr>
            <a:xfrm>
              <a:off x="1974101" y="1482400"/>
              <a:ext cx="303900" cy="104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7" name="Google Shape;1547;p32"/>
            <p:cNvCxnSpPr>
              <a:stCxn id="1530" idx="7"/>
              <a:endCxn id="1535" idx="3"/>
            </p:cNvCxnSpPr>
            <p:nvPr/>
          </p:nvCxnSpPr>
          <p:spPr>
            <a:xfrm flipH="1">
              <a:off x="546704" y="1411447"/>
              <a:ext cx="1256100" cy="95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8" name="Google Shape;1548;p32"/>
            <p:cNvCxnSpPr>
              <a:stCxn id="1531" idx="6"/>
              <a:endCxn id="1535" idx="2"/>
            </p:cNvCxnSpPr>
            <p:nvPr/>
          </p:nvCxnSpPr>
          <p:spPr>
            <a:xfrm rot="10800000">
              <a:off x="563826" y="2409419"/>
              <a:ext cx="1691100" cy="17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9" name="Google Shape;1549;p32"/>
            <p:cNvCxnSpPr>
              <a:stCxn id="1535" idx="0"/>
              <a:endCxn id="1529" idx="5"/>
            </p:cNvCxnSpPr>
            <p:nvPr/>
          </p:nvCxnSpPr>
          <p:spPr>
            <a:xfrm>
              <a:off x="505717" y="2467369"/>
              <a:ext cx="666300" cy="114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0" name="Google Shape;1550;p32"/>
            <p:cNvCxnSpPr>
              <a:stCxn id="1532" idx="4"/>
              <a:endCxn id="1530" idx="1"/>
            </p:cNvCxnSpPr>
            <p:nvPr/>
          </p:nvCxnSpPr>
          <p:spPr>
            <a:xfrm rot="10800000">
              <a:off x="2145250" y="1411444"/>
              <a:ext cx="1598100" cy="22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1" name="Google Shape;1551;p32"/>
            <p:cNvCxnSpPr>
              <a:stCxn id="1529" idx="4"/>
              <a:endCxn id="1530" idx="7"/>
            </p:cNvCxnSpPr>
            <p:nvPr/>
          </p:nvCxnSpPr>
          <p:spPr>
            <a:xfrm rot="10800000" flipH="1">
              <a:off x="1255102" y="1411594"/>
              <a:ext cx="547800" cy="216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2" name="Google Shape;1552;p32"/>
            <p:cNvCxnSpPr>
              <a:stCxn id="1528" idx="5"/>
              <a:endCxn id="1530" idx="1"/>
            </p:cNvCxnSpPr>
            <p:nvPr/>
          </p:nvCxnSpPr>
          <p:spPr>
            <a:xfrm rot="10800000">
              <a:off x="2145256" y="1411524"/>
              <a:ext cx="1965900" cy="109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3" name="Google Shape;1553;p32"/>
            <p:cNvSpPr/>
            <p:nvPr/>
          </p:nvSpPr>
          <p:spPr>
            <a:xfrm rot="10800000">
              <a:off x="873701" y="691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cxnSp>
          <p:nvCxnSpPr>
            <p:cNvPr id="1554" name="Google Shape;1554;p32"/>
            <p:cNvCxnSpPr>
              <a:stCxn id="1535" idx="4"/>
              <a:endCxn id="1553" idx="7"/>
            </p:cNvCxnSpPr>
            <p:nvPr/>
          </p:nvCxnSpPr>
          <p:spPr>
            <a:xfrm rot="10800000" flipH="1">
              <a:off x="505717" y="826369"/>
              <a:ext cx="390900" cy="152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2"/>
            <p:cNvCxnSpPr>
              <a:stCxn id="1553" idx="2"/>
              <a:endCxn id="1530" idx="5"/>
            </p:cNvCxnSpPr>
            <p:nvPr/>
          </p:nvCxnSpPr>
          <p:spPr>
            <a:xfrm>
              <a:off x="1031201" y="770619"/>
              <a:ext cx="771600" cy="29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32"/>
            <p:cNvCxnSpPr>
              <a:stCxn id="1553" idx="0"/>
              <a:endCxn id="1529" idx="4"/>
            </p:cNvCxnSpPr>
            <p:nvPr/>
          </p:nvCxnSpPr>
          <p:spPr>
            <a:xfrm>
              <a:off x="952451" y="849369"/>
              <a:ext cx="302700" cy="272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7" name="Google Shape;1557;p32"/>
            <p:cNvCxnSpPr>
              <a:stCxn id="1553" idx="1"/>
              <a:endCxn id="1531" idx="5"/>
            </p:cNvCxnSpPr>
            <p:nvPr/>
          </p:nvCxnSpPr>
          <p:spPr>
            <a:xfrm>
              <a:off x="1008136" y="826304"/>
              <a:ext cx="1269900" cy="170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8" name="Google Shape;1558;p32"/>
            <p:cNvSpPr/>
            <p:nvPr/>
          </p:nvSpPr>
          <p:spPr>
            <a:xfrm rot="10800000">
              <a:off x="2346923" y="285337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cxnSp>
          <p:nvCxnSpPr>
            <p:cNvPr id="1559" name="Google Shape;1559;p32"/>
            <p:cNvCxnSpPr>
              <a:stCxn id="1553" idx="2"/>
              <a:endCxn id="1558" idx="6"/>
            </p:cNvCxnSpPr>
            <p:nvPr/>
          </p:nvCxnSpPr>
          <p:spPr>
            <a:xfrm rot="10800000" flipH="1">
              <a:off x="1031201" y="402519"/>
              <a:ext cx="1315800" cy="36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32"/>
            <p:cNvCxnSpPr>
              <a:stCxn id="1558" idx="1"/>
              <a:endCxn id="1534" idx="5"/>
            </p:cNvCxnSpPr>
            <p:nvPr/>
          </p:nvCxnSpPr>
          <p:spPr>
            <a:xfrm>
              <a:off x="2547166" y="485580"/>
              <a:ext cx="601200" cy="97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Placeholder 1" descr="Screenshot_k5_cycle"/>
          <p:cNvPicPr>
            <a:picLocks noChangeAspect="1"/>
          </p:cNvPicPr>
          <p:nvPr>
            <p:ph type="pic" idx="2"/>
          </p:nvPr>
        </p:nvPicPr>
        <p:blipFill>
          <a:blip r:embed="rId1"/>
          <a:srcRect l="-1042" r="-1042"/>
          <a:stretch>
            <a:fillRect/>
          </a:stretch>
        </p:blipFill>
        <p:spPr>
          <a:xfrm>
            <a:off x="4815840" y="403225"/>
            <a:ext cx="4480560" cy="448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0"/>
          <p:cNvSpPr txBox="1"/>
          <p:nvPr>
            <p:ph type="title"/>
          </p:nvPr>
        </p:nvSpPr>
        <p:spPr>
          <a:xfrm>
            <a:off x="720090" y="445135"/>
            <a:ext cx="7703820" cy="828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Project Demonstration on Complete Graph K</a:t>
            </a:r>
            <a:r>
              <a:rPr lang="en-US" altLang="en-US" sz="2000">
                <a:sym typeface="+mn-ea"/>
              </a:rPr>
              <a:t>5 - </a:t>
            </a:r>
            <a:br>
              <a:rPr lang="en-US" altLang="en-US" sz="2000">
                <a:sym typeface="+mn-ea"/>
              </a:rPr>
            </a:br>
            <a:r>
              <a:rPr lang="en-US" altLang="en-US" sz="2400">
                <a:sym typeface="+mn-ea"/>
              </a:rPr>
              <a:t>Hamiltonian Cycle Visual Verification</a:t>
            </a:r>
            <a:endParaRPr lang="en-US" altLang="en-US" sz="2400">
              <a:sym typeface="+mn-ea"/>
            </a:endParaRPr>
          </a:p>
        </p:txBody>
      </p:sp>
      <p:pic>
        <p:nvPicPr>
          <p:cNvPr id="4" name="Picture 3" descr="Screenshot_k5_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706880"/>
            <a:ext cx="3251200" cy="3293110"/>
          </a:xfrm>
          <a:prstGeom prst="rect">
            <a:avLst/>
          </a:prstGeom>
        </p:spPr>
      </p:pic>
      <p:pic>
        <p:nvPicPr>
          <p:cNvPr id="5" name="Picture 4" descr="Screenshot_k5_cy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80" y="1318260"/>
            <a:ext cx="3677285" cy="3681730"/>
          </a:xfrm>
          <a:prstGeom prst="rect">
            <a:avLst/>
          </a:prstGeom>
        </p:spPr>
      </p:pic>
      <p:pic>
        <p:nvPicPr>
          <p:cNvPr id="6" name="Picture 5" descr="Screenshot_k5_path"/>
          <p:cNvPicPr>
            <a:picLocks noChangeAspect="1"/>
          </p:cNvPicPr>
          <p:nvPr/>
        </p:nvPicPr>
        <p:blipFill>
          <a:blip r:embed="rId3"/>
          <a:srcRect l="7778" r="33114"/>
          <a:stretch>
            <a:fillRect/>
          </a:stretch>
        </p:blipFill>
        <p:spPr>
          <a:xfrm>
            <a:off x="2628900" y="1318260"/>
            <a:ext cx="2736215" cy="730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0"/>
          <p:cNvSpPr txBox="1"/>
          <p:nvPr>
            <p:ph type="title"/>
          </p:nvPr>
        </p:nvSpPr>
        <p:spPr>
          <a:xfrm>
            <a:off x="720090" y="301625"/>
            <a:ext cx="7703820" cy="84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Performance Comparison: </a:t>
            </a:r>
            <a:br>
              <a:rPr lang="en-US" altLang="en-US" sz="2400"/>
            </a:br>
            <a:r>
              <a:rPr lang="en-US" altLang="en-US" sz="2400"/>
              <a:t>Runtimes Across Datasets and Languages</a:t>
            </a:r>
            <a:endParaRPr lang="en-US" altLang="en-US" sz="2400"/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802005" y="1129030"/>
          <a:ext cx="5067300" cy="3384550"/>
        </p:xfrm>
        <a:graphic>
          <a:graphicData uri="http://schemas.openxmlformats.org/drawingml/2006/table">
            <a:tbl>
              <a:tblPr/>
              <a:tblGrid>
                <a:gridCol w="1266825"/>
                <a:gridCol w="1266825"/>
                <a:gridCol w="1266825"/>
                <a:gridCol w="1266825"/>
              </a:tblGrid>
              <a:tr h="260350">
                <a:tc>
                  <a:txBody>
                    <a:bodyPr/>
                    <a:p>
                      <a:pPr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p>
                      <a:pPr marL="0" indent="0" algn="ct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Runtime (in milliseconds)</a:t>
                      </a:r>
                      <a:endParaRPr lang="en-US" altLang="zh-CN" sz="15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p>
                      <a:pPr marL="0" indent="0" algn="ct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Input Size (vertices)</a:t>
                      </a:r>
                      <a:endParaRPr lang="en-US" altLang="zh-CN" sz="15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ct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C++ Serial</a:t>
                      </a:r>
                      <a:endParaRPr lang="en-US" altLang="zh-CN" sz="15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ct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Python</a:t>
                      </a:r>
                      <a:endParaRPr lang="en-US" altLang="zh-CN" sz="15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ct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OpenMP</a:t>
                      </a:r>
                      <a:endParaRPr lang="en-US" altLang="zh-CN" sz="15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5</a:t>
                      </a:r>
                      <a:endParaRPr lang="en-US" altLang="zh-CN" sz="15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0.0005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0.0007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0.0009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10</a:t>
                      </a:r>
                      <a:endParaRPr lang="en-US" altLang="zh-CN" sz="15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0.0006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0.0009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0.0009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15</a:t>
                      </a:r>
                      <a:endParaRPr lang="en-US" altLang="zh-CN" sz="15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0.0007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0.0012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0.0020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20</a:t>
                      </a:r>
                      <a:endParaRPr lang="en-US" altLang="zh-CN" sz="15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0.0008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0.0009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0.0022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25</a:t>
                      </a:r>
                      <a:endParaRPr lang="en-US" altLang="zh-CN" sz="15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0.0010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0.0019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0.0024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30</a:t>
                      </a:r>
                      <a:endParaRPr lang="en-US" altLang="zh-CN" sz="15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0.0015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0.0029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0.0026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35</a:t>
                      </a:r>
                      <a:endParaRPr lang="en-US" altLang="zh-CN" sz="15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0.0017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0.0069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0.0028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40</a:t>
                      </a:r>
                      <a:endParaRPr lang="en-US" altLang="zh-CN" sz="15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0.0020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0.0059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0.0029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45</a:t>
                      </a:r>
                      <a:endParaRPr lang="en-US" altLang="zh-CN" sz="15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0.0023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0.0080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0.0030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50</a:t>
                      </a:r>
                      <a:endParaRPr lang="en-US" altLang="zh-CN" sz="1500" b="1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0.0025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0.0250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marL="0" indent="0" algn="r" fontAlgn="ctr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 i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0.0039</a:t>
                      </a:r>
                      <a:endParaRPr lang="en-US" altLang="zh-CN" sz="1500" i="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0"/>
          <p:cNvSpPr txBox="1"/>
          <p:nvPr>
            <p:ph type="title"/>
          </p:nvPr>
        </p:nvSpPr>
        <p:spPr>
          <a:xfrm>
            <a:off x="720090" y="301625"/>
            <a:ext cx="7703820" cy="84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Performance Comparison: </a:t>
            </a:r>
            <a:br>
              <a:rPr lang="en-US" altLang="en-US" sz="2400"/>
            </a:br>
            <a:r>
              <a:rPr lang="en-US" altLang="en-US" sz="2400"/>
              <a:t>Runtimes Across Datasets and Languages</a:t>
            </a:r>
            <a:endParaRPr lang="en-US" altLang="en-US" sz="2400"/>
          </a:p>
        </p:txBody>
      </p:sp>
      <p:pic>
        <p:nvPicPr>
          <p:cNvPr id="1" name="Picture 0" descr="Screenshot_k5_runtime_graph_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1146810"/>
            <a:ext cx="7458710" cy="3846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Runtime Analysis &amp; General Findings</a:t>
            </a:r>
            <a:endParaRPr lang="en-US" altLang="en-US" sz="2400"/>
          </a:p>
        </p:txBody>
      </p:sp>
      <p:sp>
        <p:nvSpPr>
          <p:cNvPr id="1499" name="Google Shape;1499;p30"/>
          <p:cNvSpPr txBox="1"/>
          <p:nvPr>
            <p:ph type="subTitle" idx="2"/>
          </p:nvPr>
        </p:nvSpPr>
        <p:spPr>
          <a:xfrm>
            <a:off x="720090" y="1112520"/>
            <a:ext cx="7559675" cy="3558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/>
              <a:t>C++ Serial</a:t>
            </a:r>
            <a:endParaRPr lang="en-US" altLang="en-US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Fast for small datasets due to compiled nature.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Slower for large datasets due to lack of multi-core support.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/>
              <a:t>Python</a:t>
            </a:r>
            <a:endParaRPr lang="en-US" altLang="en-US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Slower due to interpreted nature and dynamic typing.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Performance drops significantly with large datasets.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/>
              <a:t>OpenMP (Parallel C++)</a:t>
            </a:r>
            <a:endParaRPr lang="en-US" altLang="en-US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Consistent performance, especially with large datasets.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Leverages multi-threading for efficient parallel processing.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Performance Summary by Programming Language</a:t>
            </a:r>
            <a:endParaRPr lang="en-US" altLang="en-US" sz="2400"/>
          </a:p>
        </p:txBody>
      </p:sp>
      <p:sp>
        <p:nvSpPr>
          <p:cNvPr id="1499" name="Google Shape;1499;p30"/>
          <p:cNvSpPr txBox="1"/>
          <p:nvPr>
            <p:ph type="subTitle" idx="2"/>
          </p:nvPr>
        </p:nvSpPr>
        <p:spPr>
          <a:xfrm>
            <a:off x="720090" y="1112520"/>
            <a:ext cx="7559675" cy="3558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/>
              <a:t>C++ Serial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Fastest for small datasets due to optimized compilation.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US" b="1"/>
              <a:t>OpenMP (Parallel C++)</a:t>
            </a:r>
            <a:endParaRPr lang="en-US" altLang="en-US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Best for larger datasets due to parallelization.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/>
              <a:t>Python: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Not suitable for large datasets due to slower performance.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Resources</a:t>
            </a:r>
            <a:endParaRPr lang="en-US" altLang="en-US" sz="2400"/>
          </a:p>
        </p:txBody>
      </p:sp>
      <p:sp>
        <p:nvSpPr>
          <p:cNvPr id="1499" name="Google Shape;1499;p30"/>
          <p:cNvSpPr txBox="1"/>
          <p:nvPr>
            <p:ph type="subTitle" idx="2"/>
          </p:nvPr>
        </p:nvSpPr>
        <p:spPr>
          <a:xfrm>
            <a:off x="720090" y="1112520"/>
            <a:ext cx="7559675" cy="3558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ym typeface="+mn-ea"/>
              </a:rPr>
              <a:t>GitHub Repository</a:t>
            </a:r>
            <a:endParaRPr lang="en-US" altLang="en-GB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  <a:hlinkClick r:id="rId1" action="ppaction://hlinkfile"/>
              </a:rPr>
              <a:t>https://github.com/ibrahim-012/Project_GT_Nearest_Neighbour_Algorithm.git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ym typeface="+mn-ea"/>
              </a:rPr>
              <a:t>Algorithm Explanation</a:t>
            </a:r>
            <a:endParaRPr lang="en-US" altLang="en-GB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  <a:hlinkClick r:id="rId2" tooltip="" action="ppaction://hlinkfile">
                  <a:extLst>
                    <a:ext uri="{DAF060AB-1E55-43B9-8AAB-6FB025537F2F}">
                      <wpsdc:hlinkClr xmlns:wpsdc="http://www.wps.cn/officeDocument/2017/drawingmlCustomData" val="C00000"/>
                      <wpsdc:folHlinkClr xmlns:wpsdc="http://www.wps.cn/officeDocument/2017/drawingmlCustomData" val="C00000"/>
                      <wpsdc:hlinkUnderline xmlns:wpsdc="http://www.wps.cn/officeDocument/2017/drawingmlCustomData" val="1"/>
                    </a:ext>
                  </a:extLst>
                </a:hlinkClick>
              </a:rPr>
              <a:t>https://math.libretexts.org/Bookshelves/Applied_Mathematics/Book%3A_College_Mathematics_for_Everyday_Life_(Inigo_et_al)/06%3A_Graph_Theory/6.04%3A_Hamiltonian_Circuits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46"/>
          <p:cNvSpPr txBox="1"/>
          <p:nvPr>
            <p:ph type="title"/>
          </p:nvPr>
        </p:nvSpPr>
        <p:spPr>
          <a:xfrm>
            <a:off x="2347938" y="156919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  <p:sp>
        <p:nvSpPr>
          <p:cNvPr id="1831" name="Google Shape;1831;p46"/>
          <p:cNvSpPr txBox="1"/>
          <p:nvPr/>
        </p:nvSpPr>
        <p:spPr>
          <a:xfrm>
            <a:off x="2496150" y="4278250"/>
            <a:ext cx="41517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Please keep this slide for attribution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832" name="Google Shape;1832;p46"/>
          <p:cNvGrpSpPr/>
          <p:nvPr/>
        </p:nvGrpSpPr>
        <p:grpSpPr>
          <a:xfrm>
            <a:off x="3582649" y="2944700"/>
            <a:ext cx="387681" cy="387661"/>
            <a:chOff x="266768" y="1721375"/>
            <a:chExt cx="397907" cy="397887"/>
          </a:xfrm>
        </p:grpSpPr>
        <p:sp>
          <p:nvSpPr>
            <p:cNvPr id="1833" name="Google Shape;1833;p4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4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35" name="Google Shape;1835;p46"/>
          <p:cNvGrpSpPr/>
          <p:nvPr/>
        </p:nvGrpSpPr>
        <p:grpSpPr>
          <a:xfrm>
            <a:off x="4642488" y="2944462"/>
            <a:ext cx="387661" cy="387661"/>
            <a:chOff x="1379798" y="1723250"/>
            <a:chExt cx="397887" cy="397887"/>
          </a:xfrm>
        </p:grpSpPr>
        <p:sp>
          <p:nvSpPr>
            <p:cNvPr id="1836" name="Google Shape;1836;p4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4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40" name="Google Shape;1840;p46"/>
          <p:cNvGrpSpPr/>
          <p:nvPr/>
        </p:nvGrpSpPr>
        <p:grpSpPr>
          <a:xfrm>
            <a:off x="4112589" y="2944462"/>
            <a:ext cx="387641" cy="387661"/>
            <a:chOff x="864491" y="1723250"/>
            <a:chExt cx="397866" cy="397887"/>
          </a:xfrm>
        </p:grpSpPr>
        <p:sp>
          <p:nvSpPr>
            <p:cNvPr id="1841" name="Google Shape;1841;p4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44" name="Google Shape;1844;p46"/>
          <p:cNvGrpSpPr/>
          <p:nvPr/>
        </p:nvGrpSpPr>
        <p:grpSpPr>
          <a:xfrm>
            <a:off x="5172407" y="2943810"/>
            <a:ext cx="388966" cy="388966"/>
            <a:chOff x="1190625" y="238125"/>
            <a:chExt cx="5235075" cy="5235075"/>
          </a:xfrm>
        </p:grpSpPr>
        <p:sp>
          <p:nvSpPr>
            <p:cNvPr id="1845" name="Google Shape;1845;p46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47" name="Google Shape;1847;p46"/>
          <p:cNvGrpSpPr/>
          <p:nvPr/>
        </p:nvGrpSpPr>
        <p:grpSpPr>
          <a:xfrm>
            <a:off x="1520416" y="3152941"/>
            <a:ext cx="401329" cy="434127"/>
            <a:chOff x="8667225" y="681525"/>
            <a:chExt cx="298275" cy="322675"/>
          </a:xfrm>
        </p:grpSpPr>
        <p:sp>
          <p:nvSpPr>
            <p:cNvPr id="1848" name="Google Shape;1848;p46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849" name="Google Shape;1849;p46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850" name="Google Shape;1850;p46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grpSp>
        <p:nvGrpSpPr>
          <p:cNvPr id="1851" name="Google Shape;1851;p46"/>
          <p:cNvGrpSpPr/>
          <p:nvPr/>
        </p:nvGrpSpPr>
        <p:grpSpPr>
          <a:xfrm rot="-2214200">
            <a:off x="6954637" y="746241"/>
            <a:ext cx="501360" cy="695474"/>
            <a:chOff x="140150" y="4340075"/>
            <a:chExt cx="406275" cy="563575"/>
          </a:xfrm>
        </p:grpSpPr>
        <p:sp>
          <p:nvSpPr>
            <p:cNvPr id="1852" name="Google Shape;1852;p46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853" name="Google Shape;1853;p46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854" name="Google Shape;1854;p46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855" name="Google Shape;1855;p46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Introduction</a:t>
            </a:r>
            <a:endParaRPr lang="en-GB" sz="2800"/>
          </a:p>
        </p:txBody>
      </p:sp>
      <p:sp>
        <p:nvSpPr>
          <p:cNvPr id="1499" name="Google Shape;1499;p30"/>
          <p:cNvSpPr txBox="1"/>
          <p:nvPr>
            <p:ph type="subTitle" idx="2"/>
          </p:nvPr>
        </p:nvSpPr>
        <p:spPr>
          <a:xfrm>
            <a:off x="720090" y="1256030"/>
            <a:ext cx="7559675" cy="3117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/>
              <a:t>What is the Nearest-Neighbour Algorithm?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Greedy algorithm to find an approximate solution to the Hamiltonian Cycle problem.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Visits the nearest unvisited vertex until all vertices are covered.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/>
              <a:t>Intuition &amp; Need</a:t>
            </a:r>
            <a:endParaRPr lang="en-US" altLang="en-US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Finding an optimal solution can be time-consuming for large graphs.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Provides a quick, approximate solution by making local optimal choices.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/>
              <a:t>Applications</a:t>
            </a:r>
            <a:endParaRPr lang="en-US" altLang="en-US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Traveling Salesman Problem (TSP)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Vehicle Routing Problems (VRP)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Network Design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/>
              <a:t>How the Nearest Neighbor Algorithm Works</a:t>
            </a:r>
            <a:endParaRPr lang="en-US" altLang="en-US" sz="2800"/>
          </a:p>
        </p:txBody>
      </p:sp>
      <p:sp>
        <p:nvSpPr>
          <p:cNvPr id="1499" name="Google Shape;1499;p30"/>
          <p:cNvSpPr txBox="1"/>
          <p:nvPr>
            <p:ph type="subTitle" idx="2"/>
          </p:nvPr>
        </p:nvSpPr>
        <p:spPr>
          <a:xfrm>
            <a:off x="720090" y="1256030"/>
            <a:ext cx="7559675" cy="2925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/>
              <a:t>Step-by-Step Process</a:t>
            </a:r>
            <a:endParaRPr lang="en-US" altLang="en-US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Start at a random vertex.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Select the closest unvisited vertex.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Mark the selected vertex as visited.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Repeat until all vertices are visited.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Return to the starting vertex to complete the cycle.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/>
              <a:t>Key Points</a:t>
            </a:r>
            <a:endParaRPr lang="en-US" altLang="en-US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Simple and fast to implement.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Doesn’t guarantee the optimal solution, but provides a feasible one quickly.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The quality of the solution depends on the starting vertex and the graph structure.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/>
              <a:t>Limitations and Performance</a:t>
            </a:r>
            <a:endParaRPr lang="en-US" altLang="en-US" sz="2800"/>
          </a:p>
        </p:txBody>
      </p:sp>
      <p:sp>
        <p:nvSpPr>
          <p:cNvPr id="1499" name="Google Shape;1499;p30"/>
          <p:cNvSpPr txBox="1"/>
          <p:nvPr>
            <p:ph type="subTitle" idx="2"/>
          </p:nvPr>
        </p:nvSpPr>
        <p:spPr>
          <a:xfrm>
            <a:off x="720090" y="969010"/>
            <a:ext cx="7559675" cy="3558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 b="1"/>
              <a:t>Limitations</a:t>
            </a:r>
            <a:endParaRPr lang="en-US" altLang="en-US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200"/>
              <a:t>Starting Vertex Sensitivity: </a:t>
            </a:r>
            <a:br>
              <a:rPr lang="en-US" altLang="en-US" sz="1200"/>
            </a:br>
            <a:r>
              <a:rPr lang="en-US" altLang="en-US" sz="1200"/>
              <a:t>The cycle’s total cost can vary significantly depending on the initial starting point.</a:t>
            </a:r>
            <a:br>
              <a:rPr lang="en-US" altLang="en-US" sz="1200"/>
            </a:br>
            <a:endParaRPr lang="en-US" altLang="en-US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200"/>
              <a:t>Greedy Nature: </a:t>
            </a:r>
            <a:br>
              <a:rPr lang="en-US" altLang="en-US" sz="1200"/>
            </a:br>
            <a:r>
              <a:rPr lang="en-US" altLang="en-US" sz="1200"/>
              <a:t>Makes decisions based on local information, which may not lead to a global optimum.</a:t>
            </a:r>
            <a:endParaRPr lang="en-US" altLang="en-US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 b="1"/>
              <a:t>Performance</a:t>
            </a:r>
            <a:endParaRPr lang="en-US" altLang="en-US" sz="12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200"/>
              <a:t>Time Complexity: </a:t>
            </a:r>
            <a:br>
              <a:rPr lang="en-US" altLang="en-US" sz="1200"/>
            </a:br>
            <a:r>
              <a:rPr lang="en-US" altLang="en-US" sz="1200"/>
              <a:t>O(n</a:t>
            </a:r>
            <a:r>
              <a:rPr lang="en-US" altLang="en-US" sz="1200" baseline="30000"/>
              <a:t>2</a:t>
            </a:r>
            <a:r>
              <a:rPr lang="en-US" altLang="en-US" sz="1200"/>
              <a:t>) due to the need to evaluate the nearest neighbor for each vertex.</a:t>
            </a:r>
            <a:br>
              <a:rPr lang="en-US" altLang="en-US" sz="1200"/>
            </a:br>
            <a:endParaRPr lang="en-US" altLang="en-US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200"/>
              <a:t>Scalability: </a:t>
            </a:r>
            <a:br>
              <a:rPr lang="en-US" altLang="en-US" sz="1200"/>
            </a:br>
            <a:r>
              <a:rPr lang="en-US" altLang="en-US" sz="1200"/>
              <a:t>Performs well on small to medium-sized graphs but may struggle with very large ones.</a:t>
            </a:r>
            <a:br>
              <a:rPr lang="en-US" altLang="en-US" sz="1200"/>
            </a:br>
            <a:endParaRPr lang="en-US" altLang="en-US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200"/>
              <a:t>Comparison to Exact Algorithms: </a:t>
            </a:r>
            <a:br>
              <a:rPr lang="en-US" altLang="en-US" sz="1200"/>
            </a:br>
            <a:r>
              <a:rPr lang="en-US" altLang="en-US" sz="1200"/>
              <a:t>Much faster than exact methods, but the quality of the solution may be much worse.</a:t>
            </a:r>
            <a:endParaRPr lang="en-US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/>
              <a:t>Applications</a:t>
            </a:r>
            <a:endParaRPr lang="en-US" altLang="en-US" sz="2800"/>
          </a:p>
        </p:txBody>
      </p:sp>
      <p:sp>
        <p:nvSpPr>
          <p:cNvPr id="1499" name="Google Shape;1499;p30"/>
          <p:cNvSpPr txBox="1"/>
          <p:nvPr>
            <p:ph type="subTitle" idx="2"/>
          </p:nvPr>
        </p:nvSpPr>
        <p:spPr>
          <a:xfrm>
            <a:off x="720090" y="969010"/>
            <a:ext cx="7559675" cy="3576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/>
              <a:t>Traveling Salesman Problem (TSP)</a:t>
            </a:r>
            <a:br>
              <a:rPr lang="en-US" altLang="en-US" b="1"/>
            </a:br>
            <a:r>
              <a:rPr lang="en-US" altLang="en-US"/>
              <a:t>Used as a heuristic to find a near-optimal path for a salesman visiting each city once.</a:t>
            </a:r>
            <a:br>
              <a:rPr lang="en-US" altLang="en-US"/>
            </a:b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/>
              <a:t>Vehicle Routing Problem (VRP)</a:t>
            </a:r>
            <a:br>
              <a:rPr lang="en-US" altLang="en-US" b="1"/>
            </a:br>
            <a:r>
              <a:rPr lang="en-US" altLang="en-US"/>
              <a:t>Helps optimize delivery routes for a fleet of vehicles.</a:t>
            </a:r>
            <a:br>
              <a:rPr lang="en-US" altLang="en-US"/>
            </a:b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/>
              <a:t>Network Design</a:t>
            </a:r>
            <a:br>
              <a:rPr lang="en-US" altLang="en-US" b="1"/>
            </a:br>
            <a:r>
              <a:rPr lang="en-US" altLang="en-US"/>
              <a:t>Applied in designing efficient communication paths in networks.</a:t>
            </a:r>
            <a:br>
              <a:rPr lang="en-US" altLang="en-US"/>
            </a:b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/>
              <a:t>Robotics</a:t>
            </a:r>
            <a:br>
              <a:rPr lang="en-US" altLang="en-US" b="1"/>
            </a:br>
            <a:r>
              <a:rPr lang="en-US" altLang="en-US"/>
              <a:t>Used in path planning for mobile robots to find efficient routes.</a:t>
            </a:r>
            <a:br>
              <a:rPr lang="en-US" altLang="en-US"/>
            </a:b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/>
              <a:t>Logistics &amp; Supply Chain</a:t>
            </a:r>
            <a:br>
              <a:rPr lang="en-US" altLang="en-US" b="1"/>
            </a:br>
            <a:r>
              <a:rPr lang="en-US" altLang="en-US"/>
              <a:t>Helps optimize delivery schedules and inventory management.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/>
              <a:t>Project Implementation - GUI Overview</a:t>
            </a:r>
            <a:endParaRPr lang="en-US" altLang="en-US" sz="2800"/>
          </a:p>
        </p:txBody>
      </p:sp>
      <p:sp>
        <p:nvSpPr>
          <p:cNvPr id="1499" name="Google Shape;1499;p30"/>
          <p:cNvSpPr txBox="1"/>
          <p:nvPr>
            <p:ph type="subTitle" idx="2"/>
          </p:nvPr>
        </p:nvSpPr>
        <p:spPr>
          <a:xfrm>
            <a:off x="720090" y="1256030"/>
            <a:ext cx="7559675" cy="2925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b="1"/>
              <a:t>User-Friendly Interface</a:t>
            </a:r>
            <a:endParaRPr lang="en-US" altLang="en-US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Allows selection of programming language (C++, Python, or OpenMP).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Enables dataset selection for Hamiltonian Cycle execution.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Visualizes the dataset as a complete graph with edge weights.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b="1"/>
              <a:t>Visualization Features </a:t>
            </a:r>
            <a:endParaRPr lang="en-US" altLang="en-US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Complete Graph: Displays vertices and weighted edges.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Hamiltonian Cycle: Highlights the cycle path and edge weights.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600"/>
              <a:t>Project Implementation - Performance Metrics</a:t>
            </a:r>
            <a:endParaRPr lang="en-US" altLang="en-US" sz="2600"/>
          </a:p>
        </p:txBody>
      </p:sp>
      <p:sp>
        <p:nvSpPr>
          <p:cNvPr id="1499" name="Google Shape;1499;p30"/>
          <p:cNvSpPr txBox="1"/>
          <p:nvPr>
            <p:ph type="subTitle" idx="2"/>
          </p:nvPr>
        </p:nvSpPr>
        <p:spPr>
          <a:xfrm>
            <a:off x="720090" y="1256030"/>
            <a:ext cx="7559675" cy="2925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b="1"/>
              <a:t>Performance Logging</a:t>
            </a:r>
            <a:endParaRPr lang="en-US" altLang="en-US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Logs runtime in milliseconds for each algorithm run.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Records the number of vertices and programming language used.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US" b="1"/>
              <a:t>Performance Comparison</a:t>
            </a:r>
            <a:endParaRPr lang="en-US" altLang="en-US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Compares runtimes across languages (C++, Python, OpenMP).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Graphs illustrate computational efficiency and implementation overhead.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2"/>
          <p:cNvSpPr txBox="1"/>
          <p:nvPr>
            <p:ph type="title"/>
          </p:nvPr>
        </p:nvSpPr>
        <p:spPr>
          <a:xfrm>
            <a:off x="865625" y="395990"/>
            <a:ext cx="36684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Project Demonstration on Complete Graph K</a:t>
            </a:r>
            <a:r>
              <a:rPr lang="en-US" altLang="en-US" sz="2000">
                <a:sym typeface="+mn-ea"/>
              </a:rPr>
              <a:t>5</a:t>
            </a:r>
            <a:endParaRPr lang="en-US" altLang="en-US" sz="2000">
              <a:sym typeface="+mn-ea"/>
            </a:endParaRPr>
          </a:p>
        </p:txBody>
      </p:sp>
      <p:sp>
        <p:nvSpPr>
          <p:cNvPr id="1521" name="Google Shape;1521;p32"/>
          <p:cNvSpPr txBox="1"/>
          <p:nvPr>
            <p:ph type="subTitle" idx="1"/>
          </p:nvPr>
        </p:nvSpPr>
        <p:spPr>
          <a:xfrm>
            <a:off x="865505" y="1621790"/>
            <a:ext cx="3847465" cy="3056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 b="1"/>
              <a:t>Dataset &amp; Language Selection</a:t>
            </a:r>
            <a:endParaRPr lang="en-US" altLang="en-US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Select the dataset (e.g., data_5.txt) and programming language (e.g., C++ Serial) </a:t>
            </a:r>
            <a:br>
              <a:rPr lang="en-US" altLang="en-US" sz="1200"/>
            </a:br>
            <a:r>
              <a:rPr lang="en-US" altLang="en-US" sz="1200"/>
              <a:t>from the dropdown menus.</a:t>
            </a:r>
            <a:endParaRPr lang="en-US" altLang="en-US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The adjacency matrix is displayed.</a:t>
            </a:r>
            <a:endParaRPr lang="en-US" altLang="en-US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 b="1"/>
              <a:t>Run the Algorithm</a:t>
            </a:r>
            <a:endParaRPr lang="en-US" altLang="en-US"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Click Run Algorithm to execute </a:t>
            </a:r>
            <a:br>
              <a:rPr lang="en-US" altLang="en-US" sz="1200"/>
            </a:br>
            <a:r>
              <a:rPr lang="en-US" altLang="en-US" sz="1200"/>
              <a:t>the Hamiltonian cycle algorithm.</a:t>
            </a:r>
            <a:endParaRPr lang="en-US" altLang="en-US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 b="1"/>
              <a:t>Execution Time Display</a:t>
            </a:r>
            <a:endParaRPr lang="en-US" altLang="en-US"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The execution time for the Hamiltonian cycle computation is shown under </a:t>
            </a:r>
            <a:br>
              <a:rPr lang="en-US" altLang="en-US" sz="1200"/>
            </a:br>
            <a:r>
              <a:rPr lang="en-US" altLang="en-US" sz="1200"/>
              <a:t>"Program executed in C++ Serial."</a:t>
            </a:r>
            <a:endParaRPr lang="en-US" altLang="en-US" sz="1200"/>
          </a:p>
        </p:txBody>
      </p:sp>
      <p:grpSp>
        <p:nvGrpSpPr>
          <p:cNvPr id="1523" name="Google Shape;1523;p32"/>
          <p:cNvGrpSpPr/>
          <p:nvPr/>
        </p:nvGrpSpPr>
        <p:grpSpPr>
          <a:xfrm>
            <a:off x="7892525" y="732325"/>
            <a:ext cx="298275" cy="322675"/>
            <a:chOff x="8667225" y="681525"/>
            <a:chExt cx="298275" cy="322675"/>
          </a:xfrm>
        </p:grpSpPr>
        <p:sp>
          <p:nvSpPr>
            <p:cNvPr id="1524" name="Google Shape;1524;p32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25" name="Google Shape;1525;p32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26" name="Google Shape;1526;p32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grpSp>
        <p:nvGrpSpPr>
          <p:cNvPr id="1527" name="Google Shape;1527;p32"/>
          <p:cNvGrpSpPr/>
          <p:nvPr/>
        </p:nvGrpSpPr>
        <p:grpSpPr>
          <a:xfrm>
            <a:off x="6788444" y="2953250"/>
            <a:ext cx="3200329" cy="3127770"/>
            <a:chOff x="447667" y="285337"/>
            <a:chExt cx="3863732" cy="3776132"/>
          </a:xfrm>
        </p:grpSpPr>
        <p:sp>
          <p:nvSpPr>
            <p:cNvPr id="1528" name="Google Shape;1528;p32"/>
            <p:cNvSpPr/>
            <p:nvPr/>
          </p:nvSpPr>
          <p:spPr>
            <a:xfrm rot="10800000">
              <a:off x="4076800" y="2467368"/>
              <a:ext cx="234600" cy="23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29" name="Google Shape;1529;p32"/>
            <p:cNvSpPr/>
            <p:nvPr/>
          </p:nvSpPr>
          <p:spPr>
            <a:xfrm rot="10800000">
              <a:off x="1137802" y="3577294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0" name="Google Shape;1530;p32"/>
            <p:cNvSpPr/>
            <p:nvPr/>
          </p:nvSpPr>
          <p:spPr>
            <a:xfrm rot="10800000">
              <a:off x="1731851" y="997900"/>
              <a:ext cx="484500" cy="48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1" name="Google Shape;1531;p32"/>
            <p:cNvSpPr/>
            <p:nvPr/>
          </p:nvSpPr>
          <p:spPr>
            <a:xfrm rot="10800000">
              <a:off x="2254926" y="2505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2" name="Google Shape;1532;p32"/>
            <p:cNvSpPr/>
            <p:nvPr/>
          </p:nvSpPr>
          <p:spPr>
            <a:xfrm rot="10800000">
              <a:off x="3685300" y="3636544"/>
              <a:ext cx="116100" cy="11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3" name="Google Shape;1533;p32"/>
            <p:cNvSpPr/>
            <p:nvPr/>
          </p:nvSpPr>
          <p:spPr>
            <a:xfrm rot="10800000">
              <a:off x="2254926" y="39039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4" name="Google Shape;1534;p32"/>
            <p:cNvSpPr/>
            <p:nvPr/>
          </p:nvSpPr>
          <p:spPr>
            <a:xfrm rot="10800000">
              <a:off x="3125451" y="1436544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5" name="Google Shape;1535;p32"/>
            <p:cNvSpPr/>
            <p:nvPr/>
          </p:nvSpPr>
          <p:spPr>
            <a:xfrm rot="10800000">
              <a:off x="447667" y="2351269"/>
              <a:ext cx="116100" cy="1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cxnSp>
          <p:nvCxnSpPr>
            <p:cNvPr id="1536" name="Google Shape;1536;p32"/>
            <p:cNvCxnSpPr>
              <a:stCxn id="1532" idx="5"/>
              <a:endCxn id="1531" idx="1"/>
            </p:cNvCxnSpPr>
            <p:nvPr/>
          </p:nvCxnSpPr>
          <p:spPr>
            <a:xfrm rot="10800000">
              <a:off x="2389502" y="2640447"/>
              <a:ext cx="1312800" cy="101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32"/>
            <p:cNvCxnSpPr>
              <a:stCxn id="1533" idx="4"/>
              <a:endCxn id="1531" idx="0"/>
            </p:cNvCxnSpPr>
            <p:nvPr/>
          </p:nvCxnSpPr>
          <p:spPr>
            <a:xfrm rot="10800000">
              <a:off x="2333676" y="2663469"/>
              <a:ext cx="0" cy="124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32"/>
            <p:cNvCxnSpPr>
              <a:stCxn id="1528" idx="6"/>
              <a:endCxn id="1531" idx="2"/>
            </p:cNvCxnSpPr>
            <p:nvPr/>
          </p:nvCxnSpPr>
          <p:spPr>
            <a:xfrm rot="10800000">
              <a:off x="2412400" y="2584668"/>
              <a:ext cx="1664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" name="Google Shape;1539;p32"/>
            <p:cNvCxnSpPr>
              <a:stCxn id="1528" idx="0"/>
              <a:endCxn id="1532" idx="3"/>
            </p:cNvCxnSpPr>
            <p:nvPr/>
          </p:nvCxnSpPr>
          <p:spPr>
            <a:xfrm flipH="1">
              <a:off x="3784300" y="2701968"/>
              <a:ext cx="409800" cy="95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0" name="Google Shape;1540;p32"/>
            <p:cNvCxnSpPr>
              <a:stCxn id="1532" idx="7"/>
              <a:endCxn id="1533" idx="2"/>
            </p:cNvCxnSpPr>
            <p:nvPr/>
          </p:nvCxnSpPr>
          <p:spPr>
            <a:xfrm flipH="1">
              <a:off x="2412302" y="3735642"/>
              <a:ext cx="1290000" cy="24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32"/>
            <p:cNvCxnSpPr>
              <a:stCxn id="1533" idx="6"/>
              <a:endCxn id="1529" idx="1"/>
            </p:cNvCxnSpPr>
            <p:nvPr/>
          </p:nvCxnSpPr>
          <p:spPr>
            <a:xfrm rot="10800000">
              <a:off x="1338126" y="3777519"/>
              <a:ext cx="916800" cy="20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32"/>
            <p:cNvCxnSpPr>
              <a:stCxn id="1531" idx="7"/>
              <a:endCxn id="1529" idx="3"/>
            </p:cNvCxnSpPr>
            <p:nvPr/>
          </p:nvCxnSpPr>
          <p:spPr>
            <a:xfrm flipH="1">
              <a:off x="1338091" y="2640304"/>
              <a:ext cx="939900" cy="97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32"/>
            <p:cNvCxnSpPr>
              <a:stCxn id="1528" idx="5"/>
              <a:endCxn id="1534" idx="1"/>
            </p:cNvCxnSpPr>
            <p:nvPr/>
          </p:nvCxnSpPr>
          <p:spPr>
            <a:xfrm rot="10800000">
              <a:off x="3259756" y="1571124"/>
              <a:ext cx="851400" cy="93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32"/>
            <p:cNvCxnSpPr>
              <a:stCxn id="1534" idx="7"/>
              <a:endCxn id="1531" idx="3"/>
            </p:cNvCxnSpPr>
            <p:nvPr/>
          </p:nvCxnSpPr>
          <p:spPr>
            <a:xfrm flipH="1">
              <a:off x="2389216" y="1570979"/>
              <a:ext cx="759300" cy="9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5" name="Google Shape;1545;p32"/>
            <p:cNvCxnSpPr>
              <a:stCxn id="1534" idx="5"/>
              <a:endCxn id="1530" idx="2"/>
            </p:cNvCxnSpPr>
            <p:nvPr/>
          </p:nvCxnSpPr>
          <p:spPr>
            <a:xfrm rot="10800000">
              <a:off x="2216416" y="1240009"/>
              <a:ext cx="932100" cy="2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6" name="Google Shape;1546;p32"/>
            <p:cNvCxnSpPr>
              <a:stCxn id="1530" idx="0"/>
              <a:endCxn id="1531" idx="5"/>
            </p:cNvCxnSpPr>
            <p:nvPr/>
          </p:nvCxnSpPr>
          <p:spPr>
            <a:xfrm>
              <a:off x="1974101" y="1482400"/>
              <a:ext cx="303900" cy="104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7" name="Google Shape;1547;p32"/>
            <p:cNvCxnSpPr>
              <a:stCxn id="1530" idx="7"/>
              <a:endCxn id="1535" idx="3"/>
            </p:cNvCxnSpPr>
            <p:nvPr/>
          </p:nvCxnSpPr>
          <p:spPr>
            <a:xfrm flipH="1">
              <a:off x="546704" y="1411447"/>
              <a:ext cx="1256100" cy="95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8" name="Google Shape;1548;p32"/>
            <p:cNvCxnSpPr>
              <a:stCxn id="1531" idx="6"/>
              <a:endCxn id="1535" idx="2"/>
            </p:cNvCxnSpPr>
            <p:nvPr/>
          </p:nvCxnSpPr>
          <p:spPr>
            <a:xfrm rot="10800000">
              <a:off x="563826" y="2409419"/>
              <a:ext cx="1691100" cy="17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9" name="Google Shape;1549;p32"/>
            <p:cNvCxnSpPr>
              <a:stCxn id="1535" idx="0"/>
              <a:endCxn id="1529" idx="5"/>
            </p:cNvCxnSpPr>
            <p:nvPr/>
          </p:nvCxnSpPr>
          <p:spPr>
            <a:xfrm>
              <a:off x="505717" y="2467369"/>
              <a:ext cx="666300" cy="114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0" name="Google Shape;1550;p32"/>
            <p:cNvCxnSpPr>
              <a:stCxn id="1532" idx="4"/>
              <a:endCxn id="1530" idx="1"/>
            </p:cNvCxnSpPr>
            <p:nvPr/>
          </p:nvCxnSpPr>
          <p:spPr>
            <a:xfrm rot="10800000">
              <a:off x="2145250" y="1411444"/>
              <a:ext cx="1598100" cy="22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1" name="Google Shape;1551;p32"/>
            <p:cNvCxnSpPr>
              <a:stCxn id="1529" idx="4"/>
              <a:endCxn id="1530" idx="7"/>
            </p:cNvCxnSpPr>
            <p:nvPr/>
          </p:nvCxnSpPr>
          <p:spPr>
            <a:xfrm rot="10800000" flipH="1">
              <a:off x="1255102" y="1411594"/>
              <a:ext cx="547800" cy="216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2" name="Google Shape;1552;p32"/>
            <p:cNvCxnSpPr>
              <a:stCxn id="1528" idx="5"/>
              <a:endCxn id="1530" idx="1"/>
            </p:cNvCxnSpPr>
            <p:nvPr/>
          </p:nvCxnSpPr>
          <p:spPr>
            <a:xfrm rot="10800000">
              <a:off x="2145256" y="1411524"/>
              <a:ext cx="1965900" cy="109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3" name="Google Shape;1553;p32"/>
            <p:cNvSpPr/>
            <p:nvPr/>
          </p:nvSpPr>
          <p:spPr>
            <a:xfrm rot="10800000">
              <a:off x="873701" y="691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cxnSp>
          <p:nvCxnSpPr>
            <p:cNvPr id="1554" name="Google Shape;1554;p32"/>
            <p:cNvCxnSpPr>
              <a:stCxn id="1535" idx="4"/>
              <a:endCxn id="1553" idx="7"/>
            </p:cNvCxnSpPr>
            <p:nvPr/>
          </p:nvCxnSpPr>
          <p:spPr>
            <a:xfrm rot="10800000" flipH="1">
              <a:off x="505717" y="826369"/>
              <a:ext cx="390900" cy="152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2"/>
            <p:cNvCxnSpPr>
              <a:stCxn id="1553" idx="2"/>
              <a:endCxn id="1530" idx="5"/>
            </p:cNvCxnSpPr>
            <p:nvPr/>
          </p:nvCxnSpPr>
          <p:spPr>
            <a:xfrm>
              <a:off x="1031201" y="770619"/>
              <a:ext cx="771600" cy="29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32"/>
            <p:cNvCxnSpPr>
              <a:stCxn id="1553" idx="0"/>
              <a:endCxn id="1529" idx="4"/>
            </p:cNvCxnSpPr>
            <p:nvPr/>
          </p:nvCxnSpPr>
          <p:spPr>
            <a:xfrm>
              <a:off x="952451" y="849369"/>
              <a:ext cx="302700" cy="272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7" name="Google Shape;1557;p32"/>
            <p:cNvCxnSpPr>
              <a:stCxn id="1553" idx="1"/>
              <a:endCxn id="1531" idx="5"/>
            </p:cNvCxnSpPr>
            <p:nvPr/>
          </p:nvCxnSpPr>
          <p:spPr>
            <a:xfrm>
              <a:off x="1008136" y="826304"/>
              <a:ext cx="1269900" cy="170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8" name="Google Shape;1558;p32"/>
            <p:cNvSpPr/>
            <p:nvPr/>
          </p:nvSpPr>
          <p:spPr>
            <a:xfrm rot="10800000">
              <a:off x="2346923" y="285337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cxnSp>
          <p:nvCxnSpPr>
            <p:cNvPr id="1559" name="Google Shape;1559;p32"/>
            <p:cNvCxnSpPr>
              <a:stCxn id="1553" idx="2"/>
              <a:endCxn id="1558" idx="6"/>
            </p:cNvCxnSpPr>
            <p:nvPr/>
          </p:nvCxnSpPr>
          <p:spPr>
            <a:xfrm rot="10800000" flipH="1">
              <a:off x="1031201" y="402519"/>
              <a:ext cx="1315800" cy="36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32"/>
            <p:cNvCxnSpPr>
              <a:stCxn id="1558" idx="1"/>
              <a:endCxn id="1534" idx="5"/>
            </p:cNvCxnSpPr>
            <p:nvPr/>
          </p:nvCxnSpPr>
          <p:spPr>
            <a:xfrm>
              <a:off x="2547166" y="485580"/>
              <a:ext cx="601200" cy="97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Placeholder 1" descr="Screenshot_k5_gui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029200" y="1052830"/>
            <a:ext cx="3476625" cy="3546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2"/>
          <p:cNvSpPr txBox="1"/>
          <p:nvPr>
            <p:ph type="title"/>
          </p:nvPr>
        </p:nvSpPr>
        <p:spPr>
          <a:xfrm>
            <a:off x="865625" y="395990"/>
            <a:ext cx="36684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Project Demonstration on Complete Graph K</a:t>
            </a:r>
            <a:r>
              <a:rPr lang="en-US" altLang="en-US" sz="2000">
                <a:sym typeface="+mn-ea"/>
              </a:rPr>
              <a:t>5</a:t>
            </a:r>
            <a:endParaRPr lang="en-US" altLang="en-US" sz="2000">
              <a:sym typeface="+mn-ea"/>
            </a:endParaRPr>
          </a:p>
        </p:txBody>
      </p:sp>
      <p:sp>
        <p:nvSpPr>
          <p:cNvPr id="1521" name="Google Shape;1521;p32"/>
          <p:cNvSpPr txBox="1"/>
          <p:nvPr>
            <p:ph type="subTitle" idx="1"/>
          </p:nvPr>
        </p:nvSpPr>
        <p:spPr>
          <a:xfrm>
            <a:off x="865505" y="1621790"/>
            <a:ext cx="3395345" cy="2982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/>
              <a:t>Complete Graph Visualization:</a:t>
            </a:r>
            <a:endParaRPr lang="en-US" altLang="en-US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The complete graph, represented by the adjacency matrix, is displayed first, showing the vertices and edge weights for the selected dataset.</a:t>
            </a:r>
            <a:endParaRPr lang="en-US" altLang="en-US"/>
          </a:p>
        </p:txBody>
      </p:sp>
      <p:grpSp>
        <p:nvGrpSpPr>
          <p:cNvPr id="1523" name="Google Shape;1523;p32"/>
          <p:cNvGrpSpPr/>
          <p:nvPr/>
        </p:nvGrpSpPr>
        <p:grpSpPr>
          <a:xfrm>
            <a:off x="7892525" y="732325"/>
            <a:ext cx="298275" cy="322675"/>
            <a:chOff x="8667225" y="681525"/>
            <a:chExt cx="298275" cy="322675"/>
          </a:xfrm>
        </p:grpSpPr>
        <p:sp>
          <p:nvSpPr>
            <p:cNvPr id="1524" name="Google Shape;1524;p32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25" name="Google Shape;1525;p32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26" name="Google Shape;1526;p32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grpSp>
        <p:nvGrpSpPr>
          <p:cNvPr id="1527" name="Google Shape;1527;p32"/>
          <p:cNvGrpSpPr/>
          <p:nvPr/>
        </p:nvGrpSpPr>
        <p:grpSpPr>
          <a:xfrm>
            <a:off x="6788444" y="2953250"/>
            <a:ext cx="3200329" cy="3127770"/>
            <a:chOff x="447667" y="285337"/>
            <a:chExt cx="3863732" cy="3776132"/>
          </a:xfrm>
        </p:grpSpPr>
        <p:sp>
          <p:nvSpPr>
            <p:cNvPr id="1528" name="Google Shape;1528;p32"/>
            <p:cNvSpPr/>
            <p:nvPr/>
          </p:nvSpPr>
          <p:spPr>
            <a:xfrm rot="10800000">
              <a:off x="4076800" y="2467368"/>
              <a:ext cx="234600" cy="23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29" name="Google Shape;1529;p32"/>
            <p:cNvSpPr/>
            <p:nvPr/>
          </p:nvSpPr>
          <p:spPr>
            <a:xfrm rot="10800000">
              <a:off x="1137802" y="3577294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0" name="Google Shape;1530;p32"/>
            <p:cNvSpPr/>
            <p:nvPr/>
          </p:nvSpPr>
          <p:spPr>
            <a:xfrm rot="10800000">
              <a:off x="1731851" y="997900"/>
              <a:ext cx="484500" cy="48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1" name="Google Shape;1531;p32"/>
            <p:cNvSpPr/>
            <p:nvPr/>
          </p:nvSpPr>
          <p:spPr>
            <a:xfrm rot="10800000">
              <a:off x="2254926" y="2505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2" name="Google Shape;1532;p32"/>
            <p:cNvSpPr/>
            <p:nvPr/>
          </p:nvSpPr>
          <p:spPr>
            <a:xfrm rot="10800000">
              <a:off x="3685300" y="3636544"/>
              <a:ext cx="116100" cy="11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3" name="Google Shape;1533;p32"/>
            <p:cNvSpPr/>
            <p:nvPr/>
          </p:nvSpPr>
          <p:spPr>
            <a:xfrm rot="10800000">
              <a:off x="2254926" y="39039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4" name="Google Shape;1534;p32"/>
            <p:cNvSpPr/>
            <p:nvPr/>
          </p:nvSpPr>
          <p:spPr>
            <a:xfrm rot="10800000">
              <a:off x="3125451" y="1436544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35" name="Google Shape;1535;p32"/>
            <p:cNvSpPr/>
            <p:nvPr/>
          </p:nvSpPr>
          <p:spPr>
            <a:xfrm rot="10800000">
              <a:off x="447667" y="2351269"/>
              <a:ext cx="116100" cy="1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cxnSp>
          <p:nvCxnSpPr>
            <p:cNvPr id="1536" name="Google Shape;1536;p32"/>
            <p:cNvCxnSpPr>
              <a:stCxn id="1532" idx="5"/>
              <a:endCxn id="1531" idx="1"/>
            </p:cNvCxnSpPr>
            <p:nvPr/>
          </p:nvCxnSpPr>
          <p:spPr>
            <a:xfrm rot="10800000">
              <a:off x="2389502" y="2640447"/>
              <a:ext cx="1312800" cy="101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32"/>
            <p:cNvCxnSpPr>
              <a:stCxn id="1533" idx="4"/>
              <a:endCxn id="1531" idx="0"/>
            </p:cNvCxnSpPr>
            <p:nvPr/>
          </p:nvCxnSpPr>
          <p:spPr>
            <a:xfrm rot="10800000">
              <a:off x="2333676" y="2663469"/>
              <a:ext cx="0" cy="124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32"/>
            <p:cNvCxnSpPr>
              <a:stCxn id="1528" idx="6"/>
              <a:endCxn id="1531" idx="2"/>
            </p:cNvCxnSpPr>
            <p:nvPr/>
          </p:nvCxnSpPr>
          <p:spPr>
            <a:xfrm rot="10800000">
              <a:off x="2412400" y="2584668"/>
              <a:ext cx="1664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" name="Google Shape;1539;p32"/>
            <p:cNvCxnSpPr>
              <a:stCxn id="1528" idx="0"/>
              <a:endCxn id="1532" idx="3"/>
            </p:cNvCxnSpPr>
            <p:nvPr/>
          </p:nvCxnSpPr>
          <p:spPr>
            <a:xfrm flipH="1">
              <a:off x="3784300" y="2701968"/>
              <a:ext cx="409800" cy="95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0" name="Google Shape;1540;p32"/>
            <p:cNvCxnSpPr>
              <a:stCxn id="1532" idx="7"/>
              <a:endCxn id="1533" idx="2"/>
            </p:cNvCxnSpPr>
            <p:nvPr/>
          </p:nvCxnSpPr>
          <p:spPr>
            <a:xfrm flipH="1">
              <a:off x="2412302" y="3735642"/>
              <a:ext cx="1290000" cy="24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32"/>
            <p:cNvCxnSpPr>
              <a:stCxn id="1533" idx="6"/>
              <a:endCxn id="1529" idx="1"/>
            </p:cNvCxnSpPr>
            <p:nvPr/>
          </p:nvCxnSpPr>
          <p:spPr>
            <a:xfrm rot="10800000">
              <a:off x="1338126" y="3777519"/>
              <a:ext cx="916800" cy="20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32"/>
            <p:cNvCxnSpPr>
              <a:stCxn id="1531" idx="7"/>
              <a:endCxn id="1529" idx="3"/>
            </p:cNvCxnSpPr>
            <p:nvPr/>
          </p:nvCxnSpPr>
          <p:spPr>
            <a:xfrm flipH="1">
              <a:off x="1338091" y="2640304"/>
              <a:ext cx="939900" cy="97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32"/>
            <p:cNvCxnSpPr>
              <a:stCxn id="1528" idx="5"/>
              <a:endCxn id="1534" idx="1"/>
            </p:cNvCxnSpPr>
            <p:nvPr/>
          </p:nvCxnSpPr>
          <p:spPr>
            <a:xfrm rot="10800000">
              <a:off x="3259756" y="1571124"/>
              <a:ext cx="851400" cy="93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32"/>
            <p:cNvCxnSpPr>
              <a:stCxn id="1534" idx="7"/>
              <a:endCxn id="1531" idx="3"/>
            </p:cNvCxnSpPr>
            <p:nvPr/>
          </p:nvCxnSpPr>
          <p:spPr>
            <a:xfrm flipH="1">
              <a:off x="2389216" y="1570979"/>
              <a:ext cx="759300" cy="9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5" name="Google Shape;1545;p32"/>
            <p:cNvCxnSpPr>
              <a:stCxn id="1534" idx="5"/>
              <a:endCxn id="1530" idx="2"/>
            </p:cNvCxnSpPr>
            <p:nvPr/>
          </p:nvCxnSpPr>
          <p:spPr>
            <a:xfrm rot="10800000">
              <a:off x="2216416" y="1240009"/>
              <a:ext cx="932100" cy="2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6" name="Google Shape;1546;p32"/>
            <p:cNvCxnSpPr>
              <a:stCxn id="1530" idx="0"/>
              <a:endCxn id="1531" idx="5"/>
            </p:cNvCxnSpPr>
            <p:nvPr/>
          </p:nvCxnSpPr>
          <p:spPr>
            <a:xfrm>
              <a:off x="1974101" y="1482400"/>
              <a:ext cx="303900" cy="104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7" name="Google Shape;1547;p32"/>
            <p:cNvCxnSpPr>
              <a:stCxn id="1530" idx="7"/>
              <a:endCxn id="1535" idx="3"/>
            </p:cNvCxnSpPr>
            <p:nvPr/>
          </p:nvCxnSpPr>
          <p:spPr>
            <a:xfrm flipH="1">
              <a:off x="546704" y="1411447"/>
              <a:ext cx="1256100" cy="95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8" name="Google Shape;1548;p32"/>
            <p:cNvCxnSpPr>
              <a:stCxn id="1531" idx="6"/>
              <a:endCxn id="1535" idx="2"/>
            </p:cNvCxnSpPr>
            <p:nvPr/>
          </p:nvCxnSpPr>
          <p:spPr>
            <a:xfrm rot="10800000">
              <a:off x="563826" y="2409419"/>
              <a:ext cx="1691100" cy="17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9" name="Google Shape;1549;p32"/>
            <p:cNvCxnSpPr>
              <a:stCxn id="1535" idx="0"/>
              <a:endCxn id="1529" idx="5"/>
            </p:cNvCxnSpPr>
            <p:nvPr/>
          </p:nvCxnSpPr>
          <p:spPr>
            <a:xfrm>
              <a:off x="505717" y="2467369"/>
              <a:ext cx="666300" cy="114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0" name="Google Shape;1550;p32"/>
            <p:cNvCxnSpPr>
              <a:stCxn id="1532" idx="4"/>
              <a:endCxn id="1530" idx="1"/>
            </p:cNvCxnSpPr>
            <p:nvPr/>
          </p:nvCxnSpPr>
          <p:spPr>
            <a:xfrm rot="10800000">
              <a:off x="2145250" y="1411444"/>
              <a:ext cx="1598100" cy="22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1" name="Google Shape;1551;p32"/>
            <p:cNvCxnSpPr>
              <a:stCxn id="1529" idx="4"/>
              <a:endCxn id="1530" idx="7"/>
            </p:cNvCxnSpPr>
            <p:nvPr/>
          </p:nvCxnSpPr>
          <p:spPr>
            <a:xfrm rot="10800000" flipH="1">
              <a:off x="1255102" y="1411594"/>
              <a:ext cx="547800" cy="216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2" name="Google Shape;1552;p32"/>
            <p:cNvCxnSpPr>
              <a:stCxn id="1528" idx="5"/>
              <a:endCxn id="1530" idx="1"/>
            </p:cNvCxnSpPr>
            <p:nvPr/>
          </p:nvCxnSpPr>
          <p:spPr>
            <a:xfrm rot="10800000">
              <a:off x="2145256" y="1411524"/>
              <a:ext cx="1965900" cy="109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3" name="Google Shape;1553;p32"/>
            <p:cNvSpPr/>
            <p:nvPr/>
          </p:nvSpPr>
          <p:spPr>
            <a:xfrm rot="10800000">
              <a:off x="873701" y="691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cxnSp>
          <p:nvCxnSpPr>
            <p:cNvPr id="1554" name="Google Shape;1554;p32"/>
            <p:cNvCxnSpPr>
              <a:stCxn id="1535" idx="4"/>
              <a:endCxn id="1553" idx="7"/>
            </p:cNvCxnSpPr>
            <p:nvPr/>
          </p:nvCxnSpPr>
          <p:spPr>
            <a:xfrm rot="10800000" flipH="1">
              <a:off x="505717" y="826369"/>
              <a:ext cx="390900" cy="152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2"/>
            <p:cNvCxnSpPr>
              <a:stCxn id="1553" idx="2"/>
              <a:endCxn id="1530" idx="5"/>
            </p:cNvCxnSpPr>
            <p:nvPr/>
          </p:nvCxnSpPr>
          <p:spPr>
            <a:xfrm>
              <a:off x="1031201" y="770619"/>
              <a:ext cx="771600" cy="29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32"/>
            <p:cNvCxnSpPr>
              <a:stCxn id="1553" idx="0"/>
              <a:endCxn id="1529" idx="4"/>
            </p:cNvCxnSpPr>
            <p:nvPr/>
          </p:nvCxnSpPr>
          <p:spPr>
            <a:xfrm>
              <a:off x="952451" y="849369"/>
              <a:ext cx="302700" cy="272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7" name="Google Shape;1557;p32"/>
            <p:cNvCxnSpPr>
              <a:stCxn id="1553" idx="1"/>
              <a:endCxn id="1531" idx="5"/>
            </p:cNvCxnSpPr>
            <p:nvPr/>
          </p:nvCxnSpPr>
          <p:spPr>
            <a:xfrm>
              <a:off x="1008136" y="826304"/>
              <a:ext cx="1269900" cy="170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8" name="Google Shape;1558;p32"/>
            <p:cNvSpPr/>
            <p:nvPr/>
          </p:nvSpPr>
          <p:spPr>
            <a:xfrm rot="10800000">
              <a:off x="2346923" y="285337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cxnSp>
          <p:nvCxnSpPr>
            <p:cNvPr id="1559" name="Google Shape;1559;p32"/>
            <p:cNvCxnSpPr>
              <a:stCxn id="1553" idx="2"/>
              <a:endCxn id="1558" idx="6"/>
            </p:cNvCxnSpPr>
            <p:nvPr/>
          </p:nvCxnSpPr>
          <p:spPr>
            <a:xfrm rot="10800000" flipH="1">
              <a:off x="1031201" y="402519"/>
              <a:ext cx="1315800" cy="36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32"/>
            <p:cNvCxnSpPr>
              <a:stCxn id="1558" idx="1"/>
              <a:endCxn id="1534" idx="5"/>
            </p:cNvCxnSpPr>
            <p:nvPr/>
          </p:nvCxnSpPr>
          <p:spPr>
            <a:xfrm>
              <a:off x="2547166" y="485580"/>
              <a:ext cx="601200" cy="97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Placeholder 4" descr="Screenshot_k5_graph"/>
          <p:cNvPicPr>
            <a:picLocks noChangeAspect="1"/>
          </p:cNvPicPr>
          <p:nvPr>
            <p:ph type="pic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459605" y="273050"/>
            <a:ext cx="4480560" cy="44805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99*252"/>
  <p:tag name="TABLE_ENDDRAG_RECT" val="51*94*399*252"/>
</p:tagLst>
</file>

<file path=ppt/theme/theme1.xml><?xml version="1.0" encoding="utf-8"?>
<a:theme xmlns:a="http://schemas.openxmlformats.org/drawingml/2006/main" name="Discrete Mathematics: Graph Theory and Networks - 12th Grade by Slidesgo">
  <a:themeElements>
    <a:clrScheme name="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5071</Words>
  <Application>WPS Presentation</Application>
  <PresentationFormat/>
  <Paragraphs>239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SimSun</vt:lpstr>
      <vt:lpstr>Wingdings</vt:lpstr>
      <vt:lpstr>Arial</vt:lpstr>
      <vt:lpstr>Albert Sans</vt:lpstr>
      <vt:lpstr>Mulish</vt:lpstr>
      <vt:lpstr>Lato</vt:lpstr>
      <vt:lpstr>Nunito Light</vt:lpstr>
      <vt:lpstr>Segoe Print</vt:lpstr>
      <vt:lpstr>DM Sans</vt:lpstr>
      <vt:lpstr>Proxima Nova Semibold</vt:lpstr>
      <vt:lpstr>Proxima Nova</vt:lpstr>
      <vt:lpstr>Anaheim</vt:lpstr>
      <vt:lpstr>Microsoft YaHei</vt:lpstr>
      <vt:lpstr>Arial Unicode MS</vt:lpstr>
      <vt:lpstr>Calibri</vt:lpstr>
      <vt:lpstr>Amatic SC</vt:lpstr>
      <vt:lpstr>Roboto Medium</vt:lpstr>
      <vt:lpstr>Ebrima</vt:lpstr>
      <vt:lpstr>Discrete Mathematics: Graph Theory and Networks - 12th Grade by Slidesgo</vt:lpstr>
      <vt:lpstr>Graph Theory and Networks</vt:lpstr>
      <vt:lpstr>Introduction</vt:lpstr>
      <vt:lpstr>Introduction</vt:lpstr>
      <vt:lpstr>How the Nearest Neighbor Algorithm Works</vt:lpstr>
      <vt:lpstr>Limitations and Performance</vt:lpstr>
      <vt:lpstr>Applications</vt:lpstr>
      <vt:lpstr>Project Implementation - GUI Overview</vt:lpstr>
      <vt:lpstr>How to solve math problems</vt:lpstr>
      <vt:lpstr>Project Demonstration on Complete Graph K5</vt:lpstr>
      <vt:lpstr>Project Demonstration on Complete Graph K5</vt:lpstr>
      <vt:lpstr>Project Demonstration on Complete Graph K5</vt:lpstr>
      <vt:lpstr>Project Implementation - Performance Metrics</vt:lpstr>
      <vt:lpstr>Performance Comparison:  Runtimes Across Datasets and Languages</vt:lpstr>
      <vt:lpstr>Limitations and Performance</vt:lpstr>
      <vt:lpstr>Runtime Analysis &amp; General Findings</vt:lpstr>
      <vt:lpstr>Performance Summary by Programming Language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Problem  using Nearest Neighbour Algorithm</dc:title>
  <dc:creator/>
  <cp:lastModifiedBy>Ibrahim Abdullah</cp:lastModifiedBy>
  <cp:revision>30</cp:revision>
  <dcterms:created xsi:type="dcterms:W3CDTF">2024-12-04T23:01:52Z</dcterms:created>
  <dcterms:modified xsi:type="dcterms:W3CDTF">2024-12-05T00:32:27Z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21E1E9CA716A4B218DB7AC083C7EAC13_13</vt:lpwstr>
  </property>
  <property fmtid="{D5CDD505-2E9C-101B-9397-08002B2CF9AE}" pid="3" name="KSOProductBuildVer">
    <vt:lpwstr>1033-12.2.0.18911</vt:lpwstr>
  </property>
</Properties>
</file>