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Nunito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Nunito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Nunito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v-tricks.com/object-tracking/quick-guide-mdnet-goturn-rolo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oboflow.com/boosting-image-detection-performance-with-data-augmentation/" TargetMode="External"/><Relationship Id="rId3" Type="http://schemas.openxmlformats.org/officeDocument/2006/relationships/hyperlink" Target="https://journalofbigdata.springeropen.com/articles/10.1186/s40537-019-0197-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oboflow.com/boosting-image-detection-performance-with-data-augmentation/" TargetMode="External"/><Relationship Id="rId3" Type="http://schemas.openxmlformats.org/officeDocument/2006/relationships/hyperlink" Target="https://medium.com/@dc.aihub/data-augmentation-for-neural-networks-and-computer-vision-b4f993c34e91" TargetMode="External"/><Relationship Id="rId4" Type="http://schemas.openxmlformats.org/officeDocument/2006/relationships/hyperlink" Target="https://machinelearningmastery.com/what-are-generative-adversarial-networks-gan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0aa445c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0aa445c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aa445c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aa445c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0aa445c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0aa445c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b0bd5d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b0bd5d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https://cv-tricks.com/object-tracking/quick-guide-mdnet-goturn-rolo/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https://heartbeat.fritz.ai/computer-vision-from-image-to-video-analysis-d1339cf23961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b0bd5d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db0bd5d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db0bd5d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db0bd5d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b0bd5d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b0bd5d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de7db0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de7db0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7d309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7d309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https://blog.roboflow.com/boosting-image-detection-performance-with-data-augmentation/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https://journalofbigdata.springeropen.com/articles/10.1186/s40537-019-0197-0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af336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baf336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a9d56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fa9d56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https://blog.roboflow.com/boosting-image-detection-performance-with-data-augmentation/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https://medium.com/@dc.aihub/data-augmentation-for-neural-networks-and-computer-vision-b4f993c34e91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https://machinelearningmastery.com/what-are-generative-adversarial-networks-gans/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aa445c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aa445c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Data augmentation &amp; vidéo analysis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00" y="1507350"/>
            <a:ext cx="5741414" cy="3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1188129" y="2198659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Early fusion CNN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1188129" y="2732059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CNN + LSTM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4" y="1709700"/>
            <a:ext cx="4838794" cy="267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999200" y="2157425"/>
            <a:ext cx="3328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Pose detector (CNN)</a:t>
            </a:r>
            <a:r>
              <a:rPr b="1" lang="en" sz="1600">
                <a:solidFill>
                  <a:schemeClr val="dk1"/>
                </a:solidFill>
              </a:rPr>
              <a:t> + LSTM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25" y="2898409"/>
            <a:ext cx="6241554" cy="174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FlowNet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Offline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75" y="2117504"/>
            <a:ext cx="5690774" cy="1292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4385825" y="1801050"/>
            <a:ext cx="34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the optical flow from two frames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25" y="1606400"/>
            <a:ext cx="4102100" cy="2010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GOTURN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Offline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Multiple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MDNet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Online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700" y="1651234"/>
            <a:ext cx="3891750" cy="17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5175379" y="836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ROLO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4915579" y="38764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Online</a:t>
            </a:r>
            <a:r>
              <a:rPr b="1" lang="en" sz="1600">
                <a:solidFill>
                  <a:schemeClr val="dk1"/>
                </a:solidFill>
              </a:rPr>
              <a:t>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</a:t>
            </a:r>
            <a:r>
              <a:rPr b="1" lang="en" sz="1600">
                <a:solidFill>
                  <a:schemeClr val="dk1"/>
                </a:solidFill>
              </a:rPr>
              <a:t>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based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80" y="1303252"/>
            <a:ext cx="3896298" cy="2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Practice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&amp; questions ?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918625" y="868050"/>
            <a:ext cx="37047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GANs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➢"/>
            </a:pPr>
            <a:r>
              <a:rPr b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Video analysis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Action classification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Object tracking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50400"/>
            <a:ext cx="5385224" cy="264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Reals vs synthetics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74625" y="1226325"/>
            <a:ext cx="789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idea:</a:t>
            </a:r>
            <a:r>
              <a:rPr lang="en"/>
              <a:t> to create a larger (synthetic) dataset that will </a:t>
            </a:r>
            <a:r>
              <a:rPr b="1" lang="en">
                <a:solidFill>
                  <a:srgbClr val="FF0000"/>
                </a:solidFill>
              </a:rPr>
              <a:t>better</a:t>
            </a:r>
            <a:r>
              <a:rPr lang="en"/>
              <a:t> generalize to the situations that the model may encounter in production.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74625" y="2179888"/>
            <a:ext cx="7897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Techniques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Traditional: </a:t>
            </a:r>
            <a:r>
              <a:rPr lang="en"/>
              <a:t>cropping, rotating, flipping, brightness, kernel filters…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Negative data augmentation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Deep learning: GANs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646075" y="3144600"/>
            <a:ext cx="31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Cannot create new items.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Is flipping images interesting for a self driving car project ?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Don’t put them in testing set !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Your CV might be off.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9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23250" y="3783350"/>
            <a:ext cx="325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Seems efficient only when dataset is very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084550" y="2106750"/>
            <a:ext cx="1918200" cy="183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CNN 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282475" y="2106750"/>
            <a:ext cx="1918200" cy="183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</a:t>
            </a:r>
            <a:r>
              <a:rPr b="1" lang="en" sz="1600">
                <a:solidFill>
                  <a:schemeClr val="dk1"/>
                </a:solidFill>
              </a:rPr>
              <a:t>NN B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041500" y="16636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Generator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239425" y="16636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Classifier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07200" y="1679096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07200" y="2698204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07200" y="3717313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0" name="Google Shape;170;p17"/>
          <p:cNvCxnSpPr>
            <a:stCxn id="167" idx="3"/>
            <a:endCxn id="163" idx="1"/>
          </p:cNvCxnSpPr>
          <p:nvPr/>
        </p:nvCxnSpPr>
        <p:spPr>
          <a:xfrm>
            <a:off x="1187300" y="2004296"/>
            <a:ext cx="897300" cy="1019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8" idx="3"/>
            <a:endCxn id="163" idx="1"/>
          </p:cNvCxnSpPr>
          <p:nvPr/>
        </p:nvCxnSpPr>
        <p:spPr>
          <a:xfrm>
            <a:off x="1187300" y="3023404"/>
            <a:ext cx="8973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69" idx="3"/>
            <a:endCxn id="163" idx="1"/>
          </p:cNvCxnSpPr>
          <p:nvPr/>
        </p:nvCxnSpPr>
        <p:spPr>
          <a:xfrm flipH="1" rot="10800000">
            <a:off x="1187300" y="3023413"/>
            <a:ext cx="897300" cy="1019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3" idx="3"/>
            <a:endCxn id="164" idx="1"/>
          </p:cNvCxnSpPr>
          <p:nvPr/>
        </p:nvCxnSpPr>
        <p:spPr>
          <a:xfrm>
            <a:off x="4002750" y="3023400"/>
            <a:ext cx="127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7"/>
          <p:cNvSpPr/>
          <p:nvPr/>
        </p:nvSpPr>
        <p:spPr>
          <a:xfrm>
            <a:off x="4302563" y="2698200"/>
            <a:ext cx="680100" cy="6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7702550" y="2683350"/>
            <a:ext cx="931500" cy="6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cxnSp>
        <p:nvCxnSpPr>
          <p:cNvPr id="176" name="Google Shape;176;p17"/>
          <p:cNvCxnSpPr>
            <a:stCxn id="164" idx="3"/>
            <a:endCxn id="175" idx="2"/>
          </p:cNvCxnSpPr>
          <p:nvPr/>
        </p:nvCxnSpPr>
        <p:spPr>
          <a:xfrm>
            <a:off x="7200675" y="3023400"/>
            <a:ext cx="50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 txBox="1"/>
          <p:nvPr/>
        </p:nvSpPr>
        <p:spPr>
          <a:xfrm>
            <a:off x="7625000" y="3415150"/>
            <a:ext cx="10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score</a:t>
            </a:r>
            <a:endParaRPr/>
          </a:p>
        </p:txBody>
      </p:sp>
      <p:cxnSp>
        <p:nvCxnSpPr>
          <p:cNvPr id="178" name="Google Shape;178;p17"/>
          <p:cNvCxnSpPr>
            <a:stCxn id="177" idx="2"/>
            <a:endCxn id="163" idx="2"/>
          </p:cNvCxnSpPr>
          <p:nvPr/>
        </p:nvCxnSpPr>
        <p:spPr>
          <a:xfrm rot="5400000">
            <a:off x="5543600" y="1315450"/>
            <a:ext cx="124800" cy="5124600"/>
          </a:xfrm>
          <a:prstGeom prst="curvedConnector3">
            <a:avLst>
              <a:gd fmla="val 532252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/>
          <p:nvPr/>
        </p:nvSpPr>
        <p:spPr>
          <a:xfrm>
            <a:off x="1231575" y="1054250"/>
            <a:ext cx="931500" cy="680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3125350" y="3216450"/>
            <a:ext cx="3294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6017650" y="2422825"/>
            <a:ext cx="3294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GANs</a:t>
            </a:r>
            <a:endParaRPr b="1"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1190600"/>
            <a:ext cx="6667500" cy="345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8"/>
          <p:cNvCxnSpPr>
            <a:stCxn id="185" idx="0"/>
            <a:endCxn id="184" idx="0"/>
          </p:cNvCxnSpPr>
          <p:nvPr/>
        </p:nvCxnSpPr>
        <p:spPr>
          <a:xfrm rot="5400000">
            <a:off x="4339450" y="1373425"/>
            <a:ext cx="793500" cy="2892300"/>
          </a:xfrm>
          <a:prstGeom prst="curvedConnector3">
            <a:avLst>
              <a:gd fmla="val -185230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0" name="Google Shape;190;p18"/>
          <p:cNvSpPr txBox="1"/>
          <p:nvPr/>
        </p:nvSpPr>
        <p:spPr>
          <a:xfrm>
            <a:off x="3868825" y="1190600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Communication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2846500" y="4062825"/>
            <a:ext cx="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92" name="Google Shape;192;p18"/>
          <p:cNvSpPr txBox="1"/>
          <p:nvPr/>
        </p:nvSpPr>
        <p:spPr>
          <a:xfrm>
            <a:off x="5720725" y="3381475"/>
            <a:ext cx="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93" name="Google Shape;193;p18"/>
          <p:cNvSpPr/>
          <p:nvPr/>
        </p:nvSpPr>
        <p:spPr>
          <a:xfrm>
            <a:off x="3868825" y="1702825"/>
            <a:ext cx="3657300" cy="28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Video analysis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Classification &amp; Tracking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62200" y="4059700"/>
            <a:ext cx="69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Similar activity / very different context = normal image classification problem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1160750"/>
            <a:ext cx="5418993" cy="2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62200" y="40597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Similar activity / no context = normal image classification problem with </a:t>
            </a:r>
            <a:r>
              <a:rPr b="1" lang="en"/>
              <a:t>frame probability</a:t>
            </a:r>
            <a:endParaRPr b="1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275" y="1114400"/>
            <a:ext cx="3577444" cy="2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600950ADA2A4E8B2CC08B0C26283B" ma:contentTypeVersion="4" ma:contentTypeDescription="Create a new document." ma:contentTypeScope="" ma:versionID="e43e451228e3c3e539defb783c9a1b43">
  <xsd:schema xmlns:xsd="http://www.w3.org/2001/XMLSchema" xmlns:xs="http://www.w3.org/2001/XMLSchema" xmlns:p="http://schemas.microsoft.com/office/2006/metadata/properties" xmlns:ns2="d0f345ca-a5fb-4c1a-ba16-481f1276960b" targetNamespace="http://schemas.microsoft.com/office/2006/metadata/properties" ma:root="true" ma:fieldsID="2d0c2a73164c803f6541ae9a2fb04f79" ns2:_="">
    <xsd:import namespace="d0f345ca-a5fb-4c1a-ba16-481f12769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345ca-a5fb-4c1a-ba16-481f12769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209B92-DD84-4141-8D74-75F2E0CCF16C}"/>
</file>

<file path=customXml/itemProps2.xml><?xml version="1.0" encoding="utf-8"?>
<ds:datastoreItem xmlns:ds="http://schemas.openxmlformats.org/officeDocument/2006/customXml" ds:itemID="{93BBAD7B-27E7-4751-926B-5979D883A09F}"/>
</file>

<file path=customXml/itemProps3.xml><?xml version="1.0" encoding="utf-8"?>
<ds:datastoreItem xmlns:ds="http://schemas.openxmlformats.org/officeDocument/2006/customXml" ds:itemID="{BE6D7F39-25F5-43D2-B625-2B5AE4CBB3C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0x0101006BC600950ADA2A4E8B2CC08B0C26283B</vt:lpwstr>
  </property>
</Properties>
</file>